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362" r:id="rId2"/>
    <p:sldId id="454" r:id="rId3"/>
    <p:sldId id="455" r:id="rId4"/>
    <p:sldId id="456" r:id="rId5"/>
    <p:sldId id="453" r:id="rId6"/>
    <p:sldId id="408" r:id="rId7"/>
    <p:sldId id="409" r:id="rId8"/>
    <p:sldId id="410" r:id="rId9"/>
    <p:sldId id="411" r:id="rId10"/>
    <p:sldId id="450" r:id="rId11"/>
    <p:sldId id="431" r:id="rId12"/>
    <p:sldId id="432" r:id="rId13"/>
    <p:sldId id="434" r:id="rId14"/>
    <p:sldId id="436" r:id="rId15"/>
    <p:sldId id="437" r:id="rId16"/>
    <p:sldId id="438" r:id="rId17"/>
    <p:sldId id="439" r:id="rId18"/>
    <p:sldId id="427" r:id="rId19"/>
    <p:sldId id="433" r:id="rId20"/>
    <p:sldId id="428" r:id="rId21"/>
    <p:sldId id="414" r:id="rId22"/>
    <p:sldId id="416" r:id="rId23"/>
    <p:sldId id="457" r:id="rId24"/>
    <p:sldId id="459" r:id="rId25"/>
    <p:sldId id="403" r:id="rId26"/>
    <p:sldId id="460" r:id="rId27"/>
    <p:sldId id="461" r:id="rId28"/>
    <p:sldId id="462" r:id="rId29"/>
    <p:sldId id="463" r:id="rId30"/>
    <p:sldId id="447" r:id="rId31"/>
    <p:sldId id="464" r:id="rId32"/>
    <p:sldId id="465" r:id="rId33"/>
    <p:sldId id="466" r:id="rId34"/>
    <p:sldId id="467" r:id="rId35"/>
    <p:sldId id="468" r:id="rId36"/>
    <p:sldId id="469" r:id="rId37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sz="36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6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6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6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6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36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sz="36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sz="36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sz="36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80"/>
    <a:srgbClr val="81ACF3"/>
    <a:srgbClr val="ADEEF5"/>
    <a:srgbClr val="009999"/>
    <a:srgbClr val="0000FF"/>
    <a:srgbClr val="FF0000"/>
    <a:srgbClr val="3399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53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200" b="0">
                <a:latin typeface="Arial" panose="020B0604020202020204" pitchFamily="34" charset="0"/>
              </a:defRPr>
            </a:lvl1pPr>
          </a:lstStyle>
          <a:p>
            <a:endParaRPr lang="en-US" altLang="zh-CN"/>
          </a:p>
        </p:txBody>
      </p:sp>
      <p:sp>
        <p:nvSpPr>
          <p:cNvPr id="2478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 b="0">
                <a:latin typeface="Arial" panose="020B0604020202020204" pitchFamily="34" charset="0"/>
              </a:defRPr>
            </a:lvl1pPr>
          </a:lstStyle>
          <a:p>
            <a:endParaRPr lang="en-US" altLang="zh-CN"/>
          </a:p>
        </p:txBody>
      </p:sp>
      <p:sp>
        <p:nvSpPr>
          <p:cNvPr id="2478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478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2478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 sz="1200" b="0">
                <a:latin typeface="Arial" panose="020B0604020202020204" pitchFamily="34" charset="0"/>
              </a:defRPr>
            </a:lvl1pPr>
          </a:lstStyle>
          <a:p>
            <a:endParaRPr lang="en-US" altLang="zh-CN"/>
          </a:p>
        </p:txBody>
      </p:sp>
      <p:sp>
        <p:nvSpPr>
          <p:cNvPr id="2478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 b="0">
                <a:latin typeface="Arial" panose="020B0604020202020204" pitchFamily="34" charset="0"/>
              </a:defRPr>
            </a:lvl1pPr>
          </a:lstStyle>
          <a:p>
            <a:fld id="{63E27D08-FC23-4CE6-8B83-042B0EBCD3C7}" type="slidenum">
              <a:rPr lang="en-US" altLang="zh-CN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27D08-FC23-4CE6-8B83-042B0EBCD3C7}" type="slidenum">
              <a:rPr lang="en-US" altLang="zh-CN" smtClean="0"/>
              <a:t>5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B1D29F3C-2FA5-4AE3-A773-6B0329F1388C}" type="slidenum">
              <a:rPr lang="en-US" altLang="zh-CN"/>
              <a:t>6</a:t>
            </a:fld>
            <a:endParaRPr lang="en-US" altLang="zh-CN"/>
          </a:p>
        </p:txBody>
      </p:sp>
      <p:sp>
        <p:nvSpPr>
          <p:cNvPr id="248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48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392E482F-EF8D-471E-A874-68CC4E2E79EB}" type="slidenum">
              <a:rPr lang="en-US" altLang="zh-CN"/>
              <a:t>7</a:t>
            </a:fld>
            <a:endParaRPr lang="en-US" altLang="zh-CN"/>
          </a:p>
        </p:txBody>
      </p:sp>
      <p:sp>
        <p:nvSpPr>
          <p:cNvPr id="250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50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C0DFDE95-0739-43ED-AE94-6845B31F471A}" type="slidenum">
              <a:rPr lang="en-US" altLang="zh-CN"/>
              <a:t>8</a:t>
            </a:fld>
            <a:endParaRPr lang="en-US" altLang="zh-CN"/>
          </a:p>
        </p:txBody>
      </p:sp>
      <p:sp>
        <p:nvSpPr>
          <p:cNvPr id="252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52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F08941DB-7506-430E-A70F-625905F34F00}" type="slidenum">
              <a:rPr lang="en-US" altLang="zh-CN"/>
              <a:t>9</a:t>
            </a:fld>
            <a:endParaRPr lang="en-US" altLang="zh-CN"/>
          </a:p>
        </p:txBody>
      </p:sp>
      <p:sp>
        <p:nvSpPr>
          <p:cNvPr id="254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54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BEBD26-6EE3-44BF-BE12-6383C33A6A44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409183-BDB2-4F0A-9439-CDD73324B52B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0DA619-5762-4335-AD6C-EB6012603840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E61C63-ABC9-4420-801E-D8074E32879C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87266F-9045-45E5-B121-4D149CF56B74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B01473-7312-4035-9CED-7C6854B37EBD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424CBE-BC22-4803-A17A-3E1BB8B77627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B38E2-1680-404F-8746-0DA87F746BBA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E9629D-FFCD-40EA-8DD0-9C6334908D44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755EF9-FDA9-407A-BDCD-68D5915E44FD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CAF749-10A1-4915-9D89-781B96910FA6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 b="0" smtClean="0">
                <a:latin typeface="+mn-lt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 b="0" smtClean="0">
                <a:latin typeface="+mn-lt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 b="0" smtClean="0">
                <a:latin typeface="+mn-lt"/>
              </a:defRPr>
            </a:lvl1pPr>
          </a:lstStyle>
          <a:p>
            <a:pPr>
              <a:defRPr/>
            </a:pPr>
            <a:fld id="{21C7B38D-FA69-433C-8C74-B4A02E77C2C0}" type="slidenum">
              <a:rPr lang="en-US" altLang="zh-CN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GIF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chenjie968.blog.163.com/article/-LFum-zVWYUW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://www.sosonline.net.cn/html/200605/09/090128990.htm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hyperlink" Target="&#38142;&#25509;&#36164;&#28304;/Unit10-01.avi" TargetMode="Externa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hyperlink" Target="../&#35270;&#39057;&#21160;&#30011;/M10-Unit1%20Activity4.swf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oleObject" Target="../embeddings/oleObject7.bin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2.bin"/><Relationship Id="rId12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png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1.bin"/><Relationship Id="rId10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oleObject" Target="../embeddings/oleObject4.bin"/><Relationship Id="rId14" Type="http://schemas.openxmlformats.org/officeDocument/2006/relationships/oleObject" Target="../embeddings/oleObject8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68229" y="2204864"/>
            <a:ext cx="7776864" cy="1006429"/>
          </a:xfrm>
          <a:noFill/>
        </p:spPr>
        <p:txBody>
          <a:bodyPr wrap="square" anchor="t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zh-CN" sz="6600" b="1" dirty="0" smtClean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1 It </a:t>
            </a:r>
            <a:r>
              <a:rPr lang="en-US" altLang="zh-CN" sz="6600" b="1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might snow.</a:t>
            </a:r>
          </a:p>
        </p:txBody>
      </p:sp>
      <p:sp>
        <p:nvSpPr>
          <p:cNvPr id="6" name="矩形 5"/>
          <p:cNvSpPr/>
          <p:nvPr/>
        </p:nvSpPr>
        <p:spPr>
          <a:xfrm>
            <a:off x="2635191" y="5229200"/>
            <a:ext cx="3812262" cy="5663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800" kern="0" dirty="0">
              <a:solidFill>
                <a:srgbClr val="00808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404813"/>
            <a:ext cx="5543550" cy="4594225"/>
          </a:xfrm>
          <a:noFill/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altLang="zh-CN" sz="3600" b="1">
                <a:latin typeface="Times New Roman" panose="02020603050405020304" pitchFamily="18" charset="0"/>
              </a:rPr>
              <a:t>                      shower</a:t>
            </a:r>
          </a:p>
          <a:p>
            <a:pPr>
              <a:buFontTx/>
              <a:buNone/>
            </a:pPr>
            <a:r>
              <a:rPr lang="en-US" altLang="zh-CN" sz="3600" b="1">
                <a:latin typeface="Times New Roman" panose="02020603050405020304" pitchFamily="18" charset="0"/>
              </a:rPr>
              <a:t>                      storm</a:t>
            </a:r>
          </a:p>
          <a:p>
            <a:pPr>
              <a:buFontTx/>
              <a:buNone/>
            </a:pPr>
            <a:r>
              <a:rPr lang="en-US" altLang="zh-CN" sz="3600" b="1">
                <a:latin typeface="Times New Roman" panose="02020603050405020304" pitchFamily="18" charset="0"/>
              </a:rPr>
              <a:t>                      rain</a:t>
            </a:r>
          </a:p>
          <a:p>
            <a:pPr>
              <a:buFontTx/>
              <a:buNone/>
            </a:pPr>
            <a:r>
              <a:rPr lang="en-US" altLang="zh-CN" sz="3600" b="1">
                <a:latin typeface="Times New Roman" panose="02020603050405020304" pitchFamily="18" charset="0"/>
              </a:rPr>
              <a:t>                      wind</a:t>
            </a:r>
          </a:p>
          <a:p>
            <a:pPr>
              <a:buFontTx/>
              <a:buNone/>
            </a:pPr>
            <a:r>
              <a:rPr lang="en-US" altLang="zh-CN" sz="3600" b="1">
                <a:latin typeface="Times New Roman" panose="02020603050405020304" pitchFamily="18" charset="0"/>
              </a:rPr>
              <a:t>                      cloud</a:t>
            </a:r>
          </a:p>
          <a:p>
            <a:pPr>
              <a:buFontTx/>
              <a:buNone/>
            </a:pPr>
            <a:r>
              <a:rPr lang="en-US" altLang="zh-CN" sz="3600" b="1">
                <a:latin typeface="Times New Roman" panose="02020603050405020304" pitchFamily="18" charset="0"/>
              </a:rPr>
              <a:t>                      snow</a:t>
            </a:r>
          </a:p>
          <a:p>
            <a:pPr>
              <a:buFontTx/>
              <a:buNone/>
            </a:pPr>
            <a:r>
              <a:rPr lang="en-US" altLang="zh-CN" sz="3600" b="1">
                <a:latin typeface="Times New Roman" panose="02020603050405020304" pitchFamily="18" charset="0"/>
              </a:rPr>
              <a:t>                      sun</a:t>
            </a:r>
          </a:p>
        </p:txBody>
      </p:sp>
      <p:sp>
        <p:nvSpPr>
          <p:cNvPr id="313348" name="AutoShape 4"/>
          <p:cNvSpPr/>
          <p:nvPr/>
        </p:nvSpPr>
        <p:spPr bwMode="auto">
          <a:xfrm>
            <a:off x="2484438" y="1054100"/>
            <a:ext cx="360362" cy="3816350"/>
          </a:xfrm>
          <a:prstGeom prst="leftBrace">
            <a:avLst>
              <a:gd name="adj1" fmla="val 88253"/>
              <a:gd name="adj2" fmla="val 5000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FF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13349" name="Text Box 5"/>
          <p:cNvSpPr txBox="1">
            <a:spLocks noChangeArrowheads="1"/>
          </p:cNvSpPr>
          <p:nvPr/>
        </p:nvSpPr>
        <p:spPr bwMode="auto">
          <a:xfrm>
            <a:off x="396875" y="2573338"/>
            <a:ext cx="27352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>
                <a:solidFill>
                  <a:srgbClr val="D60093"/>
                </a:solidFill>
                <a:latin typeface="Arial" panose="020B0604020202020204" pitchFamily="34" charset="0"/>
              </a:rPr>
              <a:t>Weather</a:t>
            </a:r>
          </a:p>
        </p:txBody>
      </p:sp>
      <p:sp>
        <p:nvSpPr>
          <p:cNvPr id="313350" name="Line 6"/>
          <p:cNvSpPr>
            <a:spLocks noChangeShapeType="1"/>
          </p:cNvSpPr>
          <p:nvPr/>
        </p:nvSpPr>
        <p:spPr bwMode="auto">
          <a:xfrm>
            <a:off x="4284663" y="1846263"/>
            <a:ext cx="6477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rou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3351" name="Line 7"/>
          <p:cNvSpPr>
            <a:spLocks noChangeShapeType="1"/>
          </p:cNvSpPr>
          <p:nvPr/>
        </p:nvSpPr>
        <p:spPr bwMode="auto">
          <a:xfrm>
            <a:off x="4284663" y="2493963"/>
            <a:ext cx="6477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rou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3352" name="Line 8"/>
          <p:cNvSpPr>
            <a:spLocks noChangeShapeType="1"/>
          </p:cNvSpPr>
          <p:nvPr/>
        </p:nvSpPr>
        <p:spPr bwMode="auto">
          <a:xfrm>
            <a:off x="4284663" y="3141663"/>
            <a:ext cx="6477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rou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3353" name="Line 9"/>
          <p:cNvSpPr>
            <a:spLocks noChangeShapeType="1"/>
          </p:cNvSpPr>
          <p:nvPr/>
        </p:nvSpPr>
        <p:spPr bwMode="auto">
          <a:xfrm>
            <a:off x="4284663" y="3790950"/>
            <a:ext cx="6477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rou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3354" name="Line 10"/>
          <p:cNvSpPr>
            <a:spLocks noChangeShapeType="1"/>
          </p:cNvSpPr>
          <p:nvPr/>
        </p:nvSpPr>
        <p:spPr bwMode="auto">
          <a:xfrm>
            <a:off x="4284663" y="4510088"/>
            <a:ext cx="6477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rou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3355" name="Text Box 11"/>
          <p:cNvSpPr txBox="1">
            <a:spLocks noChangeArrowheads="1"/>
          </p:cNvSpPr>
          <p:nvPr/>
        </p:nvSpPr>
        <p:spPr bwMode="auto">
          <a:xfrm>
            <a:off x="5364163" y="908050"/>
            <a:ext cx="2160587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>
                <a:solidFill>
                  <a:srgbClr val="9933FF"/>
                </a:solidFill>
              </a:rPr>
              <a:t>storm</a:t>
            </a:r>
            <a:r>
              <a:rPr kumimoji="1" lang="en-US" altLang="zh-CN" sz="4800" u="sng">
                <a:solidFill>
                  <a:srgbClr val="9933FF"/>
                </a:solidFill>
              </a:rPr>
              <a:t>y</a:t>
            </a:r>
          </a:p>
        </p:txBody>
      </p:sp>
      <p:sp>
        <p:nvSpPr>
          <p:cNvPr id="313356" name="Text Box 12"/>
          <p:cNvSpPr txBox="1">
            <a:spLocks noChangeArrowheads="1"/>
          </p:cNvSpPr>
          <p:nvPr/>
        </p:nvSpPr>
        <p:spPr bwMode="auto">
          <a:xfrm>
            <a:off x="5437188" y="1657350"/>
            <a:ext cx="21605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>
                <a:solidFill>
                  <a:srgbClr val="9933FF"/>
                </a:solidFill>
              </a:rPr>
              <a:t>rain</a:t>
            </a:r>
            <a:r>
              <a:rPr kumimoji="1" lang="en-US" altLang="zh-CN" u="sng">
                <a:solidFill>
                  <a:srgbClr val="9933FF"/>
                </a:solidFill>
              </a:rPr>
              <a:t>y</a:t>
            </a:r>
          </a:p>
        </p:txBody>
      </p:sp>
      <p:sp>
        <p:nvSpPr>
          <p:cNvPr id="313357" name="Text Box 13"/>
          <p:cNvSpPr txBox="1">
            <a:spLocks noChangeArrowheads="1"/>
          </p:cNvSpPr>
          <p:nvPr/>
        </p:nvSpPr>
        <p:spPr bwMode="auto">
          <a:xfrm>
            <a:off x="5437188" y="2306638"/>
            <a:ext cx="21605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>
                <a:solidFill>
                  <a:srgbClr val="9933FF"/>
                </a:solidFill>
              </a:rPr>
              <a:t>wind</a:t>
            </a:r>
            <a:r>
              <a:rPr kumimoji="1" lang="en-US" altLang="zh-CN" u="sng">
                <a:solidFill>
                  <a:srgbClr val="9933FF"/>
                </a:solidFill>
              </a:rPr>
              <a:t>y</a:t>
            </a:r>
          </a:p>
        </p:txBody>
      </p:sp>
      <p:sp>
        <p:nvSpPr>
          <p:cNvPr id="313358" name="Text Box 14"/>
          <p:cNvSpPr txBox="1">
            <a:spLocks noChangeArrowheads="1"/>
          </p:cNvSpPr>
          <p:nvPr/>
        </p:nvSpPr>
        <p:spPr bwMode="auto">
          <a:xfrm>
            <a:off x="5437188" y="2954338"/>
            <a:ext cx="21605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>
                <a:solidFill>
                  <a:srgbClr val="9933FF"/>
                </a:solidFill>
              </a:rPr>
              <a:t>cloud</a:t>
            </a:r>
            <a:r>
              <a:rPr kumimoji="1" lang="en-US" altLang="zh-CN" u="sng">
                <a:solidFill>
                  <a:srgbClr val="9933FF"/>
                </a:solidFill>
              </a:rPr>
              <a:t>y</a:t>
            </a:r>
          </a:p>
        </p:txBody>
      </p:sp>
      <p:sp>
        <p:nvSpPr>
          <p:cNvPr id="313359" name="Text Box 15"/>
          <p:cNvSpPr txBox="1">
            <a:spLocks noChangeArrowheads="1"/>
          </p:cNvSpPr>
          <p:nvPr/>
        </p:nvSpPr>
        <p:spPr bwMode="auto">
          <a:xfrm>
            <a:off x="5437188" y="3602038"/>
            <a:ext cx="21605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>
                <a:solidFill>
                  <a:srgbClr val="9933FF"/>
                </a:solidFill>
              </a:rPr>
              <a:t>snow</a:t>
            </a:r>
            <a:r>
              <a:rPr kumimoji="1" lang="en-US" altLang="zh-CN" u="sng">
                <a:solidFill>
                  <a:srgbClr val="9933FF"/>
                </a:solidFill>
              </a:rPr>
              <a:t>y</a:t>
            </a:r>
          </a:p>
        </p:txBody>
      </p:sp>
      <p:sp>
        <p:nvSpPr>
          <p:cNvPr id="313360" name="Text Box 16"/>
          <p:cNvSpPr txBox="1">
            <a:spLocks noChangeArrowheads="1"/>
          </p:cNvSpPr>
          <p:nvPr/>
        </p:nvSpPr>
        <p:spPr bwMode="auto">
          <a:xfrm>
            <a:off x="5435600" y="4686300"/>
            <a:ext cx="244792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600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1" lang="en-US" altLang="zh-CN"/>
              <a:t>warm</a:t>
            </a:r>
          </a:p>
          <a:p>
            <a:r>
              <a:rPr kumimoji="1" lang="en-US" altLang="zh-CN"/>
              <a:t>cool</a:t>
            </a:r>
          </a:p>
        </p:txBody>
      </p:sp>
      <p:sp>
        <p:nvSpPr>
          <p:cNvPr id="313361" name="Text Box 17"/>
          <p:cNvSpPr txBox="1">
            <a:spLocks noChangeArrowheads="1"/>
          </p:cNvSpPr>
          <p:nvPr/>
        </p:nvSpPr>
        <p:spPr bwMode="auto">
          <a:xfrm>
            <a:off x="5435600" y="5694363"/>
            <a:ext cx="2160588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600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1" lang="en-US" altLang="zh-CN"/>
              <a:t>cold</a:t>
            </a:r>
          </a:p>
          <a:p>
            <a:r>
              <a:rPr kumimoji="1" lang="en-US" altLang="zh-CN"/>
              <a:t>hot</a:t>
            </a:r>
          </a:p>
        </p:txBody>
      </p:sp>
      <p:sp>
        <p:nvSpPr>
          <p:cNvPr id="313362" name="Text Box 18"/>
          <p:cNvSpPr txBox="1">
            <a:spLocks noChangeArrowheads="1"/>
          </p:cNvSpPr>
          <p:nvPr/>
        </p:nvSpPr>
        <p:spPr bwMode="auto">
          <a:xfrm>
            <a:off x="5364163" y="0"/>
            <a:ext cx="11525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zh-CN">
                <a:solidFill>
                  <a:srgbClr val="FF0000"/>
                </a:solidFill>
              </a:rPr>
              <a:t>adj.</a:t>
            </a:r>
          </a:p>
        </p:txBody>
      </p:sp>
      <p:pic>
        <p:nvPicPr>
          <p:cNvPr id="313363" name="Picture 19" descr="d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5013325"/>
            <a:ext cx="1368425" cy="1255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3364" name="Text Box 20"/>
          <p:cNvSpPr txBox="1">
            <a:spLocks noChangeArrowheads="1"/>
          </p:cNvSpPr>
          <p:nvPr/>
        </p:nvSpPr>
        <p:spPr bwMode="auto">
          <a:xfrm>
            <a:off x="3059113" y="0"/>
            <a:ext cx="11525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zh-CN">
                <a:solidFill>
                  <a:srgbClr val="FF0000"/>
                </a:solidFill>
              </a:rPr>
              <a:t>n.</a:t>
            </a:r>
          </a:p>
        </p:txBody>
      </p:sp>
      <p:sp>
        <p:nvSpPr>
          <p:cNvPr id="313366" name="Text Box 22"/>
          <p:cNvSpPr txBox="1">
            <a:spLocks noChangeArrowheads="1"/>
          </p:cNvSpPr>
          <p:nvPr/>
        </p:nvSpPr>
        <p:spPr bwMode="auto">
          <a:xfrm>
            <a:off x="5435600" y="4149725"/>
            <a:ext cx="2160588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>
                <a:solidFill>
                  <a:srgbClr val="9933FF"/>
                </a:solidFill>
              </a:rPr>
              <a:t>sun</a:t>
            </a:r>
            <a:r>
              <a:rPr kumimoji="1" lang="en-US" altLang="zh-CN" sz="4800" u="sng">
                <a:solidFill>
                  <a:srgbClr val="9933FF"/>
                </a:solidFill>
              </a:rPr>
              <a:t>ny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3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3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3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3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13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3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3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13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13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13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13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13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13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13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13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3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13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13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13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13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13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13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13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13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13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13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13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13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13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13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13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13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133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133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133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133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133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133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13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13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13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13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13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13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14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313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313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4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313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0" dur="500"/>
                                        <p:tgtEl>
                                          <p:spTgt spid="313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4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3" dur="500"/>
                                        <p:tgtEl>
                                          <p:spTgt spid="313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6" dur="500"/>
                                        <p:tgtEl>
                                          <p:spTgt spid="313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9" dur="500"/>
                                        <p:tgtEl>
                                          <p:spTgt spid="313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2" dur="500"/>
                                        <p:tgtEl>
                                          <p:spTgt spid="313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5" dur="500"/>
                                        <p:tgtEl>
                                          <p:spTgt spid="313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3347" grpId="0" build="p"/>
      <p:bldP spid="313348" grpId="0" animBg="1"/>
      <p:bldP spid="313349" grpId="0"/>
      <p:bldP spid="313350" grpId="0" animBg="1"/>
      <p:bldP spid="313351" grpId="0" animBg="1"/>
      <p:bldP spid="313352" grpId="0" animBg="1"/>
      <p:bldP spid="313355" grpId="0"/>
      <p:bldP spid="313356" grpId="0"/>
      <p:bldP spid="313357" grpId="0"/>
      <p:bldP spid="313358" grpId="0"/>
      <p:bldP spid="313359" grpId="0"/>
      <p:bldP spid="313360" grpId="0"/>
      <p:bldP spid="313361" grpId="0"/>
      <p:bldP spid="313362" grpId="0"/>
      <p:bldP spid="313364" grpId="0"/>
      <p:bldP spid="31336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650" name="Picture 2" descr="91ae68c6ef12e1579c163dee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188" y="620713"/>
            <a:ext cx="3816350" cy="2351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3651" name="Picture 3" descr="2006073109123616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0413" y="692150"/>
            <a:ext cx="3959225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3652" name="Picture 4" descr="2162154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81038" y="3571875"/>
            <a:ext cx="3744912" cy="266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3653" name="Text Box 5"/>
          <p:cNvSpPr txBox="1">
            <a:spLocks noChangeArrowheads="1"/>
          </p:cNvSpPr>
          <p:nvPr/>
        </p:nvSpPr>
        <p:spPr bwMode="auto">
          <a:xfrm>
            <a:off x="969963" y="2905125"/>
            <a:ext cx="32400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/>
              <a:t>　</a:t>
            </a:r>
            <a:r>
              <a:rPr kumimoji="1" lang="en-US" altLang="zh-CN"/>
              <a:t>It’s ______.</a:t>
            </a:r>
          </a:p>
        </p:txBody>
      </p:sp>
      <p:sp>
        <p:nvSpPr>
          <p:cNvPr id="283654" name="Text Box 6"/>
          <p:cNvSpPr txBox="1">
            <a:spLocks noChangeArrowheads="1"/>
          </p:cNvSpPr>
          <p:nvPr/>
        </p:nvSpPr>
        <p:spPr bwMode="auto">
          <a:xfrm>
            <a:off x="2193925" y="2898775"/>
            <a:ext cx="20875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>
                <a:solidFill>
                  <a:srgbClr val="FF0000"/>
                </a:solidFill>
              </a:rPr>
              <a:t> rainy</a:t>
            </a:r>
          </a:p>
        </p:txBody>
      </p:sp>
      <p:sp>
        <p:nvSpPr>
          <p:cNvPr id="283655" name="Text Box 7"/>
          <p:cNvSpPr txBox="1">
            <a:spLocks noChangeArrowheads="1"/>
          </p:cNvSpPr>
          <p:nvPr/>
        </p:nvSpPr>
        <p:spPr bwMode="auto">
          <a:xfrm>
            <a:off x="4929188" y="2897188"/>
            <a:ext cx="32385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/>
              <a:t>　</a:t>
            </a:r>
            <a:r>
              <a:rPr kumimoji="1" lang="en-US" altLang="zh-CN"/>
              <a:t>It’s ______.</a:t>
            </a:r>
          </a:p>
        </p:txBody>
      </p:sp>
      <p:sp>
        <p:nvSpPr>
          <p:cNvPr id="283656" name="Text Box 8"/>
          <p:cNvSpPr txBox="1">
            <a:spLocks noChangeArrowheads="1"/>
          </p:cNvSpPr>
          <p:nvPr/>
        </p:nvSpPr>
        <p:spPr bwMode="auto">
          <a:xfrm>
            <a:off x="6153150" y="2890838"/>
            <a:ext cx="20859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>
                <a:solidFill>
                  <a:srgbClr val="FF0000"/>
                </a:solidFill>
              </a:rPr>
              <a:t> foggy</a:t>
            </a:r>
          </a:p>
        </p:txBody>
      </p:sp>
      <p:sp>
        <p:nvSpPr>
          <p:cNvPr id="283657" name="Text Box 9"/>
          <p:cNvSpPr txBox="1">
            <a:spLocks noChangeArrowheads="1"/>
          </p:cNvSpPr>
          <p:nvPr/>
        </p:nvSpPr>
        <p:spPr bwMode="auto">
          <a:xfrm>
            <a:off x="34925" y="6172200"/>
            <a:ext cx="52546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/>
              <a:t>　</a:t>
            </a:r>
            <a:r>
              <a:rPr kumimoji="1" lang="en-US" altLang="zh-CN"/>
              <a:t>It’s _____________.</a:t>
            </a:r>
          </a:p>
        </p:txBody>
      </p:sp>
      <p:sp>
        <p:nvSpPr>
          <p:cNvPr id="283658" name="Text Box 10"/>
          <p:cNvSpPr txBox="1">
            <a:spLocks noChangeArrowheads="1"/>
          </p:cNvSpPr>
          <p:nvPr/>
        </p:nvSpPr>
        <p:spPr bwMode="auto">
          <a:xfrm>
            <a:off x="1185863" y="6165850"/>
            <a:ext cx="33099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>
                <a:solidFill>
                  <a:srgbClr val="FF0000"/>
                </a:solidFill>
              </a:rPr>
              <a:t> a heavy shower</a:t>
            </a:r>
          </a:p>
        </p:txBody>
      </p:sp>
      <p:sp>
        <p:nvSpPr>
          <p:cNvPr id="283659" name="Text Box 11"/>
          <p:cNvSpPr txBox="1">
            <a:spLocks noChangeArrowheads="1"/>
          </p:cNvSpPr>
          <p:nvPr/>
        </p:nvSpPr>
        <p:spPr bwMode="auto">
          <a:xfrm>
            <a:off x="4318000" y="6172200"/>
            <a:ext cx="43561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/>
              <a:t>　 </a:t>
            </a:r>
            <a:r>
              <a:rPr kumimoji="1" lang="en-US" altLang="zh-CN"/>
              <a:t>it’s________</a:t>
            </a:r>
          </a:p>
        </p:txBody>
      </p:sp>
      <p:sp>
        <p:nvSpPr>
          <p:cNvPr id="283660" name="Text Box 12"/>
          <p:cNvSpPr txBox="1">
            <a:spLocks noChangeArrowheads="1"/>
          </p:cNvSpPr>
          <p:nvPr/>
        </p:nvSpPr>
        <p:spPr bwMode="auto">
          <a:xfrm>
            <a:off x="5364163" y="6216650"/>
            <a:ext cx="2876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zh-CN">
                <a:solidFill>
                  <a:srgbClr val="FF0000"/>
                </a:solidFill>
              </a:rPr>
              <a:t>stormy</a:t>
            </a:r>
          </a:p>
        </p:txBody>
      </p:sp>
      <p:pic>
        <p:nvPicPr>
          <p:cNvPr id="283661" name="Picture 13" descr="anim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0413" y="3571875"/>
            <a:ext cx="3959225" cy="266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3665" name="Text Box 17"/>
          <p:cNvSpPr txBox="1">
            <a:spLocks noChangeArrowheads="1"/>
          </p:cNvSpPr>
          <p:nvPr/>
        </p:nvSpPr>
        <p:spPr bwMode="auto">
          <a:xfrm>
            <a:off x="395288" y="0"/>
            <a:ext cx="89296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 i="1">
                <a:solidFill>
                  <a:srgbClr val="0033CC"/>
                </a:solidFill>
                <a:latin typeface="Arial" panose="020B0604020202020204" pitchFamily="34" charset="0"/>
              </a:rPr>
              <a:t>What’s the weather like?   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83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83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283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283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3654" grpId="0"/>
      <p:bldP spid="283656" grpId="0"/>
      <p:bldP spid="283658" grpId="0"/>
      <p:bldP spid="28366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674" name="Picture 2" descr="2006071317252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260350"/>
            <a:ext cx="3887788" cy="2592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4675" name="Picture 3" descr="030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82625" y="3500438"/>
            <a:ext cx="3744913" cy="273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4676" name="Picture 4" descr="caoyuan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572000" y="3500438"/>
            <a:ext cx="3887788" cy="273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4677" name="Picture 5" descr="Img22355847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84213" y="260350"/>
            <a:ext cx="3743325" cy="258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4678" name="Text Box 6"/>
          <p:cNvSpPr txBox="1">
            <a:spLocks noChangeArrowheads="1"/>
          </p:cNvSpPr>
          <p:nvPr/>
        </p:nvSpPr>
        <p:spPr bwMode="auto">
          <a:xfrm>
            <a:off x="971550" y="2852738"/>
            <a:ext cx="32400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/>
              <a:t>　</a:t>
            </a:r>
            <a:r>
              <a:rPr kumimoji="1" lang="en-US" altLang="zh-CN"/>
              <a:t>It’s ______.</a:t>
            </a:r>
          </a:p>
        </p:txBody>
      </p:sp>
      <p:sp>
        <p:nvSpPr>
          <p:cNvPr id="284679" name="Text Box 7"/>
          <p:cNvSpPr txBox="1">
            <a:spLocks noChangeArrowheads="1"/>
          </p:cNvSpPr>
          <p:nvPr/>
        </p:nvSpPr>
        <p:spPr bwMode="auto">
          <a:xfrm>
            <a:off x="4787900" y="2852738"/>
            <a:ext cx="32400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/>
              <a:t>　</a:t>
            </a:r>
            <a:r>
              <a:rPr kumimoji="1" lang="en-US" altLang="zh-CN"/>
              <a:t>It’s _______.</a:t>
            </a:r>
          </a:p>
        </p:txBody>
      </p:sp>
      <p:sp>
        <p:nvSpPr>
          <p:cNvPr id="284680" name="Text Box 8"/>
          <p:cNvSpPr txBox="1">
            <a:spLocks noChangeArrowheads="1"/>
          </p:cNvSpPr>
          <p:nvPr/>
        </p:nvSpPr>
        <p:spPr bwMode="auto">
          <a:xfrm>
            <a:off x="971550" y="6216650"/>
            <a:ext cx="32400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/>
              <a:t>　</a:t>
            </a:r>
            <a:r>
              <a:rPr kumimoji="1" lang="en-US" altLang="zh-CN"/>
              <a:t>It’s _______.</a:t>
            </a:r>
          </a:p>
        </p:txBody>
      </p:sp>
      <p:sp>
        <p:nvSpPr>
          <p:cNvPr id="284681" name="Text Box 9"/>
          <p:cNvSpPr txBox="1">
            <a:spLocks noChangeArrowheads="1"/>
          </p:cNvSpPr>
          <p:nvPr/>
        </p:nvSpPr>
        <p:spPr bwMode="auto">
          <a:xfrm>
            <a:off x="4714875" y="6216650"/>
            <a:ext cx="32400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/>
              <a:t>　</a:t>
            </a:r>
            <a:r>
              <a:rPr kumimoji="1" lang="en-US" altLang="zh-CN"/>
              <a:t>It’s _______.</a:t>
            </a:r>
          </a:p>
        </p:txBody>
      </p:sp>
      <p:sp>
        <p:nvSpPr>
          <p:cNvPr id="284682" name="Text Box 10"/>
          <p:cNvSpPr txBox="1">
            <a:spLocks noChangeArrowheads="1"/>
          </p:cNvSpPr>
          <p:nvPr/>
        </p:nvSpPr>
        <p:spPr bwMode="auto">
          <a:xfrm>
            <a:off x="2195513" y="2859088"/>
            <a:ext cx="20875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>
                <a:solidFill>
                  <a:srgbClr val="FF0000"/>
                </a:solidFill>
              </a:rPr>
              <a:t> snowy</a:t>
            </a:r>
          </a:p>
        </p:txBody>
      </p:sp>
      <p:sp>
        <p:nvSpPr>
          <p:cNvPr id="284683" name="Text Box 11"/>
          <p:cNvSpPr txBox="1">
            <a:spLocks noChangeArrowheads="1"/>
          </p:cNvSpPr>
          <p:nvPr/>
        </p:nvSpPr>
        <p:spPr bwMode="auto">
          <a:xfrm>
            <a:off x="6083300" y="2852738"/>
            <a:ext cx="20875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>
                <a:solidFill>
                  <a:srgbClr val="FF0000"/>
                </a:solidFill>
              </a:rPr>
              <a:t> cloudy</a:t>
            </a:r>
          </a:p>
        </p:txBody>
      </p:sp>
      <p:sp>
        <p:nvSpPr>
          <p:cNvPr id="284684" name="Text Box 12"/>
          <p:cNvSpPr txBox="1">
            <a:spLocks noChangeArrowheads="1"/>
          </p:cNvSpPr>
          <p:nvPr/>
        </p:nvSpPr>
        <p:spPr bwMode="auto">
          <a:xfrm>
            <a:off x="2266950" y="6216650"/>
            <a:ext cx="20875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>
                <a:solidFill>
                  <a:srgbClr val="FF0000"/>
                </a:solidFill>
              </a:rPr>
              <a:t> sunny</a:t>
            </a:r>
          </a:p>
        </p:txBody>
      </p:sp>
      <p:sp>
        <p:nvSpPr>
          <p:cNvPr id="284685" name="Text Box 13"/>
          <p:cNvSpPr txBox="1">
            <a:spLocks noChangeArrowheads="1"/>
          </p:cNvSpPr>
          <p:nvPr/>
        </p:nvSpPr>
        <p:spPr bwMode="auto">
          <a:xfrm>
            <a:off x="5940425" y="6172200"/>
            <a:ext cx="20875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>
                <a:solidFill>
                  <a:srgbClr val="FF0000"/>
                </a:solidFill>
              </a:rPr>
              <a:t> windy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84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84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284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284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4682" grpId="0"/>
      <p:bldP spid="284683" grpId="0"/>
      <p:bldP spid="284684" grpId="0"/>
      <p:bldP spid="28468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-171450"/>
            <a:ext cx="7561263" cy="2176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b="1" dirty="0">
                <a:solidFill>
                  <a:schemeClr val="tx1"/>
                </a:solidFill>
                <a:latin typeface="Times New Roman" panose="02020603050405020304" pitchFamily="18" charset="0"/>
              </a:rPr>
              <a:t>Say what the weather </a:t>
            </a:r>
            <a:r>
              <a:rPr lang="en-US" altLang="zh-CN" sz="54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may </a:t>
            </a:r>
            <a:r>
              <a:rPr lang="en-US" altLang="zh-CN" sz="5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or</a:t>
            </a:r>
            <a:r>
              <a:rPr lang="en-US" altLang="zh-CN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60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might be</a:t>
            </a:r>
            <a:r>
              <a:rPr lang="en-US" altLang="zh-CN" b="1" dirty="0">
                <a:solidFill>
                  <a:schemeClr val="tx1"/>
                </a:solidFill>
                <a:latin typeface="Times New Roman" panose="02020603050405020304" pitchFamily="18" charset="0"/>
              </a:rPr>
              <a:t> like in your town. </a:t>
            </a:r>
          </a:p>
        </p:txBody>
      </p:sp>
      <p:sp>
        <p:nvSpPr>
          <p:cNvPr id="286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844675"/>
            <a:ext cx="7489825" cy="971550"/>
          </a:xfrm>
          <a:noFill/>
        </p:spPr>
        <p:txBody>
          <a:bodyPr>
            <a:spAutoFit/>
          </a:bodyPr>
          <a:lstStyle/>
          <a:p>
            <a:pPr>
              <a:lnSpc>
                <a:spcPct val="160000"/>
              </a:lnSpc>
              <a:spcBef>
                <a:spcPct val="0"/>
              </a:spcBef>
              <a:buFontTx/>
              <a:buNone/>
            </a:pPr>
            <a:r>
              <a:rPr lang="en-US" altLang="zh-CN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tomorrow    \next week  \next month</a:t>
            </a:r>
            <a:endParaRPr lang="en-US" altLang="zh-CN" sz="3600" b="1" i="1" dirty="0">
              <a:latin typeface="Times New Roman" panose="02020603050405020304" pitchFamily="18" charset="0"/>
            </a:endParaRPr>
          </a:p>
        </p:txBody>
      </p:sp>
      <p:sp>
        <p:nvSpPr>
          <p:cNvPr id="286724" name="Rectangle 4"/>
          <p:cNvSpPr>
            <a:spLocks noChangeArrowheads="1"/>
          </p:cNvSpPr>
          <p:nvPr/>
        </p:nvSpPr>
        <p:spPr bwMode="auto">
          <a:xfrm>
            <a:off x="179388" y="3471863"/>
            <a:ext cx="8712200" cy="338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en-US" altLang="zh-CN" dirty="0"/>
              <a:t>May\might </a:t>
            </a:r>
            <a:r>
              <a:rPr lang="zh-CN" altLang="en-US" dirty="0"/>
              <a:t>意为 “可能” </a:t>
            </a:r>
            <a:r>
              <a:rPr lang="en-US" altLang="zh-CN" dirty="0"/>
              <a:t>. </a:t>
            </a:r>
            <a:r>
              <a:rPr lang="zh-CN" altLang="en-US" dirty="0"/>
              <a:t>是情态动词，后直接加动词原形。</a:t>
            </a:r>
          </a:p>
          <a:p>
            <a:pPr eaLnBrk="0" hangingPunct="0">
              <a:lnSpc>
                <a:spcPct val="120000"/>
              </a:lnSpc>
            </a:pPr>
            <a:r>
              <a:rPr lang="en-US" altLang="zh-CN" dirty="0" err="1"/>
              <a:t>May,might</a:t>
            </a:r>
            <a:r>
              <a:rPr lang="zh-CN" altLang="en-US" dirty="0"/>
              <a:t>没多大区别，形式上</a:t>
            </a:r>
            <a:r>
              <a:rPr lang="en-US" altLang="zh-CN" dirty="0"/>
              <a:t>might</a:t>
            </a:r>
            <a:r>
              <a:rPr lang="zh-CN" altLang="en-US" dirty="0"/>
              <a:t>是</a:t>
            </a:r>
            <a:r>
              <a:rPr lang="en-US" altLang="zh-CN" dirty="0"/>
              <a:t>may</a:t>
            </a:r>
            <a:r>
              <a:rPr lang="zh-CN" altLang="en-US" dirty="0"/>
              <a:t>过去式，但推测将来可能情况时，语气更不确定，可能性更小。</a:t>
            </a:r>
          </a:p>
        </p:txBody>
      </p:sp>
      <p:sp>
        <p:nvSpPr>
          <p:cNvPr id="286725" name="Rectangle 5"/>
          <p:cNvSpPr>
            <a:spLocks noChangeArrowheads="1"/>
          </p:cNvSpPr>
          <p:nvPr/>
        </p:nvSpPr>
        <p:spPr bwMode="auto">
          <a:xfrm>
            <a:off x="863600" y="2708275"/>
            <a:ext cx="8280400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n-US" altLang="zh-CN" sz="4500" dirty="0">
                <a:solidFill>
                  <a:srgbClr val="0000FF"/>
                </a:solidFill>
              </a:rPr>
              <a:t>It </a:t>
            </a:r>
            <a:r>
              <a:rPr lang="en-US" altLang="zh-CN" sz="4500" u="sng" dirty="0">
                <a:solidFill>
                  <a:srgbClr val="0000FF"/>
                </a:solidFill>
              </a:rPr>
              <a:t>may</a:t>
            </a:r>
            <a:r>
              <a:rPr lang="en-US" altLang="zh-CN" sz="4500" dirty="0">
                <a:solidFill>
                  <a:srgbClr val="0000FF"/>
                </a:solidFill>
              </a:rPr>
              <a:t>\</a:t>
            </a:r>
            <a:r>
              <a:rPr lang="en-US" altLang="zh-CN" sz="4500" u="sng" dirty="0">
                <a:solidFill>
                  <a:srgbClr val="0000FF"/>
                </a:solidFill>
              </a:rPr>
              <a:t>might snow</a:t>
            </a:r>
            <a:r>
              <a:rPr lang="en-US" altLang="zh-CN" sz="4500" dirty="0">
                <a:solidFill>
                  <a:srgbClr val="0000FF"/>
                </a:solidFill>
              </a:rPr>
              <a:t> </a:t>
            </a:r>
            <a:r>
              <a:rPr lang="en-US" altLang="zh-CN" sz="4800" dirty="0">
                <a:solidFill>
                  <a:srgbClr val="0000FF"/>
                </a:solidFill>
              </a:rPr>
              <a:t>tomorrow</a:t>
            </a:r>
            <a:r>
              <a:rPr lang="en-US" altLang="zh-CN" sz="4500" dirty="0">
                <a:solidFill>
                  <a:srgbClr val="0000FF"/>
                </a:solidFill>
              </a:rPr>
              <a:t>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6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86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24" grpId="0"/>
      <p:bldP spid="2867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770" name="Picture 2" descr="200661235117813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765175"/>
            <a:ext cx="7100887" cy="461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8771" name="Rectangle 3"/>
          <p:cNvSpPr>
            <a:spLocks noChangeArrowheads="1"/>
          </p:cNvSpPr>
          <p:nvPr/>
        </p:nvSpPr>
        <p:spPr bwMode="auto">
          <a:xfrm>
            <a:off x="1187450" y="5726113"/>
            <a:ext cx="7561263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kumimoji="1" lang="en-US" altLang="zh-CN"/>
              <a:t>It might be ______ tomorrow.</a:t>
            </a:r>
          </a:p>
        </p:txBody>
      </p:sp>
      <p:sp>
        <p:nvSpPr>
          <p:cNvPr id="288772" name="Rectangle 4"/>
          <p:cNvSpPr>
            <a:spLocks noChangeArrowheads="1"/>
          </p:cNvSpPr>
          <p:nvPr/>
        </p:nvSpPr>
        <p:spPr bwMode="auto">
          <a:xfrm>
            <a:off x="3563938" y="5661025"/>
            <a:ext cx="15113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1" lang="en-US" altLang="zh-CN">
                <a:solidFill>
                  <a:srgbClr val="FF0000"/>
                </a:solidFill>
              </a:rPr>
              <a:t>sunny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88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877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Oval 2"/>
          <p:cNvSpPr>
            <a:spLocks noChangeArrowheads="1"/>
          </p:cNvSpPr>
          <p:nvPr/>
        </p:nvSpPr>
        <p:spPr bwMode="auto">
          <a:xfrm>
            <a:off x="250825" y="333375"/>
            <a:ext cx="2881313" cy="935038"/>
          </a:xfrm>
          <a:prstGeom prst="ellipse">
            <a:avLst/>
          </a:prstGeom>
          <a:solidFill>
            <a:srgbClr val="FF7D7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289795" name="Picture 3" descr="weather_new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19688" r="59062" b="74144"/>
          <a:stretch>
            <a:fillRect/>
          </a:stretch>
        </p:blipFill>
        <p:spPr bwMode="auto">
          <a:xfrm>
            <a:off x="2843213" y="188913"/>
            <a:ext cx="1800225" cy="1643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9796" name="Picture 4" descr="weather_new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22049" t="58403" r="65347" b="17453"/>
          <a:stretch>
            <a:fillRect/>
          </a:stretch>
        </p:blipFill>
        <p:spPr bwMode="auto">
          <a:xfrm>
            <a:off x="3995738" y="0"/>
            <a:ext cx="1292225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9797" name="Rectangle 5"/>
          <p:cNvSpPr>
            <a:spLocks noChangeArrowheads="1"/>
          </p:cNvSpPr>
          <p:nvPr/>
        </p:nvSpPr>
        <p:spPr bwMode="auto">
          <a:xfrm>
            <a:off x="1476375" y="3286125"/>
            <a:ext cx="6767513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kumimoji="1" lang="en-US" altLang="zh-CN" u="sng" dirty="0"/>
              <a:t>It</a:t>
            </a:r>
            <a:r>
              <a:rPr kumimoji="1" lang="en-US" altLang="zh-CN" dirty="0"/>
              <a:t> may be _____ on Monday.</a:t>
            </a:r>
          </a:p>
        </p:txBody>
      </p:sp>
      <p:sp>
        <p:nvSpPr>
          <p:cNvPr id="289798" name="Rectangle 6"/>
          <p:cNvSpPr>
            <a:spLocks noChangeArrowheads="1"/>
          </p:cNvSpPr>
          <p:nvPr/>
        </p:nvSpPr>
        <p:spPr bwMode="auto">
          <a:xfrm>
            <a:off x="3494088" y="3213100"/>
            <a:ext cx="1727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1" lang="en-US" altLang="zh-CN">
                <a:solidFill>
                  <a:srgbClr val="FF0000"/>
                </a:solidFill>
              </a:rPr>
              <a:t>rainy</a:t>
            </a:r>
          </a:p>
        </p:txBody>
      </p:sp>
      <p:sp>
        <p:nvSpPr>
          <p:cNvPr id="289799" name="Text Box 7"/>
          <p:cNvSpPr txBox="1">
            <a:spLocks noChangeArrowheads="1"/>
          </p:cNvSpPr>
          <p:nvPr/>
        </p:nvSpPr>
        <p:spPr bwMode="auto">
          <a:xfrm>
            <a:off x="395288" y="466725"/>
            <a:ext cx="2520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zh-CN" dirty="0">
                <a:solidFill>
                  <a:schemeClr val="bg1"/>
                </a:solidFill>
              </a:rPr>
              <a:t>Next week</a:t>
            </a:r>
          </a:p>
        </p:txBody>
      </p:sp>
      <p:pic>
        <p:nvPicPr>
          <p:cNvPr id="289800" name="Picture 8" descr="weather_new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r="81094" b="77292"/>
          <a:stretch>
            <a:fillRect/>
          </a:stretch>
        </p:blipFill>
        <p:spPr bwMode="auto">
          <a:xfrm>
            <a:off x="3348038" y="3933825"/>
            <a:ext cx="1728787" cy="155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9801" name="Rectangle 9"/>
          <p:cNvSpPr>
            <a:spLocks noChangeArrowheads="1"/>
          </p:cNvSpPr>
          <p:nvPr/>
        </p:nvSpPr>
        <p:spPr bwMode="auto">
          <a:xfrm>
            <a:off x="1403350" y="6021388"/>
            <a:ext cx="6838950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kumimoji="1" lang="en-US" altLang="zh-CN" u="sng" dirty="0"/>
              <a:t>It</a:t>
            </a:r>
            <a:r>
              <a:rPr kumimoji="1" lang="en-US" altLang="zh-CN" dirty="0"/>
              <a:t> may be ______ on Tuesday.</a:t>
            </a:r>
          </a:p>
        </p:txBody>
      </p:sp>
      <p:sp>
        <p:nvSpPr>
          <p:cNvPr id="289802" name="Rectangle 10"/>
          <p:cNvSpPr>
            <a:spLocks noChangeArrowheads="1"/>
          </p:cNvSpPr>
          <p:nvPr/>
        </p:nvSpPr>
        <p:spPr bwMode="auto">
          <a:xfrm>
            <a:off x="3419475" y="5949950"/>
            <a:ext cx="17256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1" lang="en-US" altLang="zh-CN">
                <a:solidFill>
                  <a:srgbClr val="FF0000"/>
                </a:solidFill>
              </a:rPr>
              <a:t>cloudy</a:t>
            </a:r>
          </a:p>
        </p:txBody>
      </p:sp>
      <p:sp>
        <p:nvSpPr>
          <p:cNvPr id="289803" name="Text Box 11"/>
          <p:cNvSpPr txBox="1">
            <a:spLocks noChangeArrowheads="1"/>
          </p:cNvSpPr>
          <p:nvPr/>
        </p:nvSpPr>
        <p:spPr bwMode="auto">
          <a:xfrm>
            <a:off x="6084888" y="404813"/>
            <a:ext cx="2232025" cy="641350"/>
          </a:xfrm>
          <a:prstGeom prst="rect">
            <a:avLst/>
          </a:prstGeom>
          <a:solidFill>
            <a:srgbClr val="6600CC">
              <a:alpha val="14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zh-CN">
                <a:solidFill>
                  <a:srgbClr val="6600CC"/>
                </a:solidFill>
              </a:rPr>
              <a:t>Monday</a:t>
            </a:r>
          </a:p>
        </p:txBody>
      </p:sp>
      <p:sp>
        <p:nvSpPr>
          <p:cNvPr id="289804" name="Text Box 12"/>
          <p:cNvSpPr txBox="1">
            <a:spLocks noChangeArrowheads="1"/>
          </p:cNvSpPr>
          <p:nvPr/>
        </p:nvSpPr>
        <p:spPr bwMode="auto">
          <a:xfrm>
            <a:off x="5221288" y="4364038"/>
            <a:ext cx="2232025" cy="641350"/>
          </a:xfrm>
          <a:prstGeom prst="rect">
            <a:avLst/>
          </a:prstGeom>
          <a:solidFill>
            <a:srgbClr val="6600CC">
              <a:alpha val="14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zh-CN">
                <a:solidFill>
                  <a:srgbClr val="6600CC"/>
                </a:solidFill>
              </a:rPr>
              <a:t>Tuesday</a:t>
            </a:r>
          </a:p>
        </p:txBody>
      </p:sp>
      <p:sp>
        <p:nvSpPr>
          <p:cNvPr id="289805" name="Rectangle 13"/>
          <p:cNvSpPr>
            <a:spLocks noChangeArrowheads="1"/>
          </p:cNvSpPr>
          <p:nvPr/>
        </p:nvSpPr>
        <p:spPr bwMode="auto">
          <a:xfrm>
            <a:off x="179388" y="2349500"/>
            <a:ext cx="6767512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kumimoji="1" lang="en-US" altLang="zh-CN" u="sng" dirty="0"/>
              <a:t>There</a:t>
            </a:r>
            <a:r>
              <a:rPr kumimoji="1" lang="en-US" altLang="zh-CN" dirty="0"/>
              <a:t> may be _____ on Monday.</a:t>
            </a:r>
          </a:p>
        </p:txBody>
      </p:sp>
      <p:sp>
        <p:nvSpPr>
          <p:cNvPr id="289806" name="Rectangle 14"/>
          <p:cNvSpPr>
            <a:spLocks noChangeArrowheads="1"/>
          </p:cNvSpPr>
          <p:nvPr/>
        </p:nvSpPr>
        <p:spPr bwMode="auto">
          <a:xfrm>
            <a:off x="0" y="5013325"/>
            <a:ext cx="6838950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kumimoji="1" lang="en-US" altLang="zh-CN" u="sng" dirty="0"/>
              <a:t>There</a:t>
            </a:r>
            <a:r>
              <a:rPr kumimoji="1" lang="en-US" altLang="zh-CN" dirty="0"/>
              <a:t> may be ______ on Tuesday.</a:t>
            </a:r>
          </a:p>
        </p:txBody>
      </p:sp>
      <p:sp>
        <p:nvSpPr>
          <p:cNvPr id="289808" name="Line 16"/>
          <p:cNvSpPr>
            <a:spLocks noChangeShapeType="1"/>
          </p:cNvSpPr>
          <p:nvPr/>
        </p:nvSpPr>
        <p:spPr bwMode="auto">
          <a:xfrm flipH="1" flipV="1">
            <a:off x="250825" y="2708275"/>
            <a:ext cx="1225550" cy="1008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9809" name="Line 17"/>
          <p:cNvSpPr>
            <a:spLocks noChangeShapeType="1"/>
          </p:cNvSpPr>
          <p:nvPr/>
        </p:nvSpPr>
        <p:spPr bwMode="auto">
          <a:xfrm flipH="1" flipV="1">
            <a:off x="827088" y="5516563"/>
            <a:ext cx="938212" cy="433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9810" name="Rectangle 18"/>
          <p:cNvSpPr>
            <a:spLocks noChangeArrowheads="1"/>
          </p:cNvSpPr>
          <p:nvPr/>
        </p:nvSpPr>
        <p:spPr bwMode="auto">
          <a:xfrm>
            <a:off x="3059113" y="2205038"/>
            <a:ext cx="172720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1" lang="en-US" altLang="zh-CN" sz="4800">
                <a:solidFill>
                  <a:srgbClr val="FF0000"/>
                </a:solidFill>
              </a:rPr>
              <a:t>rain</a:t>
            </a:r>
          </a:p>
        </p:txBody>
      </p:sp>
      <p:sp>
        <p:nvSpPr>
          <p:cNvPr id="289812" name="Rectangle 20"/>
          <p:cNvSpPr>
            <a:spLocks noChangeArrowheads="1"/>
          </p:cNvSpPr>
          <p:nvPr/>
        </p:nvSpPr>
        <p:spPr bwMode="auto">
          <a:xfrm>
            <a:off x="2843213" y="4941888"/>
            <a:ext cx="1725612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1" lang="en-US" altLang="zh-CN" sz="4400">
                <a:solidFill>
                  <a:srgbClr val="FF0000"/>
                </a:solidFill>
              </a:rPr>
              <a:t>cloud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89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89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89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898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98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289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89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980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980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98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898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898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289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898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898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9798" grpId="0"/>
      <p:bldP spid="289802" grpId="0"/>
      <p:bldP spid="289805" grpId="0"/>
      <p:bldP spid="289806" grpId="0"/>
      <p:bldP spid="289808" grpId="0" animBg="1"/>
      <p:bldP spid="289809" grpId="0" animBg="1"/>
      <p:bldP spid="289810" grpId="0"/>
      <p:bldP spid="289810" grpId="1"/>
      <p:bldP spid="289812" grpId="0"/>
      <p:bldP spid="289812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818" name="Picture 2" descr="weather_new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t="22708" r="92917" b="45787"/>
          <a:stretch>
            <a:fillRect/>
          </a:stretch>
        </p:blipFill>
        <p:spPr bwMode="auto">
          <a:xfrm>
            <a:off x="1187450" y="-315913"/>
            <a:ext cx="647700" cy="2160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0819" name="Picture 3" descr="weather_new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36232" t="67847" r="46442" b="6296"/>
          <a:stretch>
            <a:fillRect/>
          </a:stretch>
        </p:blipFill>
        <p:spPr bwMode="auto">
          <a:xfrm>
            <a:off x="2339975" y="-171450"/>
            <a:ext cx="1584325" cy="1773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0820" name="Picture 4" descr="weather_new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55920" r="14948" b="75209"/>
          <a:stretch>
            <a:fillRect/>
          </a:stretch>
        </p:blipFill>
        <p:spPr bwMode="auto">
          <a:xfrm>
            <a:off x="1331913" y="3213100"/>
            <a:ext cx="2663825" cy="1700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0821" name="Text Box 5"/>
          <p:cNvSpPr txBox="1">
            <a:spLocks noChangeArrowheads="1"/>
          </p:cNvSpPr>
          <p:nvPr/>
        </p:nvSpPr>
        <p:spPr bwMode="auto">
          <a:xfrm>
            <a:off x="5076825" y="3789363"/>
            <a:ext cx="2232025" cy="641350"/>
          </a:xfrm>
          <a:prstGeom prst="rect">
            <a:avLst/>
          </a:prstGeom>
          <a:solidFill>
            <a:srgbClr val="6600CC">
              <a:alpha val="14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zh-CN">
                <a:solidFill>
                  <a:srgbClr val="6600CC"/>
                </a:solidFill>
              </a:rPr>
              <a:t>Thursday</a:t>
            </a:r>
          </a:p>
        </p:txBody>
      </p:sp>
      <p:sp>
        <p:nvSpPr>
          <p:cNvPr id="290822" name="Text Box 6"/>
          <p:cNvSpPr txBox="1">
            <a:spLocks noChangeArrowheads="1"/>
          </p:cNvSpPr>
          <p:nvPr/>
        </p:nvSpPr>
        <p:spPr bwMode="auto">
          <a:xfrm>
            <a:off x="4572000" y="333375"/>
            <a:ext cx="2879725" cy="641350"/>
          </a:xfrm>
          <a:prstGeom prst="rect">
            <a:avLst/>
          </a:prstGeom>
          <a:solidFill>
            <a:srgbClr val="6600CC">
              <a:alpha val="14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zh-CN">
                <a:solidFill>
                  <a:srgbClr val="6600CC"/>
                </a:solidFill>
              </a:rPr>
              <a:t>Wednesday</a:t>
            </a:r>
          </a:p>
        </p:txBody>
      </p:sp>
      <p:sp>
        <p:nvSpPr>
          <p:cNvPr id="290823" name="Rectangle 7"/>
          <p:cNvSpPr>
            <a:spLocks noChangeArrowheads="1"/>
          </p:cNvSpPr>
          <p:nvPr/>
        </p:nvSpPr>
        <p:spPr bwMode="auto">
          <a:xfrm>
            <a:off x="1187450" y="2636838"/>
            <a:ext cx="7561263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kumimoji="1" lang="en-US" altLang="zh-CN"/>
              <a:t>It may be ______ on Wednesday.</a:t>
            </a:r>
          </a:p>
        </p:txBody>
      </p:sp>
      <p:sp>
        <p:nvSpPr>
          <p:cNvPr id="290824" name="Rectangle 8"/>
          <p:cNvSpPr>
            <a:spLocks noChangeArrowheads="1"/>
          </p:cNvSpPr>
          <p:nvPr/>
        </p:nvSpPr>
        <p:spPr bwMode="auto">
          <a:xfrm>
            <a:off x="3205163" y="2563813"/>
            <a:ext cx="15113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1" lang="en-US" altLang="zh-CN">
                <a:solidFill>
                  <a:srgbClr val="FF0000"/>
                </a:solidFill>
              </a:rPr>
              <a:t>sunny</a:t>
            </a:r>
          </a:p>
        </p:txBody>
      </p:sp>
      <p:sp>
        <p:nvSpPr>
          <p:cNvPr id="290825" name="Rectangle 9"/>
          <p:cNvSpPr>
            <a:spLocks noChangeArrowheads="1"/>
          </p:cNvSpPr>
          <p:nvPr/>
        </p:nvSpPr>
        <p:spPr bwMode="auto">
          <a:xfrm>
            <a:off x="1258888" y="5086350"/>
            <a:ext cx="7561262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kumimoji="1" lang="en-US" altLang="zh-CN"/>
              <a:t>It may be ______ on Thursday.</a:t>
            </a:r>
          </a:p>
        </p:txBody>
      </p:sp>
      <p:sp>
        <p:nvSpPr>
          <p:cNvPr id="290826" name="Rectangle 10"/>
          <p:cNvSpPr>
            <a:spLocks noChangeArrowheads="1"/>
          </p:cNvSpPr>
          <p:nvPr/>
        </p:nvSpPr>
        <p:spPr bwMode="auto">
          <a:xfrm>
            <a:off x="3276600" y="5013325"/>
            <a:ext cx="15113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1" lang="en-US" altLang="zh-CN">
                <a:solidFill>
                  <a:srgbClr val="FF0000"/>
                </a:solidFill>
              </a:rPr>
              <a:t>windy</a:t>
            </a:r>
          </a:p>
        </p:txBody>
      </p:sp>
      <p:sp>
        <p:nvSpPr>
          <p:cNvPr id="290828" name="Rectangle 12"/>
          <p:cNvSpPr>
            <a:spLocks noChangeArrowheads="1"/>
          </p:cNvSpPr>
          <p:nvPr/>
        </p:nvSpPr>
        <p:spPr bwMode="auto">
          <a:xfrm>
            <a:off x="468313" y="6021388"/>
            <a:ext cx="7561262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kumimoji="1" lang="en-US" altLang="zh-CN"/>
              <a:t>There may be ______ on Thursday.</a:t>
            </a:r>
          </a:p>
        </p:txBody>
      </p:sp>
      <p:sp>
        <p:nvSpPr>
          <p:cNvPr id="290829" name="Line 13"/>
          <p:cNvSpPr>
            <a:spLocks noChangeShapeType="1"/>
          </p:cNvSpPr>
          <p:nvPr/>
        </p:nvSpPr>
        <p:spPr bwMode="auto">
          <a:xfrm flipH="1">
            <a:off x="755650" y="5589588"/>
            <a:ext cx="64770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0830" name="Rectangle 14"/>
          <p:cNvSpPr>
            <a:spLocks noChangeArrowheads="1"/>
          </p:cNvSpPr>
          <p:nvPr/>
        </p:nvSpPr>
        <p:spPr bwMode="auto">
          <a:xfrm>
            <a:off x="3419475" y="5949950"/>
            <a:ext cx="15113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1" lang="en-US" altLang="zh-CN" sz="4800">
                <a:solidFill>
                  <a:srgbClr val="FF0000"/>
                </a:solidFill>
              </a:rPr>
              <a:t>wind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90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90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90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082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082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0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4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083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083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08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0824" grpId="0"/>
      <p:bldP spid="290826" grpId="0"/>
      <p:bldP spid="290828" grpId="0"/>
      <p:bldP spid="290830" grpId="0"/>
      <p:bldP spid="290830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842" name="Picture 2" descr="weather_tube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C1C1C1"/>
              </a:clrFrom>
              <a:clrTo>
                <a:srgbClr val="C1C1C1">
                  <a:alpha val="0"/>
                </a:srgbClr>
              </a:clrTo>
            </a:clrChange>
            <a:lum bright="6000"/>
          </a:blip>
          <a:srcRect/>
          <a:stretch>
            <a:fillRect/>
          </a:stretch>
        </p:blipFill>
        <p:spPr bwMode="auto">
          <a:xfrm>
            <a:off x="0" y="0"/>
            <a:ext cx="3924300" cy="5300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1843" name="Text Box 3"/>
          <p:cNvSpPr txBox="1">
            <a:spLocks noChangeArrowheads="1"/>
          </p:cNvSpPr>
          <p:nvPr/>
        </p:nvSpPr>
        <p:spPr bwMode="auto">
          <a:xfrm>
            <a:off x="5040313" y="2708275"/>
            <a:ext cx="2232025" cy="641350"/>
          </a:xfrm>
          <a:prstGeom prst="rect">
            <a:avLst/>
          </a:prstGeom>
          <a:solidFill>
            <a:srgbClr val="6600CC">
              <a:alpha val="14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zh-CN">
                <a:solidFill>
                  <a:srgbClr val="6600CC"/>
                </a:solidFill>
              </a:rPr>
              <a:t>Friday</a:t>
            </a:r>
          </a:p>
        </p:txBody>
      </p:sp>
      <p:sp>
        <p:nvSpPr>
          <p:cNvPr id="291844" name="Rectangle 4"/>
          <p:cNvSpPr>
            <a:spLocks noChangeArrowheads="1"/>
          </p:cNvSpPr>
          <p:nvPr/>
        </p:nvSpPr>
        <p:spPr bwMode="auto">
          <a:xfrm>
            <a:off x="576263" y="5302250"/>
            <a:ext cx="8316912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kumimoji="1" lang="en-US" altLang="zh-CN"/>
              <a:t>It may be _______________ (</a:t>
            </a:r>
            <a:r>
              <a:rPr kumimoji="1" lang="zh-CN" altLang="en-US"/>
              <a:t>晴转多云</a:t>
            </a:r>
            <a:r>
              <a:rPr kumimoji="1" lang="en-US" altLang="zh-CN"/>
              <a:t>) on Friday.</a:t>
            </a:r>
          </a:p>
        </p:txBody>
      </p:sp>
      <p:sp>
        <p:nvSpPr>
          <p:cNvPr id="291845" name="Rectangle 5"/>
          <p:cNvSpPr>
            <a:spLocks noChangeArrowheads="1"/>
          </p:cNvSpPr>
          <p:nvPr/>
        </p:nvSpPr>
        <p:spPr bwMode="auto">
          <a:xfrm>
            <a:off x="2665413" y="5229225"/>
            <a:ext cx="44640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1" lang="en-US" altLang="zh-CN">
                <a:solidFill>
                  <a:srgbClr val="FF0000"/>
                </a:solidFill>
              </a:rPr>
              <a:t>clear to overcast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91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184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2"/>
          <p:cNvSpPr>
            <a:spLocks noChangeArrowheads="1"/>
          </p:cNvSpPr>
          <p:nvPr/>
        </p:nvSpPr>
        <p:spPr bwMode="auto">
          <a:xfrm>
            <a:off x="4284663" y="2520950"/>
            <a:ext cx="1512887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9600">
                <a:latin typeface="Verdana" panose="020B0604030504040204" pitchFamily="34" charset="0"/>
              </a:rPr>
              <a:t>℃</a:t>
            </a:r>
          </a:p>
        </p:txBody>
      </p:sp>
      <p:grpSp>
        <p:nvGrpSpPr>
          <p:cNvPr id="278531" name="Group 3"/>
          <p:cNvGrpSpPr/>
          <p:nvPr/>
        </p:nvGrpSpPr>
        <p:grpSpPr bwMode="auto">
          <a:xfrm>
            <a:off x="4356100" y="1268413"/>
            <a:ext cx="4321175" cy="2447925"/>
            <a:chOff x="2744" y="164"/>
            <a:chExt cx="2722" cy="2087"/>
          </a:xfrm>
        </p:grpSpPr>
        <p:sp>
          <p:nvSpPr>
            <p:cNvPr id="278532" name="Text Box 4"/>
            <p:cNvSpPr txBox="1">
              <a:spLocks noChangeArrowheads="1"/>
            </p:cNvSpPr>
            <p:nvPr/>
          </p:nvSpPr>
          <p:spPr bwMode="auto">
            <a:xfrm>
              <a:off x="2744" y="164"/>
              <a:ext cx="2722" cy="11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8000" b="0">
                  <a:latin typeface="Arial" panose="020B0604020202020204" pitchFamily="34" charset="0"/>
                </a:rPr>
                <a:t>degree(s)</a:t>
              </a:r>
            </a:p>
          </p:txBody>
        </p:sp>
        <p:sp>
          <p:nvSpPr>
            <p:cNvPr id="278533" name="AutoShape 5"/>
            <p:cNvSpPr>
              <a:spLocks noChangeArrowheads="1"/>
            </p:cNvSpPr>
            <p:nvPr/>
          </p:nvSpPr>
          <p:spPr bwMode="auto">
            <a:xfrm>
              <a:off x="3515" y="981"/>
              <a:ext cx="816" cy="1270"/>
            </a:xfrm>
            <a:custGeom>
              <a:avLst/>
              <a:gdLst>
                <a:gd name="G0" fmla="+- 9257 0 0"/>
                <a:gd name="G1" fmla="+- 18514 0 0"/>
                <a:gd name="G2" fmla="+- 6171 0 0"/>
                <a:gd name="G3" fmla="*/ 9257 1 2"/>
                <a:gd name="G4" fmla="+- G3 10800 0"/>
                <a:gd name="G5" fmla="+- 21600 9257 18514"/>
                <a:gd name="G6" fmla="+- 18514 6171 0"/>
                <a:gd name="G7" fmla="*/ G6 1 2"/>
                <a:gd name="G8" fmla="*/ 18514 2 1"/>
                <a:gd name="G9" fmla="+- G8 0 21600"/>
                <a:gd name="G10" fmla="+- G5 0 G4"/>
                <a:gd name="G11" fmla="+- 9257 0 G4"/>
                <a:gd name="G12" fmla="*/ G2 G10 G11"/>
                <a:gd name="T0" fmla="*/ 15429 w 21600"/>
                <a:gd name="T1" fmla="*/ 0 h 21600"/>
                <a:gd name="T2" fmla="*/ 9257 w 21600"/>
                <a:gd name="T3" fmla="*/ 6171 h 21600"/>
                <a:gd name="T4" fmla="*/ 6171 w 21600"/>
                <a:gd name="T5" fmla="*/ 9257 h 21600"/>
                <a:gd name="T6" fmla="*/ 0 w 21600"/>
                <a:gd name="T7" fmla="*/ 15429 h 21600"/>
                <a:gd name="T8" fmla="*/ 6171 w 21600"/>
                <a:gd name="T9" fmla="*/ 21600 h 21600"/>
                <a:gd name="T10" fmla="*/ 12343 w 21600"/>
                <a:gd name="T11" fmla="*/ 18514 h 21600"/>
                <a:gd name="T12" fmla="*/ 18514 w 21600"/>
                <a:gd name="T13" fmla="*/ 12343 h 21600"/>
                <a:gd name="T14" fmla="*/ 21600 w 21600"/>
                <a:gd name="T15" fmla="*/ 6171 h 21600"/>
                <a:gd name="T16" fmla="*/ 17694720 60000 65536"/>
                <a:gd name="T17" fmla="*/ 11796480 60000 65536"/>
                <a:gd name="T18" fmla="*/ 17694720 60000 65536"/>
                <a:gd name="T19" fmla="*/ 11796480 60000 65536"/>
                <a:gd name="T20" fmla="*/ 5898240 60000 65536"/>
                <a:gd name="T21" fmla="*/ 5898240 60000 65536"/>
                <a:gd name="T22" fmla="*/ 0 60000 65536"/>
                <a:gd name="T23" fmla="*/ 0 60000 65536"/>
                <a:gd name="T24" fmla="*/ G12 w 21600"/>
                <a:gd name="T25" fmla="*/ G5 h 21600"/>
                <a:gd name="T26" fmla="*/ G1 w 21600"/>
                <a:gd name="T27" fmla="*/ G1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15429" y="0"/>
                  </a:moveTo>
                  <a:lnTo>
                    <a:pt x="9257" y="6171"/>
                  </a:lnTo>
                  <a:lnTo>
                    <a:pt x="12343" y="6171"/>
                  </a:lnTo>
                  <a:lnTo>
                    <a:pt x="12343" y="12343"/>
                  </a:lnTo>
                  <a:lnTo>
                    <a:pt x="6171" y="12343"/>
                  </a:lnTo>
                  <a:lnTo>
                    <a:pt x="6171" y="9257"/>
                  </a:lnTo>
                  <a:lnTo>
                    <a:pt x="0" y="15429"/>
                  </a:lnTo>
                  <a:lnTo>
                    <a:pt x="6171" y="21600"/>
                  </a:lnTo>
                  <a:lnTo>
                    <a:pt x="6171" y="18514"/>
                  </a:lnTo>
                  <a:lnTo>
                    <a:pt x="18514" y="18514"/>
                  </a:lnTo>
                  <a:lnTo>
                    <a:pt x="18514" y="6171"/>
                  </a:lnTo>
                  <a:lnTo>
                    <a:pt x="21600" y="6171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zh-CN" altLang="zh-CN" sz="1600" b="0">
                <a:latin typeface="Arial" panose="020B0604020202020204" pitchFamily="34" charset="0"/>
              </a:endParaRPr>
            </a:p>
          </p:txBody>
        </p:sp>
      </p:grpSp>
      <p:sp>
        <p:nvSpPr>
          <p:cNvPr id="278534" name="WordArt 6" descr="白色大理石"/>
          <p:cNvSpPr>
            <a:spLocks noChangeArrowheads="1" noChangeShapeType="1" noTextEdit="1"/>
          </p:cNvSpPr>
          <p:nvPr/>
        </p:nvSpPr>
        <p:spPr bwMode="auto">
          <a:xfrm>
            <a:off x="3203575" y="2890838"/>
            <a:ext cx="936625" cy="11144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US" altLang="zh-CN" kern="10">
                <a:ln w="9525">
                  <a:rou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latin typeface="Arial Black" panose="020B0A04020102020204"/>
              </a:rPr>
              <a:t>5</a:t>
            </a:r>
            <a:endParaRPr lang="zh-CN" altLang="en-US" kern="10">
              <a:ln w="9525">
                <a:round/>
              </a:ln>
              <a:blipFill dpi="0" rotWithShape="0">
                <a:blip r:embed="rId2"/>
                <a:srcRect/>
                <a:tile tx="0" ty="0" sx="100000" sy="100000" flip="none" algn="tl"/>
              </a:blipFill>
              <a:latin typeface="Arial Black" panose="020B0A04020102020204"/>
            </a:endParaRPr>
          </a:p>
        </p:txBody>
      </p:sp>
      <p:sp>
        <p:nvSpPr>
          <p:cNvPr id="278535" name="WordArt 7" descr="白色大理石"/>
          <p:cNvSpPr>
            <a:spLocks noChangeArrowheads="1" noChangeShapeType="1" noTextEdit="1"/>
          </p:cNvSpPr>
          <p:nvPr/>
        </p:nvSpPr>
        <p:spPr bwMode="auto">
          <a:xfrm>
            <a:off x="2051050" y="3271838"/>
            <a:ext cx="1020763" cy="228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2431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zh-CN" altLang="en-US" kern="10">
                <a:ln w="9525">
                  <a:rou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latin typeface="黑体" panose="02010609060101010101" pitchFamily="49" charset="-122"/>
                <a:ea typeface="黑体" panose="02010609060101010101" pitchFamily="49" charset="-122"/>
              </a:rPr>
              <a:t>一</a:t>
            </a:r>
          </a:p>
        </p:txBody>
      </p:sp>
      <p:grpSp>
        <p:nvGrpSpPr>
          <p:cNvPr id="278536" name="Group 8"/>
          <p:cNvGrpSpPr/>
          <p:nvPr/>
        </p:nvGrpSpPr>
        <p:grpSpPr bwMode="auto">
          <a:xfrm>
            <a:off x="1042988" y="1268413"/>
            <a:ext cx="3492500" cy="1944687"/>
            <a:chOff x="612" y="663"/>
            <a:chExt cx="2200" cy="1225"/>
          </a:xfrm>
        </p:grpSpPr>
        <p:sp>
          <p:nvSpPr>
            <p:cNvPr id="278537" name="Text Box 9"/>
            <p:cNvSpPr txBox="1">
              <a:spLocks noChangeArrowheads="1"/>
            </p:cNvSpPr>
            <p:nvPr/>
          </p:nvSpPr>
          <p:spPr bwMode="auto">
            <a:xfrm>
              <a:off x="612" y="663"/>
              <a:ext cx="2200" cy="8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8000" b="0">
                  <a:latin typeface="Arial" panose="020B0604020202020204" pitchFamily="34" charset="0"/>
                </a:rPr>
                <a:t>m</a:t>
              </a:r>
              <a:r>
                <a:rPr lang="en-US" altLang="zh-CN" sz="8000" b="0">
                  <a:solidFill>
                    <a:srgbClr val="CC3300"/>
                  </a:solidFill>
                  <a:latin typeface="Arial" panose="020B0604020202020204" pitchFamily="34" charset="0"/>
                </a:rPr>
                <a:t>i</a:t>
              </a:r>
              <a:r>
                <a:rPr lang="en-US" altLang="zh-CN" sz="8000" b="0">
                  <a:latin typeface="Arial" panose="020B0604020202020204" pitchFamily="34" charset="0"/>
                </a:rPr>
                <a:t>nus</a:t>
              </a:r>
            </a:p>
          </p:txBody>
        </p:sp>
        <p:sp>
          <p:nvSpPr>
            <p:cNvPr id="278538" name="AutoShape 10"/>
            <p:cNvSpPr>
              <a:spLocks noChangeArrowheads="1"/>
            </p:cNvSpPr>
            <p:nvPr/>
          </p:nvSpPr>
          <p:spPr bwMode="auto">
            <a:xfrm>
              <a:off x="1474" y="1344"/>
              <a:ext cx="227" cy="544"/>
            </a:xfrm>
            <a:prstGeom prst="downArrow">
              <a:avLst>
                <a:gd name="adj1" fmla="val 50000"/>
                <a:gd name="adj2" fmla="val 59912"/>
              </a:avLst>
            </a:prstGeom>
            <a:solidFill>
              <a:srgbClr val="CCECFF"/>
            </a:solidFill>
            <a:ln w="9525" algn="ctr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785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2000"/>
                                        <p:tgtEl>
                                          <p:spTgt spid="278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78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8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8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1000"/>
                                        <p:tgtEl>
                                          <p:spTgt spid="278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8530" grpId="0"/>
      <p:bldP spid="278534" grpId="0" animBg="1"/>
      <p:bldP spid="27853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49288" y="942975"/>
            <a:ext cx="5722937" cy="9302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5500" b="1">
                <a:solidFill>
                  <a:srgbClr val="0000FF"/>
                </a:solidFill>
                <a:latin typeface="Times New Roman" panose="02020603050405020304" pitchFamily="18" charset="0"/>
              </a:rPr>
              <a:t>Can you read?</a:t>
            </a:r>
          </a:p>
        </p:txBody>
      </p:sp>
      <p:sp>
        <p:nvSpPr>
          <p:cNvPr id="285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04900" y="2089150"/>
            <a:ext cx="2514600" cy="4579938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3600" b="1">
                <a:latin typeface="Times New Roman" panose="02020603050405020304" pitchFamily="18" charset="0"/>
              </a:rPr>
              <a:t>-7℃ ~ 2℃</a:t>
            </a: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lang="en-US" altLang="zh-CN" sz="3600" b="1"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lang="en-US" altLang="zh-CN" sz="3600" b="1"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lang="en-US" altLang="zh-CN" sz="3600" b="1"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3600" b="1">
                <a:latin typeface="Times New Roman" panose="02020603050405020304" pitchFamily="18" charset="0"/>
              </a:rPr>
              <a:t>5℃ ~ 8℃</a:t>
            </a:r>
          </a:p>
        </p:txBody>
      </p:sp>
      <p:sp>
        <p:nvSpPr>
          <p:cNvPr id="285700" name="Text Box 4"/>
          <p:cNvSpPr txBox="1">
            <a:spLocks noChangeArrowheads="1"/>
          </p:cNvSpPr>
          <p:nvPr/>
        </p:nvSpPr>
        <p:spPr bwMode="auto">
          <a:xfrm>
            <a:off x="1042988" y="2852738"/>
            <a:ext cx="6227762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>
                <a:solidFill>
                  <a:srgbClr val="FF0000"/>
                </a:solidFill>
              </a:rPr>
              <a:t>between </a:t>
            </a:r>
            <a:r>
              <a:rPr kumimoji="1" lang="en-US" altLang="zh-CN" u="sng">
                <a:solidFill>
                  <a:srgbClr val="9933FF"/>
                </a:solidFill>
              </a:rPr>
              <a:t>minus</a:t>
            </a:r>
            <a:r>
              <a:rPr kumimoji="1" lang="en-US" altLang="zh-CN">
                <a:solidFill>
                  <a:srgbClr val="9933FF"/>
                </a:solidFill>
              </a:rPr>
              <a:t> seven</a:t>
            </a:r>
            <a:r>
              <a:rPr kumimoji="1" lang="en-US" altLang="zh-CN">
                <a:solidFill>
                  <a:srgbClr val="FF0000"/>
                </a:solidFill>
              </a:rPr>
              <a:t> and </a:t>
            </a:r>
            <a:r>
              <a:rPr kumimoji="1" lang="en-US" altLang="zh-CN" u="sng">
                <a:solidFill>
                  <a:srgbClr val="9933FF"/>
                </a:solidFill>
              </a:rPr>
              <a:t>plus</a:t>
            </a:r>
            <a:r>
              <a:rPr kumimoji="1" lang="en-US" altLang="zh-CN">
                <a:solidFill>
                  <a:srgbClr val="9933FF"/>
                </a:solidFill>
              </a:rPr>
              <a:t> two degrees</a:t>
            </a:r>
          </a:p>
        </p:txBody>
      </p:sp>
      <p:sp>
        <p:nvSpPr>
          <p:cNvPr id="285701" name="Text Box 5"/>
          <p:cNvSpPr txBox="1">
            <a:spLocks noChangeArrowheads="1"/>
          </p:cNvSpPr>
          <p:nvPr/>
        </p:nvSpPr>
        <p:spPr bwMode="auto">
          <a:xfrm>
            <a:off x="971550" y="5949950"/>
            <a:ext cx="62277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>
                <a:solidFill>
                  <a:srgbClr val="9933FF"/>
                </a:solidFill>
              </a:rPr>
              <a:t>five</a:t>
            </a:r>
            <a:r>
              <a:rPr kumimoji="1" lang="en-US" altLang="zh-CN">
                <a:solidFill>
                  <a:srgbClr val="FF0000"/>
                </a:solidFill>
              </a:rPr>
              <a:t> to </a:t>
            </a:r>
            <a:r>
              <a:rPr kumimoji="1" lang="en-US" altLang="zh-CN">
                <a:solidFill>
                  <a:srgbClr val="9933FF"/>
                </a:solidFill>
              </a:rPr>
              <a:t>eight degrees</a:t>
            </a:r>
          </a:p>
        </p:txBody>
      </p:sp>
      <p:pic>
        <p:nvPicPr>
          <p:cNvPr id="285702" name="Picture 6" descr="未命名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72225" y="260350"/>
            <a:ext cx="2627313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5703" name="Text Box 7"/>
          <p:cNvSpPr txBox="1">
            <a:spLocks noChangeArrowheads="1"/>
          </p:cNvSpPr>
          <p:nvPr/>
        </p:nvSpPr>
        <p:spPr bwMode="auto">
          <a:xfrm>
            <a:off x="1116013" y="4076700"/>
            <a:ext cx="8027987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u="sng">
                <a:solidFill>
                  <a:srgbClr val="9933FF"/>
                </a:solidFill>
              </a:rPr>
              <a:t>minus</a:t>
            </a:r>
            <a:r>
              <a:rPr kumimoji="1" lang="en-US" altLang="zh-CN">
                <a:solidFill>
                  <a:srgbClr val="9933FF"/>
                </a:solidFill>
              </a:rPr>
              <a:t> seven</a:t>
            </a:r>
            <a:r>
              <a:rPr kumimoji="1" lang="en-US" altLang="zh-CN">
                <a:solidFill>
                  <a:srgbClr val="FF0000"/>
                </a:solidFill>
              </a:rPr>
              <a:t> to </a:t>
            </a:r>
            <a:r>
              <a:rPr kumimoji="1" lang="en-US" altLang="zh-CN" u="sng">
                <a:solidFill>
                  <a:srgbClr val="9933FF"/>
                </a:solidFill>
              </a:rPr>
              <a:t>plus</a:t>
            </a:r>
            <a:r>
              <a:rPr kumimoji="1" lang="en-US" altLang="zh-CN">
                <a:solidFill>
                  <a:srgbClr val="9933FF"/>
                </a:solidFill>
              </a:rPr>
              <a:t> two degrees</a:t>
            </a:r>
          </a:p>
          <a:p>
            <a:pPr>
              <a:spcBef>
                <a:spcPct val="50000"/>
              </a:spcBef>
            </a:pPr>
            <a:endParaRPr kumimoji="1" lang="en-US" altLang="zh-CN">
              <a:solidFill>
                <a:srgbClr val="9933FF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85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85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5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85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5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5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57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857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5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5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5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5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5699" grpId="0" build="p"/>
      <p:bldP spid="285701" grpId="0"/>
      <p:bldP spid="28570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TextBox 2"/>
          <p:cNvSpPr txBox="1">
            <a:spLocks noChangeArrowheads="1"/>
          </p:cNvSpPr>
          <p:nvPr/>
        </p:nvSpPr>
        <p:spPr bwMode="auto">
          <a:xfrm>
            <a:off x="650875" y="1397000"/>
            <a:ext cx="2736850" cy="501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ts val="4800"/>
              </a:lnSpc>
              <a:buFont typeface="Arial" panose="020B0604020202020204" pitchFamily="34" charset="0"/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200" dirty="0" err="1"/>
              <a:t>kl</a:t>
            </a:r>
            <a:r>
              <a:rPr lang="en-US" sz="3200" dirty="0" err="1">
                <a:solidFill>
                  <a:srgbClr val="FF0000"/>
                </a:solidFill>
              </a:rPr>
              <a:t>au</a:t>
            </a:r>
            <a:r>
              <a:rPr lang="en-US" sz="3200" dirty="0" err="1"/>
              <a:t>d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  <a:p>
            <a:pPr>
              <a:lnSpc>
                <a:spcPts val="4800"/>
              </a:lnSpc>
              <a:buFont typeface="Arial" panose="020B0604020202020204" pitchFamily="34" charset="0"/>
              <a:buNone/>
            </a:pPr>
            <a:r>
              <a:rPr lang="en-US" sz="3200" dirty="0">
                <a:latin typeface="Times New Roman" panose="02020603050405020304" pitchFamily="18" charset="0"/>
              </a:rPr>
              <a:t>/'</a:t>
            </a:r>
            <a:r>
              <a:rPr lang="en-US" sz="3200" dirty="0" err="1">
                <a:latin typeface="Times New Roman" panose="02020603050405020304" pitchFamily="18" charset="0"/>
              </a:rPr>
              <a:t>ʃ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auə</a:t>
            </a:r>
            <a:r>
              <a:rPr lang="en-US" sz="3200" dirty="0">
                <a:latin typeface="Times New Roman" panose="02020603050405020304" pitchFamily="18" charset="0"/>
              </a:rPr>
              <a:t>/</a:t>
            </a:r>
          </a:p>
          <a:p>
            <a:pPr>
              <a:lnSpc>
                <a:spcPts val="4800"/>
              </a:lnSpc>
              <a:buFont typeface="Arial" panose="020B0604020202020204" pitchFamily="34" charset="0"/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200" dirty="0" err="1">
                <a:latin typeface="Times New Roman" panose="02020603050405020304" pitchFamily="18" charset="0"/>
              </a:rPr>
              <a:t>sn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əu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  <a:p>
            <a:pPr>
              <a:lnSpc>
                <a:spcPts val="4800"/>
              </a:lnSpc>
              <a:buFont typeface="Arial" panose="020B0604020202020204" pitchFamily="34" charset="0"/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200" dirty="0" err="1">
                <a:latin typeface="Times New Roman" panose="02020603050405020304" pitchFamily="18" charset="0"/>
              </a:rPr>
              <a:t>st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ɔ:</a:t>
            </a:r>
            <a:r>
              <a:rPr lang="en-US" sz="3200" dirty="0" err="1">
                <a:latin typeface="Times New Roman" panose="02020603050405020304" pitchFamily="18" charset="0"/>
              </a:rPr>
              <a:t>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  <a:p>
            <a:pPr>
              <a:lnSpc>
                <a:spcPts val="4800"/>
              </a:lnSpc>
              <a:buFont typeface="Arial" panose="020B0604020202020204" pitchFamily="34" charset="0"/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200" dirty="0">
                <a:latin typeface="Times New Roman" panose="02020603050405020304" pitchFamily="18" charset="0"/>
              </a:rPr>
              <a:t>'</a:t>
            </a:r>
            <a:r>
              <a:rPr lang="en-US" sz="3200" dirty="0" err="1">
                <a:latin typeface="Times New Roman" panose="02020603050405020304" pitchFamily="18" charset="0"/>
              </a:rPr>
              <a:t>kl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au</a:t>
            </a:r>
            <a:r>
              <a:rPr lang="en-US" sz="3200" dirty="0" err="1">
                <a:latin typeface="Times New Roman" panose="02020603050405020304" pitchFamily="18" charset="0"/>
              </a:rPr>
              <a:t>d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  <a:p>
            <a:pPr>
              <a:lnSpc>
                <a:spcPts val="4800"/>
              </a:lnSpc>
              <a:buFont typeface="Arial" panose="020B0604020202020204" pitchFamily="34" charset="0"/>
              <a:buNone/>
            </a:pPr>
            <a:r>
              <a:rPr lang="en-US" sz="3200" dirty="0">
                <a:latin typeface="Times New Roman" panose="02020603050405020304" pitchFamily="18" charset="0"/>
              </a:rPr>
              <a:t>/</a:t>
            </a:r>
            <a:r>
              <a:rPr lang="en-US" sz="3200" dirty="0" err="1">
                <a:latin typeface="Times New Roman" panose="02020603050405020304" pitchFamily="18" charset="0"/>
              </a:rPr>
              <a:t>r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e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I</a:t>
            </a:r>
            <a:r>
              <a:rPr lang="en-US" sz="3200" dirty="0" err="1">
                <a:latin typeface="Times New Roman" panose="02020603050405020304" pitchFamily="18" charset="0"/>
              </a:rPr>
              <a:t>n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i</a:t>
            </a:r>
            <a:r>
              <a:rPr lang="en-US" sz="3200" dirty="0">
                <a:latin typeface="Times New Roman" panose="02020603050405020304" pitchFamily="18" charset="0"/>
              </a:rPr>
              <a:t>/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4800"/>
              </a:lnSpc>
              <a:buFont typeface="Arial" panose="020B0604020202020204" pitchFamily="34" charset="0"/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200" dirty="0">
                <a:latin typeface="Times New Roman" panose="02020603050405020304" pitchFamily="18" charset="0"/>
              </a:rPr>
              <a:t>'</a:t>
            </a:r>
            <a:r>
              <a:rPr lang="en-US" sz="3200" dirty="0" err="1">
                <a:latin typeface="Times New Roman" panose="02020603050405020304" pitchFamily="18" charset="0"/>
              </a:rPr>
              <a:t>sn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əui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  <a:p>
            <a:pPr>
              <a:lnSpc>
                <a:spcPts val="4800"/>
              </a:lnSpc>
              <a:buFont typeface="Arial" panose="020B0604020202020204" pitchFamily="34" charset="0"/>
              <a:buNone/>
            </a:pPr>
            <a:r>
              <a:rPr lang="en-US" sz="3200" dirty="0">
                <a:latin typeface="Times New Roman" panose="02020603050405020304" pitchFamily="18" charset="0"/>
              </a:rPr>
              <a:t>/'</a:t>
            </a:r>
            <a:r>
              <a:rPr lang="en-US" sz="3200" dirty="0" err="1">
                <a:latin typeface="Times New Roman" panose="02020603050405020304" pitchFamily="18" charset="0"/>
              </a:rPr>
              <a:t>s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ʌ</a:t>
            </a:r>
            <a:r>
              <a:rPr lang="en-US" sz="3200" dirty="0" err="1">
                <a:latin typeface="Times New Roman" panose="02020603050405020304" pitchFamily="18" charset="0"/>
              </a:rPr>
              <a:t>n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i</a:t>
            </a:r>
            <a:r>
              <a:rPr lang="en-US" sz="3200" dirty="0" smtClean="0">
                <a:latin typeface="Times New Roman" panose="02020603050405020304" pitchFamily="18" charset="0"/>
              </a:rPr>
              <a:t>/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0515" name="Text Box 7"/>
          <p:cNvSpPr txBox="1">
            <a:spLocks noChangeArrowheads="1"/>
          </p:cNvSpPr>
          <p:nvPr/>
        </p:nvSpPr>
        <p:spPr bwMode="auto">
          <a:xfrm>
            <a:off x="3059113" y="1458913"/>
            <a:ext cx="198913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2800" dirty="0">
                <a:latin typeface="Times New Roman" panose="02020603050405020304" pitchFamily="18" charset="0"/>
                <a:ea typeface="黑体" panose="02010609060101010101" pitchFamily="49" charset="-122"/>
              </a:rPr>
              <a:t>云，云雾 </a:t>
            </a:r>
            <a:r>
              <a:rPr lang="en-US" sz="2800" i="1" dirty="0">
                <a:latin typeface="Times New Roman" panose="02020603050405020304" pitchFamily="18" charset="0"/>
                <a:ea typeface="黑体" panose="02010609060101010101" pitchFamily="49" charset="-122"/>
              </a:rPr>
              <a:t>n.</a:t>
            </a:r>
          </a:p>
        </p:txBody>
      </p:sp>
      <p:sp>
        <p:nvSpPr>
          <p:cNvPr id="320516" name="Text Box 8"/>
          <p:cNvSpPr txBox="1">
            <a:spLocks noChangeArrowheads="1"/>
          </p:cNvSpPr>
          <p:nvPr/>
        </p:nvSpPr>
        <p:spPr bwMode="auto">
          <a:xfrm>
            <a:off x="6804025" y="1397000"/>
            <a:ext cx="1250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cloud</a:t>
            </a:r>
          </a:p>
        </p:txBody>
      </p:sp>
      <p:sp>
        <p:nvSpPr>
          <p:cNvPr id="320517" name="Text Box 9"/>
          <p:cNvSpPr txBox="1">
            <a:spLocks noChangeArrowheads="1"/>
          </p:cNvSpPr>
          <p:nvPr/>
        </p:nvSpPr>
        <p:spPr bwMode="auto">
          <a:xfrm>
            <a:off x="3059113" y="2108200"/>
            <a:ext cx="13636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2800" dirty="0">
                <a:latin typeface="Times New Roman" panose="02020603050405020304" pitchFamily="18" charset="0"/>
                <a:ea typeface="黑体" panose="02010609060101010101" pitchFamily="49" charset="-122"/>
              </a:rPr>
              <a:t>阵雨  </a:t>
            </a:r>
            <a:r>
              <a:rPr lang="en-US" sz="2800" i="1" dirty="0">
                <a:latin typeface="Times New Roman" panose="02020603050405020304" pitchFamily="18" charset="0"/>
                <a:ea typeface="黑体" panose="02010609060101010101" pitchFamily="49" charset="-122"/>
              </a:rPr>
              <a:t>n.</a:t>
            </a:r>
          </a:p>
        </p:txBody>
      </p:sp>
      <p:sp>
        <p:nvSpPr>
          <p:cNvPr id="320518" name="Text Box 10"/>
          <p:cNvSpPr txBox="1">
            <a:spLocks noChangeArrowheads="1"/>
          </p:cNvSpPr>
          <p:nvPr/>
        </p:nvSpPr>
        <p:spPr bwMode="auto">
          <a:xfrm>
            <a:off x="6804025" y="2046288"/>
            <a:ext cx="1581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shower</a:t>
            </a:r>
          </a:p>
        </p:txBody>
      </p:sp>
      <p:sp>
        <p:nvSpPr>
          <p:cNvPr id="320519" name="Text Box 11"/>
          <p:cNvSpPr txBox="1">
            <a:spLocks noChangeArrowheads="1"/>
          </p:cNvSpPr>
          <p:nvPr/>
        </p:nvSpPr>
        <p:spPr bwMode="auto">
          <a:xfrm>
            <a:off x="3059113" y="2755900"/>
            <a:ext cx="267811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2800" dirty="0">
                <a:latin typeface="Times New Roman" panose="02020603050405020304" pitchFamily="18" charset="0"/>
                <a:ea typeface="黑体" panose="02010609060101010101" pitchFamily="49" charset="-122"/>
              </a:rPr>
              <a:t>雪 </a:t>
            </a:r>
            <a:r>
              <a:rPr lang="en-US" sz="2800" i="1" dirty="0">
                <a:latin typeface="Times New Roman" panose="02020603050405020304" pitchFamily="18" charset="0"/>
                <a:ea typeface="黑体" panose="02010609060101010101" pitchFamily="49" charset="-122"/>
              </a:rPr>
              <a:t>n.</a:t>
            </a:r>
            <a:r>
              <a:rPr lang="zh-CN" altLang="en-US" sz="2800" dirty="0">
                <a:latin typeface="Times New Roman" panose="02020603050405020304" pitchFamily="18" charset="0"/>
                <a:ea typeface="黑体" panose="02010609060101010101" pitchFamily="49" charset="-122"/>
              </a:rPr>
              <a:t>下雪 </a:t>
            </a:r>
            <a:r>
              <a:rPr lang="en-US" sz="2800" i="1" dirty="0">
                <a:latin typeface="Times New Roman" panose="02020603050405020304" pitchFamily="18" charset="0"/>
              </a:rPr>
              <a:t>v.</a:t>
            </a:r>
            <a:r>
              <a:rPr lang="en-US" sz="1800" i="1" dirty="0"/>
              <a:t> </a:t>
            </a:r>
            <a:endParaRPr lang="en-US" altLang="zh-CN" sz="1800" i="1" dirty="0"/>
          </a:p>
        </p:txBody>
      </p:sp>
      <p:sp>
        <p:nvSpPr>
          <p:cNvPr id="320520" name="Text Box 12"/>
          <p:cNvSpPr txBox="1">
            <a:spLocks noChangeArrowheads="1"/>
          </p:cNvSpPr>
          <p:nvPr/>
        </p:nvSpPr>
        <p:spPr bwMode="auto">
          <a:xfrm>
            <a:off x="6804025" y="3270250"/>
            <a:ext cx="1327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storm</a:t>
            </a:r>
          </a:p>
        </p:txBody>
      </p:sp>
      <p:sp>
        <p:nvSpPr>
          <p:cNvPr id="320521" name="Text Box 13"/>
          <p:cNvSpPr txBox="1">
            <a:spLocks noChangeArrowheads="1"/>
          </p:cNvSpPr>
          <p:nvPr/>
        </p:nvSpPr>
        <p:spPr bwMode="auto">
          <a:xfrm>
            <a:off x="3059113" y="3332163"/>
            <a:ext cx="17208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2800" dirty="0">
                <a:latin typeface="Times New Roman" panose="02020603050405020304" pitchFamily="18" charset="0"/>
                <a:ea typeface="黑体" panose="02010609060101010101" pitchFamily="49" charset="-122"/>
              </a:rPr>
              <a:t>暴风雨 </a:t>
            </a:r>
            <a:r>
              <a:rPr lang="en-US" sz="2800" i="1" dirty="0">
                <a:latin typeface="Times New Roman" panose="02020603050405020304" pitchFamily="18" charset="0"/>
              </a:rPr>
              <a:t>n.</a:t>
            </a: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endParaRPr lang="en-US" sz="2800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320522" name="Text Box 4"/>
          <p:cNvSpPr txBox="1">
            <a:spLocks noChangeArrowheads="1"/>
          </p:cNvSpPr>
          <p:nvPr/>
        </p:nvSpPr>
        <p:spPr bwMode="auto">
          <a:xfrm>
            <a:off x="3059113" y="3979863"/>
            <a:ext cx="19780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2800" dirty="0">
                <a:latin typeface="Times New Roman" panose="02020603050405020304" pitchFamily="18" charset="0"/>
                <a:ea typeface="黑体" panose="02010609060101010101" pitchFamily="49" charset="-122"/>
              </a:rPr>
              <a:t>多云的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en-US" sz="2800" i="1" dirty="0">
                <a:latin typeface="Times New Roman" panose="02020603050405020304" pitchFamily="18" charset="0"/>
                <a:ea typeface="黑体" panose="02010609060101010101" pitchFamily="49" charset="-122"/>
              </a:rPr>
              <a:t>adj.</a:t>
            </a:r>
          </a:p>
        </p:txBody>
      </p:sp>
      <p:sp>
        <p:nvSpPr>
          <p:cNvPr id="320523" name="Text Box 5"/>
          <p:cNvSpPr txBox="1">
            <a:spLocks noChangeArrowheads="1"/>
          </p:cNvSpPr>
          <p:nvPr/>
        </p:nvSpPr>
        <p:spPr bwMode="auto">
          <a:xfrm>
            <a:off x="6804025" y="2693988"/>
            <a:ext cx="1174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snow</a:t>
            </a:r>
          </a:p>
        </p:txBody>
      </p:sp>
      <p:sp>
        <p:nvSpPr>
          <p:cNvPr id="320524" name="Text Box 6"/>
          <p:cNvSpPr txBox="1">
            <a:spLocks noChangeArrowheads="1"/>
          </p:cNvSpPr>
          <p:nvPr/>
        </p:nvSpPr>
        <p:spPr bwMode="auto">
          <a:xfrm>
            <a:off x="3059113" y="4581525"/>
            <a:ext cx="36734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2800" dirty="0">
                <a:latin typeface="Times New Roman" panose="02020603050405020304" pitchFamily="18" charset="0"/>
                <a:ea typeface="黑体" panose="02010609060101010101" pitchFamily="49" charset="-122"/>
              </a:rPr>
              <a:t>多雨的；下雨的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en-US" sz="2800" i="1" dirty="0">
                <a:latin typeface="Times New Roman" panose="02020603050405020304" pitchFamily="18" charset="0"/>
              </a:rPr>
              <a:t>adj.</a:t>
            </a:r>
          </a:p>
        </p:txBody>
      </p:sp>
      <p:sp>
        <p:nvSpPr>
          <p:cNvPr id="320525" name="Text Box 7"/>
          <p:cNvSpPr txBox="1">
            <a:spLocks noChangeArrowheads="1"/>
          </p:cNvSpPr>
          <p:nvPr/>
        </p:nvSpPr>
        <p:spPr bwMode="auto">
          <a:xfrm>
            <a:off x="6804025" y="3917950"/>
            <a:ext cx="1479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cloudy</a:t>
            </a:r>
          </a:p>
        </p:txBody>
      </p:sp>
      <p:sp>
        <p:nvSpPr>
          <p:cNvPr id="320526" name="TextBox 1"/>
          <p:cNvSpPr txBox="1">
            <a:spLocks noChangeArrowheads="1"/>
          </p:cNvSpPr>
          <p:nvPr/>
        </p:nvSpPr>
        <p:spPr bwMode="auto">
          <a:xfrm>
            <a:off x="1906588" y="555625"/>
            <a:ext cx="5340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dirty="0">
                <a:solidFill>
                  <a:srgbClr val="000099"/>
                </a:solidFill>
              </a:rPr>
              <a:t>Words and expressions</a:t>
            </a:r>
          </a:p>
        </p:txBody>
      </p:sp>
      <p:sp>
        <p:nvSpPr>
          <p:cNvPr id="320527" name="Text Box 14"/>
          <p:cNvSpPr txBox="1">
            <a:spLocks noChangeArrowheads="1"/>
          </p:cNvSpPr>
          <p:nvPr/>
        </p:nvSpPr>
        <p:spPr bwMode="auto">
          <a:xfrm>
            <a:off x="6786563" y="5073650"/>
            <a:ext cx="1403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snowy</a:t>
            </a:r>
          </a:p>
        </p:txBody>
      </p:sp>
      <p:sp>
        <p:nvSpPr>
          <p:cNvPr id="320528" name="Text Box 4"/>
          <p:cNvSpPr txBox="1">
            <a:spLocks noChangeArrowheads="1"/>
          </p:cNvSpPr>
          <p:nvPr/>
        </p:nvSpPr>
        <p:spPr bwMode="auto">
          <a:xfrm>
            <a:off x="3132138" y="5805488"/>
            <a:ext cx="43211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2800" dirty="0">
                <a:latin typeface="Times New Roman" panose="02020603050405020304" pitchFamily="18" charset="0"/>
                <a:ea typeface="黑体" panose="02010609060101010101" pitchFamily="49" charset="-122"/>
              </a:rPr>
              <a:t>晴朗的 </a:t>
            </a:r>
            <a:r>
              <a:rPr lang="en-US" sz="2800" i="1" dirty="0">
                <a:latin typeface="Times New Roman" panose="02020603050405020304" pitchFamily="18" charset="0"/>
                <a:ea typeface="黑体" panose="02010609060101010101" pitchFamily="49" charset="-122"/>
              </a:rPr>
              <a:t>adj.</a:t>
            </a:r>
            <a:endParaRPr lang="en-US" altLang="zh-CN" sz="2800" i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320529" name="Text Box 20"/>
          <p:cNvSpPr txBox="1">
            <a:spLocks noChangeArrowheads="1"/>
          </p:cNvSpPr>
          <p:nvPr/>
        </p:nvSpPr>
        <p:spPr bwMode="auto">
          <a:xfrm>
            <a:off x="6804025" y="4508500"/>
            <a:ext cx="1295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hlink"/>
                </a:solidFill>
                <a:latin typeface="Times New Roman" panose="02020603050405020304" pitchFamily="18" charset="0"/>
              </a:rPr>
              <a:t>rainy</a:t>
            </a:r>
          </a:p>
        </p:txBody>
      </p:sp>
      <p:sp>
        <p:nvSpPr>
          <p:cNvPr id="320530" name="Text Box 21"/>
          <p:cNvSpPr txBox="1">
            <a:spLocks noChangeArrowheads="1"/>
          </p:cNvSpPr>
          <p:nvPr/>
        </p:nvSpPr>
        <p:spPr bwMode="auto">
          <a:xfrm>
            <a:off x="3059113" y="5157788"/>
            <a:ext cx="33845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2800" dirty="0">
                <a:latin typeface="Times New Roman" panose="02020603050405020304" pitchFamily="18" charset="0"/>
                <a:ea typeface="黑体" panose="02010609060101010101" pitchFamily="49" charset="-122"/>
              </a:rPr>
              <a:t>多雪的；下雪的  </a:t>
            </a:r>
            <a:r>
              <a:rPr lang="en-US" sz="2800" i="1" dirty="0">
                <a:latin typeface="Times New Roman" panose="02020603050405020304" pitchFamily="18" charset="0"/>
                <a:ea typeface="黑体" panose="02010609060101010101" pitchFamily="49" charset="-122"/>
              </a:rPr>
              <a:t>adj</a:t>
            </a:r>
            <a:r>
              <a:rPr lang="en-US" sz="1800" i="1" dirty="0"/>
              <a:t>.</a:t>
            </a:r>
            <a:endParaRPr lang="en-US" altLang="zh-CN" sz="1800" i="1" dirty="0"/>
          </a:p>
        </p:txBody>
      </p:sp>
      <p:sp>
        <p:nvSpPr>
          <p:cNvPr id="320531" name="Text Box 22"/>
          <p:cNvSpPr txBox="1">
            <a:spLocks noChangeArrowheads="1"/>
          </p:cNvSpPr>
          <p:nvPr/>
        </p:nvSpPr>
        <p:spPr bwMode="auto">
          <a:xfrm>
            <a:off x="6804025" y="5661025"/>
            <a:ext cx="17287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dirty="0" smtClean="0">
                <a:solidFill>
                  <a:schemeClr val="hlink"/>
                </a:solidFill>
                <a:latin typeface="Times New Roman" panose="02020603050405020304" pitchFamily="18" charset="0"/>
              </a:rPr>
              <a:t>sunny</a:t>
            </a:r>
            <a:endParaRPr lang="en-US" dirty="0">
              <a:solidFill>
                <a:schemeClr val="hlink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0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20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20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20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20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20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20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20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20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20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20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20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205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20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20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20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320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320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20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20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0514" grpId="0" autoUpdateAnimBg="0"/>
      <p:bldP spid="320515" grpId="0" autoUpdateAnimBg="0"/>
      <p:bldP spid="320516" grpId="0" autoUpdateAnimBg="0"/>
      <p:bldP spid="320517" grpId="0" autoUpdateAnimBg="0"/>
      <p:bldP spid="320518" grpId="0" autoUpdateAnimBg="0"/>
      <p:bldP spid="320519" grpId="0" autoUpdateAnimBg="0"/>
      <p:bldP spid="320520" grpId="0" autoUpdateAnimBg="0"/>
      <p:bldP spid="320521" grpId="0" autoUpdateAnimBg="0"/>
      <p:bldP spid="320522" grpId="0" autoUpdateAnimBg="0"/>
      <p:bldP spid="320523" grpId="0" autoUpdateAnimBg="0"/>
      <p:bldP spid="320524" grpId="0" autoUpdateAnimBg="0"/>
      <p:bldP spid="320525" grpId="0" autoUpdateAnimBg="0"/>
      <p:bldP spid="320527" grpId="0" autoUpdateAnimBg="0"/>
      <p:bldP spid="320528" grpId="0" autoUpdateAnimBg="0"/>
      <p:bldP spid="320529" grpId="0" autoUpdateAnimBg="0"/>
      <p:bldP spid="320530" grpId="0" autoUpdateAnimBg="0"/>
      <p:bldP spid="320531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Text Box 2"/>
          <p:cNvSpPr txBox="1">
            <a:spLocks noChangeArrowheads="1"/>
          </p:cNvSpPr>
          <p:nvPr/>
        </p:nvSpPr>
        <p:spPr bwMode="auto">
          <a:xfrm>
            <a:off x="395288" y="0"/>
            <a:ext cx="7921625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 i="1" dirty="0">
                <a:solidFill>
                  <a:srgbClr val="0033CC"/>
                </a:solidFill>
                <a:latin typeface="Arial" panose="020B0604020202020204" pitchFamily="34" charset="0"/>
              </a:rPr>
              <a:t>What’s the temperature?</a:t>
            </a:r>
          </a:p>
          <a:p>
            <a:pPr>
              <a:spcBef>
                <a:spcPct val="50000"/>
              </a:spcBef>
            </a:pPr>
            <a:r>
              <a:rPr lang="en-US" altLang="zh-CN" sz="4000" i="1" dirty="0">
                <a:solidFill>
                  <a:srgbClr val="0033CC"/>
                </a:solidFill>
                <a:latin typeface="Arial" panose="020B0604020202020204" pitchFamily="34" charset="0"/>
              </a:rPr>
              <a:t>It’s…</a:t>
            </a:r>
          </a:p>
        </p:txBody>
      </p:sp>
      <p:sp>
        <p:nvSpPr>
          <p:cNvPr id="279555" name="Text Box 3"/>
          <p:cNvSpPr txBox="1">
            <a:spLocks noChangeArrowheads="1"/>
          </p:cNvSpPr>
          <p:nvPr/>
        </p:nvSpPr>
        <p:spPr bwMode="auto">
          <a:xfrm>
            <a:off x="538163" y="1452563"/>
            <a:ext cx="9074150" cy="4497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en-US" altLang="zh-CN" sz="2800" dirty="0">
                <a:latin typeface="Arial" panose="020B0604020202020204" pitchFamily="34" charset="0"/>
              </a:rPr>
              <a:t>  -7℃: </a:t>
            </a:r>
          </a:p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en-US" altLang="zh-CN" sz="2800" dirty="0">
                <a:latin typeface="Arial" panose="020B0604020202020204" pitchFamily="34" charset="0"/>
              </a:rPr>
              <a:t> 1℃:</a:t>
            </a:r>
          </a:p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en-US" altLang="zh-CN" sz="2800" dirty="0">
                <a:latin typeface="Arial" panose="020B0604020202020204" pitchFamily="34" charset="0"/>
              </a:rPr>
              <a:t> 5~ 8℃</a:t>
            </a:r>
            <a:r>
              <a:rPr lang="zh-CN" altLang="en-US" sz="2800" dirty="0">
                <a:latin typeface="Arial" panose="020B0604020202020204" pitchFamily="34" charset="0"/>
              </a:rPr>
              <a:t>： </a:t>
            </a:r>
          </a:p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zh-CN" altLang="en-US" sz="2800" dirty="0">
                <a:latin typeface="Arial" panose="020B0604020202020204" pitchFamily="34" charset="0"/>
              </a:rPr>
              <a:t> </a:t>
            </a:r>
            <a:r>
              <a:rPr lang="en-US" altLang="zh-CN" sz="2800" dirty="0">
                <a:latin typeface="Arial" panose="020B0604020202020204" pitchFamily="34" charset="0"/>
              </a:rPr>
              <a:t>-1 ~14℃:</a:t>
            </a:r>
          </a:p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en-US" altLang="zh-CN" sz="2800" dirty="0">
                <a:latin typeface="Arial" panose="020B0604020202020204" pitchFamily="34" charset="0"/>
              </a:rPr>
              <a:t>10~ 21℃:</a:t>
            </a:r>
          </a:p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en-US" altLang="zh-CN" sz="2800" dirty="0">
                <a:latin typeface="Arial" panose="020B0604020202020204" pitchFamily="34" charset="0"/>
              </a:rPr>
              <a:t>17~20℃ :</a:t>
            </a:r>
          </a:p>
        </p:txBody>
      </p:sp>
      <p:sp>
        <p:nvSpPr>
          <p:cNvPr id="279556" name="Text Box 4"/>
          <p:cNvSpPr txBox="1">
            <a:spLocks noChangeArrowheads="1"/>
          </p:cNvSpPr>
          <p:nvPr/>
        </p:nvSpPr>
        <p:spPr bwMode="auto">
          <a:xfrm>
            <a:off x="1600200" y="1554163"/>
            <a:ext cx="47005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2800" dirty="0">
                <a:latin typeface="Arial" panose="020B0604020202020204" pitchFamily="34" charset="0"/>
              </a:rPr>
              <a:t>minus seven degrees</a:t>
            </a:r>
          </a:p>
        </p:txBody>
      </p:sp>
      <p:sp>
        <p:nvSpPr>
          <p:cNvPr id="279557" name="Text Box 5"/>
          <p:cNvSpPr txBox="1">
            <a:spLocks noChangeArrowheads="1"/>
          </p:cNvSpPr>
          <p:nvPr/>
        </p:nvSpPr>
        <p:spPr bwMode="auto">
          <a:xfrm>
            <a:off x="1403350" y="2273300"/>
            <a:ext cx="24606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dirty="0">
                <a:latin typeface="Arial" panose="020B0604020202020204" pitchFamily="34" charset="0"/>
              </a:rPr>
              <a:t> one degree</a:t>
            </a:r>
          </a:p>
        </p:txBody>
      </p:sp>
      <p:sp>
        <p:nvSpPr>
          <p:cNvPr id="279558" name="Text Box 6"/>
          <p:cNvSpPr txBox="1">
            <a:spLocks noChangeArrowheads="1"/>
          </p:cNvSpPr>
          <p:nvPr/>
        </p:nvSpPr>
        <p:spPr bwMode="auto">
          <a:xfrm>
            <a:off x="1908175" y="2997200"/>
            <a:ext cx="6716713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en-US" altLang="zh-CN" sz="2800" dirty="0">
                <a:latin typeface="Arial" panose="020B0604020202020204" pitchFamily="34" charset="0"/>
              </a:rPr>
              <a:t>between five and eight degrees</a:t>
            </a:r>
          </a:p>
          <a:p>
            <a:endParaRPr lang="en-US" altLang="zh-CN" sz="2000" b="0" dirty="0">
              <a:latin typeface="Arial" panose="020B0604020202020204" pitchFamily="34" charset="0"/>
            </a:endParaRPr>
          </a:p>
        </p:txBody>
      </p:sp>
      <p:sp>
        <p:nvSpPr>
          <p:cNvPr id="279559" name="Text Box 7"/>
          <p:cNvSpPr txBox="1">
            <a:spLocks noChangeArrowheads="1"/>
          </p:cNvSpPr>
          <p:nvPr/>
        </p:nvSpPr>
        <p:spPr bwMode="auto">
          <a:xfrm>
            <a:off x="2124075" y="3860800"/>
            <a:ext cx="63166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dirty="0">
                <a:latin typeface="Arial" panose="020B0604020202020204" pitchFamily="34" charset="0"/>
              </a:rPr>
              <a:t> minus one to plus fourteen degrees</a:t>
            </a:r>
          </a:p>
        </p:txBody>
      </p:sp>
      <p:sp>
        <p:nvSpPr>
          <p:cNvPr id="279560" name="Text Box 8"/>
          <p:cNvSpPr txBox="1">
            <a:spLocks noChangeArrowheads="1"/>
          </p:cNvSpPr>
          <p:nvPr/>
        </p:nvSpPr>
        <p:spPr bwMode="auto">
          <a:xfrm>
            <a:off x="2195513" y="4638675"/>
            <a:ext cx="64976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dirty="0">
                <a:latin typeface="Arial" panose="020B0604020202020204" pitchFamily="34" charset="0"/>
              </a:rPr>
              <a:t>between ten and twenty one  degrees</a:t>
            </a:r>
          </a:p>
        </p:txBody>
      </p:sp>
      <p:sp>
        <p:nvSpPr>
          <p:cNvPr id="279561" name="Text Box 9"/>
          <p:cNvSpPr txBox="1">
            <a:spLocks noChangeArrowheads="1"/>
          </p:cNvSpPr>
          <p:nvPr/>
        </p:nvSpPr>
        <p:spPr bwMode="auto">
          <a:xfrm>
            <a:off x="2195513" y="5314950"/>
            <a:ext cx="6940550" cy="922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en-US" altLang="zh-CN" sz="2800" dirty="0">
                <a:latin typeface="Arial" panose="020B0604020202020204" pitchFamily="34" charset="0"/>
              </a:rPr>
              <a:t>between seventeen and twenty degrees</a:t>
            </a:r>
            <a:r>
              <a:rPr lang="en-US" altLang="zh-CN" sz="1800" dirty="0">
                <a:latin typeface="Arial" panose="020B0604020202020204" pitchFamily="34" charset="0"/>
              </a:rPr>
              <a:t> </a:t>
            </a:r>
          </a:p>
          <a:p>
            <a:endParaRPr lang="en-US" altLang="zh-CN" sz="1800" b="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9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9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79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279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79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79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9556" grpId="0"/>
      <p:bldP spid="279557" grpId="0"/>
      <p:bldP spid="279558" grpId="0"/>
      <p:bldP spid="279559" grpId="0"/>
      <p:bldP spid="279560" grpId="0"/>
      <p:bldP spid="27956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AutoShape 2"/>
          <p:cNvSpPr>
            <a:spLocks noChangeArrowheads="1"/>
          </p:cNvSpPr>
          <p:nvPr/>
        </p:nvSpPr>
        <p:spPr bwMode="auto">
          <a:xfrm>
            <a:off x="5508625" y="620713"/>
            <a:ext cx="3095625" cy="3240087"/>
          </a:xfrm>
          <a:prstGeom prst="flowChartProcess">
            <a:avLst/>
          </a:prstGeom>
          <a:solidFill>
            <a:srgbClr val="FFCC00">
              <a:alpha val="14000"/>
            </a:srgbClr>
          </a:solidFill>
          <a:ln w="9525" algn="ctr">
            <a:solidFill>
              <a:schemeClr val="bg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4000">
                <a:solidFill>
                  <a:schemeClr val="tx2"/>
                </a:solidFill>
                <a:latin typeface="Arial" panose="020B0604020202020204" pitchFamily="34" charset="0"/>
              </a:rPr>
              <a:t>Shanghai</a:t>
            </a:r>
          </a:p>
          <a:p>
            <a:pPr algn="ctr"/>
            <a:endParaRPr lang="en-US" altLang="zh-CN" sz="400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algn="ctr"/>
            <a:endParaRPr lang="en-US" altLang="zh-CN" sz="400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algn="ctr"/>
            <a:endParaRPr lang="en-US" altLang="zh-CN" sz="40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258051" name="WordArt 3"/>
          <p:cNvSpPr>
            <a:spLocks noChangeArrowheads="1" noChangeShapeType="1" noTextEdit="1"/>
          </p:cNvSpPr>
          <p:nvPr/>
        </p:nvSpPr>
        <p:spPr bwMode="auto">
          <a:xfrm>
            <a:off x="755650" y="404813"/>
            <a:ext cx="4276725" cy="744537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altLang="zh-CN" kern="10" spc="-360">
                <a:ln w="12700">
                  <a:solidFill>
                    <a:srgbClr val="000099"/>
                  </a:solidFill>
                  <a:rou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 Black" panose="020B0A04020102020204"/>
              </a:rPr>
              <a:t>weather forecast</a:t>
            </a:r>
            <a:endParaRPr lang="zh-CN" altLang="en-US" kern="10" spc="-360">
              <a:ln w="12700">
                <a:solidFill>
                  <a:srgbClr val="000099"/>
                </a:solidFill>
                <a:rou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Arial Black" panose="020B0A04020102020204"/>
            </a:endParaRPr>
          </a:p>
        </p:txBody>
      </p:sp>
      <p:pic>
        <p:nvPicPr>
          <p:cNvPr id="258052" name="Picture 4" descr="citybuild03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388" y="1268413"/>
            <a:ext cx="3600450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8053" name="Text Box 5"/>
          <p:cNvSpPr txBox="1">
            <a:spLocks noChangeArrowheads="1"/>
          </p:cNvSpPr>
          <p:nvPr/>
        </p:nvSpPr>
        <p:spPr bwMode="auto">
          <a:xfrm>
            <a:off x="6516688" y="2349500"/>
            <a:ext cx="206851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chemeClr val="tx2"/>
                </a:solidFill>
                <a:latin typeface="Arial" panose="020B0604020202020204" pitchFamily="34" charset="0"/>
              </a:rPr>
              <a:t>5</a:t>
            </a:r>
            <a:r>
              <a:rPr lang="zh-CN" altLang="zh-CN">
                <a:solidFill>
                  <a:schemeClr val="tx2"/>
                </a:solidFill>
                <a:latin typeface="Arial" panose="020B0604020202020204" pitchFamily="34" charset="0"/>
              </a:rPr>
              <a:t>℃</a:t>
            </a:r>
            <a:r>
              <a:rPr lang="zh-CN" altLang="en-US">
                <a:solidFill>
                  <a:schemeClr val="tx2"/>
                </a:solidFill>
                <a:latin typeface="Arial" panose="020B0604020202020204" pitchFamily="34" charset="0"/>
              </a:rPr>
              <a:t>～</a:t>
            </a:r>
            <a:r>
              <a:rPr lang="en-US" altLang="zh-CN">
                <a:solidFill>
                  <a:schemeClr val="tx2"/>
                </a:solidFill>
                <a:latin typeface="Arial" panose="020B0604020202020204" pitchFamily="34" charset="0"/>
              </a:rPr>
              <a:t>8℃</a:t>
            </a:r>
          </a:p>
        </p:txBody>
      </p:sp>
      <p:grpSp>
        <p:nvGrpSpPr>
          <p:cNvPr id="258055" name="Group 7"/>
          <p:cNvGrpSpPr/>
          <p:nvPr/>
        </p:nvGrpSpPr>
        <p:grpSpPr bwMode="auto">
          <a:xfrm>
            <a:off x="4859338" y="2133600"/>
            <a:ext cx="1368425" cy="865188"/>
            <a:chOff x="1156" y="73"/>
            <a:chExt cx="1064" cy="998"/>
          </a:xfrm>
        </p:grpSpPr>
        <p:pic>
          <p:nvPicPr>
            <p:cNvPr id="258056" name="Picture 8" descr="symbol_wind"/>
            <p:cNvPicPr>
              <a:picLocks noChangeAspect="1" noChangeArrowheads="1"/>
            </p:cNvPicPr>
            <p:nvPr/>
          </p:nvPicPr>
          <p:blipFill>
            <a:blip r:embed="rId3" cstate="email"/>
            <a:srcRect l="6419" t="5836" r="9415"/>
            <a:stretch>
              <a:fillRect/>
            </a:stretch>
          </p:blipFill>
          <p:spPr bwMode="auto">
            <a:xfrm>
              <a:off x="1520" y="210"/>
              <a:ext cx="700" cy="8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8057" name="Text Box 9"/>
            <p:cNvSpPr txBox="1">
              <a:spLocks noChangeArrowheads="1"/>
            </p:cNvSpPr>
            <p:nvPr/>
          </p:nvSpPr>
          <p:spPr bwMode="auto">
            <a:xfrm>
              <a:off x="1156" y="73"/>
              <a:ext cx="453" cy="8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zh-CN" altLang="zh-CN" sz="4000">
                <a:solidFill>
                  <a:schemeClr val="accent2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258059" name="Rectangle 11"/>
          <p:cNvSpPr>
            <a:spLocks noChangeArrowheads="1"/>
          </p:cNvSpPr>
          <p:nvPr/>
        </p:nvSpPr>
        <p:spPr bwMode="auto">
          <a:xfrm>
            <a:off x="179388" y="3141663"/>
            <a:ext cx="9144000" cy="404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en-US" altLang="zh-CN">
                <a:solidFill>
                  <a:srgbClr val="FF6600"/>
                </a:solidFill>
              </a:rPr>
              <a:t>What</a:t>
            </a:r>
            <a:r>
              <a:rPr lang="en-US" altLang="zh-CN"/>
              <a:t> </a:t>
            </a:r>
            <a:r>
              <a:rPr lang="en-US" altLang="zh-CN" u="sng"/>
              <a:t>will </a:t>
            </a:r>
            <a:r>
              <a:rPr lang="en-US" altLang="zh-CN"/>
              <a:t>the weather </a:t>
            </a:r>
            <a:r>
              <a:rPr lang="en-US" altLang="zh-CN" u="sng"/>
              <a:t>be</a:t>
            </a:r>
            <a:r>
              <a:rPr lang="en-US" altLang="zh-CN"/>
              <a:t> </a:t>
            </a:r>
            <a:r>
              <a:rPr lang="en-US" altLang="zh-CN">
                <a:solidFill>
                  <a:srgbClr val="FF6600"/>
                </a:solidFill>
              </a:rPr>
              <a:t>like</a:t>
            </a:r>
            <a:r>
              <a:rPr lang="en-US" altLang="zh-CN"/>
              <a:t> tomorrow?</a:t>
            </a:r>
          </a:p>
          <a:p>
            <a:pPr eaLnBrk="0" hangingPunct="0">
              <a:lnSpc>
                <a:spcPct val="120000"/>
              </a:lnSpc>
            </a:pPr>
            <a:r>
              <a:rPr lang="en-US" altLang="zh-CN"/>
              <a:t>----It will be…</a:t>
            </a:r>
          </a:p>
          <a:p>
            <a:pPr eaLnBrk="0" hangingPunct="0">
              <a:lnSpc>
                <a:spcPct val="120000"/>
              </a:lnSpc>
            </a:pPr>
            <a:endParaRPr lang="en-US" altLang="zh-CN"/>
          </a:p>
          <a:p>
            <a:pPr eaLnBrk="0" hangingPunct="0">
              <a:lnSpc>
                <a:spcPct val="120000"/>
              </a:lnSpc>
            </a:pPr>
            <a:r>
              <a:rPr lang="en-US" altLang="zh-CN"/>
              <a:t>What </a:t>
            </a:r>
            <a:r>
              <a:rPr lang="en-US" altLang="zh-CN" u="sng"/>
              <a:t>will</a:t>
            </a:r>
            <a:r>
              <a:rPr lang="en-US" altLang="zh-CN"/>
              <a:t> the temperature </a:t>
            </a:r>
            <a:r>
              <a:rPr lang="en-US" altLang="zh-CN" u="sng"/>
              <a:t>be</a:t>
            </a:r>
            <a:r>
              <a:rPr lang="en-US" altLang="zh-CN"/>
              <a:t>? </a:t>
            </a:r>
          </a:p>
          <a:p>
            <a:pPr eaLnBrk="0" hangingPunct="0">
              <a:lnSpc>
                <a:spcPct val="120000"/>
              </a:lnSpc>
            </a:pPr>
            <a:r>
              <a:rPr lang="en-US" altLang="zh-CN"/>
              <a:t>----It will be…</a:t>
            </a:r>
          </a:p>
          <a:p>
            <a:pPr eaLnBrk="0" hangingPunct="0">
              <a:lnSpc>
                <a:spcPct val="120000"/>
              </a:lnSpc>
            </a:pPr>
            <a:endParaRPr lang="en-US" altLang="zh-CN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58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805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AutoShape 2"/>
          <p:cNvSpPr>
            <a:spLocks noChangeArrowheads="1"/>
          </p:cNvSpPr>
          <p:nvPr/>
        </p:nvSpPr>
        <p:spPr bwMode="auto">
          <a:xfrm>
            <a:off x="5076825" y="1628775"/>
            <a:ext cx="3095625" cy="3168650"/>
          </a:xfrm>
          <a:prstGeom prst="flowChartProcess">
            <a:avLst/>
          </a:prstGeom>
          <a:solidFill>
            <a:srgbClr val="FFCC00">
              <a:alpha val="14000"/>
            </a:srgbClr>
          </a:solidFill>
          <a:ln w="9525" algn="ctr">
            <a:solidFill>
              <a:schemeClr val="bg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zh-CN" sz="400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algn="ctr"/>
            <a:endParaRPr lang="en-US" altLang="zh-CN" sz="400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algn="ctr"/>
            <a:endParaRPr lang="en-US" altLang="zh-CN" sz="40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260099" name="WordArt 3"/>
          <p:cNvSpPr>
            <a:spLocks noChangeArrowheads="1" noChangeShapeType="1" noTextEdit="1"/>
          </p:cNvSpPr>
          <p:nvPr/>
        </p:nvSpPr>
        <p:spPr bwMode="auto">
          <a:xfrm>
            <a:off x="755650" y="404813"/>
            <a:ext cx="4276725" cy="744537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altLang="zh-CN" kern="10" spc="-360">
                <a:ln w="12700">
                  <a:solidFill>
                    <a:srgbClr val="000099"/>
                  </a:solidFill>
                  <a:rou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 Black" panose="020B0A04020102020204"/>
              </a:rPr>
              <a:t>weather forecast</a:t>
            </a:r>
            <a:endParaRPr lang="zh-CN" altLang="en-US" kern="10" spc="-360">
              <a:ln w="12700">
                <a:solidFill>
                  <a:srgbClr val="000099"/>
                </a:solidFill>
                <a:rou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Arial Black" panose="020B0A04020102020204"/>
            </a:endParaRPr>
          </a:p>
        </p:txBody>
      </p:sp>
      <p:sp>
        <p:nvSpPr>
          <p:cNvPr id="260101" name="Text Box 5"/>
          <p:cNvSpPr txBox="1">
            <a:spLocks noChangeArrowheads="1"/>
          </p:cNvSpPr>
          <p:nvPr/>
        </p:nvSpPr>
        <p:spPr bwMode="auto">
          <a:xfrm>
            <a:off x="5364163" y="3860800"/>
            <a:ext cx="257651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chemeClr val="tx2"/>
                </a:solidFill>
                <a:latin typeface="Arial" panose="020B0604020202020204" pitchFamily="34" charset="0"/>
              </a:rPr>
              <a:t>10</a:t>
            </a:r>
            <a:r>
              <a:rPr lang="zh-CN" altLang="zh-CN">
                <a:solidFill>
                  <a:schemeClr val="tx2"/>
                </a:solidFill>
                <a:latin typeface="Arial" panose="020B0604020202020204" pitchFamily="34" charset="0"/>
              </a:rPr>
              <a:t>℃</a:t>
            </a:r>
            <a:r>
              <a:rPr lang="zh-CN" altLang="en-US">
                <a:solidFill>
                  <a:schemeClr val="tx2"/>
                </a:solidFill>
                <a:latin typeface="Arial" panose="020B0604020202020204" pitchFamily="34" charset="0"/>
              </a:rPr>
              <a:t>～</a:t>
            </a:r>
            <a:r>
              <a:rPr lang="en-US" altLang="zh-CN">
                <a:solidFill>
                  <a:schemeClr val="tx2"/>
                </a:solidFill>
                <a:latin typeface="Arial" panose="020B0604020202020204" pitchFamily="34" charset="0"/>
              </a:rPr>
              <a:t>21℃</a:t>
            </a:r>
          </a:p>
        </p:txBody>
      </p:sp>
      <p:pic>
        <p:nvPicPr>
          <p:cNvPr id="260102" name="Picture 6" descr="20060509090128792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552" y="1387475"/>
            <a:ext cx="360045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0103" name="Text Box 7"/>
          <p:cNvSpPr txBox="1">
            <a:spLocks noChangeArrowheads="1"/>
          </p:cNvSpPr>
          <p:nvPr/>
        </p:nvSpPr>
        <p:spPr bwMode="auto">
          <a:xfrm>
            <a:off x="5219700" y="1412875"/>
            <a:ext cx="2698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latin typeface="Arial" panose="020B0604020202020204" pitchFamily="34" charset="0"/>
              </a:rPr>
              <a:t>Guangzhou</a:t>
            </a:r>
          </a:p>
        </p:txBody>
      </p:sp>
      <p:pic>
        <p:nvPicPr>
          <p:cNvPr id="260110" name="Picture 14" descr="symbol_rai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9700" y="2092325"/>
            <a:ext cx="1081088" cy="976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0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010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7" name="Text Box 3"/>
          <p:cNvSpPr txBox="1">
            <a:spLocks noChangeArrowheads="1"/>
          </p:cNvSpPr>
          <p:nvPr/>
        </p:nvSpPr>
        <p:spPr bwMode="auto">
          <a:xfrm>
            <a:off x="250825" y="44450"/>
            <a:ext cx="8602663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8510" tIns="59255" rIns="118510" bIns="59255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AutoNum type="arabicPeriod"/>
            </a:pPr>
            <a:r>
              <a:rPr lang="en-US" sz="3200">
                <a:solidFill>
                  <a:srgbClr val="003399"/>
                </a:solidFill>
              </a:rPr>
              <a:t>Work in pairs. Talk about the weather.</a:t>
            </a:r>
          </a:p>
        </p:txBody>
      </p:sp>
      <p:pic>
        <p:nvPicPr>
          <p:cNvPr id="323588" name="图片 2" descr="0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620713"/>
            <a:ext cx="7810500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WordArt 2"/>
          <p:cNvSpPr>
            <a:spLocks noChangeArrowheads="1" noChangeShapeType="1" noTextEdit="1"/>
          </p:cNvSpPr>
          <p:nvPr/>
        </p:nvSpPr>
        <p:spPr bwMode="auto">
          <a:xfrm>
            <a:off x="1403350" y="1228725"/>
            <a:ext cx="5976938" cy="7905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kern="1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8000"/>
                    </a:srgbClr>
                  </a:outerShdw>
                </a:effectLst>
                <a:latin typeface="Arial Black" panose="020B0A04020102020204"/>
              </a:rPr>
              <a:t>4. Watch and read</a:t>
            </a:r>
            <a:endParaRPr lang="zh-CN" altLang="en-US" kern="10">
              <a:ln w="12700">
                <a:solidFill>
                  <a:srgbClr val="EAEAEA"/>
                </a:solidFill>
                <a:rou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8000"/>
                  </a:srgbClr>
                </a:outerShdw>
              </a:effectLst>
              <a:latin typeface="Arial Black" panose="020B0A04020102020204"/>
            </a:endParaRPr>
          </a:p>
        </p:txBody>
      </p:sp>
      <p:pic>
        <p:nvPicPr>
          <p:cNvPr id="325635" name="Picture 3" descr="1230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0" y="2884488"/>
            <a:ext cx="2520950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5636" name="Rectangle 4"/>
          <p:cNvSpPr>
            <a:spLocks noChangeArrowheads="1"/>
          </p:cNvSpPr>
          <p:nvPr/>
        </p:nvSpPr>
        <p:spPr bwMode="auto">
          <a:xfrm>
            <a:off x="3779838" y="2741613"/>
            <a:ext cx="3744912" cy="539750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8515" tIns="59258" rIns="118515" bIns="59258" anchor="ctr"/>
          <a:lstStyle/>
          <a:p>
            <a:pPr algn="ctr" defTabSz="913130">
              <a:buFont typeface="Arial" panose="020B0604020202020204" pitchFamily="34" charset="0"/>
              <a:buNone/>
            </a:pPr>
            <a:r>
              <a:rPr lang="en-US" sz="31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Everyday English</a:t>
            </a:r>
          </a:p>
        </p:txBody>
      </p:sp>
      <p:sp>
        <p:nvSpPr>
          <p:cNvPr id="325637" name="AutoShape 5"/>
          <p:cNvSpPr>
            <a:spLocks noChangeArrowheads="1"/>
          </p:cNvSpPr>
          <p:nvPr/>
        </p:nvSpPr>
        <p:spPr bwMode="auto">
          <a:xfrm>
            <a:off x="3708400" y="3244850"/>
            <a:ext cx="4103688" cy="247015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wrap="none" lIns="118515" tIns="59258" rIns="118515" bIns="59258"/>
          <a:lstStyle/>
          <a:p>
            <a:pPr>
              <a:lnSpc>
                <a:spcPts val="4000"/>
              </a:lnSpc>
              <a:buFont typeface="Arial" panose="020B0604020202020204" pitchFamily="34" charset="0"/>
              <a:buNone/>
            </a:pPr>
            <a:r>
              <a:rPr lang="en-US" sz="4800" baseline="-25000">
                <a:cs typeface="Times New Roman" panose="02020603050405020304" pitchFamily="18" charset="0"/>
              </a:rPr>
              <a:t>Are you joking?</a:t>
            </a:r>
          </a:p>
          <a:p>
            <a:pPr>
              <a:lnSpc>
                <a:spcPts val="4000"/>
              </a:lnSpc>
              <a:buFont typeface="Arial" panose="020B0604020202020204" pitchFamily="34" charset="0"/>
              <a:buNone/>
            </a:pPr>
            <a:r>
              <a:rPr lang="en-US" sz="4800" baseline="-25000">
                <a:cs typeface="Times New Roman" panose="02020603050405020304" pitchFamily="18" charset="0"/>
              </a:rPr>
              <a:t>Sounds great!</a:t>
            </a:r>
          </a:p>
          <a:p>
            <a:pPr>
              <a:lnSpc>
                <a:spcPts val="4000"/>
              </a:lnSpc>
              <a:buFont typeface="Arial" panose="020B0604020202020204" pitchFamily="34" charset="0"/>
              <a:buNone/>
            </a:pPr>
            <a:r>
              <a:rPr lang="en-US" sz="4800" baseline="-25000">
                <a:cs typeface="Times New Roman" panose="02020603050405020304" pitchFamily="18" charset="0"/>
              </a:rPr>
              <a:t>Me neither.</a:t>
            </a:r>
          </a:p>
          <a:p>
            <a:pPr>
              <a:lnSpc>
                <a:spcPts val="4000"/>
              </a:lnSpc>
              <a:buFont typeface="Arial" panose="020B0604020202020204" pitchFamily="34" charset="0"/>
              <a:buNone/>
            </a:pPr>
            <a:r>
              <a:rPr lang="en-US" sz="4800" baseline="-25000">
                <a:cs typeface="Times New Roman" panose="02020603050405020304" pitchFamily="18" charset="0"/>
              </a:rPr>
              <a:t>Come on!</a:t>
            </a:r>
          </a:p>
          <a:p>
            <a:pPr>
              <a:lnSpc>
                <a:spcPts val="4000"/>
              </a:lnSpc>
              <a:buFont typeface="Arial" panose="020B0604020202020204" pitchFamily="34" charset="0"/>
              <a:buNone/>
            </a:pPr>
            <a:endParaRPr lang="en-US" sz="4800" baseline="-25000">
              <a:cs typeface="Times New Roman" panose="02020603050405020304" pitchFamily="18" charset="0"/>
            </a:endParaRPr>
          </a:p>
          <a:p>
            <a:pPr>
              <a:lnSpc>
                <a:spcPts val="4000"/>
              </a:lnSpc>
              <a:buFont typeface="Arial" panose="020B0604020202020204" pitchFamily="34" charset="0"/>
              <a:buNone/>
            </a:pPr>
            <a:endParaRPr lang="en-US" sz="4800" baseline="-2500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25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5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5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5634" grpId="0" animBg="1"/>
      <p:bldP spid="325637" grpId="0" animBg="1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8" name="Text Box 4"/>
          <p:cNvSpPr txBox="1">
            <a:spLocks noChangeArrowheads="1"/>
          </p:cNvSpPr>
          <p:nvPr/>
        </p:nvSpPr>
        <p:spPr bwMode="auto">
          <a:xfrm>
            <a:off x="539750" y="476250"/>
            <a:ext cx="72723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dirty="0">
                <a:solidFill>
                  <a:srgbClr val="0000FF"/>
                </a:solidFill>
              </a:rPr>
              <a:t>Check (√) the true sentences.</a:t>
            </a:r>
          </a:p>
        </p:txBody>
      </p:sp>
      <p:sp>
        <p:nvSpPr>
          <p:cNvPr id="241669" name="Text Box 5"/>
          <p:cNvSpPr txBox="1">
            <a:spLocks noChangeArrowheads="1"/>
          </p:cNvSpPr>
          <p:nvPr/>
        </p:nvSpPr>
        <p:spPr bwMode="auto">
          <a:xfrm>
            <a:off x="539750" y="1201738"/>
            <a:ext cx="7848600" cy="503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dirty="0">
                <a:latin typeface="Times New Roman" panose="02020603050405020304" pitchFamily="18" charset="0"/>
              </a:rPr>
              <a:t>1. Tony and </a:t>
            </a:r>
            <a:r>
              <a:rPr lang="en-US" altLang="zh-CN" dirty="0" err="1">
                <a:latin typeface="Times New Roman" panose="02020603050405020304" pitchFamily="18" charset="0"/>
              </a:rPr>
              <a:t>Daming</a:t>
            </a:r>
            <a:r>
              <a:rPr lang="en-US" altLang="zh-CN" dirty="0">
                <a:latin typeface="Times New Roman" panose="02020603050405020304" pitchFamily="18" charset="0"/>
              </a:rPr>
              <a:t> are going to skate.</a:t>
            </a:r>
          </a:p>
          <a:p>
            <a:r>
              <a:rPr lang="en-US" altLang="zh-CN" dirty="0">
                <a:latin typeface="Times New Roman" panose="02020603050405020304" pitchFamily="18" charset="0"/>
              </a:rPr>
              <a:t>2. Winter is colder in Beijing than in England.</a:t>
            </a:r>
          </a:p>
          <a:p>
            <a:r>
              <a:rPr lang="en-US" altLang="zh-CN" dirty="0">
                <a:latin typeface="Times New Roman" panose="02020603050405020304" pitchFamily="18" charset="0"/>
              </a:rPr>
              <a:t>3. It sometimes snows in England in winter.</a:t>
            </a:r>
          </a:p>
          <a:p>
            <a:r>
              <a:rPr lang="en-US" altLang="zh-CN" dirty="0">
                <a:latin typeface="Times New Roman" panose="02020603050405020304" pitchFamily="18" charset="0"/>
              </a:rPr>
              <a:t>4. It is not hot in the US in Summer.</a:t>
            </a:r>
          </a:p>
          <a:p>
            <a:r>
              <a:rPr lang="en-US" altLang="zh-CN" dirty="0">
                <a:latin typeface="Times New Roman" panose="02020603050405020304" pitchFamily="18" charset="0"/>
              </a:rPr>
              <a:t>5. It usually snows in New York in winter.</a:t>
            </a:r>
          </a:p>
          <a:p>
            <a:r>
              <a:rPr lang="en-US" altLang="zh-CN" dirty="0">
                <a:latin typeface="Times New Roman" panose="02020603050405020304" pitchFamily="18" charset="0"/>
              </a:rPr>
              <a:t>6. Tony does not like windy weather.</a:t>
            </a:r>
          </a:p>
        </p:txBody>
      </p:sp>
      <p:sp>
        <p:nvSpPr>
          <p:cNvPr id="241670" name="Text Box 6"/>
          <p:cNvSpPr txBox="1">
            <a:spLocks noChangeArrowheads="1"/>
          </p:cNvSpPr>
          <p:nvPr/>
        </p:nvSpPr>
        <p:spPr bwMode="auto">
          <a:xfrm>
            <a:off x="395288" y="1916113"/>
            <a:ext cx="6477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solidFill>
                  <a:srgbClr val="FF0000"/>
                </a:solidFill>
              </a:rPr>
              <a:t>√</a:t>
            </a:r>
          </a:p>
        </p:txBody>
      </p:sp>
      <p:sp>
        <p:nvSpPr>
          <p:cNvPr id="241671" name="Text Box 7"/>
          <p:cNvSpPr txBox="1">
            <a:spLocks noChangeArrowheads="1"/>
          </p:cNvSpPr>
          <p:nvPr/>
        </p:nvSpPr>
        <p:spPr bwMode="auto">
          <a:xfrm>
            <a:off x="468313" y="2932113"/>
            <a:ext cx="6477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solidFill>
                  <a:srgbClr val="FF0000"/>
                </a:solidFill>
              </a:rPr>
              <a:t>√</a:t>
            </a:r>
          </a:p>
        </p:txBody>
      </p:sp>
      <p:sp>
        <p:nvSpPr>
          <p:cNvPr id="241672" name="Text Box 8"/>
          <p:cNvSpPr txBox="1">
            <a:spLocks noChangeArrowheads="1"/>
          </p:cNvSpPr>
          <p:nvPr/>
        </p:nvSpPr>
        <p:spPr bwMode="auto">
          <a:xfrm>
            <a:off x="468313" y="4659313"/>
            <a:ext cx="6477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solidFill>
                  <a:srgbClr val="FF0000"/>
                </a:solidFill>
              </a:rPr>
              <a:t>√</a:t>
            </a:r>
          </a:p>
        </p:txBody>
      </p:sp>
      <p:sp>
        <p:nvSpPr>
          <p:cNvPr id="241673" name="Text Box 9"/>
          <p:cNvSpPr txBox="1">
            <a:spLocks noChangeArrowheads="1"/>
          </p:cNvSpPr>
          <p:nvPr/>
        </p:nvSpPr>
        <p:spPr bwMode="auto">
          <a:xfrm>
            <a:off x="468313" y="5667375"/>
            <a:ext cx="6477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solidFill>
                  <a:srgbClr val="FF0000"/>
                </a:solidFill>
              </a:rPr>
              <a:t>√</a:t>
            </a:r>
          </a:p>
        </p:txBody>
      </p:sp>
      <p:pic>
        <p:nvPicPr>
          <p:cNvPr id="241675" name="Picture 11" descr="50633096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659563" y="692150"/>
            <a:ext cx="720725" cy="719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41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241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241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241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241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1669" grpId="0"/>
      <p:bldP spid="241670" grpId="0"/>
      <p:bldP spid="241671" grpId="0"/>
      <p:bldP spid="241672" grpId="0"/>
      <p:bldP spid="24167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8" name="圆角矩形 3"/>
          <p:cNvSpPr>
            <a:spLocks noChangeArrowheads="1"/>
          </p:cNvSpPr>
          <p:nvPr/>
        </p:nvSpPr>
        <p:spPr bwMode="auto">
          <a:xfrm>
            <a:off x="184150" y="1952625"/>
            <a:ext cx="8531225" cy="539750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12700">
            <a:solidFill>
              <a:schemeClr val="bg1"/>
            </a:solidFill>
            <a:round/>
          </a:ln>
          <a:effectLst>
            <a:outerShdw dist="38100" dir="2700000" algn="ctr" rotWithShape="0">
              <a:srgbClr val="000000">
                <a:alpha val="37999"/>
              </a:srgbClr>
            </a:outerShdw>
          </a:effectLst>
        </p:spPr>
        <p:txBody>
          <a:bodyPr anchor="ctr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endParaRPr lang="zh-CN" altLang="zh-CN" sz="16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6659" name="矩形 1"/>
          <p:cNvSpPr>
            <a:spLocks noChangeArrowheads="1"/>
          </p:cNvSpPr>
          <p:nvPr/>
        </p:nvSpPr>
        <p:spPr bwMode="auto">
          <a:xfrm>
            <a:off x="287338" y="714375"/>
            <a:ext cx="8856662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sz="3200">
                <a:solidFill>
                  <a:srgbClr val="003399"/>
                </a:solidFill>
                <a:latin typeface="Arial" panose="020B0604020202020204" pitchFamily="34" charset="0"/>
              </a:rPr>
              <a:t>5 Complete the passage with the   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sz="3200">
                <a:solidFill>
                  <a:srgbClr val="003399"/>
                </a:solidFill>
                <a:latin typeface="Arial" panose="020B0604020202020204" pitchFamily="34" charset="0"/>
              </a:rPr>
              <a:t>   correct form of the words from the box.</a:t>
            </a:r>
          </a:p>
        </p:txBody>
      </p:sp>
      <p:sp>
        <p:nvSpPr>
          <p:cNvPr id="326660" name="矩形 2"/>
          <p:cNvSpPr>
            <a:spLocks noChangeArrowheads="1"/>
          </p:cNvSpPr>
          <p:nvPr/>
        </p:nvSpPr>
        <p:spPr bwMode="auto">
          <a:xfrm>
            <a:off x="292100" y="1971675"/>
            <a:ext cx="8413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sz="2400">
                <a:latin typeface="Arial" panose="020B0604020202020204" pitchFamily="34" charset="0"/>
              </a:rPr>
              <a:t>dangerous degree  joke  may  minus   skate  temperature</a:t>
            </a:r>
          </a:p>
        </p:txBody>
      </p:sp>
      <p:sp>
        <p:nvSpPr>
          <p:cNvPr id="326661" name="矩形 4"/>
          <p:cNvSpPr>
            <a:spLocks noChangeArrowheads="1"/>
          </p:cNvSpPr>
          <p:nvPr/>
        </p:nvSpPr>
        <p:spPr bwMode="auto">
          <a:xfrm>
            <a:off x="539750" y="2871788"/>
            <a:ext cx="8318500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sz="2800"/>
              <a:t>  When it’s very cold it might be safe to (1)_______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sz="2800"/>
              <a:t> on lakes, but be very careful! Although it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sz="2800"/>
              <a:t> (2) _______feel cold, it might not be safe. The 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sz="2800"/>
              <a:t>(3) ___________ has to be at least (4) _______</a:t>
            </a:r>
            <a:r>
              <a:rPr lang="en-US" sz="2800" u="sng"/>
              <a:t> </a:t>
            </a:r>
            <a:r>
              <a:rPr lang="en-US" sz="2800"/>
              <a:t>one or two (5) _______  or even colder for several weeks. Falling through the ice is(6) _________.I am not 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sz="2800"/>
              <a:t>(7) _______</a:t>
            </a:r>
            <a:r>
              <a:rPr lang="en-US" sz="2800" u="sng"/>
              <a:t> </a:t>
            </a:r>
            <a:r>
              <a:rPr lang="en-US" sz="2800"/>
              <a:t>!</a:t>
            </a:r>
          </a:p>
        </p:txBody>
      </p:sp>
      <p:sp>
        <p:nvSpPr>
          <p:cNvPr id="326662" name="TextBox 5"/>
          <p:cNvSpPr txBox="1">
            <a:spLocks noChangeArrowheads="1"/>
          </p:cNvSpPr>
          <p:nvPr/>
        </p:nvSpPr>
        <p:spPr bwMode="auto">
          <a:xfrm>
            <a:off x="6286500" y="4143375"/>
            <a:ext cx="2376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minus</a:t>
            </a:r>
            <a:endParaRPr lang="en-US" altLang="zh-CN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6663" name="TextBox 5"/>
          <p:cNvSpPr txBox="1">
            <a:spLocks noChangeArrowheads="1"/>
          </p:cNvSpPr>
          <p:nvPr/>
        </p:nvSpPr>
        <p:spPr bwMode="auto">
          <a:xfrm>
            <a:off x="1195388" y="3714750"/>
            <a:ext cx="23764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</a:t>
            </a:r>
            <a:endParaRPr lang="en-US" altLang="zh-CN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6664" name="TextBox 5"/>
          <p:cNvSpPr txBox="1">
            <a:spLocks noChangeArrowheads="1"/>
          </p:cNvSpPr>
          <p:nvPr/>
        </p:nvSpPr>
        <p:spPr bwMode="auto">
          <a:xfrm>
            <a:off x="1143000" y="4143375"/>
            <a:ext cx="2376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temperature</a:t>
            </a:r>
            <a:endParaRPr lang="en-US" altLang="zh-CN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6665" name="TextBox 5"/>
          <p:cNvSpPr txBox="1">
            <a:spLocks noChangeArrowheads="1"/>
          </p:cNvSpPr>
          <p:nvPr/>
        </p:nvSpPr>
        <p:spPr bwMode="auto">
          <a:xfrm>
            <a:off x="7000875" y="2857500"/>
            <a:ext cx="2376488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skate</a:t>
            </a:r>
          </a:p>
          <a:p>
            <a:pPr>
              <a:buFont typeface="Arial" panose="020B0604020202020204" pitchFamily="34" charset="0"/>
              <a:buNone/>
            </a:pPr>
            <a:endParaRPr lang="en-US" altLang="zh-CN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6666" name="TextBox 5"/>
          <p:cNvSpPr txBox="1">
            <a:spLocks noChangeArrowheads="1"/>
          </p:cNvSpPr>
          <p:nvPr/>
        </p:nvSpPr>
        <p:spPr bwMode="auto">
          <a:xfrm>
            <a:off x="1785938" y="4572000"/>
            <a:ext cx="27368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degrees</a:t>
            </a:r>
          </a:p>
        </p:txBody>
      </p:sp>
      <p:sp>
        <p:nvSpPr>
          <p:cNvPr id="326667" name="TextBox 5"/>
          <p:cNvSpPr txBox="1">
            <a:spLocks noChangeArrowheads="1"/>
          </p:cNvSpPr>
          <p:nvPr/>
        </p:nvSpPr>
        <p:spPr bwMode="auto">
          <a:xfrm>
            <a:off x="4910138" y="5000625"/>
            <a:ext cx="23764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dangerous</a:t>
            </a:r>
            <a:endParaRPr lang="en-US" altLang="zh-CN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6668" name="TextBox 5"/>
          <p:cNvSpPr txBox="1">
            <a:spLocks noChangeArrowheads="1"/>
          </p:cNvSpPr>
          <p:nvPr/>
        </p:nvSpPr>
        <p:spPr bwMode="auto">
          <a:xfrm>
            <a:off x="1052513" y="5429250"/>
            <a:ext cx="23764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joking</a:t>
            </a:r>
            <a:endParaRPr lang="en-US" altLang="zh-CN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266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266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266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266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266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26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266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Text Box 3"/>
          <p:cNvSpPr txBox="1">
            <a:spLocks noChangeArrowheads="1"/>
          </p:cNvSpPr>
          <p:nvPr/>
        </p:nvSpPr>
        <p:spPr bwMode="auto">
          <a:xfrm>
            <a:off x="500063" y="1714500"/>
            <a:ext cx="8143875" cy="355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7" rIns="91435" bIns="45717">
            <a:spAutoFit/>
          </a:bodyPr>
          <a:lstStyle>
            <a:lvl1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ts val="4500"/>
              </a:lnSpc>
              <a:buFont typeface="Arial" panose="020B0604020202020204" pitchFamily="34" charset="0"/>
              <a:buNone/>
            </a:pPr>
            <a:r>
              <a:rPr lang="en-US" sz="3400" dirty="0">
                <a:latin typeface="Times New Roman" panose="02020603050405020304" pitchFamily="18" charset="0"/>
              </a:rPr>
              <a:t>1. come on, </a:t>
            </a:r>
            <a:r>
              <a:rPr lang="en-US" sz="3400" dirty="0">
                <a:solidFill>
                  <a:srgbClr val="FF0000"/>
                </a:solidFill>
                <a:latin typeface="Times New Roman" panose="02020603050405020304" pitchFamily="18" charset="0"/>
              </a:rPr>
              <a:t>better get going</a:t>
            </a:r>
          </a:p>
          <a:p>
            <a:pPr>
              <a:lnSpc>
                <a:spcPts val="4500"/>
              </a:lnSpc>
              <a:buFont typeface="Arial" panose="020B0604020202020204" pitchFamily="34" charset="0"/>
              <a:buNone/>
            </a:pPr>
            <a:r>
              <a:rPr lang="en-US" sz="3400" dirty="0">
                <a:solidFill>
                  <a:srgbClr val="FF0000"/>
                </a:solidFill>
                <a:latin typeface="Times New Roman" panose="02020603050405020304" pitchFamily="18" charset="0"/>
              </a:rPr>
              <a:t>better get going</a:t>
            </a:r>
            <a:r>
              <a:rPr lang="en-US" sz="3400" dirty="0">
                <a:latin typeface="Times New Roman" panose="02020603050405020304" pitchFamily="18" charset="0"/>
              </a:rPr>
              <a:t> = </a:t>
            </a:r>
            <a:r>
              <a:rPr lang="en-US" sz="3400" dirty="0">
                <a:solidFill>
                  <a:srgbClr val="FF0000"/>
                </a:solidFill>
                <a:latin typeface="Times New Roman" panose="02020603050405020304" pitchFamily="18" charset="0"/>
              </a:rPr>
              <a:t>had better go</a:t>
            </a:r>
          </a:p>
          <a:p>
            <a:pPr>
              <a:lnSpc>
                <a:spcPts val="4500"/>
              </a:lnSpc>
              <a:buFont typeface="Arial" panose="020B0604020202020204" pitchFamily="34" charset="0"/>
              <a:buNone/>
            </a:pPr>
            <a:r>
              <a:rPr lang="zh-CN" altLang="en-US" sz="3400" dirty="0">
                <a:latin typeface="Times New Roman" panose="02020603050405020304" pitchFamily="18" charset="0"/>
              </a:rPr>
              <a:t>最好现在走 </a:t>
            </a:r>
            <a:r>
              <a:rPr lang="en-US" sz="3400" dirty="0">
                <a:latin typeface="Times New Roman" panose="02020603050405020304" pitchFamily="18" charset="0"/>
              </a:rPr>
              <a:t>/ </a:t>
            </a:r>
            <a:r>
              <a:rPr lang="zh-CN" altLang="en-US" sz="3400" dirty="0">
                <a:latin typeface="Times New Roman" panose="02020603050405020304" pitchFamily="18" charset="0"/>
              </a:rPr>
              <a:t>去</a:t>
            </a:r>
            <a:endParaRPr lang="en-US" sz="3400" dirty="0">
              <a:latin typeface="Times New Roman" panose="02020603050405020304" pitchFamily="18" charset="0"/>
            </a:endParaRPr>
          </a:p>
          <a:p>
            <a:pPr>
              <a:lnSpc>
                <a:spcPts val="4500"/>
              </a:lnSpc>
              <a:buFont typeface="Arial" panose="020B0604020202020204" pitchFamily="34" charset="0"/>
              <a:buNone/>
            </a:pPr>
            <a:r>
              <a:rPr lang="zh-CN" altLang="en-US" sz="3400" dirty="0">
                <a:latin typeface="Times New Roman" panose="02020603050405020304" pitchFamily="18" charset="0"/>
              </a:rPr>
              <a:t>如： </a:t>
            </a:r>
            <a:r>
              <a:rPr lang="en-US" sz="3400" dirty="0">
                <a:latin typeface="Times New Roman" panose="02020603050405020304" pitchFamily="18" charset="0"/>
              </a:rPr>
              <a:t>We’d better get going</a:t>
            </a:r>
          </a:p>
          <a:p>
            <a:pPr>
              <a:lnSpc>
                <a:spcPts val="4500"/>
              </a:lnSpc>
              <a:buFont typeface="Arial" panose="020B0604020202020204" pitchFamily="34" charset="0"/>
              <a:buNone/>
            </a:pPr>
            <a:r>
              <a:rPr lang="en-US" sz="3400" dirty="0">
                <a:latin typeface="Times New Roman" panose="02020603050405020304" pitchFamily="18" charset="0"/>
              </a:rPr>
              <a:t>        (=we’d better go now),or we’ll be late.</a:t>
            </a:r>
          </a:p>
          <a:p>
            <a:pPr>
              <a:lnSpc>
                <a:spcPts val="4500"/>
              </a:lnSpc>
              <a:buFont typeface="Arial" panose="020B0604020202020204" pitchFamily="34" charset="0"/>
              <a:buNone/>
            </a:pPr>
            <a:r>
              <a:rPr lang="zh-CN" altLang="en-US" sz="3400" dirty="0">
                <a:latin typeface="Times New Roman" panose="02020603050405020304" pitchFamily="18" charset="0"/>
              </a:rPr>
              <a:t>我们做好现在就走，不然要迟到了。</a:t>
            </a:r>
          </a:p>
        </p:txBody>
      </p:sp>
      <p:sp>
        <p:nvSpPr>
          <p:cNvPr id="327683" name="Text Box 4"/>
          <p:cNvSpPr txBox="1">
            <a:spLocks noChangeArrowheads="1"/>
          </p:cNvSpPr>
          <p:nvPr/>
        </p:nvSpPr>
        <p:spPr bwMode="auto">
          <a:xfrm>
            <a:off x="1042988" y="2155825"/>
            <a:ext cx="64087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7" rIns="91435" bIns="45717">
            <a:spAutoFit/>
          </a:bodyPr>
          <a:lstStyle>
            <a:lvl1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endParaRPr lang="zh-CN" altLang="zh-CN" sz="1800" b="0"/>
          </a:p>
        </p:txBody>
      </p:sp>
      <p:sp>
        <p:nvSpPr>
          <p:cNvPr id="327684" name="TextBox 1"/>
          <p:cNvSpPr txBox="1">
            <a:spLocks noChangeArrowheads="1"/>
          </p:cNvSpPr>
          <p:nvPr/>
        </p:nvSpPr>
        <p:spPr bwMode="auto">
          <a:xfrm>
            <a:off x="2071688" y="428625"/>
            <a:ext cx="5062537" cy="84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8510" tIns="59255" rIns="118510" bIns="59255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sz="4700" dirty="0">
                <a:solidFill>
                  <a:srgbClr val="000099"/>
                </a:solidFill>
              </a:rPr>
              <a:t>Language points</a:t>
            </a:r>
          </a:p>
        </p:txBody>
      </p:sp>
    </p:spTree>
  </p:cSld>
  <p:clrMapOvr>
    <a:masterClrMapping/>
  </p:clrMapOvr>
  <p:transition>
    <p:random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Text Box 14"/>
          <p:cNvSpPr txBox="1">
            <a:spLocks noChangeArrowheads="1"/>
          </p:cNvSpPr>
          <p:nvPr/>
        </p:nvSpPr>
        <p:spPr bwMode="auto">
          <a:xfrm>
            <a:off x="714375" y="1857375"/>
            <a:ext cx="556736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7" rIns="91435" bIns="45717">
            <a:spAutoFit/>
          </a:bodyPr>
          <a:lstStyle>
            <a:lvl1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sz="3400" dirty="0">
                <a:latin typeface="Times New Roman" panose="02020603050405020304" pitchFamily="18" charset="0"/>
              </a:rPr>
              <a:t>1. You </a:t>
            </a:r>
            <a:r>
              <a:rPr lang="en-US" sz="3400" dirty="0">
                <a:solidFill>
                  <a:srgbClr val="FF0000"/>
                </a:solidFill>
                <a:latin typeface="Times New Roman" panose="02020603050405020304" pitchFamily="18" charset="0"/>
              </a:rPr>
              <a:t>must</a:t>
            </a:r>
            <a:r>
              <a:rPr lang="en-US" sz="3400" dirty="0">
                <a:latin typeface="Times New Roman" panose="02020603050405020304" pitchFamily="18" charset="0"/>
              </a:rPr>
              <a:t> be joking!</a:t>
            </a:r>
          </a:p>
          <a:p>
            <a:pPr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sz="3400" dirty="0">
                <a:latin typeface="Times New Roman" panose="02020603050405020304" pitchFamily="18" charset="0"/>
              </a:rPr>
              <a:t>2. It </a:t>
            </a:r>
            <a:r>
              <a:rPr lang="en-US" sz="3400" dirty="0">
                <a:solidFill>
                  <a:srgbClr val="FF0000"/>
                </a:solidFill>
                <a:latin typeface="Times New Roman" panose="02020603050405020304" pitchFamily="18" charset="0"/>
              </a:rPr>
              <a:t>may</a:t>
            </a:r>
            <a:r>
              <a:rPr lang="en-US" sz="3400" dirty="0">
                <a:latin typeface="Times New Roman" panose="02020603050405020304" pitchFamily="18" charset="0"/>
              </a:rPr>
              <a:t> not even be cold.</a:t>
            </a:r>
          </a:p>
          <a:p>
            <a:pPr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sz="3400" dirty="0">
                <a:latin typeface="Times New Roman" panose="02020603050405020304" pitchFamily="18" charset="0"/>
              </a:rPr>
              <a:t>3. It </a:t>
            </a:r>
            <a:r>
              <a:rPr lang="en-US" sz="3400" dirty="0">
                <a:solidFill>
                  <a:srgbClr val="FF0000"/>
                </a:solidFill>
                <a:latin typeface="Times New Roman" panose="02020603050405020304" pitchFamily="18" charset="0"/>
              </a:rPr>
              <a:t>might</a:t>
            </a:r>
            <a:r>
              <a:rPr lang="en-US" sz="3400" dirty="0">
                <a:latin typeface="Times New Roman" panose="02020603050405020304" pitchFamily="18" charset="0"/>
              </a:rPr>
              <a:t> be windy.  </a:t>
            </a:r>
          </a:p>
        </p:txBody>
      </p:sp>
      <p:sp>
        <p:nvSpPr>
          <p:cNvPr id="328707" name="Text Box 15"/>
          <p:cNvSpPr txBox="1">
            <a:spLocks noChangeArrowheads="1"/>
          </p:cNvSpPr>
          <p:nvPr/>
        </p:nvSpPr>
        <p:spPr bwMode="auto">
          <a:xfrm>
            <a:off x="500063" y="1081088"/>
            <a:ext cx="6143625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7" rIns="91435" bIns="45717">
            <a:spAutoFit/>
          </a:bodyPr>
          <a:lstStyle>
            <a:lvl1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3400" dirty="0">
                <a:latin typeface="Times New Roman" panose="02020603050405020304" pitchFamily="18" charset="0"/>
              </a:rPr>
              <a:t>情态动词</a:t>
            </a:r>
            <a:r>
              <a:rPr lang="en-US" sz="3400" dirty="0">
                <a:latin typeface="Times New Roman" panose="02020603050405020304" pitchFamily="18" charset="0"/>
              </a:rPr>
              <a:t>: </a:t>
            </a:r>
            <a:r>
              <a:rPr lang="en-US" sz="3400" dirty="0">
                <a:solidFill>
                  <a:srgbClr val="FF0000"/>
                </a:solidFill>
                <a:latin typeface="Times New Roman" panose="02020603050405020304" pitchFamily="18" charset="0"/>
              </a:rPr>
              <a:t>must  may  might</a:t>
            </a:r>
            <a:r>
              <a:rPr lang="en-US" sz="3400" dirty="0">
                <a:latin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ransition>
    <p:random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Text Box 7"/>
          <p:cNvSpPr txBox="1">
            <a:spLocks noChangeArrowheads="1"/>
          </p:cNvSpPr>
          <p:nvPr/>
        </p:nvSpPr>
        <p:spPr bwMode="auto">
          <a:xfrm>
            <a:off x="428625" y="869950"/>
            <a:ext cx="8507413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7" rIns="91435" bIns="45717">
            <a:spAutoFit/>
          </a:bodyPr>
          <a:lstStyle>
            <a:lvl1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3400" dirty="0">
                <a:latin typeface="Times New Roman" panose="02020603050405020304" pitchFamily="18" charset="0"/>
              </a:rPr>
              <a:t>1. </a:t>
            </a:r>
            <a:r>
              <a:rPr lang="en-US" sz="3400" dirty="0">
                <a:solidFill>
                  <a:srgbClr val="FF0000"/>
                </a:solidFill>
                <a:latin typeface="Times New Roman" panose="02020603050405020304" pitchFamily="18" charset="0"/>
              </a:rPr>
              <a:t>must</a:t>
            </a:r>
            <a:r>
              <a:rPr lang="en-US" sz="3400" dirty="0">
                <a:latin typeface="Times New Roman" panose="02020603050405020304" pitchFamily="18" charset="0"/>
              </a:rPr>
              <a:t> (</a:t>
            </a:r>
            <a:r>
              <a:rPr lang="zh-CN" altLang="en-US" sz="3400" dirty="0">
                <a:latin typeface="Times New Roman" panose="02020603050405020304" pitchFamily="18" charset="0"/>
              </a:rPr>
              <a:t>一定</a:t>
            </a:r>
            <a:r>
              <a:rPr lang="en-US" sz="3400" dirty="0">
                <a:latin typeface="Times New Roman" panose="02020603050405020304" pitchFamily="18" charset="0"/>
              </a:rPr>
              <a:t>): </a:t>
            </a:r>
            <a:r>
              <a:rPr lang="zh-CN" altLang="en-US" sz="3400" dirty="0">
                <a:latin typeface="Times New Roman" panose="02020603050405020304" pitchFamily="18" charset="0"/>
              </a:rPr>
              <a:t>表示具有很大的可能性。</a:t>
            </a:r>
          </a:p>
        </p:txBody>
      </p:sp>
      <p:sp>
        <p:nvSpPr>
          <p:cNvPr id="329731" name="Text Box 9"/>
          <p:cNvSpPr txBox="1">
            <a:spLocks noChangeArrowheads="1"/>
          </p:cNvSpPr>
          <p:nvPr/>
        </p:nvSpPr>
        <p:spPr bwMode="auto">
          <a:xfrm>
            <a:off x="717550" y="1768475"/>
            <a:ext cx="7388225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7" rIns="91435" bIns="45717">
            <a:spAutoFit/>
          </a:bodyPr>
          <a:lstStyle>
            <a:lvl1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3400" i="1" dirty="0">
                <a:latin typeface="Times New Roman" panose="02020603050405020304" pitchFamily="18" charset="0"/>
              </a:rPr>
              <a:t>He </a:t>
            </a:r>
            <a:r>
              <a:rPr lang="en-US" sz="34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must</a:t>
            </a:r>
            <a:r>
              <a:rPr lang="en-US" sz="3400" i="1" dirty="0">
                <a:latin typeface="Times New Roman" panose="02020603050405020304" pitchFamily="18" charset="0"/>
              </a:rPr>
              <a:t> be ill. He doesn’t come today.</a:t>
            </a:r>
          </a:p>
        </p:txBody>
      </p:sp>
      <p:sp>
        <p:nvSpPr>
          <p:cNvPr id="329732" name="Text Box 10"/>
          <p:cNvSpPr txBox="1">
            <a:spLocks noChangeArrowheads="1"/>
          </p:cNvSpPr>
          <p:nvPr/>
        </p:nvSpPr>
        <p:spPr bwMode="auto">
          <a:xfrm>
            <a:off x="415925" y="2579688"/>
            <a:ext cx="7585075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7" rIns="91435" bIns="45717">
            <a:spAutoFit/>
          </a:bodyPr>
          <a:lstStyle>
            <a:lvl1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3400">
                <a:latin typeface="Times New Roman" panose="02020603050405020304" pitchFamily="18" charset="0"/>
              </a:rPr>
              <a:t>2. </a:t>
            </a:r>
            <a:r>
              <a:rPr lang="en-US" sz="3400">
                <a:solidFill>
                  <a:srgbClr val="FF0000"/>
                </a:solidFill>
                <a:latin typeface="Times New Roman" panose="02020603050405020304" pitchFamily="18" charset="0"/>
              </a:rPr>
              <a:t>may</a:t>
            </a:r>
            <a:r>
              <a:rPr lang="en-US" sz="3400">
                <a:latin typeface="Times New Roman" panose="02020603050405020304" pitchFamily="18" charset="0"/>
              </a:rPr>
              <a:t> (</a:t>
            </a:r>
            <a:r>
              <a:rPr lang="zh-CN" altLang="en-US" sz="3400">
                <a:latin typeface="Times New Roman" panose="02020603050405020304" pitchFamily="18" charset="0"/>
              </a:rPr>
              <a:t>可能</a:t>
            </a:r>
            <a:r>
              <a:rPr lang="en-US" sz="3400">
                <a:latin typeface="Times New Roman" panose="02020603050405020304" pitchFamily="18" charset="0"/>
              </a:rPr>
              <a:t>): </a:t>
            </a:r>
            <a:r>
              <a:rPr lang="zh-CN" altLang="en-US" sz="3400">
                <a:latin typeface="Times New Roman" panose="02020603050405020304" pitchFamily="18" charset="0"/>
              </a:rPr>
              <a:t>暗含不确定的意思。</a:t>
            </a:r>
          </a:p>
        </p:txBody>
      </p:sp>
      <p:sp>
        <p:nvSpPr>
          <p:cNvPr id="329733" name="Text Box 11"/>
          <p:cNvSpPr txBox="1">
            <a:spLocks noChangeArrowheads="1"/>
          </p:cNvSpPr>
          <p:nvPr/>
        </p:nvSpPr>
        <p:spPr bwMode="auto">
          <a:xfrm>
            <a:off x="909638" y="3300413"/>
            <a:ext cx="5834062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7" rIns="91435" bIns="45717">
            <a:spAutoFit/>
          </a:bodyPr>
          <a:lstStyle>
            <a:lvl1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3400" i="1">
                <a:latin typeface="Times New Roman" panose="02020603050405020304" pitchFamily="18" charset="0"/>
              </a:rPr>
              <a:t>He </a:t>
            </a:r>
            <a:r>
              <a:rPr lang="en-US" sz="3400" i="1">
                <a:solidFill>
                  <a:srgbClr val="FF0000"/>
                </a:solidFill>
                <a:latin typeface="Times New Roman" panose="02020603050405020304" pitchFamily="18" charset="0"/>
              </a:rPr>
              <a:t>may</a:t>
            </a:r>
            <a:r>
              <a:rPr lang="en-US" sz="3400" i="1">
                <a:latin typeface="Times New Roman" panose="02020603050405020304" pitchFamily="18" charset="0"/>
              </a:rPr>
              <a:t> be at home .</a:t>
            </a:r>
          </a:p>
        </p:txBody>
      </p:sp>
      <p:sp>
        <p:nvSpPr>
          <p:cNvPr id="329734" name="Text Box 12"/>
          <p:cNvSpPr txBox="1">
            <a:spLocks noChangeArrowheads="1"/>
          </p:cNvSpPr>
          <p:nvPr/>
        </p:nvSpPr>
        <p:spPr bwMode="auto">
          <a:xfrm>
            <a:off x="500063" y="4017963"/>
            <a:ext cx="7680325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7" rIns="91435" bIns="45717">
            <a:spAutoFit/>
          </a:bodyPr>
          <a:lstStyle>
            <a:lvl1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sz="3400">
                <a:latin typeface="Times New Roman" panose="02020603050405020304" pitchFamily="18" charset="0"/>
              </a:rPr>
              <a:t>3. </a:t>
            </a:r>
            <a:r>
              <a:rPr lang="en-US" sz="3400">
                <a:solidFill>
                  <a:srgbClr val="FF0000"/>
                </a:solidFill>
                <a:latin typeface="Times New Roman" panose="02020603050405020304" pitchFamily="18" charset="0"/>
              </a:rPr>
              <a:t>might</a:t>
            </a:r>
            <a:r>
              <a:rPr lang="en-US" sz="3400">
                <a:latin typeface="Times New Roman" panose="02020603050405020304" pitchFamily="18" charset="0"/>
              </a:rPr>
              <a:t>:</a:t>
            </a:r>
            <a:r>
              <a:rPr lang="zh-CN" altLang="en-US" sz="3400">
                <a:latin typeface="Times New Roman" panose="02020603050405020304" pitchFamily="18" charset="0"/>
              </a:rPr>
              <a:t>表可能，但它的含义比 </a:t>
            </a:r>
            <a:r>
              <a:rPr lang="en-US" sz="3400">
                <a:latin typeface="Times New Roman" panose="02020603050405020304" pitchFamily="18" charset="0"/>
              </a:rPr>
              <a:t>may   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sz="3400">
                <a:latin typeface="Times New Roman" panose="02020603050405020304" pitchFamily="18" charset="0"/>
              </a:rPr>
              <a:t>    </a:t>
            </a:r>
            <a:r>
              <a:rPr lang="zh-CN" altLang="en-US" sz="3400">
                <a:latin typeface="Times New Roman" panose="02020603050405020304" pitchFamily="18" charset="0"/>
              </a:rPr>
              <a:t>更不确定。</a:t>
            </a:r>
          </a:p>
        </p:txBody>
      </p:sp>
      <p:sp>
        <p:nvSpPr>
          <p:cNvPr id="329735" name="Text Box 13"/>
          <p:cNvSpPr txBox="1">
            <a:spLocks noChangeArrowheads="1"/>
          </p:cNvSpPr>
          <p:nvPr/>
        </p:nvSpPr>
        <p:spPr bwMode="auto">
          <a:xfrm>
            <a:off x="1004888" y="5100638"/>
            <a:ext cx="4968875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7" rIns="91435" bIns="45717">
            <a:spAutoFit/>
          </a:bodyPr>
          <a:lstStyle>
            <a:lvl1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3400" i="1">
                <a:latin typeface="Times New Roman" panose="02020603050405020304" pitchFamily="18" charset="0"/>
              </a:rPr>
              <a:t>He </a:t>
            </a:r>
            <a:r>
              <a:rPr lang="en-US" sz="3400" i="1">
                <a:solidFill>
                  <a:srgbClr val="FF0000"/>
                </a:solidFill>
                <a:latin typeface="Times New Roman" panose="02020603050405020304" pitchFamily="18" charset="0"/>
              </a:rPr>
              <a:t>might</a:t>
            </a:r>
            <a:r>
              <a:rPr lang="en-US" sz="3400" i="1">
                <a:latin typeface="Times New Roman" panose="02020603050405020304" pitchFamily="18" charset="0"/>
              </a:rPr>
              <a:t> come soon .</a:t>
            </a:r>
          </a:p>
        </p:txBody>
      </p:sp>
    </p:spTree>
  </p:cSld>
  <p:clrMapOvr>
    <a:masterClrMapping/>
  </p:clrMapOvr>
  <p:transition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8" name="TextBox 2"/>
          <p:cNvSpPr txBox="1">
            <a:spLocks noChangeArrowheads="1"/>
          </p:cNvSpPr>
          <p:nvPr/>
        </p:nvSpPr>
        <p:spPr bwMode="auto">
          <a:xfrm>
            <a:off x="612775" y="747713"/>
            <a:ext cx="2736850" cy="749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ts val="5300"/>
              </a:lnSpc>
              <a:buFont typeface="Arial" panose="020B0604020202020204" pitchFamily="34" charset="0"/>
              <a:buNone/>
            </a:pP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200">
                <a:latin typeface="Times New Roman" panose="02020603050405020304" pitchFamily="18" charset="0"/>
              </a:rPr>
              <a:t>'w</a:t>
            </a: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I</a:t>
            </a:r>
            <a:r>
              <a:rPr lang="en-US" sz="3200">
                <a:latin typeface="Times New Roman" panose="02020603050405020304" pitchFamily="18" charset="0"/>
              </a:rPr>
              <a:t>nd</a:t>
            </a:r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</a:rPr>
              <a:t>i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  <a:p>
            <a:pPr>
              <a:lnSpc>
                <a:spcPts val="5300"/>
              </a:lnSpc>
              <a:buFont typeface="Arial" panose="020B0604020202020204" pitchFamily="34" charset="0"/>
              <a:buNone/>
            </a:pP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/sk</a:t>
            </a:r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ei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t/</a:t>
            </a:r>
          </a:p>
          <a:p>
            <a:pPr>
              <a:lnSpc>
                <a:spcPts val="5300"/>
              </a:lnSpc>
              <a:buFont typeface="Arial" panose="020B0604020202020204" pitchFamily="34" charset="0"/>
              <a:buNone/>
            </a:pPr>
            <a:r>
              <a:rPr lang="en-US" sz="3200">
                <a:latin typeface="Times New Roman" panose="02020603050405020304" pitchFamily="18" charset="0"/>
              </a:rPr>
              <a:t>/θ</a:t>
            </a: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I</a:t>
            </a:r>
            <a:r>
              <a:rPr lang="en-US" sz="3200">
                <a:latin typeface="Times New Roman" panose="02020603050405020304" pitchFamily="18" charset="0"/>
              </a:rPr>
              <a:t>k /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5300"/>
              </a:lnSpc>
              <a:buFont typeface="Arial" panose="020B0604020202020204" pitchFamily="34" charset="0"/>
              <a:buNone/>
            </a:pP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</a:rPr>
              <a:t>a</a:t>
            </a: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I</a:t>
            </a:r>
            <a:r>
              <a:rPr lang="en-US" sz="3200">
                <a:latin typeface="Times New Roman" panose="02020603050405020304" pitchFamily="18" charset="0"/>
              </a:rPr>
              <a:t>s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  <a:p>
            <a:pPr>
              <a:lnSpc>
                <a:spcPts val="5300"/>
              </a:lnSpc>
              <a:buFont typeface="Arial" panose="020B0604020202020204" pitchFamily="34" charset="0"/>
              <a:buNone/>
            </a:pP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200">
                <a:latin typeface="Times New Roman" panose="02020603050405020304" pitchFamily="18" charset="0"/>
              </a:rPr>
              <a:t>d</a:t>
            </a:r>
            <a:r>
              <a:rPr lang="en-US" sz="2400">
                <a:latin typeface="Times New Roman" panose="02020603050405020304" pitchFamily="18" charset="0"/>
              </a:rPr>
              <a:t>ʒ</a:t>
            </a: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əu</a:t>
            </a:r>
            <a:r>
              <a:rPr lang="en-US" sz="3200">
                <a:latin typeface="Times New Roman" panose="02020603050405020304" pitchFamily="18" charset="0"/>
              </a:rPr>
              <a:t>k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  <a:p>
            <a:pPr>
              <a:lnSpc>
                <a:spcPts val="5300"/>
              </a:lnSpc>
              <a:buFont typeface="Arial" panose="020B0604020202020204" pitchFamily="34" charset="0"/>
              <a:buNone/>
            </a:pPr>
            <a:r>
              <a:rPr lang="en-US" sz="3200">
                <a:latin typeface="Times New Roman" panose="02020603050405020304" pitchFamily="18" charset="0"/>
              </a:rPr>
              <a:t>/m</a:t>
            </a:r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</a:rPr>
              <a:t>a</a:t>
            </a: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I</a:t>
            </a:r>
            <a:r>
              <a:rPr lang="en-US" sz="3200">
                <a:latin typeface="Times New Roman" panose="02020603050405020304" pitchFamily="18" charset="0"/>
              </a:rPr>
              <a:t>t/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5300"/>
              </a:lnSpc>
              <a:buFont typeface="Arial" panose="020B0604020202020204" pitchFamily="34" charset="0"/>
              <a:buNone/>
            </a:pP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200">
                <a:latin typeface="Times New Roman" panose="02020603050405020304" pitchFamily="18" charset="0"/>
              </a:rPr>
              <a:t>'t</a:t>
            </a:r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</a:rPr>
              <a:t>e</a:t>
            </a:r>
            <a:r>
              <a:rPr lang="en-US" sz="3200">
                <a:latin typeface="Times New Roman" panose="02020603050405020304" pitchFamily="18" charset="0"/>
              </a:rPr>
              <a:t>mpr</a:t>
            </a: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I</a:t>
            </a:r>
            <a:r>
              <a:rPr lang="en-US" sz="3200">
                <a:latin typeface="Times New Roman" panose="02020603050405020304" pitchFamily="18" charset="0"/>
              </a:rPr>
              <a:t>tʃ</a:t>
            </a:r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</a:rPr>
              <a:t>ə</a:t>
            </a:r>
            <a:r>
              <a:rPr lang="en-US" sz="3200">
                <a:latin typeface="Times New Roman" panose="02020603050405020304" pitchFamily="18" charset="0"/>
              </a:rPr>
              <a:t> 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  <a:p>
            <a:pPr>
              <a:lnSpc>
                <a:spcPts val="5300"/>
              </a:lnSpc>
              <a:buFont typeface="Arial" panose="020B0604020202020204" pitchFamily="34" charset="0"/>
              <a:buNone/>
            </a:pP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200">
                <a:latin typeface="Times New Roman" panose="02020603050405020304" pitchFamily="18" charset="0"/>
              </a:rPr>
              <a:t>'m</a:t>
            </a:r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</a:rPr>
              <a:t>a</a:t>
            </a: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I</a:t>
            </a:r>
            <a:r>
              <a:rPr lang="en-US" sz="3200">
                <a:latin typeface="Times New Roman" panose="02020603050405020304" pitchFamily="18" charset="0"/>
              </a:rPr>
              <a:t>n</a:t>
            </a:r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</a:rPr>
              <a:t>ə</a:t>
            </a:r>
            <a:r>
              <a:rPr lang="en-US" sz="3200">
                <a:latin typeface="Times New Roman" panose="02020603050405020304" pitchFamily="18" charset="0"/>
              </a:rPr>
              <a:t>s/</a:t>
            </a:r>
            <a:endParaRPr lang="en-US" altLang="zh-C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5300"/>
              </a:lnSpc>
              <a:buFont typeface="Arial" panose="020B0604020202020204" pitchFamily="34" charset="0"/>
              <a:buNone/>
            </a:pP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5300"/>
              </a:lnSpc>
              <a:buFont typeface="Arial" panose="020B0604020202020204" pitchFamily="34" charset="0"/>
              <a:buNone/>
            </a:pP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5300"/>
              </a:lnSpc>
              <a:buFont typeface="Arial" panose="020B0604020202020204" pitchFamily="34" charset="0"/>
              <a:buNone/>
            </a:pP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1539" name="Text Box 7"/>
          <p:cNvSpPr txBox="1">
            <a:spLocks noChangeArrowheads="1"/>
          </p:cNvSpPr>
          <p:nvPr/>
        </p:nvSpPr>
        <p:spPr bwMode="auto">
          <a:xfrm>
            <a:off x="2771775" y="908050"/>
            <a:ext cx="41163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2800">
                <a:latin typeface="Times New Roman" panose="02020603050405020304" pitchFamily="18" charset="0"/>
                <a:ea typeface="黑体" panose="02010609060101010101" pitchFamily="49" charset="-122"/>
              </a:rPr>
              <a:t>多风的；刮大风的 </a:t>
            </a:r>
            <a:r>
              <a:rPr lang="en-US" sz="2800" i="1">
                <a:latin typeface="Times New Roman" panose="02020603050405020304" pitchFamily="18" charset="0"/>
                <a:ea typeface="黑体" panose="02010609060101010101" pitchFamily="49" charset="-122"/>
              </a:rPr>
              <a:t>adj.</a:t>
            </a:r>
          </a:p>
        </p:txBody>
      </p:sp>
      <p:sp>
        <p:nvSpPr>
          <p:cNvPr id="321540" name="Text Box 8"/>
          <p:cNvSpPr txBox="1">
            <a:spLocks noChangeArrowheads="1"/>
          </p:cNvSpPr>
          <p:nvPr/>
        </p:nvSpPr>
        <p:spPr bwMode="auto">
          <a:xfrm>
            <a:off x="6405563" y="804863"/>
            <a:ext cx="1377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windy</a:t>
            </a:r>
          </a:p>
        </p:txBody>
      </p:sp>
      <p:sp>
        <p:nvSpPr>
          <p:cNvPr id="321541" name="Text Box 9"/>
          <p:cNvSpPr txBox="1">
            <a:spLocks noChangeArrowheads="1"/>
          </p:cNvSpPr>
          <p:nvPr/>
        </p:nvSpPr>
        <p:spPr bwMode="auto">
          <a:xfrm>
            <a:off x="2771775" y="1628775"/>
            <a:ext cx="1295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2800">
                <a:latin typeface="Times New Roman" panose="02020603050405020304" pitchFamily="18" charset="0"/>
                <a:ea typeface="黑体" panose="02010609060101010101" pitchFamily="49" charset="-122"/>
              </a:rPr>
              <a:t>滑冰 </a:t>
            </a:r>
            <a:r>
              <a:rPr lang="en-US" sz="2800" i="1">
                <a:latin typeface="Times New Roman" panose="02020603050405020304" pitchFamily="18" charset="0"/>
                <a:ea typeface="黑体" panose="02010609060101010101" pitchFamily="49" charset="-122"/>
              </a:rPr>
              <a:t>v.</a:t>
            </a:r>
          </a:p>
        </p:txBody>
      </p:sp>
      <p:sp>
        <p:nvSpPr>
          <p:cNvPr id="321542" name="Text Box 10"/>
          <p:cNvSpPr txBox="1">
            <a:spLocks noChangeArrowheads="1"/>
          </p:cNvSpPr>
          <p:nvPr/>
        </p:nvSpPr>
        <p:spPr bwMode="auto">
          <a:xfrm>
            <a:off x="6405563" y="1539875"/>
            <a:ext cx="1200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skate</a:t>
            </a:r>
          </a:p>
        </p:txBody>
      </p:sp>
      <p:sp>
        <p:nvSpPr>
          <p:cNvPr id="321543" name="Text Box 11"/>
          <p:cNvSpPr txBox="1">
            <a:spLocks noChangeArrowheads="1"/>
          </p:cNvSpPr>
          <p:nvPr/>
        </p:nvSpPr>
        <p:spPr bwMode="auto">
          <a:xfrm>
            <a:off x="2771775" y="2276475"/>
            <a:ext cx="22320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2800">
                <a:latin typeface="Times New Roman" panose="02020603050405020304" pitchFamily="18" charset="0"/>
                <a:ea typeface="黑体" panose="02010609060101010101" pitchFamily="49" charset="-122"/>
              </a:rPr>
              <a:t>厚的 </a:t>
            </a:r>
            <a:r>
              <a:rPr lang="en-US" sz="2800" i="1">
                <a:latin typeface="Times New Roman" panose="02020603050405020304" pitchFamily="18" charset="0"/>
                <a:ea typeface="黑体" panose="02010609060101010101" pitchFamily="49" charset="-122"/>
              </a:rPr>
              <a:t>adj.</a:t>
            </a:r>
            <a:endParaRPr lang="en-US" altLang="zh-CN" sz="2800" i="1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321544" name="Text Box 12"/>
          <p:cNvSpPr txBox="1">
            <a:spLocks noChangeArrowheads="1"/>
          </p:cNvSpPr>
          <p:nvPr/>
        </p:nvSpPr>
        <p:spPr bwMode="auto">
          <a:xfrm>
            <a:off x="6443663" y="2852738"/>
            <a:ext cx="11525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ice</a:t>
            </a:r>
          </a:p>
        </p:txBody>
      </p:sp>
      <p:sp>
        <p:nvSpPr>
          <p:cNvPr id="321545" name="Text Box 13"/>
          <p:cNvSpPr txBox="1">
            <a:spLocks noChangeArrowheads="1"/>
          </p:cNvSpPr>
          <p:nvPr/>
        </p:nvSpPr>
        <p:spPr bwMode="auto">
          <a:xfrm>
            <a:off x="2771775" y="2924175"/>
            <a:ext cx="15843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2800">
                <a:latin typeface="Times New Roman" panose="02020603050405020304" pitchFamily="18" charset="0"/>
                <a:ea typeface="黑体" panose="02010609060101010101" pitchFamily="49" charset="-122"/>
              </a:rPr>
              <a:t>冰 </a:t>
            </a:r>
            <a:r>
              <a:rPr lang="en-US" sz="2800" i="1">
                <a:latin typeface="Times New Roman" panose="02020603050405020304" pitchFamily="18" charset="0"/>
                <a:ea typeface="黑体" panose="02010609060101010101" pitchFamily="49" charset="-122"/>
              </a:rPr>
              <a:t>n. </a:t>
            </a:r>
          </a:p>
        </p:txBody>
      </p:sp>
      <p:sp>
        <p:nvSpPr>
          <p:cNvPr id="321546" name="Text Box 4"/>
          <p:cNvSpPr txBox="1">
            <a:spLocks noChangeArrowheads="1"/>
          </p:cNvSpPr>
          <p:nvPr/>
        </p:nvSpPr>
        <p:spPr bwMode="auto">
          <a:xfrm>
            <a:off x="2771775" y="3357563"/>
            <a:ext cx="3163888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2800">
                <a:latin typeface="Times New Roman" panose="02020603050405020304" pitchFamily="18" charset="0"/>
                <a:ea typeface="黑体" panose="02010609060101010101" pitchFamily="49" charset="-122"/>
              </a:rPr>
              <a:t>说玩笑；开玩笑 </a:t>
            </a:r>
            <a:r>
              <a:rPr lang="en-US" sz="2800" i="1">
                <a:latin typeface="Times New Roman" panose="02020603050405020304" pitchFamily="18" charset="0"/>
                <a:ea typeface="黑体" panose="02010609060101010101" pitchFamily="49" charset="-122"/>
              </a:rPr>
              <a:t>v.</a:t>
            </a:r>
          </a:p>
          <a:p>
            <a:pPr>
              <a:buFont typeface="Arial" panose="020B0604020202020204" pitchFamily="34" charset="0"/>
              <a:buNone/>
            </a:pPr>
            <a:r>
              <a:rPr lang="zh-CN" altLang="en-US" sz="2800">
                <a:latin typeface="Times New Roman" panose="02020603050405020304" pitchFamily="18" charset="0"/>
                <a:ea typeface="黑体" panose="02010609060101010101" pitchFamily="49" charset="-122"/>
              </a:rPr>
              <a:t>笑话；玩笑 </a:t>
            </a:r>
            <a:r>
              <a:rPr lang="en-US" sz="2800" i="1">
                <a:latin typeface="Times New Roman" panose="02020603050405020304" pitchFamily="18" charset="0"/>
                <a:ea typeface="黑体" panose="02010609060101010101" pitchFamily="49" charset="-122"/>
              </a:rPr>
              <a:t>n.</a:t>
            </a:r>
            <a:endParaRPr lang="en-US" altLang="zh-CN" sz="2800" i="1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321547" name="Text Box 6"/>
          <p:cNvSpPr txBox="1">
            <a:spLocks noChangeArrowheads="1"/>
          </p:cNvSpPr>
          <p:nvPr/>
        </p:nvSpPr>
        <p:spPr bwMode="auto">
          <a:xfrm>
            <a:off x="2771775" y="4292600"/>
            <a:ext cx="4608513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2800">
                <a:latin typeface="Times New Roman" panose="02020603050405020304" pitchFamily="18" charset="0"/>
                <a:ea typeface="黑体" panose="02010609060101010101" pitchFamily="49" charset="-122"/>
              </a:rPr>
              <a:t>可能；也许 </a:t>
            </a:r>
            <a:r>
              <a:rPr lang="en-US" sz="2800" i="1">
                <a:latin typeface="Times New Roman" panose="02020603050405020304" pitchFamily="18" charset="0"/>
                <a:ea typeface="黑体" panose="02010609060101010101" pitchFamily="49" charset="-122"/>
              </a:rPr>
              <a:t>v.aux.</a:t>
            </a:r>
          </a:p>
          <a:p>
            <a:pPr>
              <a:buFont typeface="Arial" panose="020B0604020202020204" pitchFamily="34" charset="0"/>
              <a:buNone/>
            </a:pPr>
            <a:endParaRPr lang="en-US" sz="280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321548" name="Text Box 7"/>
          <p:cNvSpPr txBox="1">
            <a:spLocks noChangeArrowheads="1"/>
          </p:cNvSpPr>
          <p:nvPr/>
        </p:nvSpPr>
        <p:spPr bwMode="auto">
          <a:xfrm>
            <a:off x="6443663" y="3573463"/>
            <a:ext cx="1223962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joke</a:t>
            </a:r>
          </a:p>
          <a:p>
            <a:pPr>
              <a:buFont typeface="Arial" panose="020B0604020202020204" pitchFamily="34" charset="0"/>
              <a:buNone/>
            </a:pPr>
            <a:endParaRPr lang="en-US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endParaRPr lang="en-US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1549" name="Text Box 4"/>
          <p:cNvSpPr txBox="1">
            <a:spLocks noChangeArrowheads="1"/>
          </p:cNvSpPr>
          <p:nvPr/>
        </p:nvSpPr>
        <p:spPr bwMode="auto">
          <a:xfrm>
            <a:off x="2771775" y="4941888"/>
            <a:ext cx="35623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2800">
                <a:latin typeface="Times New Roman" panose="02020603050405020304" pitchFamily="18" charset="0"/>
                <a:ea typeface="黑体" panose="02010609060101010101" pitchFamily="49" charset="-122"/>
              </a:rPr>
              <a:t>温度 </a:t>
            </a:r>
            <a:r>
              <a:rPr lang="en-US" sz="2800" i="1">
                <a:latin typeface="Times New Roman" panose="02020603050405020304" pitchFamily="18" charset="0"/>
                <a:ea typeface="黑体" panose="02010609060101010101" pitchFamily="49" charset="-122"/>
              </a:rPr>
              <a:t>n.</a:t>
            </a:r>
            <a:endParaRPr lang="en-US" sz="280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321550" name="Text Box 7"/>
          <p:cNvSpPr txBox="1">
            <a:spLocks noChangeArrowheads="1"/>
          </p:cNvSpPr>
          <p:nvPr/>
        </p:nvSpPr>
        <p:spPr bwMode="auto">
          <a:xfrm>
            <a:off x="2771775" y="5661025"/>
            <a:ext cx="33051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2800">
                <a:latin typeface="Times New Roman" panose="02020603050405020304" pitchFamily="18" charset="0"/>
                <a:ea typeface="黑体" panose="02010609060101010101" pitchFamily="49" charset="-122"/>
              </a:rPr>
              <a:t>负的；零下的 </a:t>
            </a:r>
            <a:r>
              <a:rPr lang="en-US" sz="2800" i="1">
                <a:latin typeface="Times New Roman" panose="02020603050405020304" pitchFamily="18" charset="0"/>
                <a:ea typeface="黑体" panose="02010609060101010101" pitchFamily="49" charset="-122"/>
              </a:rPr>
              <a:t>adj.</a:t>
            </a:r>
          </a:p>
        </p:txBody>
      </p:sp>
      <p:sp>
        <p:nvSpPr>
          <p:cNvPr id="321551" name="Text Box 8"/>
          <p:cNvSpPr txBox="1">
            <a:spLocks noChangeArrowheads="1"/>
          </p:cNvSpPr>
          <p:nvPr/>
        </p:nvSpPr>
        <p:spPr bwMode="auto">
          <a:xfrm>
            <a:off x="6405563" y="5589588"/>
            <a:ext cx="1377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minus</a:t>
            </a:r>
          </a:p>
        </p:txBody>
      </p:sp>
      <p:sp>
        <p:nvSpPr>
          <p:cNvPr id="321552" name="Text Box 19"/>
          <p:cNvSpPr txBox="1">
            <a:spLocks noChangeArrowheads="1"/>
          </p:cNvSpPr>
          <p:nvPr/>
        </p:nvSpPr>
        <p:spPr bwMode="auto">
          <a:xfrm>
            <a:off x="6443663" y="2214563"/>
            <a:ext cx="15843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>
                <a:solidFill>
                  <a:schemeClr val="hlink"/>
                </a:solidFill>
                <a:latin typeface="Times New Roman" panose="02020603050405020304" pitchFamily="18" charset="0"/>
              </a:rPr>
              <a:t>thick</a:t>
            </a:r>
          </a:p>
        </p:txBody>
      </p:sp>
      <p:sp>
        <p:nvSpPr>
          <p:cNvPr id="321553" name="Text Box 20"/>
          <p:cNvSpPr txBox="1">
            <a:spLocks noChangeArrowheads="1"/>
          </p:cNvSpPr>
          <p:nvPr/>
        </p:nvSpPr>
        <p:spPr bwMode="auto">
          <a:xfrm>
            <a:off x="6443663" y="4221163"/>
            <a:ext cx="13890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>
                <a:solidFill>
                  <a:srgbClr val="0000FF"/>
                </a:solidFill>
                <a:latin typeface="Times New Roman" panose="02020603050405020304" pitchFamily="18" charset="0"/>
              </a:rPr>
              <a:t>might</a:t>
            </a:r>
            <a:endParaRPr lang="en-US" altLang="zh-CN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21554" name="Text Box 21"/>
          <p:cNvSpPr txBox="1">
            <a:spLocks noChangeArrowheads="1"/>
          </p:cNvSpPr>
          <p:nvPr/>
        </p:nvSpPr>
        <p:spPr bwMode="auto">
          <a:xfrm>
            <a:off x="6372225" y="4868863"/>
            <a:ext cx="27717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>
                <a:solidFill>
                  <a:schemeClr val="hlink"/>
                </a:solidFill>
                <a:latin typeface="Times New Roman" panose="02020603050405020304" pitchFamily="18" charset="0"/>
              </a:rPr>
              <a:t>temperature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1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21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21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21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21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21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15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215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21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321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321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321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321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215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21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321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21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21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321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321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1538" grpId="0" autoUpdateAnimBg="0"/>
      <p:bldP spid="321539" grpId="0" autoUpdateAnimBg="0"/>
      <p:bldP spid="321540" grpId="0" autoUpdateAnimBg="0"/>
      <p:bldP spid="321541" grpId="0" autoUpdateAnimBg="0"/>
      <p:bldP spid="321542" grpId="0" autoUpdateAnimBg="0"/>
      <p:bldP spid="321543" grpId="0" autoUpdateAnimBg="0"/>
      <p:bldP spid="321544" grpId="0" autoUpdateAnimBg="0"/>
      <p:bldP spid="321545" grpId="0" autoUpdateAnimBg="0"/>
      <p:bldP spid="321546" grpId="0" autoUpdateAnimBg="0"/>
      <p:bldP spid="321547" grpId="0" autoUpdateAnimBg="0"/>
      <p:bldP spid="321548" grpId="0" autoUpdateAnimBg="0"/>
      <p:bldP spid="321549" grpId="0" autoUpdateAnimBg="0"/>
      <p:bldP spid="321550" grpId="0" autoUpdateAnimBg="0"/>
      <p:bldP spid="321552" grpId="0" autoUpdateAnimBg="0"/>
      <p:bldP spid="321553" grpId="0" autoUpdateAnimBg="0"/>
      <p:bldP spid="321554" grpId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178" name="Picture 2" descr="Freezi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56325" y="2565400"/>
            <a:ext cx="2039938" cy="3097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6179" name="Text Box 3"/>
          <p:cNvSpPr txBox="1">
            <a:spLocks noChangeArrowheads="1"/>
          </p:cNvSpPr>
          <p:nvPr/>
        </p:nvSpPr>
        <p:spPr bwMode="auto">
          <a:xfrm>
            <a:off x="250825" y="1700213"/>
            <a:ext cx="6480175" cy="9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60000"/>
              </a:lnSpc>
            </a:pPr>
            <a:r>
              <a:rPr lang="en-US" altLang="zh-CN"/>
              <a:t>It’ll </a:t>
            </a:r>
            <a:r>
              <a:rPr lang="en-US" altLang="zh-CN" u="sng"/>
              <a:t>probably </a:t>
            </a:r>
            <a:r>
              <a:rPr lang="en-US" altLang="zh-CN"/>
              <a:t>be cold tomorrow.</a:t>
            </a:r>
          </a:p>
        </p:txBody>
      </p:sp>
      <p:pic>
        <p:nvPicPr>
          <p:cNvPr id="306180" name="Picture 4" descr="cold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00113" y="2852738"/>
            <a:ext cx="4679950" cy="2852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6181" name="Oval 5"/>
          <p:cNvSpPr>
            <a:spLocks noChangeArrowheads="1"/>
          </p:cNvSpPr>
          <p:nvPr/>
        </p:nvSpPr>
        <p:spPr bwMode="auto">
          <a:xfrm>
            <a:off x="-396875" y="188913"/>
            <a:ext cx="3024188" cy="792162"/>
          </a:xfrm>
          <a:prstGeom prst="ellipse">
            <a:avLst/>
          </a:prstGeom>
          <a:solidFill>
            <a:srgbClr val="FF7D7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06182" name="Text Box 6"/>
          <p:cNvSpPr txBox="1">
            <a:spLocks noChangeArrowheads="1"/>
          </p:cNvSpPr>
          <p:nvPr/>
        </p:nvSpPr>
        <p:spPr bwMode="auto">
          <a:xfrm>
            <a:off x="0" y="333375"/>
            <a:ext cx="2520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zh-CN">
                <a:solidFill>
                  <a:schemeClr val="bg1"/>
                </a:solidFill>
              </a:rPr>
              <a:t>Tomorrow</a:t>
            </a:r>
          </a:p>
        </p:txBody>
      </p:sp>
      <p:sp>
        <p:nvSpPr>
          <p:cNvPr id="306183" name="Rectangle 7"/>
          <p:cNvSpPr>
            <a:spLocks noChangeArrowheads="1"/>
          </p:cNvSpPr>
          <p:nvPr/>
        </p:nvSpPr>
        <p:spPr bwMode="auto">
          <a:xfrm>
            <a:off x="2987675" y="0"/>
            <a:ext cx="6156325" cy="234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20000"/>
              </a:lnSpc>
              <a:spcBef>
                <a:spcPct val="50000"/>
              </a:spcBef>
            </a:pPr>
            <a:r>
              <a:rPr lang="en-US" altLang="zh-CN">
                <a:solidFill>
                  <a:srgbClr val="FF6600"/>
                </a:solidFill>
              </a:rPr>
              <a:t>probably </a:t>
            </a:r>
            <a:r>
              <a:rPr lang="zh-CN" altLang="en-US"/>
              <a:t>表示推测，放在助动词之后，实意动词之前。</a:t>
            </a:r>
          </a:p>
          <a:p>
            <a:pPr eaLnBrk="0" hangingPunct="0">
              <a:lnSpc>
                <a:spcPct val="120000"/>
              </a:lnSpc>
              <a:spcBef>
                <a:spcPct val="50000"/>
              </a:spcBef>
            </a:pPr>
            <a:endParaRPr lang="en-US" altLang="zh-CN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06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06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6179" grpId="0"/>
      <p:bldP spid="30618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42938" y="500063"/>
            <a:ext cx="7772400" cy="898525"/>
          </a:xfrm>
        </p:spPr>
        <p:txBody>
          <a:bodyPr/>
          <a:lstStyle/>
          <a:p>
            <a:r>
              <a:rPr lang="en-US" sz="7100" dirty="0">
                <a:solidFill>
                  <a:srgbClr val="003399"/>
                </a:solidFill>
              </a:rPr>
              <a:t>Exercise</a:t>
            </a:r>
          </a:p>
        </p:txBody>
      </p:sp>
      <p:sp>
        <p:nvSpPr>
          <p:cNvPr id="330755" name="Text Box 3"/>
          <p:cNvSpPr txBox="1">
            <a:spLocks noChangeArrowheads="1"/>
          </p:cNvSpPr>
          <p:nvPr/>
        </p:nvSpPr>
        <p:spPr bwMode="auto">
          <a:xfrm>
            <a:off x="500063" y="1643063"/>
            <a:ext cx="9120187" cy="455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8515" tIns="59258" rIns="118515" bIns="59258">
            <a:spAutoFit/>
          </a:bodyPr>
          <a:lstStyle>
            <a:lvl1pPr marL="443230" indent="-44323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AutoNum type="arabicPeriod"/>
            </a:pP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---Look! The man at the gate ___ be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our headmaster. He is always 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standing there every morning. </a:t>
            </a:r>
          </a:p>
          <a:p>
            <a:pPr algn="just">
              <a:buFont typeface="Arial" panose="020B0604020202020204" pitchFamily="34" charset="0"/>
              <a:buNone/>
            </a:pP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--- No, it ________ be him. He is </a:t>
            </a:r>
          </a:p>
          <a:p>
            <a:pPr algn="just">
              <a:buFont typeface="Arial" panose="020B0604020202020204" pitchFamily="34" charset="0"/>
              <a:buNone/>
            </a:pP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holding a meeting in the office now. </a:t>
            </a:r>
          </a:p>
          <a:p>
            <a:pPr algn="just">
              <a:buFont typeface="Arial" panose="020B0604020202020204" pitchFamily="34" charset="0"/>
              <a:buNone/>
            </a:pP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A. must, can’t B. must, mustn’t </a:t>
            </a:r>
          </a:p>
          <a:p>
            <a:pPr algn="just">
              <a:buFont typeface="Arial" panose="020B0604020202020204" pitchFamily="34" charset="0"/>
              <a:buNone/>
            </a:pP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C. can’t, can’t D. can’t, mustn’t 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(2009·</a:t>
            </a:r>
            <a:r>
              <a:rPr lang="zh-CN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甘肃兰州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200" dirty="0">
              <a:latin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sz="3200" dirty="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330756" name="Text Box 4"/>
          <p:cNvSpPr txBox="1">
            <a:spLocks noChangeArrowheads="1"/>
          </p:cNvSpPr>
          <p:nvPr/>
        </p:nvSpPr>
        <p:spPr bwMode="auto">
          <a:xfrm>
            <a:off x="6215063" y="1643063"/>
            <a:ext cx="574675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8515" tIns="59258" rIns="118515" bIns="59258">
            <a:spAutoFit/>
          </a:bodyPr>
          <a:lstStyle>
            <a:lvl1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</a:rPr>
              <a:t>A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30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0756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Text Box 4"/>
          <p:cNvSpPr txBox="1">
            <a:spLocks noChangeArrowheads="1"/>
          </p:cNvSpPr>
          <p:nvPr/>
        </p:nvSpPr>
        <p:spPr bwMode="auto">
          <a:xfrm>
            <a:off x="539750" y="1719263"/>
            <a:ext cx="7872413" cy="344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8515" tIns="59258" rIns="118515" bIns="59258">
            <a:spAutoFit/>
          </a:bodyPr>
          <a:lstStyle>
            <a:lvl1pPr marL="443230" indent="-44323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dirty="0">
                <a:latin typeface="Times New Roman" panose="02020603050405020304" pitchFamily="18" charset="0"/>
              </a:rPr>
              <a:t>2.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---____ I take some photos in the 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hall? 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---No, you ______.</a:t>
            </a:r>
          </a:p>
          <a:p>
            <a:pPr>
              <a:buFont typeface="Arial" panose="020B0604020202020204" pitchFamily="34" charset="0"/>
              <a:buAutoNum type="alphaUcPeriod"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Can; needn't      B. Must; mustn't 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Could; won't     D. May; mustn't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</a:t>
            </a:r>
            <a:r>
              <a:rPr lang="zh-CN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2009·</a:t>
            </a:r>
            <a:r>
              <a:rPr lang="zh-CN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广州）</a:t>
            </a:r>
            <a:r>
              <a:rPr lang="zh-CN" altLang="en-US" dirty="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331779" name="Text Box 6"/>
          <p:cNvSpPr txBox="1">
            <a:spLocks noChangeArrowheads="1"/>
          </p:cNvSpPr>
          <p:nvPr/>
        </p:nvSpPr>
        <p:spPr bwMode="auto">
          <a:xfrm>
            <a:off x="1787525" y="1719263"/>
            <a:ext cx="576263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8515" tIns="59258" rIns="118515" bIns="59258">
            <a:spAutoFit/>
          </a:bodyPr>
          <a:lstStyle>
            <a:lvl1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>
                <a:solidFill>
                  <a:srgbClr val="FF0066"/>
                </a:solidFill>
                <a:latin typeface="Times New Roman" panose="02020603050405020304" pitchFamily="18" charset="0"/>
              </a:rPr>
              <a:t>D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31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1779" grpId="0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49250" y="828675"/>
            <a:ext cx="8542338" cy="6029325"/>
          </a:xfrm>
        </p:spPr>
        <p:txBody>
          <a:bodyPr lIns="118515" tIns="59258" rIns="118515" bIns="59258"/>
          <a:lstStyle/>
          <a:p>
            <a:pPr>
              <a:buFontTx/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3.—Whose notebook is this? </a:t>
            </a:r>
          </a:p>
          <a:p>
            <a:pPr>
              <a:buFontTx/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—It ____ Jane’s. It has her name on it. </a:t>
            </a:r>
          </a:p>
          <a:p>
            <a:pPr>
              <a:buFontTx/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A. must be B. might belong to C. may be  </a:t>
            </a:r>
          </a:p>
          <a:p>
            <a:pPr>
              <a:buFontTx/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2009·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山东淄博）</a:t>
            </a:r>
          </a:p>
          <a:p>
            <a:pPr>
              <a:buFontTx/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4.—May I watch TV for a while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？ </a:t>
            </a:r>
          </a:p>
          <a:p>
            <a:pPr>
              <a:buFontTx/>
              <a:buNone/>
            </a:pP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—No, you ___ You have to finish your   homework first. </a:t>
            </a:r>
          </a:p>
          <a:p>
            <a:pPr>
              <a:buFontTx/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A. shouldn't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needn't </a:t>
            </a:r>
          </a:p>
          <a:p>
            <a:pPr>
              <a:buFontTx/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C. mustn't            D. won't</a:t>
            </a:r>
          </a:p>
          <a:p>
            <a:pPr>
              <a:buFontTx/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2009·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湖北武汉）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2803" name="Text Box 4"/>
          <p:cNvSpPr txBox="1">
            <a:spLocks noChangeArrowheads="1"/>
          </p:cNvSpPr>
          <p:nvPr/>
        </p:nvSpPr>
        <p:spPr bwMode="auto">
          <a:xfrm>
            <a:off x="1692275" y="1368425"/>
            <a:ext cx="576263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8515" tIns="59258" rIns="118515" bIns="59258">
            <a:spAutoFit/>
          </a:bodyPr>
          <a:lstStyle>
            <a:lvl1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3100">
                <a:solidFill>
                  <a:srgbClr val="FF0000"/>
                </a:solidFill>
                <a:latin typeface="Times New Roman" panose="02020603050405020304" pitchFamily="18" charset="0"/>
              </a:rPr>
              <a:t>C</a:t>
            </a:r>
          </a:p>
        </p:txBody>
      </p:sp>
      <p:sp>
        <p:nvSpPr>
          <p:cNvPr id="332804" name="Text Box 5"/>
          <p:cNvSpPr txBox="1">
            <a:spLocks noChangeArrowheads="1"/>
          </p:cNvSpPr>
          <p:nvPr/>
        </p:nvSpPr>
        <p:spPr bwMode="auto">
          <a:xfrm>
            <a:off x="2286000" y="3260725"/>
            <a:ext cx="576263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8515" tIns="59258" rIns="118515" bIns="59258">
            <a:spAutoFit/>
          </a:bodyPr>
          <a:lstStyle>
            <a:lvl1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3100">
                <a:solidFill>
                  <a:srgbClr val="FF0000"/>
                </a:solidFill>
                <a:latin typeface="Times New Roman" panose="02020603050405020304" pitchFamily="18" charset="0"/>
              </a:rPr>
              <a:t>C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32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32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2803" grpId="0" autoUpdateAnimBg="0"/>
      <p:bldP spid="332804" grpId="0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2413" y="755650"/>
            <a:ext cx="8639175" cy="6030913"/>
          </a:xfrm>
        </p:spPr>
        <p:txBody>
          <a:bodyPr lIns="118515" tIns="59258" rIns="118515" bIns="59258"/>
          <a:lstStyle/>
          <a:p>
            <a:pPr>
              <a:lnSpc>
                <a:spcPct val="90000"/>
              </a:lnSpc>
              <a:buFontTx/>
              <a:buNone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5. ---Could you please come to the museum with me this afternoon?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  ---Sorry, I ______ . I have to take a piano  lesson at 2 pm.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 A. couldn’t B. mustn’t C. can’t D. needn’t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</a:t>
            </a:r>
            <a:r>
              <a:rPr lang="zh-CN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2009·</a:t>
            </a:r>
            <a:r>
              <a:rPr lang="zh-CN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山东威海）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6. ---What would you send to your sister as the Christmas gift?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   ---I haven’t decided yet. I ______ send her a handbag.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   A. shall    B. may  C. must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</a:t>
            </a:r>
            <a:r>
              <a:rPr lang="zh-CN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2009·</a:t>
            </a:r>
            <a:r>
              <a:rPr lang="zh-CN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四川成都） </a:t>
            </a:r>
          </a:p>
        </p:txBody>
      </p:sp>
      <p:sp>
        <p:nvSpPr>
          <p:cNvPr id="333827" name="Text Box 4"/>
          <p:cNvSpPr txBox="1">
            <a:spLocks noChangeArrowheads="1"/>
          </p:cNvSpPr>
          <p:nvPr/>
        </p:nvSpPr>
        <p:spPr bwMode="auto">
          <a:xfrm>
            <a:off x="2428875" y="1492250"/>
            <a:ext cx="574675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8515" tIns="59258" rIns="118515" bIns="59258">
            <a:spAutoFit/>
          </a:bodyPr>
          <a:lstStyle>
            <a:lvl1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3100">
                <a:solidFill>
                  <a:srgbClr val="FF0000"/>
                </a:solidFill>
                <a:latin typeface="Times New Roman" panose="02020603050405020304" pitchFamily="18" charset="0"/>
              </a:rPr>
              <a:t>C</a:t>
            </a:r>
          </a:p>
        </p:txBody>
      </p:sp>
      <p:sp>
        <p:nvSpPr>
          <p:cNvPr id="333828" name="Text Box 5"/>
          <p:cNvSpPr txBox="1">
            <a:spLocks noChangeArrowheads="1"/>
          </p:cNvSpPr>
          <p:nvPr/>
        </p:nvSpPr>
        <p:spPr bwMode="auto">
          <a:xfrm>
            <a:off x="4714875" y="4135438"/>
            <a:ext cx="574675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8515" tIns="59258" rIns="118515" bIns="59258">
            <a:spAutoFit/>
          </a:bodyPr>
          <a:lstStyle>
            <a:lvl1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3100">
                <a:solidFill>
                  <a:srgbClr val="FF0000"/>
                </a:solidFill>
                <a:latin typeface="Times New Roman" panose="02020603050405020304" pitchFamily="18" charset="0"/>
              </a:rPr>
              <a:t>B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33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33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3827" grpId="0" autoUpdateAnimBg="0"/>
      <p:bldP spid="333828" grpId="0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0" name="矩形 1"/>
          <p:cNvSpPr>
            <a:spLocks noChangeArrowheads="1"/>
          </p:cNvSpPr>
          <p:nvPr/>
        </p:nvSpPr>
        <p:spPr bwMode="auto">
          <a:xfrm>
            <a:off x="666750" y="928688"/>
            <a:ext cx="8477250" cy="553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8510" tIns="59255" rIns="118510" bIns="59255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sz="3200"/>
              <a:t>7. — Bob, shall we go and meet our new 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sz="3200"/>
              <a:t>       classmate?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sz="3200"/>
              <a:t>    — Sorry. I'm busy now. But  you____   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sz="3200"/>
              <a:t>       ask   David to go with you</a:t>
            </a:r>
            <a:r>
              <a:rPr lang="zh-CN" altLang="en-US" sz="3200"/>
              <a:t>．</a:t>
            </a:r>
            <a:r>
              <a:rPr lang="en-US" sz="3200"/>
              <a:t>He is free</a:t>
            </a:r>
            <a:r>
              <a:rPr lang="zh-CN" altLang="en-US" sz="3200"/>
              <a:t>．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sz="3200"/>
              <a:t>     A</a:t>
            </a:r>
            <a:r>
              <a:rPr lang="zh-CN" altLang="en-US" sz="3200"/>
              <a:t>．</a:t>
            </a:r>
            <a:r>
              <a:rPr lang="en-US" sz="3200"/>
              <a:t>need    B</a:t>
            </a:r>
            <a:r>
              <a:rPr lang="zh-CN" altLang="en-US" sz="3200"/>
              <a:t>．</a:t>
            </a:r>
            <a:r>
              <a:rPr lang="en-US" sz="3200"/>
              <a:t>may  C</a:t>
            </a:r>
            <a:r>
              <a:rPr lang="zh-CN" altLang="en-US" sz="3200"/>
              <a:t>．</a:t>
            </a:r>
            <a:r>
              <a:rPr lang="en-US" sz="3200"/>
              <a:t>would    D</a:t>
            </a:r>
            <a:r>
              <a:rPr lang="zh-CN" altLang="en-US" sz="3200"/>
              <a:t>．</a:t>
            </a:r>
            <a:r>
              <a:rPr lang="en-US" sz="3200"/>
              <a:t>must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sz="3200"/>
              <a:t>8. —What will the weather be like 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sz="3200"/>
              <a:t>         tomorrow?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sz="3200"/>
              <a:t>   — It ______ be rainy, cloudy or sunny. 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sz="3200"/>
              <a:t>        Who knows?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sz="3200"/>
              <a:t>    A. must    B. might  C. shall    D. should</a:t>
            </a:r>
          </a:p>
          <a:p>
            <a:pPr>
              <a:buFont typeface="Arial" panose="020B0604020202020204" pitchFamily="34" charset="0"/>
              <a:buNone/>
            </a:pPr>
            <a:endParaRPr lang="en-US" sz="3200"/>
          </a:p>
        </p:txBody>
      </p:sp>
      <p:sp>
        <p:nvSpPr>
          <p:cNvPr id="334851" name="TextBox 3"/>
          <p:cNvSpPr txBox="1">
            <a:spLocks noChangeArrowheads="1"/>
          </p:cNvSpPr>
          <p:nvPr/>
        </p:nvSpPr>
        <p:spPr bwMode="auto">
          <a:xfrm>
            <a:off x="2357438" y="4286250"/>
            <a:ext cx="66357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8510" tIns="59255" rIns="118510" bIns="59255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</a:p>
        </p:txBody>
      </p:sp>
      <p:sp>
        <p:nvSpPr>
          <p:cNvPr id="334852" name="TextBox 4"/>
          <p:cNvSpPr txBox="1">
            <a:spLocks noChangeArrowheads="1"/>
          </p:cNvSpPr>
          <p:nvPr/>
        </p:nvSpPr>
        <p:spPr bwMode="auto">
          <a:xfrm>
            <a:off x="6929438" y="1785938"/>
            <a:ext cx="573087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8510" tIns="59255" rIns="118510" bIns="59255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34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34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4851" grpId="0" autoUpdateAnimBg="0"/>
      <p:bldP spid="334852" grpId="0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Rectangle 2"/>
          <p:cNvSpPr>
            <a:spLocks noChangeArrowheads="1"/>
          </p:cNvSpPr>
          <p:nvPr/>
        </p:nvSpPr>
        <p:spPr bwMode="auto">
          <a:xfrm>
            <a:off x="2714625" y="1285875"/>
            <a:ext cx="3592513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7" rIns="91435" bIns="45717">
            <a:spAutoFit/>
          </a:bodyPr>
          <a:lstStyle/>
          <a:p>
            <a:pPr defTabSz="913130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5200" dirty="0">
                <a:solidFill>
                  <a:srgbClr val="003399"/>
                </a:solidFill>
                <a:latin typeface="Arial" panose="020B0604020202020204" pitchFamily="34" charset="0"/>
              </a:rPr>
              <a:t>Homework</a:t>
            </a:r>
          </a:p>
        </p:txBody>
      </p:sp>
      <p:sp>
        <p:nvSpPr>
          <p:cNvPr id="335875" name="Text Box 3"/>
          <p:cNvSpPr txBox="1">
            <a:spLocks noChangeArrowheads="1"/>
          </p:cNvSpPr>
          <p:nvPr/>
        </p:nvSpPr>
        <p:spPr bwMode="auto">
          <a:xfrm>
            <a:off x="857250" y="3286125"/>
            <a:ext cx="8001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sz="3200" b="0" dirty="0"/>
              <a:t>Listen to the tape and read the dialogue.</a:t>
            </a:r>
          </a:p>
        </p:txBody>
      </p:sp>
    </p:spTree>
  </p:cSld>
  <p:clrMapOvr>
    <a:masterClrMapping/>
  </p:clrMapOvr>
  <p:transition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2" name="TextBox 2"/>
          <p:cNvSpPr txBox="1">
            <a:spLocks noChangeArrowheads="1"/>
          </p:cNvSpPr>
          <p:nvPr/>
        </p:nvSpPr>
        <p:spPr bwMode="auto">
          <a:xfrm>
            <a:off x="579438" y="404813"/>
            <a:ext cx="2736850" cy="5529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ts val="5300"/>
              </a:lnSpc>
              <a:buFont typeface="Arial" panose="020B0604020202020204" pitchFamily="34" charset="0"/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200" dirty="0" err="1">
                <a:latin typeface="Times New Roman" panose="02020603050405020304" pitchFamily="18" charset="0"/>
              </a:rPr>
              <a:t>d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I</a:t>
            </a:r>
            <a:r>
              <a:rPr lang="en-US" sz="3200" dirty="0" err="1">
                <a:latin typeface="Times New Roman" panose="02020603050405020304" pitchFamily="18" charset="0"/>
              </a:rPr>
              <a:t>'gr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  <a:p>
            <a:pPr>
              <a:lnSpc>
                <a:spcPts val="5300"/>
              </a:lnSpc>
              <a:buFont typeface="Arial" panose="020B0604020202020204" pitchFamily="34" charset="0"/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ɔ:</a:t>
            </a:r>
            <a:r>
              <a:rPr lang="en-US" sz="2400" dirty="0" err="1">
                <a:latin typeface="Times New Roman" panose="02020603050405020304" pitchFamily="18" charset="0"/>
              </a:rPr>
              <a:t>l</a:t>
            </a:r>
            <a:r>
              <a:rPr lang="en-US" sz="3200" dirty="0" err="1">
                <a:latin typeface="Times New Roman" panose="02020603050405020304" pitchFamily="18" charset="0"/>
              </a:rPr>
              <a:t>'ð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əu</a:t>
            </a:r>
            <a:r>
              <a:rPr lang="en-US" sz="3200" b="0" dirty="0">
                <a:latin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  <a:p>
            <a:pPr>
              <a:lnSpc>
                <a:spcPts val="5300"/>
              </a:lnSpc>
              <a:buFont typeface="Arial" panose="020B0604020202020204" pitchFamily="34" charset="0"/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200" dirty="0">
                <a:latin typeface="Times New Roman" panose="02020603050405020304" pitchFamily="18" charset="0"/>
              </a:rPr>
              <a:t>w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e</a:t>
            </a:r>
            <a:r>
              <a:rPr lang="en-US" sz="3200" dirty="0">
                <a:latin typeface="Times New Roman" panose="02020603050405020304" pitchFamily="18" charset="0"/>
              </a:rPr>
              <a:t>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  <a:p>
            <a:pPr>
              <a:lnSpc>
                <a:spcPts val="5300"/>
              </a:lnSpc>
              <a:buFont typeface="Arial" panose="020B0604020202020204" pitchFamily="34" charset="0"/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200" dirty="0">
                <a:latin typeface="Times New Roman" panose="02020603050405020304" pitchFamily="18" charset="0"/>
              </a:rPr>
              <a:t>'</a:t>
            </a:r>
            <a:r>
              <a:rPr lang="en-US" sz="3200" dirty="0" err="1">
                <a:latin typeface="Times New Roman" panose="02020603050405020304" pitchFamily="18" charset="0"/>
              </a:rPr>
              <a:t>n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a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I</a:t>
            </a:r>
            <a:r>
              <a:rPr lang="en-US" sz="3200" dirty="0" err="1">
                <a:latin typeface="Times New Roman" panose="02020603050405020304" pitchFamily="18" charset="0"/>
              </a:rPr>
              <a:t>ð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ə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  <a:r>
              <a:rPr lang="en-US" sz="3200" dirty="0">
                <a:latin typeface="Times New Roman" panose="02020603050405020304" pitchFamily="18" charset="0"/>
              </a:rPr>
              <a:t>'</a:t>
            </a:r>
            <a:r>
              <a:rPr lang="en-US" sz="3200" dirty="0" err="1">
                <a:latin typeface="Times New Roman" panose="02020603050405020304" pitchFamily="18" charset="0"/>
              </a:rPr>
              <a:t>n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i:</a:t>
            </a:r>
            <a:r>
              <a:rPr lang="en-US" sz="3200" dirty="0" err="1">
                <a:latin typeface="Times New Roman" panose="02020603050405020304" pitchFamily="18" charset="0"/>
              </a:rPr>
              <a:t>ð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ə</a:t>
            </a:r>
            <a:r>
              <a:rPr lang="en-US" sz="3200" dirty="0">
                <a:latin typeface="Times New Roman" panose="02020603050405020304" pitchFamily="18" charset="0"/>
              </a:rPr>
              <a:t>/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5300"/>
              </a:lnSpc>
              <a:buFont typeface="Arial" panose="020B0604020202020204" pitchFamily="34" charset="0"/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200" dirty="0">
                <a:latin typeface="Times New Roman" panose="02020603050405020304" pitchFamily="18" charset="0"/>
              </a:rPr>
              <a:t>'</a:t>
            </a:r>
            <a:r>
              <a:rPr lang="en-US" sz="3200" dirty="0" err="1">
                <a:latin typeface="Times New Roman" panose="02020603050405020304" pitchFamily="18" charset="0"/>
              </a:rPr>
              <a:t>t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e</a:t>
            </a:r>
            <a:r>
              <a:rPr lang="en-US" sz="3200" dirty="0" err="1">
                <a:latin typeface="Times New Roman" panose="02020603050405020304" pitchFamily="18" charset="0"/>
              </a:rPr>
              <a:t>r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ə</a:t>
            </a:r>
            <a:r>
              <a:rPr lang="en-US" sz="3200" dirty="0" err="1">
                <a:latin typeface="Times New Roman" panose="02020603050405020304" pitchFamily="18" charset="0"/>
              </a:rPr>
              <a:t>bl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  <a:p>
            <a:pPr>
              <a:lnSpc>
                <a:spcPts val="5300"/>
              </a:lnSpc>
              <a:buFont typeface="Arial" panose="020B0604020202020204" pitchFamily="34" charset="0"/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200" dirty="0" err="1">
                <a:latin typeface="Times New Roman" panose="02020603050405020304" pitchFamily="18" charset="0"/>
              </a:rPr>
              <a:t>w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i</a:t>
            </a:r>
            <a:r>
              <a:rPr lang="en-US" sz="3200" dirty="0" err="1">
                <a:latin typeface="Times New Roman" panose="02020603050405020304" pitchFamily="18" charset="0"/>
              </a:rPr>
              <a:t>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  <a:p>
            <a:pPr>
              <a:lnSpc>
                <a:spcPts val="5300"/>
              </a:lnSpc>
              <a:buFont typeface="Arial" panose="020B0604020202020204" pitchFamily="34" charset="0"/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200" dirty="0">
                <a:latin typeface="Times New Roman" panose="02020603050405020304" pitchFamily="18" charset="0"/>
              </a:rPr>
              <a:t>'</a:t>
            </a:r>
            <a:r>
              <a:rPr lang="en-US" sz="3200" dirty="0" err="1">
                <a:latin typeface="Times New Roman" panose="02020603050405020304" pitchFamily="18" charset="0"/>
              </a:rPr>
              <a:t>pr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ɒ</a:t>
            </a:r>
            <a:r>
              <a:rPr lang="en-US" sz="3200" dirty="0" err="1">
                <a:latin typeface="Times New Roman" panose="02020603050405020304" pitchFamily="18" charset="0"/>
              </a:rPr>
              <a:t>b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ə</a:t>
            </a:r>
            <a:r>
              <a:rPr lang="en-US" sz="3200" dirty="0" err="1">
                <a:latin typeface="Times New Roman" panose="02020603050405020304" pitchFamily="18" charset="0"/>
              </a:rPr>
              <a:t>bl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i</a:t>
            </a:r>
            <a:r>
              <a:rPr lang="en-US" sz="3200" b="0" dirty="0">
                <a:latin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  <a:p>
            <a:pPr>
              <a:lnSpc>
                <a:spcPts val="5300"/>
              </a:lnSpc>
              <a:buFont typeface="Arial" panose="020B0604020202020204" pitchFamily="34" charset="0"/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come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2563" name="Text Box 9"/>
          <p:cNvSpPr txBox="1">
            <a:spLocks noChangeArrowheads="1"/>
          </p:cNvSpPr>
          <p:nvPr/>
        </p:nvSpPr>
        <p:spPr bwMode="auto">
          <a:xfrm>
            <a:off x="2916238" y="620713"/>
            <a:ext cx="30956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2800">
                <a:latin typeface="Times New Roman" panose="02020603050405020304" pitchFamily="18" charset="0"/>
                <a:ea typeface="黑体" panose="02010609060101010101" pitchFamily="49" charset="-122"/>
              </a:rPr>
              <a:t>度；度数</a:t>
            </a:r>
            <a:r>
              <a:rPr lang="zh-CN" altLang="en-US" sz="280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en-US" sz="2800" i="1">
                <a:latin typeface="Times New Roman" panose="02020603050405020304" pitchFamily="18" charset="0"/>
                <a:ea typeface="黑体" panose="02010609060101010101" pitchFamily="49" charset="-122"/>
              </a:rPr>
              <a:t>prep.</a:t>
            </a:r>
          </a:p>
        </p:txBody>
      </p:sp>
      <p:sp>
        <p:nvSpPr>
          <p:cNvPr id="322564" name="Text Box 10"/>
          <p:cNvSpPr txBox="1">
            <a:spLocks noChangeArrowheads="1"/>
          </p:cNvSpPr>
          <p:nvPr/>
        </p:nvSpPr>
        <p:spPr bwMode="auto">
          <a:xfrm>
            <a:off x="6613525" y="620713"/>
            <a:ext cx="1479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degree</a:t>
            </a:r>
          </a:p>
        </p:txBody>
      </p:sp>
      <p:sp>
        <p:nvSpPr>
          <p:cNvPr id="322565" name="Text Box 11"/>
          <p:cNvSpPr txBox="1">
            <a:spLocks noChangeArrowheads="1"/>
          </p:cNvSpPr>
          <p:nvPr/>
        </p:nvSpPr>
        <p:spPr bwMode="auto">
          <a:xfrm>
            <a:off x="2916238" y="1268413"/>
            <a:ext cx="32400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2800">
                <a:latin typeface="Times New Roman" panose="02020603050405020304" pitchFamily="18" charset="0"/>
                <a:ea typeface="黑体" panose="02010609060101010101" pitchFamily="49" charset="-122"/>
              </a:rPr>
              <a:t>然而；尽管 </a:t>
            </a:r>
            <a:r>
              <a:rPr lang="en-US" sz="2800" i="1">
                <a:latin typeface="Times New Roman" panose="02020603050405020304" pitchFamily="18" charset="0"/>
                <a:ea typeface="黑体" panose="02010609060101010101" pitchFamily="49" charset="-122"/>
              </a:rPr>
              <a:t>conj.</a:t>
            </a:r>
          </a:p>
        </p:txBody>
      </p:sp>
      <p:sp>
        <p:nvSpPr>
          <p:cNvPr id="322566" name="Text Box 12"/>
          <p:cNvSpPr txBox="1">
            <a:spLocks noChangeArrowheads="1"/>
          </p:cNvSpPr>
          <p:nvPr/>
        </p:nvSpPr>
        <p:spPr bwMode="auto">
          <a:xfrm>
            <a:off x="6659563" y="1844675"/>
            <a:ext cx="11525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wet</a:t>
            </a:r>
          </a:p>
        </p:txBody>
      </p:sp>
      <p:sp>
        <p:nvSpPr>
          <p:cNvPr id="322567" name="Text Box 13"/>
          <p:cNvSpPr txBox="1">
            <a:spLocks noChangeArrowheads="1"/>
          </p:cNvSpPr>
          <p:nvPr/>
        </p:nvSpPr>
        <p:spPr bwMode="auto">
          <a:xfrm>
            <a:off x="2916238" y="1916113"/>
            <a:ext cx="316706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2800">
                <a:latin typeface="Times New Roman" panose="02020603050405020304" pitchFamily="18" charset="0"/>
                <a:ea typeface="黑体" panose="02010609060101010101" pitchFamily="49" charset="-122"/>
              </a:rPr>
              <a:t>下雨的；湿的 </a:t>
            </a:r>
            <a:r>
              <a:rPr lang="en-US" sz="2800" i="1">
                <a:latin typeface="Times New Roman" panose="02020603050405020304" pitchFamily="18" charset="0"/>
                <a:ea typeface="黑体" panose="02010609060101010101" pitchFamily="49" charset="-122"/>
              </a:rPr>
              <a:t>adj.</a:t>
            </a:r>
          </a:p>
        </p:txBody>
      </p:sp>
      <p:sp>
        <p:nvSpPr>
          <p:cNvPr id="322568" name="Text Box 14"/>
          <p:cNvSpPr txBox="1">
            <a:spLocks noChangeArrowheads="1"/>
          </p:cNvSpPr>
          <p:nvPr/>
        </p:nvSpPr>
        <p:spPr bwMode="auto">
          <a:xfrm>
            <a:off x="6732588" y="3213100"/>
            <a:ext cx="18716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terrible</a:t>
            </a:r>
          </a:p>
        </p:txBody>
      </p:sp>
      <p:sp>
        <p:nvSpPr>
          <p:cNvPr id="322569" name="Text Box 4"/>
          <p:cNvSpPr txBox="1">
            <a:spLocks noChangeArrowheads="1"/>
          </p:cNvSpPr>
          <p:nvPr/>
        </p:nvSpPr>
        <p:spPr bwMode="auto">
          <a:xfrm>
            <a:off x="2843213" y="2636838"/>
            <a:ext cx="45370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sz="2800">
                <a:latin typeface="Times New Roman" panose="02020603050405020304" pitchFamily="18" charset="0"/>
                <a:ea typeface="黑体" panose="02010609060101010101" pitchFamily="49" charset="-122"/>
              </a:rPr>
              <a:t> (</a:t>
            </a:r>
            <a:r>
              <a:rPr lang="zh-CN" altLang="en-US" sz="2800">
                <a:latin typeface="Times New Roman" panose="02020603050405020304" pitchFamily="18" charset="0"/>
                <a:ea typeface="黑体" panose="02010609060101010101" pitchFamily="49" charset="-122"/>
              </a:rPr>
              <a:t>某人或某事物</a:t>
            </a:r>
            <a:r>
              <a:rPr lang="en-US" sz="2800">
                <a:latin typeface="Times New Roman" panose="02020603050405020304" pitchFamily="18" charset="0"/>
                <a:ea typeface="黑体" panose="02010609060101010101" pitchFamily="49" charset="-122"/>
              </a:rPr>
              <a:t>)</a:t>
            </a:r>
            <a:r>
              <a:rPr lang="zh-CN" altLang="en-US" sz="2800">
                <a:latin typeface="Times New Roman" panose="02020603050405020304" pitchFamily="18" charset="0"/>
                <a:ea typeface="黑体" panose="02010609060101010101" pitchFamily="49" charset="-122"/>
              </a:rPr>
              <a:t>也不 </a:t>
            </a:r>
            <a:r>
              <a:rPr lang="en-US" sz="2800" i="1">
                <a:latin typeface="Times New Roman" panose="02020603050405020304" pitchFamily="18" charset="0"/>
                <a:ea typeface="黑体" panose="02010609060101010101" pitchFamily="49" charset="-122"/>
              </a:rPr>
              <a:t>adv.</a:t>
            </a:r>
          </a:p>
        </p:txBody>
      </p:sp>
      <p:sp>
        <p:nvSpPr>
          <p:cNvPr id="322570" name="Text Box 5"/>
          <p:cNvSpPr txBox="1">
            <a:spLocks noChangeArrowheads="1"/>
          </p:cNvSpPr>
          <p:nvPr/>
        </p:nvSpPr>
        <p:spPr bwMode="auto">
          <a:xfrm>
            <a:off x="6613525" y="1268413"/>
            <a:ext cx="1911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although</a:t>
            </a:r>
          </a:p>
        </p:txBody>
      </p:sp>
      <p:sp>
        <p:nvSpPr>
          <p:cNvPr id="322571" name="Text Box 6"/>
          <p:cNvSpPr txBox="1">
            <a:spLocks noChangeArrowheads="1"/>
          </p:cNvSpPr>
          <p:nvPr/>
        </p:nvSpPr>
        <p:spPr bwMode="auto">
          <a:xfrm>
            <a:off x="2916238" y="3284538"/>
            <a:ext cx="43195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2800">
                <a:latin typeface="Times New Roman" panose="02020603050405020304" pitchFamily="18" charset="0"/>
                <a:ea typeface="黑体" panose="02010609060101010101" pitchFamily="49" charset="-122"/>
              </a:rPr>
              <a:t>使人烦恼的；可怕的 </a:t>
            </a:r>
            <a:r>
              <a:rPr lang="en-US" sz="2800" i="1">
                <a:latin typeface="Times New Roman" panose="02020603050405020304" pitchFamily="18" charset="0"/>
                <a:ea typeface="黑体" panose="02010609060101010101" pitchFamily="49" charset="-122"/>
              </a:rPr>
              <a:t>adj.</a:t>
            </a:r>
            <a:endParaRPr lang="en-US" sz="2800" i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22572" name="Text Box 7"/>
          <p:cNvSpPr txBox="1">
            <a:spLocks noChangeArrowheads="1"/>
          </p:cNvSpPr>
          <p:nvPr/>
        </p:nvSpPr>
        <p:spPr bwMode="auto">
          <a:xfrm>
            <a:off x="6732588" y="2492375"/>
            <a:ext cx="18716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neither</a:t>
            </a:r>
          </a:p>
        </p:txBody>
      </p:sp>
      <p:sp>
        <p:nvSpPr>
          <p:cNvPr id="322573" name="Text Box 4"/>
          <p:cNvSpPr txBox="1">
            <a:spLocks noChangeArrowheads="1"/>
          </p:cNvSpPr>
          <p:nvPr/>
        </p:nvSpPr>
        <p:spPr bwMode="auto">
          <a:xfrm>
            <a:off x="2916238" y="4005263"/>
            <a:ext cx="33845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2800">
                <a:latin typeface="Times New Roman" panose="02020603050405020304" pitchFamily="18" charset="0"/>
                <a:ea typeface="黑体" panose="02010609060101010101" pitchFamily="49" charset="-122"/>
              </a:rPr>
              <a:t>但愿；希望 </a:t>
            </a:r>
            <a:r>
              <a:rPr lang="en-US" sz="2800" i="1">
                <a:latin typeface="Times New Roman" panose="02020603050405020304" pitchFamily="18" charset="0"/>
                <a:ea typeface="黑体" panose="02010609060101010101" pitchFamily="49" charset="-122"/>
              </a:rPr>
              <a:t>v.</a:t>
            </a:r>
            <a:endParaRPr lang="en-US" sz="280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322574" name="Text Box 14"/>
          <p:cNvSpPr txBox="1">
            <a:spLocks noChangeArrowheads="1"/>
          </p:cNvSpPr>
          <p:nvPr/>
        </p:nvSpPr>
        <p:spPr bwMode="auto">
          <a:xfrm>
            <a:off x="6732588" y="3933825"/>
            <a:ext cx="14398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wish</a:t>
            </a:r>
          </a:p>
        </p:txBody>
      </p:sp>
      <p:sp>
        <p:nvSpPr>
          <p:cNvPr id="322575" name="Text Box 14"/>
          <p:cNvSpPr txBox="1">
            <a:spLocks noChangeArrowheads="1"/>
          </p:cNvSpPr>
          <p:nvPr/>
        </p:nvSpPr>
        <p:spPr bwMode="auto">
          <a:xfrm>
            <a:off x="6732588" y="4508500"/>
            <a:ext cx="19621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probably</a:t>
            </a:r>
            <a:endParaRPr lang="en-US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2576" name="Text Box 4"/>
          <p:cNvSpPr txBox="1">
            <a:spLocks noChangeArrowheads="1"/>
          </p:cNvSpPr>
          <p:nvPr/>
        </p:nvSpPr>
        <p:spPr bwMode="auto">
          <a:xfrm>
            <a:off x="2916238" y="4652963"/>
            <a:ext cx="33115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2800">
                <a:latin typeface="Times New Roman" panose="02020603050405020304" pitchFamily="18" charset="0"/>
                <a:ea typeface="黑体" panose="02010609060101010101" pitchFamily="49" charset="-122"/>
              </a:rPr>
              <a:t>或许；可能 </a:t>
            </a:r>
            <a:r>
              <a:rPr lang="en-US" sz="2800" i="1">
                <a:latin typeface="Times New Roman" panose="02020603050405020304" pitchFamily="18" charset="0"/>
                <a:ea typeface="黑体" panose="02010609060101010101" pitchFamily="49" charset="-122"/>
              </a:rPr>
              <a:t>adv.</a:t>
            </a:r>
            <a:endParaRPr lang="en-US" sz="280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322577" name="Text Box 4"/>
          <p:cNvSpPr txBox="1">
            <a:spLocks noChangeArrowheads="1"/>
          </p:cNvSpPr>
          <p:nvPr/>
        </p:nvSpPr>
        <p:spPr bwMode="auto">
          <a:xfrm>
            <a:off x="2916238" y="5300663"/>
            <a:ext cx="33115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2800">
                <a:latin typeface="Times New Roman" panose="02020603050405020304" pitchFamily="18" charset="0"/>
                <a:ea typeface="黑体" panose="02010609060101010101" pitchFamily="49" charset="-122"/>
              </a:rPr>
              <a:t>快点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2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22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22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22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22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22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22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22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22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22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22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22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22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22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22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322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2562" grpId="0" autoUpdateAnimBg="0"/>
      <p:bldP spid="322563" grpId="0" autoUpdateAnimBg="0"/>
      <p:bldP spid="322564" grpId="0" autoUpdateAnimBg="0"/>
      <p:bldP spid="322565" grpId="0" autoUpdateAnimBg="0"/>
      <p:bldP spid="322566" grpId="0" autoUpdateAnimBg="0"/>
      <p:bldP spid="322567" grpId="0" autoUpdateAnimBg="0"/>
      <p:bldP spid="322568" grpId="0" autoUpdateAnimBg="0"/>
      <p:bldP spid="322569" grpId="0" autoUpdateAnimBg="0"/>
      <p:bldP spid="322570" grpId="0" autoUpdateAnimBg="0"/>
      <p:bldP spid="322571" grpId="0" autoUpdateAnimBg="0"/>
      <p:bldP spid="322572" grpId="0" autoUpdateAnimBg="0"/>
      <p:bldP spid="322573" grpId="0" autoUpdateAnimBg="0"/>
      <p:bldP spid="322574" grpId="0" autoUpdateAnimBg="0"/>
      <p:bldP spid="322575" grpId="0" autoUpdateAnimBg="0"/>
      <p:bldP spid="322576" grpId="0" autoUpdateAnimBg="0"/>
      <p:bldP spid="322577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0" name="Line 2"/>
          <p:cNvSpPr>
            <a:spLocks noChangeShapeType="1"/>
          </p:cNvSpPr>
          <p:nvPr/>
        </p:nvSpPr>
        <p:spPr bwMode="auto">
          <a:xfrm flipV="1">
            <a:off x="3948113" y="2978150"/>
            <a:ext cx="527050" cy="738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18515" tIns="59258" rIns="118515" bIns="59258"/>
          <a:lstStyle/>
          <a:p>
            <a:endParaRPr lang="zh-CN" altLang="en-US"/>
          </a:p>
        </p:txBody>
      </p:sp>
      <p:sp>
        <p:nvSpPr>
          <p:cNvPr id="319491" name="Text Box 3"/>
          <p:cNvSpPr txBox="1">
            <a:spLocks noChangeArrowheads="1"/>
          </p:cNvSpPr>
          <p:nvPr/>
        </p:nvSpPr>
        <p:spPr bwMode="auto">
          <a:xfrm>
            <a:off x="252413" y="333375"/>
            <a:ext cx="45370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7" rIns="91435" bIns="45717">
            <a:spAutoFit/>
          </a:bodyPr>
          <a:lstStyle>
            <a:lvl1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endParaRPr lang="zh-CN" altLang="zh-CN" sz="1800" b="0"/>
          </a:p>
        </p:txBody>
      </p:sp>
      <p:sp>
        <p:nvSpPr>
          <p:cNvPr id="319493" name="Oval 5"/>
          <p:cNvSpPr>
            <a:spLocks noChangeArrowheads="1"/>
          </p:cNvSpPr>
          <p:nvPr/>
        </p:nvSpPr>
        <p:spPr bwMode="auto">
          <a:xfrm>
            <a:off x="2363788" y="3159125"/>
            <a:ext cx="1727200" cy="1150938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</a:ln>
        </p:spPr>
        <p:txBody>
          <a:bodyPr wrap="none" lIns="118515" tIns="59258" rIns="118515" bIns="59258" anchor="ctr"/>
          <a:lstStyle/>
          <a:p>
            <a:pPr>
              <a:buFont typeface="Arial" panose="020B0604020202020204" pitchFamily="34" charset="0"/>
              <a:buNone/>
            </a:pPr>
            <a:endParaRPr lang="zh-CN" altLang="zh-CN" sz="1800" b="0">
              <a:latin typeface="Arial" panose="020B0604020202020204" pitchFamily="34" charset="0"/>
            </a:endParaRPr>
          </a:p>
        </p:txBody>
      </p:sp>
      <p:sp>
        <p:nvSpPr>
          <p:cNvPr id="319494" name="Line 6"/>
          <p:cNvSpPr>
            <a:spLocks noChangeShapeType="1"/>
          </p:cNvSpPr>
          <p:nvPr/>
        </p:nvSpPr>
        <p:spPr bwMode="auto">
          <a:xfrm flipH="1">
            <a:off x="1692275" y="3698875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18515" tIns="59258" rIns="118515" bIns="59258"/>
          <a:lstStyle/>
          <a:p>
            <a:endParaRPr lang="zh-CN" altLang="en-US"/>
          </a:p>
        </p:txBody>
      </p:sp>
      <p:sp>
        <p:nvSpPr>
          <p:cNvPr id="319495" name="Line 7"/>
          <p:cNvSpPr>
            <a:spLocks noChangeShapeType="1"/>
          </p:cNvSpPr>
          <p:nvPr/>
        </p:nvSpPr>
        <p:spPr bwMode="auto">
          <a:xfrm>
            <a:off x="1787525" y="2708275"/>
            <a:ext cx="857250" cy="622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18515" tIns="59258" rIns="118515" bIns="59258"/>
          <a:lstStyle/>
          <a:p>
            <a:endParaRPr lang="zh-CN" altLang="en-US"/>
          </a:p>
        </p:txBody>
      </p:sp>
      <p:sp>
        <p:nvSpPr>
          <p:cNvPr id="319496" name="Line 8"/>
          <p:cNvSpPr>
            <a:spLocks noChangeShapeType="1"/>
          </p:cNvSpPr>
          <p:nvPr/>
        </p:nvSpPr>
        <p:spPr bwMode="auto">
          <a:xfrm>
            <a:off x="3611563" y="4238625"/>
            <a:ext cx="193675" cy="631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18515" tIns="59258" rIns="118515" bIns="59258"/>
          <a:lstStyle/>
          <a:p>
            <a:endParaRPr lang="zh-CN" altLang="en-US"/>
          </a:p>
        </p:txBody>
      </p:sp>
      <p:sp>
        <p:nvSpPr>
          <p:cNvPr id="319497" name="Line 9"/>
          <p:cNvSpPr>
            <a:spLocks noChangeShapeType="1"/>
          </p:cNvSpPr>
          <p:nvPr/>
        </p:nvSpPr>
        <p:spPr bwMode="auto">
          <a:xfrm flipV="1">
            <a:off x="3324225" y="2528888"/>
            <a:ext cx="95250" cy="630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18515" tIns="59258" rIns="118515" bIns="59258"/>
          <a:lstStyle/>
          <a:p>
            <a:endParaRPr lang="zh-CN" altLang="en-US"/>
          </a:p>
        </p:txBody>
      </p:sp>
      <p:sp>
        <p:nvSpPr>
          <p:cNvPr id="319498" name="Line 10"/>
          <p:cNvSpPr>
            <a:spLocks noChangeShapeType="1"/>
          </p:cNvSpPr>
          <p:nvPr/>
        </p:nvSpPr>
        <p:spPr bwMode="auto">
          <a:xfrm flipH="1">
            <a:off x="2219325" y="4221163"/>
            <a:ext cx="43180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18515" tIns="59258" rIns="118515" bIns="59258"/>
          <a:lstStyle/>
          <a:p>
            <a:endParaRPr lang="zh-CN" altLang="en-US"/>
          </a:p>
        </p:txBody>
      </p:sp>
      <p:sp>
        <p:nvSpPr>
          <p:cNvPr id="319499" name="Oval 11"/>
          <p:cNvSpPr>
            <a:spLocks noChangeArrowheads="1"/>
          </p:cNvSpPr>
          <p:nvPr/>
        </p:nvSpPr>
        <p:spPr bwMode="auto">
          <a:xfrm>
            <a:off x="922338" y="2058988"/>
            <a:ext cx="1081087" cy="79375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</a:ln>
        </p:spPr>
        <p:txBody>
          <a:bodyPr wrap="none" lIns="118515" tIns="59258" rIns="118515" bIns="59258" anchor="ctr"/>
          <a:lstStyle/>
          <a:p>
            <a:pPr>
              <a:buFont typeface="Arial" panose="020B0604020202020204" pitchFamily="34" charset="0"/>
              <a:buNone/>
            </a:pPr>
            <a:endParaRPr lang="zh-CN" altLang="zh-CN" sz="1800" b="0">
              <a:latin typeface="Arial" panose="020B0604020202020204" pitchFamily="34" charset="0"/>
            </a:endParaRPr>
          </a:p>
        </p:txBody>
      </p:sp>
      <p:sp>
        <p:nvSpPr>
          <p:cNvPr id="319500" name="Oval 12"/>
          <p:cNvSpPr>
            <a:spLocks noChangeArrowheads="1"/>
          </p:cNvSpPr>
          <p:nvPr/>
        </p:nvSpPr>
        <p:spPr bwMode="auto">
          <a:xfrm>
            <a:off x="2651125" y="1809750"/>
            <a:ext cx="1295400" cy="8636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</a:ln>
        </p:spPr>
        <p:txBody>
          <a:bodyPr wrap="none" lIns="118515" tIns="59258" rIns="118515" bIns="59258" anchor="ctr"/>
          <a:lstStyle/>
          <a:p>
            <a:pPr>
              <a:buFont typeface="Arial" panose="020B0604020202020204" pitchFamily="34" charset="0"/>
              <a:buNone/>
            </a:pPr>
            <a:endParaRPr lang="zh-CN" altLang="zh-CN" sz="1800" b="0">
              <a:latin typeface="Arial" panose="020B0604020202020204" pitchFamily="34" charset="0"/>
            </a:endParaRPr>
          </a:p>
        </p:txBody>
      </p:sp>
      <p:sp>
        <p:nvSpPr>
          <p:cNvPr id="319501" name="Oval 13"/>
          <p:cNvSpPr>
            <a:spLocks noChangeArrowheads="1"/>
          </p:cNvSpPr>
          <p:nvPr/>
        </p:nvSpPr>
        <p:spPr bwMode="auto">
          <a:xfrm>
            <a:off x="349250" y="3248025"/>
            <a:ext cx="1296988" cy="936625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</a:ln>
        </p:spPr>
        <p:txBody>
          <a:bodyPr wrap="none" lIns="118515" tIns="59258" rIns="118515" bIns="59258" anchor="ctr"/>
          <a:lstStyle/>
          <a:p>
            <a:pPr>
              <a:buFont typeface="Arial" panose="020B0604020202020204" pitchFamily="34" charset="0"/>
              <a:buNone/>
            </a:pPr>
            <a:endParaRPr lang="zh-CN" altLang="zh-CN" sz="1800" b="0">
              <a:latin typeface="Arial" panose="020B0604020202020204" pitchFamily="34" charset="0"/>
            </a:endParaRPr>
          </a:p>
        </p:txBody>
      </p:sp>
      <p:sp>
        <p:nvSpPr>
          <p:cNvPr id="319502" name="Oval 14"/>
          <p:cNvSpPr>
            <a:spLocks noChangeArrowheads="1"/>
          </p:cNvSpPr>
          <p:nvPr/>
        </p:nvSpPr>
        <p:spPr bwMode="auto">
          <a:xfrm rot="1389851">
            <a:off x="4187825" y="2259013"/>
            <a:ext cx="1346200" cy="862012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</a:ln>
        </p:spPr>
        <p:txBody>
          <a:bodyPr wrap="none" lIns="118515" tIns="59258" rIns="118515" bIns="59258" anchor="ctr"/>
          <a:lstStyle/>
          <a:p>
            <a:pPr>
              <a:buFont typeface="Arial" panose="020B0604020202020204" pitchFamily="34" charset="0"/>
              <a:buNone/>
            </a:pPr>
            <a:endParaRPr lang="zh-CN" altLang="zh-CN" sz="1800" b="0">
              <a:latin typeface="Arial" panose="020B0604020202020204" pitchFamily="34" charset="0"/>
            </a:endParaRPr>
          </a:p>
        </p:txBody>
      </p:sp>
      <p:sp>
        <p:nvSpPr>
          <p:cNvPr id="319503" name="Oval 15"/>
          <p:cNvSpPr>
            <a:spLocks noChangeArrowheads="1"/>
          </p:cNvSpPr>
          <p:nvPr/>
        </p:nvSpPr>
        <p:spPr bwMode="auto">
          <a:xfrm>
            <a:off x="1212850" y="4508500"/>
            <a:ext cx="1225550" cy="1081088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</a:ln>
        </p:spPr>
        <p:txBody>
          <a:bodyPr wrap="none" lIns="118515" tIns="59258" rIns="118515" bIns="59258" anchor="ctr"/>
          <a:lstStyle/>
          <a:p>
            <a:pPr>
              <a:buFont typeface="Arial" panose="020B0604020202020204" pitchFamily="34" charset="0"/>
              <a:buNone/>
            </a:pPr>
            <a:endParaRPr lang="zh-CN" altLang="zh-CN" sz="1800" b="0">
              <a:latin typeface="Arial" panose="020B0604020202020204" pitchFamily="34" charset="0"/>
            </a:endParaRPr>
          </a:p>
        </p:txBody>
      </p:sp>
      <p:sp>
        <p:nvSpPr>
          <p:cNvPr id="319504" name="Oval 16"/>
          <p:cNvSpPr>
            <a:spLocks noChangeArrowheads="1"/>
          </p:cNvSpPr>
          <p:nvPr/>
        </p:nvSpPr>
        <p:spPr bwMode="auto">
          <a:xfrm>
            <a:off x="3324225" y="4868863"/>
            <a:ext cx="1295400" cy="100965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</a:ln>
        </p:spPr>
        <p:txBody>
          <a:bodyPr wrap="none" lIns="118515" tIns="59258" rIns="118515" bIns="59258" anchor="ctr"/>
          <a:lstStyle/>
          <a:p>
            <a:pPr>
              <a:buFont typeface="Arial" panose="020B0604020202020204" pitchFamily="34" charset="0"/>
              <a:buNone/>
            </a:pPr>
            <a:endParaRPr lang="zh-CN" altLang="zh-CN" sz="1800" b="0">
              <a:latin typeface="Arial" panose="020B0604020202020204" pitchFamily="34" charset="0"/>
            </a:endParaRPr>
          </a:p>
        </p:txBody>
      </p:sp>
      <p:sp>
        <p:nvSpPr>
          <p:cNvPr id="319505" name="Text Box 17"/>
          <p:cNvSpPr txBox="1">
            <a:spLocks noChangeArrowheads="1"/>
          </p:cNvSpPr>
          <p:nvPr/>
        </p:nvSpPr>
        <p:spPr bwMode="auto">
          <a:xfrm>
            <a:off x="2363788" y="3429000"/>
            <a:ext cx="1800225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7" rIns="91435" bIns="45717">
            <a:spAutoFit/>
          </a:bodyPr>
          <a:lstStyle>
            <a:lvl1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3100">
                <a:latin typeface="Times New Roman" panose="02020603050405020304" pitchFamily="18" charset="0"/>
              </a:rPr>
              <a:t>Weather </a:t>
            </a:r>
          </a:p>
        </p:txBody>
      </p:sp>
      <p:sp>
        <p:nvSpPr>
          <p:cNvPr id="319506" name="Text Box 18"/>
          <p:cNvSpPr txBox="1">
            <a:spLocks noChangeArrowheads="1"/>
          </p:cNvSpPr>
          <p:nvPr/>
        </p:nvSpPr>
        <p:spPr bwMode="auto">
          <a:xfrm>
            <a:off x="925513" y="2168525"/>
            <a:ext cx="1081087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7" rIns="91435" bIns="45717">
            <a:spAutoFit/>
          </a:bodyPr>
          <a:lstStyle>
            <a:lvl1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3100" i="1">
                <a:solidFill>
                  <a:srgbClr val="FF0000"/>
                </a:solidFill>
                <a:latin typeface="Times New Roman" panose="02020603050405020304" pitchFamily="18" charset="0"/>
              </a:rPr>
              <a:t>snow</a:t>
            </a:r>
          </a:p>
        </p:txBody>
      </p:sp>
      <p:sp>
        <p:nvSpPr>
          <p:cNvPr id="319507" name="Text Box 19"/>
          <p:cNvSpPr txBox="1">
            <a:spLocks noChangeArrowheads="1"/>
          </p:cNvSpPr>
          <p:nvPr/>
        </p:nvSpPr>
        <p:spPr bwMode="auto">
          <a:xfrm>
            <a:off x="2844800" y="1989138"/>
            <a:ext cx="957263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7" rIns="91435" bIns="45717">
            <a:spAutoFit/>
          </a:bodyPr>
          <a:lstStyle>
            <a:lvl1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3100" i="1">
                <a:solidFill>
                  <a:srgbClr val="FF0000"/>
                </a:solidFill>
                <a:latin typeface="Times New Roman" panose="02020603050405020304" pitchFamily="18" charset="0"/>
              </a:rPr>
              <a:t>rain</a:t>
            </a:r>
          </a:p>
        </p:txBody>
      </p:sp>
      <p:sp>
        <p:nvSpPr>
          <p:cNvPr id="319508" name="Text Box 20"/>
          <p:cNvSpPr txBox="1">
            <a:spLocks noChangeArrowheads="1"/>
          </p:cNvSpPr>
          <p:nvPr/>
        </p:nvSpPr>
        <p:spPr bwMode="auto">
          <a:xfrm>
            <a:off x="347663" y="3500438"/>
            <a:ext cx="1512887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7" rIns="91435" bIns="45717">
            <a:spAutoFit/>
          </a:bodyPr>
          <a:lstStyle>
            <a:lvl1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3100" i="1">
                <a:solidFill>
                  <a:srgbClr val="FF0000"/>
                </a:solidFill>
                <a:latin typeface="Times New Roman" panose="02020603050405020304" pitchFamily="18" charset="0"/>
              </a:rPr>
              <a:t>shower</a:t>
            </a:r>
          </a:p>
        </p:txBody>
      </p:sp>
      <p:sp>
        <p:nvSpPr>
          <p:cNvPr id="319509" name="Text Box 21"/>
          <p:cNvSpPr txBox="1">
            <a:spLocks noChangeArrowheads="1"/>
          </p:cNvSpPr>
          <p:nvPr/>
        </p:nvSpPr>
        <p:spPr bwMode="auto">
          <a:xfrm rot="1280211">
            <a:off x="4379913" y="2425700"/>
            <a:ext cx="1152525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7" rIns="91435" bIns="45717">
            <a:spAutoFit/>
          </a:bodyPr>
          <a:lstStyle>
            <a:lvl1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3100" i="1">
                <a:solidFill>
                  <a:srgbClr val="FF0000"/>
                </a:solidFill>
                <a:latin typeface="Times New Roman" panose="02020603050405020304" pitchFamily="18" charset="0"/>
              </a:rPr>
              <a:t>wind</a:t>
            </a:r>
          </a:p>
        </p:txBody>
      </p:sp>
      <p:sp>
        <p:nvSpPr>
          <p:cNvPr id="319510" name="Text Box 22"/>
          <p:cNvSpPr txBox="1">
            <a:spLocks noChangeArrowheads="1"/>
          </p:cNvSpPr>
          <p:nvPr/>
        </p:nvSpPr>
        <p:spPr bwMode="auto">
          <a:xfrm>
            <a:off x="1308100" y="4778375"/>
            <a:ext cx="1150938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7" rIns="91435" bIns="45717">
            <a:spAutoFit/>
          </a:bodyPr>
          <a:lstStyle>
            <a:lvl1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3100" i="1">
                <a:solidFill>
                  <a:srgbClr val="FF0000"/>
                </a:solidFill>
                <a:latin typeface="Times New Roman" panose="02020603050405020304" pitchFamily="18" charset="0"/>
              </a:rPr>
              <a:t>cloud</a:t>
            </a:r>
          </a:p>
        </p:txBody>
      </p:sp>
      <p:sp>
        <p:nvSpPr>
          <p:cNvPr id="319511" name="Text Box 23"/>
          <p:cNvSpPr txBox="1">
            <a:spLocks noChangeArrowheads="1"/>
          </p:cNvSpPr>
          <p:nvPr/>
        </p:nvSpPr>
        <p:spPr bwMode="auto">
          <a:xfrm>
            <a:off x="3516313" y="5048250"/>
            <a:ext cx="1152525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7" rIns="91435" bIns="45717">
            <a:spAutoFit/>
          </a:bodyPr>
          <a:lstStyle>
            <a:lvl1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3100" i="1">
                <a:solidFill>
                  <a:srgbClr val="FF0000"/>
                </a:solidFill>
                <a:latin typeface="Times New Roman" panose="02020603050405020304" pitchFamily="18" charset="0"/>
              </a:rPr>
              <a:t>storm</a:t>
            </a:r>
          </a:p>
        </p:txBody>
      </p:sp>
      <p:pic>
        <p:nvPicPr>
          <p:cNvPr id="319512" name="Picture 24" descr="qi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8225" y="1231900"/>
            <a:ext cx="800100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9513" name="Picture 25" descr="nanfe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646257">
            <a:off x="7559675" y="1179513"/>
            <a:ext cx="798513" cy="80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9514" name="Picture 26" descr="dadaobaoxu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49950" y="4681538"/>
            <a:ext cx="8001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9515" name="Picture 27" descr="n_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35675" y="3014663"/>
            <a:ext cx="10795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9516" name="Picture 28" descr="dayu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739063" y="2978150"/>
            <a:ext cx="8001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9517" name="Text Box 29"/>
          <p:cNvSpPr txBox="1">
            <a:spLocks noChangeArrowheads="1"/>
          </p:cNvSpPr>
          <p:nvPr/>
        </p:nvSpPr>
        <p:spPr bwMode="auto">
          <a:xfrm>
            <a:off x="5927725" y="2168525"/>
            <a:ext cx="15113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7" rIns="91435" bIns="45717">
            <a:spAutoFit/>
          </a:bodyPr>
          <a:lstStyle>
            <a:lvl1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</a:rPr>
              <a:t>sunny</a:t>
            </a:r>
          </a:p>
        </p:txBody>
      </p:sp>
      <p:sp>
        <p:nvSpPr>
          <p:cNvPr id="319518" name="Text Box 30"/>
          <p:cNvSpPr txBox="1">
            <a:spLocks noChangeArrowheads="1"/>
          </p:cNvSpPr>
          <p:nvPr/>
        </p:nvSpPr>
        <p:spPr bwMode="auto">
          <a:xfrm>
            <a:off x="7559675" y="2168525"/>
            <a:ext cx="133191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7" rIns="91435" bIns="45717">
            <a:spAutoFit/>
          </a:bodyPr>
          <a:lstStyle>
            <a:lvl1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</a:rPr>
              <a:t>windy</a:t>
            </a:r>
          </a:p>
        </p:txBody>
      </p:sp>
      <p:sp>
        <p:nvSpPr>
          <p:cNvPr id="319519" name="Text Box 31"/>
          <p:cNvSpPr txBox="1">
            <a:spLocks noChangeArrowheads="1"/>
          </p:cNvSpPr>
          <p:nvPr/>
        </p:nvSpPr>
        <p:spPr bwMode="auto">
          <a:xfrm>
            <a:off x="5916613" y="3968750"/>
            <a:ext cx="16573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7" rIns="91435" bIns="45717">
            <a:spAutoFit/>
          </a:bodyPr>
          <a:lstStyle>
            <a:lvl1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</a:rPr>
              <a:t>cloudy</a:t>
            </a:r>
          </a:p>
        </p:txBody>
      </p:sp>
      <p:sp>
        <p:nvSpPr>
          <p:cNvPr id="319520" name="Text Box 32"/>
          <p:cNvSpPr txBox="1">
            <a:spLocks noChangeArrowheads="1"/>
          </p:cNvSpPr>
          <p:nvPr/>
        </p:nvSpPr>
        <p:spPr bwMode="auto">
          <a:xfrm>
            <a:off x="7548563" y="3968750"/>
            <a:ext cx="13430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7" rIns="91435" bIns="45717">
            <a:spAutoFit/>
          </a:bodyPr>
          <a:lstStyle>
            <a:lvl1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</a:rPr>
              <a:t>rainy</a:t>
            </a:r>
          </a:p>
        </p:txBody>
      </p:sp>
      <p:sp>
        <p:nvSpPr>
          <p:cNvPr id="319521" name="Text Box 33"/>
          <p:cNvSpPr txBox="1">
            <a:spLocks noChangeArrowheads="1"/>
          </p:cNvSpPr>
          <p:nvPr/>
        </p:nvSpPr>
        <p:spPr bwMode="auto">
          <a:xfrm>
            <a:off x="5916613" y="5499100"/>
            <a:ext cx="16319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7" rIns="91435" bIns="45717">
            <a:spAutoFit/>
          </a:bodyPr>
          <a:lstStyle>
            <a:lvl1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</a:rPr>
              <a:t>snowy</a:t>
            </a:r>
          </a:p>
        </p:txBody>
      </p:sp>
      <p:sp>
        <p:nvSpPr>
          <p:cNvPr id="319522" name="Rectangle 34"/>
          <p:cNvSpPr>
            <a:spLocks noChangeArrowheads="1"/>
          </p:cNvSpPr>
          <p:nvPr/>
        </p:nvSpPr>
        <p:spPr bwMode="auto">
          <a:xfrm>
            <a:off x="179388" y="188913"/>
            <a:ext cx="874871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/>
            <a:r>
              <a:rPr lang="en-US" altLang="zh-CN" sz="6000">
                <a:solidFill>
                  <a:srgbClr val="0000FF"/>
                </a:solidFill>
                <a:latin typeface="Arial" panose="020B0604020202020204" pitchFamily="34" charset="0"/>
              </a:rPr>
              <a:t>Say </a:t>
            </a:r>
            <a:r>
              <a:rPr lang="en-US" altLang="zh-CN">
                <a:solidFill>
                  <a:srgbClr val="0000FF"/>
                </a:solidFill>
                <a:latin typeface="Arial" panose="020B0604020202020204" pitchFamily="34" charset="0"/>
              </a:rPr>
              <a:t>some words about the weather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19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19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19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19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19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19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19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19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319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319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319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9506" grpId="0" autoUpdateAnimBg="0"/>
      <p:bldP spid="319509" grpId="0" autoUpdateAnimBg="0"/>
      <p:bldP spid="319511" grpId="0" autoUpdateAnimBg="0"/>
      <p:bldP spid="319517" grpId="0" autoUpdateAnimBg="0"/>
      <p:bldP spid="319518" grpId="0" autoUpdateAnimBg="0"/>
      <p:bldP spid="319519" grpId="0" autoUpdateAnimBg="0"/>
      <p:bldP spid="319520" grpId="0" autoUpdateAnimBg="0"/>
      <p:bldP spid="319521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7" name="Text Box 3"/>
          <p:cNvSpPr txBox="1">
            <a:spLocks noChangeArrowheads="1"/>
          </p:cNvSpPr>
          <p:nvPr/>
        </p:nvSpPr>
        <p:spPr bwMode="auto">
          <a:xfrm>
            <a:off x="1187450" y="4149725"/>
            <a:ext cx="153828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6000">
                <a:latin typeface="Arial" panose="020B0604020202020204" pitchFamily="34" charset="0"/>
              </a:rPr>
              <a:t>sun</a:t>
            </a:r>
          </a:p>
        </p:txBody>
      </p:sp>
      <p:pic>
        <p:nvPicPr>
          <p:cNvPr id="246788" name="Picture 4" descr="200610523471317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6013" y="1341438"/>
            <a:ext cx="2447925" cy="240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6789" name="Picture 5" descr="200610523471428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3" y="1628775"/>
            <a:ext cx="2870200" cy="175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6790" name="Text Box 6"/>
          <p:cNvSpPr txBox="1">
            <a:spLocks noChangeArrowheads="1"/>
          </p:cNvSpPr>
          <p:nvPr/>
        </p:nvSpPr>
        <p:spPr bwMode="auto">
          <a:xfrm>
            <a:off x="4932363" y="4149725"/>
            <a:ext cx="2214562" cy="283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6000">
                <a:latin typeface="Arial" panose="020B0604020202020204" pitchFamily="34" charset="0"/>
              </a:rPr>
              <a:t>cloud</a:t>
            </a:r>
          </a:p>
          <a:p>
            <a:r>
              <a:rPr lang="en-US" altLang="zh-CN" sz="6000">
                <a:latin typeface="Arial" panose="020B0604020202020204" pitchFamily="34" charset="0"/>
              </a:rPr>
              <a:t> </a:t>
            </a:r>
            <a:endParaRPr lang="en-US" altLang="zh-CN" sz="4800">
              <a:latin typeface="Arial" panose="020B0604020202020204" pitchFamily="34" charset="0"/>
            </a:endParaRPr>
          </a:p>
          <a:p>
            <a:endParaRPr lang="en-US" altLang="zh-CN" sz="6000">
              <a:solidFill>
                <a:srgbClr val="CC0000"/>
              </a:solidFill>
              <a:latin typeface="Arial" panose="020B0604020202020204" pitchFamily="34" charset="0"/>
            </a:endParaRPr>
          </a:p>
        </p:txBody>
      </p:sp>
      <p:sp>
        <p:nvSpPr>
          <p:cNvPr id="246791" name="Text Box 7"/>
          <p:cNvSpPr txBox="1">
            <a:spLocks noChangeArrowheads="1"/>
          </p:cNvSpPr>
          <p:nvPr/>
        </p:nvSpPr>
        <p:spPr bwMode="auto">
          <a:xfrm>
            <a:off x="2484438" y="4149725"/>
            <a:ext cx="107315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6000">
                <a:solidFill>
                  <a:srgbClr val="CC0000"/>
                </a:solidFill>
                <a:latin typeface="Arial" panose="020B0604020202020204" pitchFamily="34" charset="0"/>
              </a:rPr>
              <a:t>ny</a:t>
            </a:r>
          </a:p>
        </p:txBody>
      </p:sp>
      <p:sp>
        <p:nvSpPr>
          <p:cNvPr id="246792" name="Text Box 8"/>
          <p:cNvSpPr txBox="1">
            <a:spLocks noChangeArrowheads="1"/>
          </p:cNvSpPr>
          <p:nvPr/>
        </p:nvSpPr>
        <p:spPr bwMode="auto">
          <a:xfrm>
            <a:off x="7132638" y="4149725"/>
            <a:ext cx="608012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6000">
                <a:solidFill>
                  <a:srgbClr val="CC0000"/>
                </a:solidFill>
                <a:latin typeface="Arial" panose="020B0604020202020204" pitchFamily="34" charset="0"/>
              </a:rPr>
              <a:t>y</a:t>
            </a:r>
          </a:p>
          <a:p>
            <a:endParaRPr lang="en-US" altLang="zh-CN" sz="6000">
              <a:solidFill>
                <a:srgbClr val="CC0000"/>
              </a:solidFill>
              <a:latin typeface="Arial" panose="020B0604020202020204" pitchFamily="34" charset="0"/>
            </a:endParaRPr>
          </a:p>
        </p:txBody>
      </p:sp>
      <p:sp>
        <p:nvSpPr>
          <p:cNvPr id="246793" name="Text Box 9"/>
          <p:cNvSpPr txBox="1">
            <a:spLocks noChangeArrowheads="1"/>
          </p:cNvSpPr>
          <p:nvPr/>
        </p:nvSpPr>
        <p:spPr bwMode="auto">
          <a:xfrm>
            <a:off x="1476375" y="5013325"/>
            <a:ext cx="1408113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>
                <a:latin typeface="Arial" panose="020B0604020202020204" pitchFamily="34" charset="0"/>
              </a:rPr>
              <a:t>晴朗的</a:t>
            </a:r>
            <a:endParaRPr lang="zh-CN" altLang="en-US" sz="3200">
              <a:solidFill>
                <a:srgbClr val="CC0000"/>
              </a:solidFill>
              <a:latin typeface="Arial" panose="020B0604020202020204" pitchFamily="34" charset="0"/>
            </a:endParaRPr>
          </a:p>
          <a:p>
            <a:endParaRPr lang="en-US" altLang="zh-CN" sz="1800" b="0">
              <a:latin typeface="Arial" panose="020B0604020202020204" pitchFamily="34" charset="0"/>
            </a:endParaRPr>
          </a:p>
        </p:txBody>
      </p:sp>
      <p:sp>
        <p:nvSpPr>
          <p:cNvPr id="246794" name="Text Box 10"/>
          <p:cNvSpPr txBox="1">
            <a:spLocks noChangeArrowheads="1"/>
          </p:cNvSpPr>
          <p:nvPr/>
        </p:nvSpPr>
        <p:spPr bwMode="auto">
          <a:xfrm>
            <a:off x="5435600" y="5084763"/>
            <a:ext cx="15605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latin typeface="Arial" panose="020B0604020202020204" pitchFamily="34" charset="0"/>
              </a:rPr>
              <a:t>多云的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6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6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6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67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67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6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500" fill="hold"/>
                                        <p:tgtEl>
                                          <p:spTgt spid="2467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67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67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6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467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67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6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500" fill="hold"/>
                                        <p:tgtEl>
                                          <p:spTgt spid="2467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787" grpId="0" build="allAtOnce"/>
      <p:bldP spid="246790" grpId="0"/>
      <p:bldP spid="246791" grpId="0"/>
      <p:bldP spid="246791" grpId="1"/>
      <p:bldP spid="246792" grpId="0"/>
      <p:bldP spid="246792" grpId="1"/>
      <p:bldP spid="246793" grpId="0"/>
      <p:bldP spid="24679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9" name="Text Box 3"/>
          <p:cNvSpPr txBox="1">
            <a:spLocks noChangeArrowheads="1"/>
          </p:cNvSpPr>
          <p:nvPr/>
        </p:nvSpPr>
        <p:spPr bwMode="auto">
          <a:xfrm>
            <a:off x="1187450" y="4149725"/>
            <a:ext cx="1581150" cy="173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6000">
                <a:latin typeface="Arial" panose="020B0604020202020204" pitchFamily="34" charset="0"/>
              </a:rPr>
              <a:t>rain</a:t>
            </a:r>
          </a:p>
          <a:p>
            <a:endParaRPr lang="en-US" altLang="zh-CN" sz="4800">
              <a:solidFill>
                <a:srgbClr val="CC0000"/>
              </a:solidFill>
              <a:latin typeface="Arial" panose="020B0604020202020204" pitchFamily="34" charset="0"/>
            </a:endParaRPr>
          </a:p>
        </p:txBody>
      </p:sp>
      <p:sp>
        <p:nvSpPr>
          <p:cNvPr id="249860" name="Text Box 4"/>
          <p:cNvSpPr txBox="1">
            <a:spLocks noChangeArrowheads="1"/>
          </p:cNvSpPr>
          <p:nvPr/>
        </p:nvSpPr>
        <p:spPr bwMode="auto">
          <a:xfrm>
            <a:off x="5003800" y="4149725"/>
            <a:ext cx="1917700" cy="173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6000">
                <a:latin typeface="Arial" panose="020B0604020202020204" pitchFamily="34" charset="0"/>
              </a:rPr>
              <a:t>wind</a:t>
            </a:r>
          </a:p>
          <a:p>
            <a:endParaRPr lang="en-US" altLang="zh-CN" sz="4800">
              <a:solidFill>
                <a:srgbClr val="CC0000"/>
              </a:solidFill>
              <a:latin typeface="Arial" panose="020B0604020202020204" pitchFamily="34" charset="0"/>
            </a:endParaRPr>
          </a:p>
        </p:txBody>
      </p:sp>
      <p:sp>
        <p:nvSpPr>
          <p:cNvPr id="249861" name="Text Box 5"/>
          <p:cNvSpPr txBox="1">
            <a:spLocks noChangeArrowheads="1"/>
          </p:cNvSpPr>
          <p:nvPr/>
        </p:nvSpPr>
        <p:spPr bwMode="auto">
          <a:xfrm>
            <a:off x="2555875" y="4149725"/>
            <a:ext cx="60801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6000">
                <a:solidFill>
                  <a:srgbClr val="CC0000"/>
                </a:solidFill>
                <a:latin typeface="Arial" panose="020B0604020202020204" pitchFamily="34" charset="0"/>
              </a:rPr>
              <a:t>y</a:t>
            </a:r>
          </a:p>
        </p:txBody>
      </p:sp>
      <p:sp>
        <p:nvSpPr>
          <p:cNvPr id="249862" name="Text Box 6"/>
          <p:cNvSpPr txBox="1">
            <a:spLocks noChangeArrowheads="1"/>
          </p:cNvSpPr>
          <p:nvPr/>
        </p:nvSpPr>
        <p:spPr bwMode="auto">
          <a:xfrm>
            <a:off x="6732588" y="4149725"/>
            <a:ext cx="60801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6000">
                <a:solidFill>
                  <a:srgbClr val="CC0000"/>
                </a:solidFill>
                <a:latin typeface="Arial" panose="020B0604020202020204" pitchFamily="34" charset="0"/>
              </a:rPr>
              <a:t>y</a:t>
            </a:r>
          </a:p>
        </p:txBody>
      </p:sp>
      <p:pic>
        <p:nvPicPr>
          <p:cNvPr id="249863" name="Picture 7" descr="20061052347249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1144588"/>
            <a:ext cx="2952750" cy="275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49864" name="Group 8"/>
          <p:cNvGrpSpPr/>
          <p:nvPr/>
        </p:nvGrpSpPr>
        <p:grpSpPr bwMode="auto">
          <a:xfrm>
            <a:off x="4787900" y="1628775"/>
            <a:ext cx="3313113" cy="2160588"/>
            <a:chOff x="1680" y="528"/>
            <a:chExt cx="1200" cy="816"/>
          </a:xfrm>
        </p:grpSpPr>
        <p:sp>
          <p:nvSpPr>
            <p:cNvPr id="249865" name="Oval 9"/>
            <p:cNvSpPr>
              <a:spLocks noChangeArrowheads="1"/>
            </p:cNvSpPr>
            <p:nvPr/>
          </p:nvSpPr>
          <p:spPr bwMode="auto">
            <a:xfrm>
              <a:off x="1680" y="528"/>
              <a:ext cx="1200" cy="81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1" lang="zh-CN" altLang="zh-CN" sz="2400" b="0">
                <a:solidFill>
                  <a:srgbClr val="FFFFFF"/>
                </a:solidFill>
              </a:endParaRPr>
            </a:p>
          </p:txBody>
        </p:sp>
        <p:sp>
          <p:nvSpPr>
            <p:cNvPr id="249866" name="Line 10"/>
            <p:cNvSpPr>
              <a:spLocks noChangeShapeType="1"/>
            </p:cNvSpPr>
            <p:nvPr/>
          </p:nvSpPr>
          <p:spPr bwMode="auto">
            <a:xfrm flipH="1">
              <a:off x="2064" y="672"/>
              <a:ext cx="144" cy="57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9867" name="Line 11"/>
            <p:cNvSpPr>
              <a:spLocks noChangeShapeType="1"/>
            </p:cNvSpPr>
            <p:nvPr/>
          </p:nvSpPr>
          <p:spPr bwMode="auto">
            <a:xfrm>
              <a:off x="2208" y="672"/>
              <a:ext cx="288" cy="4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9868" name="Line 12"/>
            <p:cNvSpPr>
              <a:spLocks noChangeShapeType="1"/>
            </p:cNvSpPr>
            <p:nvPr/>
          </p:nvSpPr>
          <p:spPr bwMode="auto">
            <a:xfrm>
              <a:off x="2160" y="816"/>
              <a:ext cx="288" cy="4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9869" name="Line 13"/>
            <p:cNvSpPr>
              <a:spLocks noChangeShapeType="1"/>
            </p:cNvSpPr>
            <p:nvPr/>
          </p:nvSpPr>
          <p:spPr bwMode="auto">
            <a:xfrm>
              <a:off x="2160" y="960"/>
              <a:ext cx="240" cy="4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49870" name="Text Box 14"/>
          <p:cNvSpPr txBox="1">
            <a:spLocks noChangeArrowheads="1"/>
          </p:cNvSpPr>
          <p:nvPr/>
        </p:nvSpPr>
        <p:spPr bwMode="auto">
          <a:xfrm>
            <a:off x="1258888" y="4981575"/>
            <a:ext cx="1865312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4400">
                <a:latin typeface="Arial" panose="020B0604020202020204" pitchFamily="34" charset="0"/>
              </a:rPr>
              <a:t>下雨的</a:t>
            </a:r>
          </a:p>
        </p:txBody>
      </p:sp>
      <p:sp>
        <p:nvSpPr>
          <p:cNvPr id="249871" name="Text Box 15"/>
          <p:cNvSpPr txBox="1">
            <a:spLocks noChangeArrowheads="1"/>
          </p:cNvSpPr>
          <p:nvPr/>
        </p:nvSpPr>
        <p:spPr bwMode="auto">
          <a:xfrm>
            <a:off x="5364163" y="5013325"/>
            <a:ext cx="156051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latin typeface="Arial" panose="020B0604020202020204" pitchFamily="34" charset="0"/>
              </a:rPr>
              <a:t>刮风的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9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9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9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98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98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9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500" fill="hold"/>
                                        <p:tgtEl>
                                          <p:spTgt spid="2498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98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98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9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498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98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9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500" fill="hold"/>
                                        <p:tgtEl>
                                          <p:spTgt spid="2498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249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9859" grpId="0" build="allAtOnce"/>
      <p:bldP spid="249860" grpId="0"/>
      <p:bldP spid="249861" grpId="0"/>
      <p:bldP spid="249861" grpId="1"/>
      <p:bldP spid="249862" grpId="0"/>
      <p:bldP spid="249862" grpId="1"/>
      <p:bldP spid="249870" grpId="0"/>
      <p:bldP spid="24987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7" name="Text Box 3"/>
          <p:cNvSpPr txBox="1">
            <a:spLocks noChangeArrowheads="1"/>
          </p:cNvSpPr>
          <p:nvPr/>
        </p:nvSpPr>
        <p:spPr bwMode="auto">
          <a:xfrm>
            <a:off x="1187450" y="4149725"/>
            <a:ext cx="2301875" cy="173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6000">
                <a:latin typeface="Arial" panose="020B0604020202020204" pitchFamily="34" charset="0"/>
              </a:rPr>
              <a:t>storm</a:t>
            </a:r>
          </a:p>
          <a:p>
            <a:r>
              <a:rPr lang="zh-CN" altLang="en-US" sz="4800">
                <a:latin typeface="Arial" panose="020B0604020202020204" pitchFamily="34" charset="0"/>
              </a:rPr>
              <a:t>暴风雨</a:t>
            </a:r>
            <a:endParaRPr lang="zh-CN" altLang="en-US" sz="4800">
              <a:solidFill>
                <a:srgbClr val="CC0000"/>
              </a:solidFill>
              <a:latin typeface="Arial" panose="020B0604020202020204" pitchFamily="34" charset="0"/>
            </a:endParaRPr>
          </a:p>
        </p:txBody>
      </p:sp>
      <p:sp>
        <p:nvSpPr>
          <p:cNvPr id="251908" name="Text Box 4"/>
          <p:cNvSpPr txBox="1">
            <a:spLocks noChangeArrowheads="1"/>
          </p:cNvSpPr>
          <p:nvPr/>
        </p:nvSpPr>
        <p:spPr bwMode="auto">
          <a:xfrm>
            <a:off x="4932363" y="4149725"/>
            <a:ext cx="285115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6000">
                <a:latin typeface="Arial" panose="020B0604020202020204" pitchFamily="34" charset="0"/>
              </a:rPr>
              <a:t>shower</a:t>
            </a:r>
          </a:p>
          <a:p>
            <a:r>
              <a:rPr lang="en-US" altLang="zh-CN" sz="6000">
                <a:latin typeface="Arial" panose="020B0604020202020204" pitchFamily="34" charset="0"/>
              </a:rPr>
              <a:t>   </a:t>
            </a:r>
            <a:r>
              <a:rPr lang="zh-CN" altLang="en-US" sz="4800">
                <a:latin typeface="Arial" panose="020B0604020202020204" pitchFamily="34" charset="0"/>
              </a:rPr>
              <a:t>阵雨</a:t>
            </a:r>
            <a:endParaRPr lang="zh-CN" altLang="en-US" sz="4800">
              <a:solidFill>
                <a:srgbClr val="CC0000"/>
              </a:solidFill>
              <a:latin typeface="Arial" panose="020B0604020202020204" pitchFamily="34" charset="0"/>
            </a:endParaRPr>
          </a:p>
        </p:txBody>
      </p:sp>
      <p:sp>
        <p:nvSpPr>
          <p:cNvPr id="251909" name="Text Box 5"/>
          <p:cNvSpPr txBox="1">
            <a:spLocks noChangeArrowheads="1"/>
          </p:cNvSpPr>
          <p:nvPr/>
        </p:nvSpPr>
        <p:spPr bwMode="auto">
          <a:xfrm>
            <a:off x="3348038" y="4149725"/>
            <a:ext cx="60801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6000">
                <a:solidFill>
                  <a:srgbClr val="CC0000"/>
                </a:solidFill>
                <a:latin typeface="Arial" panose="020B0604020202020204" pitchFamily="34" charset="0"/>
              </a:rPr>
              <a:t>y</a:t>
            </a:r>
          </a:p>
        </p:txBody>
      </p:sp>
      <p:grpSp>
        <p:nvGrpSpPr>
          <p:cNvPr id="251910" name="Group 6"/>
          <p:cNvGrpSpPr/>
          <p:nvPr/>
        </p:nvGrpSpPr>
        <p:grpSpPr bwMode="auto">
          <a:xfrm>
            <a:off x="1042988" y="1557338"/>
            <a:ext cx="2952750" cy="2592387"/>
            <a:chOff x="3168" y="384"/>
            <a:chExt cx="1056" cy="816"/>
          </a:xfrm>
        </p:grpSpPr>
        <p:pic>
          <p:nvPicPr>
            <p:cNvPr id="251911" name="Picture 7" descr="雷阵雨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168" y="384"/>
              <a:ext cx="1056" cy="8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aphicFrame>
          <p:nvGraphicFramePr>
            <p:cNvPr id="251912" name="Object 8"/>
            <p:cNvGraphicFramePr>
              <a:graphicFrameLocks noChangeAspect="1"/>
            </p:cNvGraphicFramePr>
            <p:nvPr/>
          </p:nvGraphicFramePr>
          <p:xfrm>
            <a:off x="3648" y="816"/>
            <a:ext cx="107" cy="1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1973" r:id="rId5" imgW="304800" imgH="409575" progId="Paint.Picture">
                    <p:embed/>
                  </p:oleObj>
                </mc:Choice>
                <mc:Fallback>
                  <p:oleObj r:id="rId5" imgW="304800" imgH="409575" progId="Paint.Picture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48" y="816"/>
                          <a:ext cx="107" cy="14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1913" name="Object 9"/>
            <p:cNvGraphicFramePr>
              <a:graphicFrameLocks noChangeAspect="1"/>
            </p:cNvGraphicFramePr>
            <p:nvPr/>
          </p:nvGraphicFramePr>
          <p:xfrm>
            <a:off x="3600" y="960"/>
            <a:ext cx="107" cy="1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1974" r:id="rId7" imgW="304800" imgH="409575" progId="Paint.Picture">
                    <p:embed/>
                  </p:oleObj>
                </mc:Choice>
                <mc:Fallback>
                  <p:oleObj r:id="rId7" imgW="304800" imgH="409575" progId="Paint.Picture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00" y="960"/>
                          <a:ext cx="107" cy="14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1914" name="Object 10"/>
            <p:cNvGraphicFramePr>
              <a:graphicFrameLocks noChangeAspect="1"/>
            </p:cNvGraphicFramePr>
            <p:nvPr/>
          </p:nvGraphicFramePr>
          <p:xfrm>
            <a:off x="3312" y="768"/>
            <a:ext cx="107" cy="1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1975" r:id="rId8" imgW="304800" imgH="409575" progId="Paint.Picture">
                    <p:embed/>
                  </p:oleObj>
                </mc:Choice>
                <mc:Fallback>
                  <p:oleObj r:id="rId8" imgW="304800" imgH="409575" progId="Paint.Picture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12" y="768"/>
                          <a:ext cx="107" cy="14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1915" name="Object 11"/>
            <p:cNvGraphicFramePr>
              <a:graphicFrameLocks noChangeAspect="1"/>
            </p:cNvGraphicFramePr>
            <p:nvPr/>
          </p:nvGraphicFramePr>
          <p:xfrm>
            <a:off x="4032" y="768"/>
            <a:ext cx="107" cy="1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1976" r:id="rId9" imgW="304800" imgH="409575" progId="Paint.Picture">
                    <p:embed/>
                  </p:oleObj>
                </mc:Choice>
                <mc:Fallback>
                  <p:oleObj r:id="rId9" imgW="304800" imgH="409575" progId="Paint.Picture">
                    <p:embed/>
                    <p:pic>
                      <p:nvPicPr>
                        <p:cNvPr id="0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32" y="768"/>
                          <a:ext cx="107" cy="14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51916" name="Group 12"/>
          <p:cNvGrpSpPr/>
          <p:nvPr/>
        </p:nvGrpSpPr>
        <p:grpSpPr bwMode="auto">
          <a:xfrm>
            <a:off x="5003800" y="1196975"/>
            <a:ext cx="2520950" cy="2592388"/>
            <a:chOff x="384" y="2160"/>
            <a:chExt cx="912" cy="960"/>
          </a:xfrm>
        </p:grpSpPr>
        <p:pic>
          <p:nvPicPr>
            <p:cNvPr id="251917" name="Picture 13" descr="u=2140889934,4244965011&amp;gp=2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384" y="2160"/>
              <a:ext cx="912" cy="8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aphicFrame>
          <p:nvGraphicFramePr>
            <p:cNvPr id="251918" name="Object 14"/>
            <p:cNvGraphicFramePr>
              <a:graphicFrameLocks noChangeAspect="1"/>
            </p:cNvGraphicFramePr>
            <p:nvPr/>
          </p:nvGraphicFramePr>
          <p:xfrm>
            <a:off x="480" y="2832"/>
            <a:ext cx="107" cy="1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1977" r:id="rId11" imgW="304800" imgH="409575" progId="Paint.Picture">
                    <p:embed/>
                  </p:oleObj>
                </mc:Choice>
                <mc:Fallback>
                  <p:oleObj r:id="rId11" imgW="304800" imgH="409575" progId="Paint.Picture">
                    <p:embed/>
                    <p:pic>
                      <p:nvPicPr>
                        <p:cNvPr id="0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0" y="2832"/>
                          <a:ext cx="107" cy="14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1919" name="Object 15"/>
            <p:cNvGraphicFramePr>
              <a:graphicFrameLocks noChangeAspect="1"/>
            </p:cNvGraphicFramePr>
            <p:nvPr/>
          </p:nvGraphicFramePr>
          <p:xfrm>
            <a:off x="624" y="2976"/>
            <a:ext cx="107" cy="1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1978" r:id="rId12" imgW="304800" imgH="409575" progId="Paint.Picture">
                    <p:embed/>
                  </p:oleObj>
                </mc:Choice>
                <mc:Fallback>
                  <p:oleObj r:id="rId12" imgW="304800" imgH="409575" progId="Paint.Picture">
                    <p:embed/>
                    <p:pic>
                      <p:nvPicPr>
                        <p:cNvPr id="0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4" y="2976"/>
                          <a:ext cx="107" cy="14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1920" name="Object 16"/>
            <p:cNvGraphicFramePr>
              <a:graphicFrameLocks noChangeAspect="1"/>
            </p:cNvGraphicFramePr>
            <p:nvPr/>
          </p:nvGraphicFramePr>
          <p:xfrm>
            <a:off x="768" y="2880"/>
            <a:ext cx="107" cy="1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1979" r:id="rId13" imgW="304800" imgH="409575" progId="Paint.Picture">
                    <p:embed/>
                  </p:oleObj>
                </mc:Choice>
                <mc:Fallback>
                  <p:oleObj r:id="rId13" imgW="304800" imgH="409575" progId="Paint.Picture">
                    <p:embed/>
                    <p:pic>
                      <p:nvPicPr>
                        <p:cNvPr id="0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8" y="2880"/>
                          <a:ext cx="107" cy="14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1921" name="Object 17"/>
            <p:cNvGraphicFramePr>
              <a:graphicFrameLocks noChangeAspect="1"/>
            </p:cNvGraphicFramePr>
            <p:nvPr/>
          </p:nvGraphicFramePr>
          <p:xfrm>
            <a:off x="912" y="2928"/>
            <a:ext cx="107" cy="1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1980" r:id="rId14" imgW="304800" imgH="409575" progId="Paint.Picture">
                    <p:embed/>
                  </p:oleObj>
                </mc:Choice>
                <mc:Fallback>
                  <p:oleObj r:id="rId14" imgW="304800" imgH="409575" progId="Paint.Picture">
                    <p:embed/>
                    <p:pic>
                      <p:nvPicPr>
                        <p:cNvPr id="0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12" y="2928"/>
                          <a:ext cx="107" cy="14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51922" name="Text Box 18"/>
          <p:cNvSpPr txBox="1">
            <a:spLocks noChangeArrowheads="1"/>
          </p:cNvSpPr>
          <p:nvPr/>
        </p:nvSpPr>
        <p:spPr bwMode="auto">
          <a:xfrm>
            <a:off x="7740650" y="4149725"/>
            <a:ext cx="60801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6000">
                <a:solidFill>
                  <a:srgbClr val="CC0000"/>
                </a:solidFill>
                <a:latin typeface="Arial" panose="020B0604020202020204" pitchFamily="34" charset="0"/>
              </a:rPr>
              <a:t>y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19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19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1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19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19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1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500" fill="hold"/>
                                        <p:tgtEl>
                                          <p:spTgt spid="2519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19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19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1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19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19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1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500" fill="hold"/>
                                        <p:tgtEl>
                                          <p:spTgt spid="2519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519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51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1907" grpId="0"/>
      <p:bldP spid="251908" grpId="0"/>
      <p:bldP spid="251909" grpId="0"/>
      <p:bldP spid="251909" grpId="1"/>
      <p:bldP spid="251922" grpId="0"/>
      <p:bldP spid="251922" grpId="1"/>
      <p:bldP spid="251922" grpId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5" name="Text Box 3"/>
          <p:cNvSpPr txBox="1">
            <a:spLocks noChangeArrowheads="1"/>
          </p:cNvSpPr>
          <p:nvPr/>
        </p:nvSpPr>
        <p:spPr bwMode="auto">
          <a:xfrm>
            <a:off x="1187450" y="4149725"/>
            <a:ext cx="2130425" cy="173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6000">
                <a:latin typeface="Arial" panose="020B0604020202020204" pitchFamily="34" charset="0"/>
              </a:rPr>
              <a:t>snow</a:t>
            </a:r>
          </a:p>
          <a:p>
            <a:r>
              <a:rPr lang="zh-CN" altLang="en-US" sz="4800">
                <a:latin typeface="Arial" panose="020B0604020202020204" pitchFamily="34" charset="0"/>
              </a:rPr>
              <a:t>下雪的</a:t>
            </a:r>
            <a:endParaRPr lang="zh-CN" altLang="en-US" sz="4800">
              <a:solidFill>
                <a:srgbClr val="CC0000"/>
              </a:solidFill>
              <a:latin typeface="Arial" panose="020B0604020202020204" pitchFamily="34" charset="0"/>
            </a:endParaRPr>
          </a:p>
        </p:txBody>
      </p:sp>
      <p:sp>
        <p:nvSpPr>
          <p:cNvPr id="253956" name="Text Box 4"/>
          <p:cNvSpPr txBox="1">
            <a:spLocks noChangeArrowheads="1"/>
          </p:cNvSpPr>
          <p:nvPr/>
        </p:nvSpPr>
        <p:spPr bwMode="auto">
          <a:xfrm>
            <a:off x="4859338" y="4149725"/>
            <a:ext cx="3105150" cy="173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6000">
                <a:latin typeface="Arial" panose="020B0604020202020204" pitchFamily="34" charset="0"/>
              </a:rPr>
              <a:t>freezing</a:t>
            </a:r>
          </a:p>
          <a:p>
            <a:r>
              <a:rPr lang="en-US" altLang="zh-CN" sz="4800">
                <a:latin typeface="Arial" panose="020B0604020202020204" pitchFamily="34" charset="0"/>
              </a:rPr>
              <a:t>  </a:t>
            </a:r>
            <a:r>
              <a:rPr lang="zh-CN" altLang="en-US" sz="4800">
                <a:latin typeface="Arial" panose="020B0604020202020204" pitchFamily="34" charset="0"/>
              </a:rPr>
              <a:t>冰冻的</a:t>
            </a:r>
            <a:endParaRPr lang="zh-CN" altLang="en-US" sz="4800">
              <a:solidFill>
                <a:srgbClr val="CC0000"/>
              </a:solidFill>
              <a:latin typeface="Arial" panose="020B0604020202020204" pitchFamily="34" charset="0"/>
            </a:endParaRPr>
          </a:p>
        </p:txBody>
      </p:sp>
      <p:sp>
        <p:nvSpPr>
          <p:cNvPr id="253957" name="Text Box 5"/>
          <p:cNvSpPr txBox="1">
            <a:spLocks noChangeArrowheads="1"/>
          </p:cNvSpPr>
          <p:nvPr/>
        </p:nvSpPr>
        <p:spPr bwMode="auto">
          <a:xfrm>
            <a:off x="3203575" y="4149725"/>
            <a:ext cx="60801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6000">
                <a:solidFill>
                  <a:srgbClr val="CC0000"/>
                </a:solidFill>
                <a:latin typeface="Arial" panose="020B0604020202020204" pitchFamily="34" charset="0"/>
              </a:rPr>
              <a:t>y</a:t>
            </a:r>
          </a:p>
        </p:txBody>
      </p:sp>
      <p:pic>
        <p:nvPicPr>
          <p:cNvPr id="253958" name="Picture 6" descr="200610523472252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3350" y="1557338"/>
            <a:ext cx="2520950" cy="252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3959" name="Picture 7" descr="ic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32363" y="1700213"/>
            <a:ext cx="2519362" cy="208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39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39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3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39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39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3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500" fill="hold"/>
                                        <p:tgtEl>
                                          <p:spTgt spid="2539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39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39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3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3955" grpId="0"/>
      <p:bldP spid="253956" grpId="0"/>
      <p:bldP spid="253957" grpId="0"/>
      <p:bldP spid="253957" grpId="1"/>
    </p:bldLst>
  </p:timing>
</p:sld>
</file>

<file path=ppt/theme/theme1.xml><?xml version="1.0" encoding="utf-8"?>
<a:theme xmlns:a="http://schemas.openxmlformats.org/drawingml/2006/main" name="WWW.2PPT.COM&#10;">
  <a:themeElements>
    <a:clrScheme name="2_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3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3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2_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1426</Words>
  <Application>Microsoft Office PowerPoint</Application>
  <PresentationFormat>全屏显示(4:3)</PresentationFormat>
  <Paragraphs>332</Paragraphs>
  <Slides>36</Slides>
  <Notes>5</Notes>
  <HiddenSlides>0</HiddenSlides>
  <MMClips>0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36</vt:i4>
      </vt:variant>
    </vt:vector>
  </HeadingPairs>
  <TitlesOfParts>
    <vt:vector size="45" baseType="lpstr">
      <vt:lpstr>黑体</vt:lpstr>
      <vt:lpstr>宋体</vt:lpstr>
      <vt:lpstr>微软雅黑</vt:lpstr>
      <vt:lpstr>Arial</vt:lpstr>
      <vt:lpstr>Arial Black</vt:lpstr>
      <vt:lpstr>Times New Roman</vt:lpstr>
      <vt:lpstr>Verdana</vt:lpstr>
      <vt:lpstr>WWW.2PPT.COM
</vt:lpstr>
      <vt:lpstr>Bitmap Image</vt:lpstr>
      <vt:lpstr>Unit 1 It might snow.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Say what the weather may or might be like in your town.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Can you read?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Exercise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2008-04-09T13:00:00Z</dcterms:created>
  <dcterms:modified xsi:type="dcterms:W3CDTF">2023-01-16T23:54:40Z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CE81A3981A954254A2FB942444E575A7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