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5" r:id="rId11"/>
    <p:sldId id="266" r:id="rId12"/>
    <p:sldId id="267" r:id="rId13"/>
    <p:sldId id="268" r:id="rId14"/>
    <p:sldId id="269" r:id="rId15"/>
    <p:sldId id="264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D2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4A9ABA5-BF79-495F-B248-1AADEA15F6DA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A90AB0C-9ED0-4427-9ECA-8BD5E974D8C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AB0C-9ED0-4427-9ECA-8BD5E974D8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本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本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689-267F-42F0-894C-C40890927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1D4841E-4C25-4CB5-9191-AF6A999C13F2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26EB689-267F-42F0-894C-C4089092710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12941" y="1317556"/>
            <a:ext cx="73661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情满中秋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205163" y="3546019"/>
            <a:ext cx="5781675" cy="461665"/>
            <a:chOff x="3133725" y="3863519"/>
            <a:chExt cx="5781675" cy="461665"/>
          </a:xfrm>
        </p:grpSpPr>
        <p:sp>
          <p:nvSpPr>
            <p:cNvPr id="7" name="文本框 6"/>
            <p:cNvSpPr txBox="1"/>
            <p:nvPr/>
          </p:nvSpPr>
          <p:spPr>
            <a:xfrm>
              <a:off x="4405312" y="3863519"/>
              <a:ext cx="3238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节日主题班会介绍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1337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295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988486" y="4436365"/>
            <a:ext cx="397104" cy="397104"/>
            <a:chOff x="891974" y="4415843"/>
            <a:chExt cx="450443" cy="450443"/>
          </a:xfrm>
        </p:grpSpPr>
        <p:sp>
          <p:nvSpPr>
            <p:cNvPr id="13" name="椭圆 12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rgbClr val="CC3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23992" y="4436365"/>
            <a:ext cx="397104" cy="397104"/>
            <a:chOff x="891974" y="4415843"/>
            <a:chExt cx="450443" cy="450443"/>
          </a:xfrm>
        </p:grpSpPr>
        <p:sp>
          <p:nvSpPr>
            <p:cNvPr id="17" name="椭圆 16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rgbClr val="CC3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49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9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95400" y="2465351"/>
            <a:ext cx="7848600" cy="2822633"/>
          </a:xfrm>
          <a:prstGeom prst="rect">
            <a:avLst/>
          </a:prstGeom>
          <a:solidFill>
            <a:srgbClr val="CC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5" name="图片 4" descr="图片包含 游戏机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37300" y="1503341"/>
            <a:ext cx="5384800" cy="45740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22400" y="2603434"/>
            <a:ext cx="5041900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此传说最早见于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汉乐府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董逃行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：“玉兔长跪捣药蛤蟆丸，奉上陛下一玉盘，服此药可得神仙。”相传月亮之中有一只兔子，浑身洁白如玉，所以称作“玉兔”。这种白兔拿着玉杵，跪地捣药，成蛤蟆丸，服用此等药丸可以长生成仙。玉兔恐怕是嫦娥在广寒宫中最早的玩伴吧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玉兔捣药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66899" y="2465351"/>
            <a:ext cx="9299629" cy="2822633"/>
          </a:xfrm>
          <a:prstGeom prst="rect">
            <a:avLst/>
          </a:prstGeom>
          <a:solidFill>
            <a:srgbClr val="CC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" name="图片 2" descr="黑暗里有星球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18182" y="2000250"/>
            <a:ext cx="3600450" cy="3600450"/>
          </a:xfrm>
          <a:prstGeom prst="ellipse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21078" y="2668049"/>
            <a:ext cx="6343004" cy="2264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相传唐玄宗与申天师及道士鸿都中秋望月，突然玄宗兴起游月宫之念，于是天师作法，三人一起步上青云，漫游月宫。但宫前有守卫森严，无法进入，只能在外俯瞰长安皇城。在此之际，忽闻仙声阵阵，清丽奇绝，宛转动人！唐玄宗素来熟通音律，于是默记心中。这正是“此曲只应天上有，人间能得几回闻！”日后玄宗回忆月宫仙娥的音乐歌声，自己又谱曲编舞，这便是历史上有名的“霓裳羽衣曲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玄宗游月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植物, 桌子, 蛋糕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389507" y="2205616"/>
            <a:ext cx="4490219" cy="33689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952063" y="2258160"/>
            <a:ext cx="6437444" cy="3316436"/>
            <a:chOff x="952063" y="2258160"/>
            <a:chExt cx="6437444" cy="3316436"/>
          </a:xfrm>
        </p:grpSpPr>
        <p:sp>
          <p:nvSpPr>
            <p:cNvPr id="9" name="矩形 8"/>
            <p:cNvSpPr/>
            <p:nvPr/>
          </p:nvSpPr>
          <p:spPr>
            <a:xfrm>
              <a:off x="952063" y="4610746"/>
              <a:ext cx="6437444" cy="963850"/>
            </a:xfrm>
            <a:prstGeom prst="rect">
              <a:avLst/>
            </a:prstGeom>
            <a:solidFill>
              <a:srgbClr val="CC3D2D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37072" y="2781210"/>
              <a:ext cx="6067425" cy="173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传说貂蝉降生人世，三年间当地桃杏花开即凋；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貂蝉午夜拜月，月里嫦娥自愧不如，匆匆隐入云中；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貂蝉身姿俏美，细耳碧环，行时风摆杨柳，静时文雅有余，貂蝉之美，蔚为大观。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52063" y="2258160"/>
              <a:ext cx="6437444" cy="430796"/>
            </a:xfrm>
            <a:prstGeom prst="rect">
              <a:avLst/>
            </a:prstGeom>
            <a:solidFill>
              <a:srgbClr val="CC3D2D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貂蝉是东汉末年司徒王允的歌女，国色天香，有倾国倾城之貌</a:t>
              </a:r>
              <a:endPara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62593" y="4655468"/>
              <a:ext cx="6216384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正是因了这种美貌，让弄权作威的董卓、勇而无谋的吕布反目成仇，使得动乱不堪的朝野稍有安宁之象。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52063" y="2688956"/>
              <a:ext cx="6437444" cy="1921790"/>
            </a:xfrm>
            <a:prstGeom prst="rect">
              <a:avLst/>
            </a:prstGeom>
            <a:noFill/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貂蝉拜月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3" y="62117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13248" y="1873025"/>
            <a:ext cx="9765505" cy="1917925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6236" y="2158775"/>
            <a:ext cx="9559528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当时，中原广大人民不堪忍受元朝统治阶级的残酷统治，纷纷起义抗元。 联合各路反抗力量准备起义。但朝庭官兵搜查的十分严密，传递消息十分困难。军师刘伯温便想出一计策，命令属下把藏有“八月十五夜起义”的纸条藏入饼子里面，再派人分头传送到各地起义军中，通知他们在八月十五日晚上起义响应。到了起义的那天，各路义军一齐响应。 很快，徐达就攻下元大都，起义成功了。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379959" y="1640491"/>
            <a:ext cx="397668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中秋节吃月饼相传始于元代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8" name="图片 17" descr="盘子里有许多杯子蛋糕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9959" y="4200526"/>
            <a:ext cx="3475987" cy="18709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095875" y="4023484"/>
            <a:ext cx="5882878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消息传来，朱元璋高兴得连忙传下口谕，在即将来临的中秋节，让全体将士与民同乐，并将当年起兵时以秘密传递信息的“月饼”，作为节令糕点赏赐群臣。此后，“月饼”制作越发精细，品种更多。之后中秋节吃月饼的习俗便在民间流传开来。</a:t>
            </a:r>
          </a:p>
        </p:txBody>
      </p:sp>
      <p:sp>
        <p:nvSpPr>
          <p:cNvPr id="22" name="平行四边形 21"/>
          <p:cNvSpPr/>
          <p:nvPr/>
        </p:nvSpPr>
        <p:spPr>
          <a:xfrm>
            <a:off x="5819775" y="5648325"/>
            <a:ext cx="5400000" cy="36000"/>
          </a:xfrm>
          <a:prstGeom prst="parallelogram">
            <a:avLst>
              <a:gd name="adj" fmla="val 308346"/>
            </a:avLst>
          </a:prstGeom>
          <a:gradFill>
            <a:gsLst>
              <a:gs pos="0">
                <a:srgbClr val="CC3D2D"/>
              </a:gs>
              <a:gs pos="100000">
                <a:srgbClr val="CC3D2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945316" y="5791118"/>
            <a:ext cx="5400000" cy="72000"/>
          </a:xfrm>
          <a:prstGeom prst="parallelogram">
            <a:avLst>
              <a:gd name="adj" fmla="val 308346"/>
            </a:avLst>
          </a:prstGeom>
          <a:gradFill>
            <a:gsLst>
              <a:gs pos="0">
                <a:srgbClr val="CC3D2D"/>
              </a:gs>
              <a:gs pos="100000">
                <a:srgbClr val="CC3D2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月饼起义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49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49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49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1" grpId="0"/>
      <p:bldP spid="22" grpId="0" animBg="1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365658" y="1608931"/>
            <a:ext cx="846138" cy="846138"/>
            <a:chOff x="4021931" y="1608931"/>
            <a:chExt cx="846138" cy="846138"/>
          </a:xfrm>
        </p:grpSpPr>
        <p:sp>
          <p:nvSpPr>
            <p:cNvPr id="51" name="椭圆 50"/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80204" y="1608931"/>
            <a:ext cx="846138" cy="846138"/>
            <a:chOff x="4021931" y="1608931"/>
            <a:chExt cx="846138" cy="846138"/>
          </a:xfrm>
        </p:grpSpPr>
        <p:sp>
          <p:nvSpPr>
            <p:cNvPr id="6" name="椭圆 5"/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第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38800" y="1574800"/>
            <a:ext cx="914400" cy="914400"/>
            <a:chOff x="3987800" y="1574800"/>
            <a:chExt cx="914400" cy="914400"/>
          </a:xfrm>
        </p:grpSpPr>
        <p:sp>
          <p:nvSpPr>
            <p:cNvPr id="43" name="椭圆 42"/>
            <p:cNvSpPr/>
            <p:nvPr/>
          </p:nvSpPr>
          <p:spPr>
            <a:xfrm>
              <a:off x="3987800" y="1574800"/>
              <a:ext cx="914400" cy="914400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46537" y="1633537"/>
              <a:ext cx="796926" cy="7969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044890" y="1586765"/>
              <a:ext cx="8002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叁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2533650" y="2634734"/>
            <a:ext cx="71247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中秋节的民俗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443286" y="3742730"/>
            <a:ext cx="5305425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中秋节的盛行始于宋朝，至明清时，已与元旦齐名，成为我国的主要节日之一。这也是我国仅次于春节的第二大传统节日。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13248" y="1873025"/>
            <a:ext cx="9765505" cy="4165825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20168" y="4814166"/>
            <a:ext cx="8551664" cy="116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月下，将月亮神像放在月亮的那个方向，红烛高燃，全家人依次拜祭月亮，然后由当家主妇切开团圆月饼。切的人预先算好全家共有多少人，在家的，在外地的，都要算在一起，不能切多也不能切少，大小要一样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048000" y="1640491"/>
            <a:ext cx="6096000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在古代有“秋暮夕月”的习俗；夕月，即祭拜月神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4690" y="2349275"/>
            <a:ext cx="26026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设大香案，摆上祭品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610010" y="2850776"/>
            <a:ext cx="875980" cy="875980"/>
            <a:chOff x="2610010" y="2850776"/>
            <a:chExt cx="875980" cy="875980"/>
          </a:xfrm>
        </p:grpSpPr>
        <p:sp>
          <p:nvSpPr>
            <p:cNvPr id="2" name="椭圆 1"/>
            <p:cNvSpPr/>
            <p:nvPr/>
          </p:nvSpPr>
          <p:spPr>
            <a:xfrm>
              <a:off x="2610010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4" name="图片 3" descr="卡通人物&#10;&#10;低可信度描述已自动生成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620256" y="2861022"/>
              <a:ext cx="855488" cy="855488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3916296" y="2850776"/>
            <a:ext cx="875980" cy="875980"/>
            <a:chOff x="3916296" y="2850776"/>
            <a:chExt cx="875980" cy="875980"/>
          </a:xfrm>
        </p:grpSpPr>
        <p:sp>
          <p:nvSpPr>
            <p:cNvPr id="12" name="椭圆 11"/>
            <p:cNvSpPr/>
            <p:nvPr/>
          </p:nvSpPr>
          <p:spPr>
            <a:xfrm>
              <a:off x="3916296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7" name="图片 6" descr="绿色的水果&#10;&#10;低可信度描述已自动生成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16296" y="2850776"/>
              <a:ext cx="875980" cy="87598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5220020" y="2850776"/>
            <a:ext cx="875980" cy="875980"/>
            <a:chOff x="5220020" y="2850776"/>
            <a:chExt cx="875980" cy="875980"/>
          </a:xfrm>
        </p:grpSpPr>
        <p:sp>
          <p:nvSpPr>
            <p:cNvPr id="13" name="椭圆 12"/>
            <p:cNvSpPr/>
            <p:nvPr/>
          </p:nvSpPr>
          <p:spPr>
            <a:xfrm>
              <a:off x="5220020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9" name="图片 8" descr="桌子上有一些绿色的水果&#10;&#10;中度可信度描述已自动生成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220020" y="2850776"/>
              <a:ext cx="875980" cy="875980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6523744" y="2850776"/>
            <a:ext cx="875980" cy="875980"/>
            <a:chOff x="6523744" y="2850776"/>
            <a:chExt cx="875980" cy="875980"/>
          </a:xfrm>
        </p:grpSpPr>
        <p:sp>
          <p:nvSpPr>
            <p:cNvPr id="17" name="椭圆 16"/>
            <p:cNvSpPr/>
            <p:nvPr/>
          </p:nvSpPr>
          <p:spPr>
            <a:xfrm>
              <a:off x="6523744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24" name="图片 23" descr="桌子上的碗&#10;&#10;低可信度描述已自动生成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592393" y="2919425"/>
              <a:ext cx="738682" cy="738682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7827468" y="2850776"/>
            <a:ext cx="875980" cy="875980"/>
            <a:chOff x="7827468" y="2850776"/>
            <a:chExt cx="875980" cy="875980"/>
          </a:xfrm>
        </p:grpSpPr>
        <p:sp>
          <p:nvSpPr>
            <p:cNvPr id="19" name="椭圆 18"/>
            <p:cNvSpPr/>
            <p:nvPr/>
          </p:nvSpPr>
          <p:spPr>
            <a:xfrm>
              <a:off x="7827468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26" name="图片 25" descr="绿色的叶子&#10;&#10;低可信度描述已自动生成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886378" y="2909686"/>
              <a:ext cx="758160" cy="758160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9131192" y="2850776"/>
            <a:ext cx="875980" cy="875980"/>
            <a:chOff x="9131192" y="2850776"/>
            <a:chExt cx="875980" cy="875980"/>
          </a:xfrm>
        </p:grpSpPr>
        <p:sp>
          <p:nvSpPr>
            <p:cNvPr id="20" name="椭圆 19"/>
            <p:cNvSpPr/>
            <p:nvPr/>
          </p:nvSpPr>
          <p:spPr>
            <a:xfrm>
              <a:off x="9131192" y="2850776"/>
              <a:ext cx="875980" cy="875980"/>
            </a:xfrm>
            <a:prstGeom prst="ellipse">
              <a:avLst/>
            </a:prstGeom>
            <a:noFill/>
            <a:ln w="1905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28" name="图片 27" descr="图片包含 图标&#10;&#10;描述已自动生成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249033" y="2978835"/>
              <a:ext cx="640298" cy="640298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2691705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月饼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97991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西瓜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304277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苹果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610563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红枣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16849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李子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23135" y="3831618"/>
            <a:ext cx="712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葡萄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473814" y="4279001"/>
            <a:ext cx="9241811" cy="476250"/>
            <a:chOff x="1473814" y="4279001"/>
            <a:chExt cx="9241811" cy="476250"/>
          </a:xfrm>
        </p:grpSpPr>
        <p:sp>
          <p:nvSpPr>
            <p:cNvPr id="35" name="矩形 34"/>
            <p:cNvSpPr/>
            <p:nvPr/>
          </p:nvSpPr>
          <p:spPr>
            <a:xfrm>
              <a:off x="4014788" y="4279001"/>
              <a:ext cx="4162425" cy="476250"/>
            </a:xfrm>
            <a:prstGeom prst="rect">
              <a:avLst/>
            </a:prstGeom>
            <a:solidFill>
              <a:srgbClr val="CC3D2D"/>
            </a:solidFill>
            <a:ln w="254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其中月饼和西瓜是绝对不能少的</a:t>
              </a:r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8273143" y="4517126"/>
              <a:ext cx="2442482" cy="0"/>
            </a:xfrm>
            <a:prstGeom prst="line">
              <a:avLst/>
            </a:prstGeom>
            <a:ln w="25400">
              <a:gradFill>
                <a:gsLst>
                  <a:gs pos="0">
                    <a:srgbClr val="CC3D2D"/>
                  </a:gs>
                  <a:gs pos="100000">
                    <a:srgbClr val="CC3D2D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1473814" y="4517126"/>
              <a:ext cx="2442482" cy="0"/>
            </a:xfrm>
            <a:prstGeom prst="line">
              <a:avLst/>
            </a:prstGeom>
            <a:ln w="25400">
              <a:gradFill>
                <a:gsLst>
                  <a:gs pos="0">
                    <a:srgbClr val="CC3D2D"/>
                  </a:gs>
                  <a:gs pos="100000">
                    <a:srgbClr val="CC3D2D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拜月神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1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0" grpId="0"/>
      <p:bldP spid="29" grpId="0"/>
      <p:bldP spid="30" grpId="0"/>
      <p:bldP spid="31" grpId="0"/>
      <p:bldP spid="32" grpId="0"/>
      <p:bldP spid="33" grpId="0"/>
      <p:bldP spid="34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05793" y="2229022"/>
            <a:ext cx="6590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民间中秋赏月活动约始魏晋时期，但未成习。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105792" y="3534728"/>
            <a:ext cx="6885682" cy="2273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宋朝，形成了以赏月活动为中心的中秋民俗节日，正式定为中秋节。与唐人不同，宋人赏月更多的是感物伤怀，常以阴晴圆缺，喻人情事态，即使中秋之夜，明月的清光也掩饰不住宋人的伤感。但对宋人来说，中秋还有另外一种形态，即中秋是世俗欢愉的节日：“中秋节前，诸店皆卖新酒，贵家结饰台榭，民家争占酒楼玩月，笙歌远闻千里，嬉戏连坐至晓”。宋代的中秋夜是不眠之夜，夜市通宵营业，玩月游人，达旦不绝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05793" y="2881875"/>
            <a:ext cx="6885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唐朝，中秋赏月、玩月颇为盛行，许多诗人的名篇中都有咏月的诗句。</a:t>
            </a:r>
          </a:p>
        </p:txBody>
      </p:sp>
      <p:pic>
        <p:nvPicPr>
          <p:cNvPr id="8" name="图片 7" descr="图片包含 桌子, 装饰, 看着, 照片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59101" y="1456276"/>
            <a:ext cx="3191090" cy="478618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41809" y="1456276"/>
            <a:ext cx="531611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来源于祭月，严肃的祭祀变成了轻松的欢娱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赏  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9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/>
      <p:bldP spid="40" grpId="0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食物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24747" y="1902365"/>
            <a:ext cx="4104692" cy="410469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039453" y="1856326"/>
            <a:ext cx="4918075" cy="1858585"/>
            <a:chOff x="6039453" y="1856326"/>
            <a:chExt cx="4918075" cy="1858585"/>
          </a:xfrm>
        </p:grpSpPr>
        <p:sp>
          <p:nvSpPr>
            <p:cNvPr id="5" name="矩形 4"/>
            <p:cNvSpPr/>
            <p:nvPr/>
          </p:nvSpPr>
          <p:spPr>
            <a:xfrm>
              <a:off x="6083903" y="1902364"/>
              <a:ext cx="4829175" cy="17698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" name="L 形 3"/>
            <p:cNvSpPr/>
            <p:nvPr/>
          </p:nvSpPr>
          <p:spPr>
            <a:xfrm rot="5400000">
              <a:off x="6039453" y="1856326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3" name="L 形 12"/>
            <p:cNvSpPr/>
            <p:nvPr/>
          </p:nvSpPr>
          <p:spPr>
            <a:xfrm rot="5400000" flipH="1" flipV="1">
              <a:off x="10586053" y="3343436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129727" y="1929573"/>
            <a:ext cx="4737526" cy="171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《</a:t>
            </a: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洛中记闻</a:t>
            </a:r>
            <a:r>
              <a:rPr lang="en-US" altLang="zh-CN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》</a:t>
            </a: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记载，唐僖宗在中秋节吃月饼，感觉味道极美，便命御膳房用红绫包裹月饼赏赐给新科进士们。这可能是我们能够看到的最早关于月饼的记载。</a:t>
            </a:r>
            <a:endParaRPr lang="en-US" altLang="zh-CN" sz="18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39453" y="3808790"/>
            <a:ext cx="4918075" cy="2250253"/>
            <a:chOff x="6039453" y="3808790"/>
            <a:chExt cx="4918075" cy="2250253"/>
          </a:xfrm>
        </p:grpSpPr>
        <p:sp>
          <p:nvSpPr>
            <p:cNvPr id="18" name="矩形 17"/>
            <p:cNvSpPr/>
            <p:nvPr/>
          </p:nvSpPr>
          <p:spPr>
            <a:xfrm>
              <a:off x="6083903" y="3854828"/>
              <a:ext cx="4829175" cy="21581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9" name="L 形 18"/>
            <p:cNvSpPr/>
            <p:nvPr/>
          </p:nvSpPr>
          <p:spPr>
            <a:xfrm rot="5400000">
              <a:off x="6039453" y="3808790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0" name="L 形 19"/>
            <p:cNvSpPr/>
            <p:nvPr/>
          </p:nvSpPr>
          <p:spPr>
            <a:xfrm rot="5400000" flipH="1" flipV="1">
              <a:off x="10586053" y="568756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129727" y="3882037"/>
            <a:ext cx="4737526" cy="2130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到了宋代，月饼有“荷叶”、“金花”、“芙蓉”等等雅称，其制作方法也更加精致。诗人苏东坡有诗称赞说</a:t>
            </a:r>
            <a:r>
              <a:rPr lang="en-US" altLang="zh-CN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:“</a:t>
            </a:r>
            <a:r>
              <a:rPr lang="zh-CN" altLang="en-US" sz="18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小饼如嚼月，中有酥与饴。”酥是油酥，饴就是糖，其味道甜脆香美可想而知。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吃月饼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物体, 游戏机, 灯光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56961" y="1374483"/>
            <a:ext cx="8810625" cy="2637215"/>
          </a:xfrm>
          <a:custGeom>
            <a:avLst/>
            <a:gdLst>
              <a:gd name="connsiteX0" fmla="*/ 0 w 8810625"/>
              <a:gd name="connsiteY0" fmla="*/ 0 h 2637215"/>
              <a:gd name="connsiteX1" fmla="*/ 325654 w 8810625"/>
              <a:gd name="connsiteY1" fmla="*/ 0 h 2637215"/>
              <a:gd name="connsiteX2" fmla="*/ 315916 w 8810625"/>
              <a:gd name="connsiteY2" fmla="*/ 44294 h 2637215"/>
              <a:gd name="connsiteX3" fmla="*/ 317836 w 8810625"/>
              <a:gd name="connsiteY3" fmla="*/ 127027 h 2637215"/>
              <a:gd name="connsiteX4" fmla="*/ 333204 w 8810625"/>
              <a:gd name="connsiteY4" fmla="*/ 226919 h 2637215"/>
              <a:gd name="connsiteX5" fmla="*/ 525305 w 8810625"/>
              <a:gd name="connsiteY5" fmla="*/ 311443 h 2637215"/>
              <a:gd name="connsiteX6" fmla="*/ 855718 w 8810625"/>
              <a:gd name="connsiteY6" fmla="*/ 349864 h 2637215"/>
              <a:gd name="connsiteX7" fmla="*/ 1516545 w 8810625"/>
              <a:gd name="connsiteY7" fmla="*/ 211551 h 2637215"/>
              <a:gd name="connsiteX8" fmla="*/ 1624121 w 8810625"/>
              <a:gd name="connsiteY8" fmla="*/ 4082 h 2637215"/>
              <a:gd name="connsiteX9" fmla="*/ 1623967 w 8810625"/>
              <a:gd name="connsiteY9" fmla="*/ 0 h 2637215"/>
              <a:gd name="connsiteX10" fmla="*/ 8810625 w 8810625"/>
              <a:gd name="connsiteY10" fmla="*/ 0 h 2637215"/>
              <a:gd name="connsiteX11" fmla="*/ 8810625 w 8810625"/>
              <a:gd name="connsiteY11" fmla="*/ 2637215 h 2637215"/>
              <a:gd name="connsiteX12" fmla="*/ 0 w 8810625"/>
              <a:gd name="connsiteY12" fmla="*/ 2637215 h 263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0625" h="2637215">
                <a:moveTo>
                  <a:pt x="0" y="0"/>
                </a:moveTo>
                <a:lnTo>
                  <a:pt x="325654" y="0"/>
                </a:lnTo>
                <a:lnTo>
                  <a:pt x="315916" y="44294"/>
                </a:lnTo>
                <a:cubicBezTo>
                  <a:pt x="314810" y="71819"/>
                  <a:pt x="316905" y="100027"/>
                  <a:pt x="317836" y="127027"/>
                </a:cubicBezTo>
                <a:cubicBezTo>
                  <a:pt x="320038" y="190897"/>
                  <a:pt x="330643" y="210270"/>
                  <a:pt x="333204" y="226919"/>
                </a:cubicBezTo>
                <a:cubicBezTo>
                  <a:pt x="397238" y="255094"/>
                  <a:pt x="457207" y="295420"/>
                  <a:pt x="525305" y="311443"/>
                </a:cubicBezTo>
                <a:cubicBezTo>
                  <a:pt x="633237" y="336839"/>
                  <a:pt x="744867" y="352383"/>
                  <a:pt x="855718" y="349864"/>
                </a:cubicBezTo>
                <a:cubicBezTo>
                  <a:pt x="1063783" y="345135"/>
                  <a:pt x="1317350" y="264993"/>
                  <a:pt x="1516545" y="211551"/>
                </a:cubicBezTo>
                <a:cubicBezTo>
                  <a:pt x="1552404" y="142395"/>
                  <a:pt x="1613825" y="81299"/>
                  <a:pt x="1624121" y="4082"/>
                </a:cubicBezTo>
                <a:lnTo>
                  <a:pt x="1623967" y="0"/>
                </a:lnTo>
                <a:lnTo>
                  <a:pt x="8810625" y="0"/>
                </a:lnTo>
                <a:lnTo>
                  <a:pt x="8810625" y="2637215"/>
                </a:lnTo>
                <a:lnTo>
                  <a:pt x="0" y="2637215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1781407" y="4141541"/>
            <a:ext cx="8629187" cy="171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中秋夜灯内燃烛用绳系于竹竿上，高悬于瓦檐或露台上，或用小灯砌成字形或种种形状，挂于家屋高处，俗称“树中秋”或“竖中秋”。富贵之家所悬之灯，高可数丈，家人聚于灯下欢饮为乐，平常百姓则竖一旗杆，灯笼两个，也自取其乐。满城灯火不啻琉璃世界。看来从古至今中秋燃灯之俗其规模似乎仅次于元宵灯节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56961" y="4011698"/>
            <a:ext cx="4324739" cy="1589202"/>
            <a:chOff x="1656961" y="4011698"/>
            <a:chExt cx="4324739" cy="1589202"/>
          </a:xfrm>
        </p:grpSpPr>
        <p:sp>
          <p:nvSpPr>
            <p:cNvPr id="22" name="L 形 21"/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704586" y="4455979"/>
              <a:ext cx="0" cy="1144921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082729" y="4064450"/>
              <a:ext cx="3898971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 flipV="1">
            <a:off x="6210301" y="4397652"/>
            <a:ext cx="4324739" cy="1589202"/>
            <a:chOff x="1656961" y="4011698"/>
            <a:chExt cx="4324739" cy="1589202"/>
          </a:xfrm>
        </p:grpSpPr>
        <p:sp>
          <p:nvSpPr>
            <p:cNvPr id="27" name="L 形 26"/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704586" y="4455979"/>
              <a:ext cx="0" cy="1144921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082729" y="4064450"/>
              <a:ext cx="3898971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燃  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49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9525" y="1518061"/>
            <a:ext cx="4552950" cy="45529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81047" y="2760757"/>
            <a:ext cx="3887121" cy="2067558"/>
            <a:chOff x="781047" y="2760757"/>
            <a:chExt cx="3887121" cy="2067558"/>
          </a:xfrm>
        </p:grpSpPr>
        <p:sp>
          <p:nvSpPr>
            <p:cNvPr id="33" name="任意多边形: 形状 32"/>
            <p:cNvSpPr/>
            <p:nvPr/>
          </p:nvSpPr>
          <p:spPr>
            <a:xfrm rot="5400000">
              <a:off x="1690829" y="1850975"/>
              <a:ext cx="2067558" cy="3887121"/>
            </a:xfrm>
            <a:custGeom>
              <a:avLst/>
              <a:gdLst>
                <a:gd name="connsiteX0" fmla="*/ 0 w 2067558"/>
                <a:gd name="connsiteY0" fmla="*/ 3719091 h 3887121"/>
                <a:gd name="connsiteX1" fmla="*/ 0 w 2067558"/>
                <a:gd name="connsiteY1" fmla="*/ 321351 h 3887121"/>
                <a:gd name="connsiteX2" fmla="*/ 168030 w 2067558"/>
                <a:gd name="connsiteY2" fmla="*/ 153321 h 3887121"/>
                <a:gd name="connsiteX3" fmla="*/ 944853 w 2067558"/>
                <a:gd name="connsiteY3" fmla="*/ 153321 h 3887121"/>
                <a:gd name="connsiteX4" fmla="*/ 1033780 w 2067558"/>
                <a:gd name="connsiteY4" fmla="*/ 0 h 3887121"/>
                <a:gd name="connsiteX5" fmla="*/ 1122706 w 2067558"/>
                <a:gd name="connsiteY5" fmla="*/ 153321 h 3887121"/>
                <a:gd name="connsiteX6" fmla="*/ 1899528 w 2067558"/>
                <a:gd name="connsiteY6" fmla="*/ 153321 h 3887121"/>
                <a:gd name="connsiteX7" fmla="*/ 2067558 w 2067558"/>
                <a:gd name="connsiteY7" fmla="*/ 321351 h 3887121"/>
                <a:gd name="connsiteX8" fmla="*/ 2067558 w 2067558"/>
                <a:gd name="connsiteY8" fmla="*/ 3719091 h 3887121"/>
                <a:gd name="connsiteX9" fmla="*/ 1899528 w 2067558"/>
                <a:gd name="connsiteY9" fmla="*/ 3887121 h 3887121"/>
                <a:gd name="connsiteX10" fmla="*/ 168030 w 2067558"/>
                <a:gd name="connsiteY10" fmla="*/ 3887121 h 3887121"/>
                <a:gd name="connsiteX11" fmla="*/ 0 w 2067558"/>
                <a:gd name="connsiteY11" fmla="*/ 3719091 h 388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7558" h="3887121">
                  <a:moveTo>
                    <a:pt x="0" y="3719091"/>
                  </a:moveTo>
                  <a:lnTo>
                    <a:pt x="0" y="321351"/>
                  </a:lnTo>
                  <a:cubicBezTo>
                    <a:pt x="0" y="228551"/>
                    <a:pt x="75230" y="153321"/>
                    <a:pt x="168030" y="153321"/>
                  </a:cubicBezTo>
                  <a:lnTo>
                    <a:pt x="944853" y="153321"/>
                  </a:lnTo>
                  <a:lnTo>
                    <a:pt x="1033780" y="0"/>
                  </a:lnTo>
                  <a:lnTo>
                    <a:pt x="1122706" y="153321"/>
                  </a:lnTo>
                  <a:lnTo>
                    <a:pt x="1899528" y="153321"/>
                  </a:lnTo>
                  <a:cubicBezTo>
                    <a:pt x="1992328" y="153321"/>
                    <a:pt x="2067558" y="228551"/>
                    <a:pt x="2067558" y="321351"/>
                  </a:cubicBezTo>
                  <a:lnTo>
                    <a:pt x="2067558" y="3719091"/>
                  </a:lnTo>
                  <a:cubicBezTo>
                    <a:pt x="2067558" y="3811891"/>
                    <a:pt x="1992328" y="3887121"/>
                    <a:pt x="1899528" y="3887121"/>
                  </a:cubicBezTo>
                  <a:lnTo>
                    <a:pt x="168030" y="3887121"/>
                  </a:lnTo>
                  <a:cubicBezTo>
                    <a:pt x="75230" y="3887121"/>
                    <a:pt x="0" y="3811891"/>
                    <a:pt x="0" y="3719091"/>
                  </a:cubicBezTo>
                  <a:close/>
                </a:path>
              </a:pathLst>
            </a:cu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14397" y="2842320"/>
              <a:ext cx="3467102" cy="1904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现在寻常市面上已见不到兔儿爷的踪影，只是作为民俗文物在民俗博物馆之类的地方展览，或者在工艺品商店里出售。年轻人对它所知不多</a:t>
              </a: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,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而老人提起它来就津津乐道。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23832" y="2760757"/>
            <a:ext cx="3887121" cy="2067558"/>
            <a:chOff x="7523832" y="2760757"/>
            <a:chExt cx="3887121" cy="2067558"/>
          </a:xfrm>
        </p:grpSpPr>
        <p:sp>
          <p:nvSpPr>
            <p:cNvPr id="34" name="任意多边形: 形状 33"/>
            <p:cNvSpPr/>
            <p:nvPr/>
          </p:nvSpPr>
          <p:spPr>
            <a:xfrm rot="16200000" flipH="1">
              <a:off x="8433614" y="1850975"/>
              <a:ext cx="2067558" cy="3887121"/>
            </a:xfrm>
            <a:custGeom>
              <a:avLst/>
              <a:gdLst>
                <a:gd name="connsiteX0" fmla="*/ 0 w 2067558"/>
                <a:gd name="connsiteY0" fmla="*/ 3719091 h 3887121"/>
                <a:gd name="connsiteX1" fmla="*/ 0 w 2067558"/>
                <a:gd name="connsiteY1" fmla="*/ 321351 h 3887121"/>
                <a:gd name="connsiteX2" fmla="*/ 168030 w 2067558"/>
                <a:gd name="connsiteY2" fmla="*/ 153321 h 3887121"/>
                <a:gd name="connsiteX3" fmla="*/ 944853 w 2067558"/>
                <a:gd name="connsiteY3" fmla="*/ 153321 h 3887121"/>
                <a:gd name="connsiteX4" fmla="*/ 1033780 w 2067558"/>
                <a:gd name="connsiteY4" fmla="*/ 0 h 3887121"/>
                <a:gd name="connsiteX5" fmla="*/ 1122706 w 2067558"/>
                <a:gd name="connsiteY5" fmla="*/ 153321 h 3887121"/>
                <a:gd name="connsiteX6" fmla="*/ 1899528 w 2067558"/>
                <a:gd name="connsiteY6" fmla="*/ 153321 h 3887121"/>
                <a:gd name="connsiteX7" fmla="*/ 2067558 w 2067558"/>
                <a:gd name="connsiteY7" fmla="*/ 321351 h 3887121"/>
                <a:gd name="connsiteX8" fmla="*/ 2067558 w 2067558"/>
                <a:gd name="connsiteY8" fmla="*/ 3719091 h 3887121"/>
                <a:gd name="connsiteX9" fmla="*/ 1899528 w 2067558"/>
                <a:gd name="connsiteY9" fmla="*/ 3887121 h 3887121"/>
                <a:gd name="connsiteX10" fmla="*/ 168030 w 2067558"/>
                <a:gd name="connsiteY10" fmla="*/ 3887121 h 3887121"/>
                <a:gd name="connsiteX11" fmla="*/ 0 w 2067558"/>
                <a:gd name="connsiteY11" fmla="*/ 3719091 h 388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7558" h="3887121">
                  <a:moveTo>
                    <a:pt x="0" y="3719091"/>
                  </a:moveTo>
                  <a:lnTo>
                    <a:pt x="0" y="321351"/>
                  </a:lnTo>
                  <a:cubicBezTo>
                    <a:pt x="0" y="228551"/>
                    <a:pt x="75230" y="153321"/>
                    <a:pt x="168030" y="153321"/>
                  </a:cubicBezTo>
                  <a:lnTo>
                    <a:pt x="944853" y="153321"/>
                  </a:lnTo>
                  <a:lnTo>
                    <a:pt x="1033780" y="0"/>
                  </a:lnTo>
                  <a:lnTo>
                    <a:pt x="1122706" y="153321"/>
                  </a:lnTo>
                  <a:lnTo>
                    <a:pt x="1899528" y="153321"/>
                  </a:lnTo>
                  <a:cubicBezTo>
                    <a:pt x="1992328" y="153321"/>
                    <a:pt x="2067558" y="228551"/>
                    <a:pt x="2067558" y="321351"/>
                  </a:cubicBezTo>
                  <a:lnTo>
                    <a:pt x="2067558" y="3719091"/>
                  </a:lnTo>
                  <a:cubicBezTo>
                    <a:pt x="2067558" y="3811891"/>
                    <a:pt x="1992328" y="3887121"/>
                    <a:pt x="1899528" y="3887121"/>
                  </a:cubicBezTo>
                  <a:lnTo>
                    <a:pt x="168030" y="3887121"/>
                  </a:lnTo>
                  <a:cubicBezTo>
                    <a:pt x="75230" y="3887121"/>
                    <a:pt x="0" y="3811891"/>
                    <a:pt x="0" y="3719091"/>
                  </a:cubicBezTo>
                  <a:close/>
                </a:path>
              </a:pathLst>
            </a:cu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913437" y="2842320"/>
              <a:ext cx="3314701" cy="1904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兔儿爷是中秋节期间，给孩子们玩耍娱乐的一种泥塑玩具。其形状是人形而有兔嘴兔耳。头上竖两只长耳朵，嘴是三瓣的兔子嘴，其他地方跟人没什么区别。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玩兔儿爷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753004" y="1392143"/>
            <a:ext cx="1661993" cy="25801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06784" y="2497755"/>
            <a:ext cx="492443" cy="12817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spc="3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CONTENT</a:t>
            </a:r>
            <a:endParaRPr lang="zh-CN" altLang="en-US" sz="2000" spc="300" dirty="0">
              <a:solidFill>
                <a:srgbClr val="CC3D2D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5077230" y="1673080"/>
            <a:ext cx="4943070" cy="64633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4196" y="16809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014358" y="1601872"/>
            <a:ext cx="788748" cy="788748"/>
            <a:chOff x="5054789" y="1642303"/>
            <a:chExt cx="707886" cy="707886"/>
          </a:xfrm>
        </p:grpSpPr>
        <p:sp>
          <p:nvSpPr>
            <p:cNvPr id="4" name="椭圆 3"/>
            <p:cNvSpPr/>
            <p:nvPr/>
          </p:nvSpPr>
          <p:spPr>
            <a:xfrm>
              <a:off x="5054789" y="1642303"/>
              <a:ext cx="707886" cy="707886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95679" y="1659931"/>
              <a:ext cx="626107" cy="63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壹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5111215" y="1698729"/>
              <a:ext cx="595034" cy="595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8" name="矩形: 圆角 27"/>
          <p:cNvSpPr/>
          <p:nvPr/>
        </p:nvSpPr>
        <p:spPr>
          <a:xfrm>
            <a:off x="5077230" y="2753448"/>
            <a:ext cx="4943070" cy="64633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64196" y="2761344"/>
            <a:ext cx="387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中秋节的神话故事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014358" y="2673903"/>
            <a:ext cx="788748" cy="797086"/>
            <a:chOff x="5054789" y="1634820"/>
            <a:chExt cx="707886" cy="715369"/>
          </a:xfrm>
        </p:grpSpPr>
        <p:sp>
          <p:nvSpPr>
            <p:cNvPr id="31" name="椭圆 30"/>
            <p:cNvSpPr/>
            <p:nvPr/>
          </p:nvSpPr>
          <p:spPr>
            <a:xfrm>
              <a:off x="5054789" y="1642303"/>
              <a:ext cx="707886" cy="707886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095679" y="1634820"/>
              <a:ext cx="626107" cy="63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贰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5111215" y="1698729"/>
              <a:ext cx="595034" cy="595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35" name="矩形: 圆角 34"/>
          <p:cNvSpPr/>
          <p:nvPr/>
        </p:nvSpPr>
        <p:spPr>
          <a:xfrm>
            <a:off x="5077230" y="3833816"/>
            <a:ext cx="4943070" cy="64633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64196" y="384171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中秋节的民俗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014358" y="3762608"/>
            <a:ext cx="788748" cy="788748"/>
            <a:chOff x="5054789" y="1642303"/>
            <a:chExt cx="707886" cy="707886"/>
          </a:xfrm>
        </p:grpSpPr>
        <p:sp>
          <p:nvSpPr>
            <p:cNvPr id="38" name="椭圆 37"/>
            <p:cNvSpPr/>
            <p:nvPr/>
          </p:nvSpPr>
          <p:spPr>
            <a:xfrm>
              <a:off x="5054789" y="1642303"/>
              <a:ext cx="707886" cy="707886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095679" y="1658053"/>
              <a:ext cx="626107" cy="635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叁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5111215" y="1698729"/>
              <a:ext cx="595034" cy="595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99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9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5" grpId="0" animBg="1"/>
      <p:bldP spid="3" grpId="0"/>
      <p:bldP spid="28" grpId="0" animBg="1"/>
      <p:bldP spid="29" grpId="0"/>
      <p:bldP spid="35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316751" y="2160303"/>
            <a:ext cx="5551238" cy="116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桂花有“九里香”之誉，是我国人民十分喜爱的一种传统名贵花木。自古以来，人们把桂花及其果实视为“天降灵实”，作为崇高、美好、吉祥的象征。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pic>
        <p:nvPicPr>
          <p:cNvPr id="4" name="图片 3" descr="图片包含 桌子, 蛋糕, 食物, 装饰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34732" y="1636412"/>
            <a:ext cx="3623043" cy="413573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25537" y="2057374"/>
            <a:ext cx="2724343" cy="970698"/>
            <a:chOff x="1656961" y="4011698"/>
            <a:chExt cx="2724343" cy="970698"/>
          </a:xfrm>
        </p:grpSpPr>
        <p:sp>
          <p:nvSpPr>
            <p:cNvPr id="16" name="L 形 15"/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704586" y="4455979"/>
              <a:ext cx="0" cy="526417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2729" y="4064450"/>
              <a:ext cx="2298575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flipH="1" flipV="1">
            <a:off x="8334860" y="2458302"/>
            <a:ext cx="2724343" cy="970698"/>
            <a:chOff x="1656961" y="4011698"/>
            <a:chExt cx="2724343" cy="970698"/>
          </a:xfrm>
        </p:grpSpPr>
        <p:sp>
          <p:nvSpPr>
            <p:cNvPr id="23" name="L 形 22"/>
            <p:cNvSpPr/>
            <p:nvPr/>
          </p:nvSpPr>
          <p:spPr>
            <a:xfrm rot="5400000">
              <a:off x="1656961" y="4011698"/>
              <a:ext cx="371475" cy="371475"/>
            </a:xfrm>
            <a:prstGeom prst="corner">
              <a:avLst>
                <a:gd name="adj1" fmla="val 26923"/>
                <a:gd name="adj2" fmla="val 24359"/>
              </a:avLst>
            </a:prstGeom>
            <a:solidFill>
              <a:srgbClr val="CC3D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704586" y="4455979"/>
              <a:ext cx="0" cy="526417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082729" y="4064450"/>
              <a:ext cx="2298575" cy="0"/>
            </a:xfrm>
            <a:prstGeom prst="line">
              <a:avLst/>
            </a:prstGeom>
            <a:ln w="19050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311274" y="3702050"/>
            <a:ext cx="5747929" cy="430708"/>
            <a:chOff x="5311274" y="3702050"/>
            <a:chExt cx="5747929" cy="430708"/>
          </a:xfrm>
        </p:grpSpPr>
        <p:sp>
          <p:nvSpPr>
            <p:cNvPr id="9" name="矩形 8"/>
            <p:cNvSpPr/>
            <p:nvPr/>
          </p:nvSpPr>
          <p:spPr>
            <a:xfrm>
              <a:off x="5311274" y="3702050"/>
              <a:ext cx="5747929" cy="430708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460340" y="3748127"/>
              <a:ext cx="5551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因此人们称誉好的儿孙为“桂子兰孙”</a:t>
              </a:r>
              <a:endParaRPr lang="en-US" altLang="zh-CN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11274" y="4324285"/>
            <a:ext cx="5747929" cy="430708"/>
            <a:chOff x="5311274" y="4324285"/>
            <a:chExt cx="5747929" cy="430708"/>
          </a:xfrm>
        </p:grpSpPr>
        <p:sp>
          <p:nvSpPr>
            <p:cNvPr id="30" name="矩形 29"/>
            <p:cNvSpPr/>
            <p:nvPr/>
          </p:nvSpPr>
          <p:spPr>
            <a:xfrm>
              <a:off x="5311274" y="4324285"/>
              <a:ext cx="5747929" cy="430708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460340" y="4370362"/>
              <a:ext cx="5551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把“进士及第”或考上了状元，称之为“蟾宫折桂”</a:t>
              </a:r>
              <a:endParaRPr lang="en-US" altLang="zh-CN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11274" y="4946520"/>
            <a:ext cx="5747929" cy="430708"/>
            <a:chOff x="5311274" y="4946520"/>
            <a:chExt cx="5747929" cy="430708"/>
          </a:xfrm>
        </p:grpSpPr>
        <p:sp>
          <p:nvSpPr>
            <p:cNvPr id="35" name="矩形 34"/>
            <p:cNvSpPr/>
            <p:nvPr/>
          </p:nvSpPr>
          <p:spPr>
            <a:xfrm>
              <a:off x="5311274" y="4946520"/>
              <a:ext cx="5747929" cy="430708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0340" y="4992597"/>
              <a:ext cx="5551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把月宫称为“桂宫”，以“桂魄”比喻月亮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饮桂花酒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17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17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12941" y="1317556"/>
            <a:ext cx="73661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0" dirty="0">
                <a:solidFill>
                  <a:srgbClr val="CC3D2D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情满中秋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205163" y="3546019"/>
            <a:ext cx="5781675" cy="461665"/>
            <a:chOff x="3133725" y="3863519"/>
            <a:chExt cx="5781675" cy="461665"/>
          </a:xfrm>
        </p:grpSpPr>
        <p:sp>
          <p:nvSpPr>
            <p:cNvPr id="7" name="文本框 6"/>
            <p:cNvSpPr txBox="1"/>
            <p:nvPr/>
          </p:nvSpPr>
          <p:spPr>
            <a:xfrm>
              <a:off x="4405312" y="3863519"/>
              <a:ext cx="3238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节日主题班会介绍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1337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29525" y="4094351"/>
              <a:ext cx="1285875" cy="0"/>
            </a:xfrm>
            <a:prstGeom prst="line">
              <a:avLst/>
            </a:prstGeom>
            <a:ln w="19050" cap="rnd">
              <a:solidFill>
                <a:srgbClr val="CC3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365658" y="1608931"/>
            <a:ext cx="846138" cy="846138"/>
            <a:chOff x="4021931" y="1608931"/>
            <a:chExt cx="846138" cy="846138"/>
          </a:xfrm>
        </p:grpSpPr>
        <p:sp>
          <p:nvSpPr>
            <p:cNvPr id="51" name="椭圆 50"/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80204" y="1608931"/>
            <a:ext cx="846138" cy="846138"/>
            <a:chOff x="4021931" y="1608931"/>
            <a:chExt cx="846138" cy="846138"/>
          </a:xfrm>
        </p:grpSpPr>
        <p:sp>
          <p:nvSpPr>
            <p:cNvPr id="6" name="椭圆 5"/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第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38800" y="1574800"/>
            <a:ext cx="914400" cy="914400"/>
            <a:chOff x="3987800" y="1574800"/>
            <a:chExt cx="914400" cy="914400"/>
          </a:xfrm>
        </p:grpSpPr>
        <p:sp>
          <p:nvSpPr>
            <p:cNvPr id="43" name="椭圆 42"/>
            <p:cNvSpPr/>
            <p:nvPr/>
          </p:nvSpPr>
          <p:spPr>
            <a:xfrm>
              <a:off x="3987800" y="1574800"/>
              <a:ext cx="914400" cy="914400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46537" y="1633537"/>
              <a:ext cx="796926" cy="7969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044890" y="158676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壹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048000" y="263473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443286" y="3742730"/>
            <a:ext cx="5305425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中秋节的盛行始于宋朝，至明清时，已与元旦齐名，成为我国的主要节日之一。这也是我国仅次于春节的第二大传统节日。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26320" y="1873025"/>
            <a:ext cx="7415211" cy="1552229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17997" y="2158775"/>
            <a:ext cx="7140178" cy="116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“其中春、中秋释奠于文宣王、武成王”，及“开元十九年，始置太公尚父庙，以留侯张良配。中春、中秋上戊祭之，牲、乐之制如文”。据史籍记载，古代帝王祭月的节期为农历八月十五，时日恰逢三秋之半，故名“中秋节”。</a:t>
            </a:r>
          </a:p>
        </p:txBody>
      </p:sp>
      <p:sp>
        <p:nvSpPr>
          <p:cNvPr id="9" name="矩形 8"/>
          <p:cNvSpPr/>
          <p:nvPr/>
        </p:nvSpPr>
        <p:spPr>
          <a:xfrm>
            <a:off x="1117997" y="1640491"/>
            <a:ext cx="397668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《</a:t>
            </a:r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新唐书</a:t>
            </a:r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·</a:t>
            </a:r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卷十五 志第五</a:t>
            </a:r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·</a:t>
            </a:r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礼乐五</a:t>
            </a:r>
            <a:r>
              <a:rPr lang="en-US" altLang="zh-CN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》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7" name="图片 16" descr="图片包含 游戏机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565358" y="1634900"/>
            <a:ext cx="2752723" cy="191417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26320" y="4035199"/>
            <a:ext cx="10139361" cy="1914179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7997" y="4316871"/>
            <a:ext cx="9956006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因为这个节日在秋季八月，故又称“秋节”“八月节”“八月会”“中秋节”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又有祈求团圆的信仰和相关习俗活动，故亦称“团圆节”“女儿节”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因中秋节的主要活动都是围绕“月”进行的，所以又俗称“月节”“月夕”“追月节”“玩月节”“拜月节”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在唐朝，中秋节还被称为“端正月”。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117997" y="3795259"/>
            <a:ext cx="3976686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中秋节的别称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8" grpId="0"/>
      <p:bldP spid="9" grpId="0" animBg="1"/>
      <p:bldP spid="18" grpId="0" animBg="1"/>
      <p:bldP spid="19" grpId="0" build="p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12045" y="2082575"/>
            <a:ext cx="5517355" cy="3422875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9796" y="2368325"/>
            <a:ext cx="5301853" cy="301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这时是一年秋季的中期，所以被称为中秋。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在中国的农历里，一年分为四季，每季又分为孟、仲、季三个部分，因而中秋也称仲秋。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八月十五的月亮比其他几个月的满月更圆，更明亮，所以又叫做“月夕”“八月节”。</a:t>
            </a:r>
            <a:endParaRPr lang="en-US" altLang="zh-CN" sz="16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此夜，人们仰望天空如玉如盘的朗朗明月，自然会期盼家人团聚。远在他乡的游子，也借此寄托自己对故乡和亲人的思念之情。所以，中秋又称“团圆节”。</a:t>
            </a:r>
          </a:p>
        </p:txBody>
      </p:sp>
      <p:sp>
        <p:nvSpPr>
          <p:cNvPr id="9" name="矩形 8"/>
          <p:cNvSpPr/>
          <p:nvPr/>
        </p:nvSpPr>
        <p:spPr>
          <a:xfrm>
            <a:off x="1462683" y="1850041"/>
            <a:ext cx="4816078" cy="476250"/>
          </a:xfrm>
          <a:prstGeom prst="rect">
            <a:avLst/>
          </a:prstGeom>
          <a:solidFill>
            <a:srgbClr val="CC3D2D"/>
          </a:solidFill>
          <a:ln w="254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每年农历八月十五日，是传统的中秋佳节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37151" y="1724025"/>
            <a:ext cx="4670823" cy="3905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39057" y="1480182"/>
            <a:ext cx="9513887" cy="88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中秋节的盛行始于宋朝，至明清时，已与元旦齐名，成为我国的主要节日之一。关于中秋节的起源，起源于古代对月的崇拜、月下歌舞觅偶的习俗，古代秋报拜土地神的习俗。</a:t>
            </a:r>
          </a:p>
        </p:txBody>
      </p:sp>
      <p:sp>
        <p:nvSpPr>
          <p:cNvPr id="4" name="矩形 3"/>
          <p:cNvSpPr/>
          <p:nvPr/>
        </p:nvSpPr>
        <p:spPr>
          <a:xfrm>
            <a:off x="1154113" y="1406436"/>
            <a:ext cx="9883774" cy="1031964"/>
          </a:xfrm>
          <a:prstGeom prst="rect">
            <a:avLst/>
          </a:prstGeom>
          <a:noFill/>
          <a:ln>
            <a:solidFill>
              <a:srgbClr val="CC3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54113" y="2709409"/>
            <a:ext cx="5372100" cy="1653041"/>
            <a:chOff x="1154113" y="2709409"/>
            <a:chExt cx="5372100" cy="1653041"/>
          </a:xfrm>
        </p:grpSpPr>
        <p:sp>
          <p:nvSpPr>
            <p:cNvPr id="13" name="文本框 12"/>
            <p:cNvSpPr txBox="1"/>
            <p:nvPr/>
          </p:nvSpPr>
          <p:spPr>
            <a:xfrm>
              <a:off x="1227338" y="3231021"/>
              <a:ext cx="5210158" cy="1031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《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礼记</a:t>
              </a: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》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上记载：“天子春朝日，秋夕月”，夕月就是祭月亮，说明早在春秋时代，帝王就已开始祭月、拜月了。后来贵族官吏和文人学士也相继仿效，逐步传到民间。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54113" y="2709409"/>
              <a:ext cx="5372100" cy="476250"/>
            </a:xfrm>
            <a:prstGeom prst="rect">
              <a:avLst/>
            </a:prstGeom>
            <a:solidFill>
              <a:srgbClr val="CC3D2D"/>
            </a:solidFill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其一，中秋节起源于古代帝王的祭祀活动</a:t>
              </a:r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54113" y="3185659"/>
              <a:ext cx="5372100" cy="1176791"/>
            </a:xfrm>
            <a:prstGeom prst="rect">
              <a:avLst/>
            </a:prstGeom>
            <a:noFill/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42112" y="2709409"/>
            <a:ext cx="4295776" cy="3533052"/>
            <a:chOff x="6742112" y="2709409"/>
            <a:chExt cx="4295776" cy="3533052"/>
          </a:xfrm>
        </p:grpSpPr>
        <p:sp>
          <p:nvSpPr>
            <p:cNvPr id="15" name="文本框 14"/>
            <p:cNvSpPr txBox="1"/>
            <p:nvPr/>
          </p:nvSpPr>
          <p:spPr>
            <a:xfrm>
              <a:off x="6818311" y="3333778"/>
              <a:ext cx="4143375" cy="2760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8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秋天是收获的季节。“秋”字的解释是：“庄稼成熟曰秋”。八月中秋，农作物和各种果品陆续成熟，农民为了庆祝丰收，表达喜悦的心情，就以“中秋”这天作为节日。“中秋”就是秋天中间的意思，农历的八月是秋季中间的一个月，十五日又是这个月中间的一天，所以中秋节可能是古人</a:t>
              </a: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"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秋报</a:t>
              </a:r>
              <a:r>
                <a:rPr lang="en-US" altLang="zh-CN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"</a:t>
              </a: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遗传下来的习俗。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742112" y="2709409"/>
              <a:ext cx="4295776" cy="476250"/>
            </a:xfrm>
            <a:prstGeom prst="rect">
              <a:avLst/>
            </a:prstGeom>
            <a:solidFill>
              <a:srgbClr val="CC3D2D"/>
            </a:solidFill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其二，中秋节的起源和农业生产有关</a:t>
              </a:r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742112" y="3185659"/>
              <a:ext cx="4295775" cy="3056802"/>
            </a:xfrm>
            <a:prstGeom prst="rect">
              <a:avLst/>
            </a:prstGeom>
            <a:noFill/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54113" y="4604884"/>
            <a:ext cx="5372100" cy="1637577"/>
            <a:chOff x="1154113" y="4604884"/>
            <a:chExt cx="5372100" cy="1637577"/>
          </a:xfrm>
        </p:grpSpPr>
        <p:sp>
          <p:nvSpPr>
            <p:cNvPr id="19" name="文本框 18"/>
            <p:cNvSpPr txBox="1"/>
            <p:nvPr/>
          </p:nvSpPr>
          <p:spPr>
            <a:xfrm>
              <a:off x="1227338" y="5126496"/>
              <a:ext cx="5210158" cy="1031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隋末唐军于大业十三年八月十五日，唐军裴寂以圆月作为构思，成功发明月饼，并广发军中作为军饷，成功解决因大量吸收反隋义军而衍生之军粮问题。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154113" y="4604884"/>
              <a:ext cx="5372100" cy="476250"/>
            </a:xfrm>
            <a:prstGeom prst="rect">
              <a:avLst/>
            </a:prstGeom>
            <a:solidFill>
              <a:srgbClr val="CC3D2D"/>
            </a:solidFill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其三，隋末唐军发明月饼以解决军饷的故事</a:t>
              </a:r>
              <a:endParaRPr lang="zh-CN" altLang="en-US" sz="19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54113" y="5081134"/>
              <a:ext cx="5372100" cy="1161327"/>
            </a:xfrm>
            <a:prstGeom prst="rect">
              <a:avLst/>
            </a:prstGeom>
            <a:noFill/>
            <a:ln w="12700">
              <a:solidFill>
                <a:srgbClr val="CC3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中秋节的起源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365658" y="1608931"/>
            <a:ext cx="846138" cy="846138"/>
            <a:chOff x="4021931" y="1608931"/>
            <a:chExt cx="846138" cy="846138"/>
          </a:xfrm>
        </p:grpSpPr>
        <p:sp>
          <p:nvSpPr>
            <p:cNvPr id="51" name="椭圆 50"/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80204" y="1608931"/>
            <a:ext cx="846138" cy="846138"/>
            <a:chOff x="4021931" y="1608931"/>
            <a:chExt cx="846138" cy="846138"/>
          </a:xfrm>
        </p:grpSpPr>
        <p:sp>
          <p:nvSpPr>
            <p:cNvPr id="6" name="椭圆 5"/>
            <p:cNvSpPr/>
            <p:nvPr/>
          </p:nvSpPr>
          <p:spPr>
            <a:xfrm>
              <a:off x="4021931" y="1608931"/>
              <a:ext cx="846138" cy="846138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6283" y="1663283"/>
              <a:ext cx="737434" cy="7374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96186" y="1667986"/>
              <a:ext cx="697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第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38800" y="1574800"/>
            <a:ext cx="914400" cy="914400"/>
            <a:chOff x="3987800" y="1574800"/>
            <a:chExt cx="914400" cy="914400"/>
          </a:xfrm>
        </p:grpSpPr>
        <p:sp>
          <p:nvSpPr>
            <p:cNvPr id="43" name="椭圆 42"/>
            <p:cNvSpPr/>
            <p:nvPr/>
          </p:nvSpPr>
          <p:spPr>
            <a:xfrm>
              <a:off x="3987800" y="1574800"/>
              <a:ext cx="914400" cy="914400"/>
            </a:xfrm>
            <a:prstGeom prst="ellipse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46537" y="1633537"/>
              <a:ext cx="796926" cy="7969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044890" y="1586765"/>
              <a:ext cx="8002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三极春联字体简" panose="00000500000000000000" pitchFamily="2" charset="-122"/>
                  <a:ea typeface="三极春联字体简" panose="00000500000000000000" pitchFamily="2" charset="-122"/>
                </a:rPr>
                <a:t>贰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2533650" y="2634734"/>
            <a:ext cx="71247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中秋节的神话故事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443286" y="3742730"/>
            <a:ext cx="5305425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中秋节的盛行始于宋朝，至明清时，已与元旦齐名，成为我国的主要节日之一。这也是我国仅次于春节的第二大传统节日。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21519" y="2152650"/>
            <a:ext cx="10748962" cy="3495675"/>
          </a:xfrm>
          <a:prstGeom prst="rect">
            <a:avLst/>
          </a:prstGeom>
          <a:solidFill>
            <a:srgbClr val="CC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" name="图片 2" descr="黑白色的花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829050" y="1590675"/>
            <a:ext cx="4533900" cy="452796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71550" y="2394273"/>
            <a:ext cx="2962275" cy="301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相传，远古时候天上有十日同时出现，晒得庄稼枯死，民不聊生，一个名叫后羿的英雄，力大无穷，他同情受苦的百姓，登上昆仑山顶，运足神力，拉开神弓，一气射下九个多太阳，并严令最后一个太阳按时起落，为民造福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58177" y="2394273"/>
            <a:ext cx="2962275" cy="301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后羿因此受到百姓的尊敬和爱戴，后羿娶了个美丽善良的妻子，名叫嫦娥。不少志士慕名前来投师学艺，心术不正的蓬蒙也混了进来。逄蒙想要盗取西王母赐给丈夫后羿的仙丹，嫦娥被迫吃下仙丹，飞到了月宫的事情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嫦娥奔月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6250" y="1543050"/>
            <a:ext cx="5619750" cy="48672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227618" y="2030845"/>
            <a:ext cx="5144655" cy="1904432"/>
            <a:chOff x="6227618" y="2030845"/>
            <a:chExt cx="5144655" cy="1904432"/>
          </a:xfrm>
        </p:grpSpPr>
        <p:sp>
          <p:nvSpPr>
            <p:cNvPr id="8" name="矩形 7"/>
            <p:cNvSpPr/>
            <p:nvPr/>
          </p:nvSpPr>
          <p:spPr>
            <a:xfrm>
              <a:off x="6227618" y="2030845"/>
              <a:ext cx="5144655" cy="1904432"/>
            </a:xfrm>
            <a:prstGeom prst="rect">
              <a:avLst/>
            </a:prstGeom>
            <a:solidFill>
              <a:srgbClr val="CC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293426" y="2030845"/>
              <a:ext cx="5013038" cy="1904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关于中秋节还有一个传说：相传月亮上的广寒宫前的桂树生长繁茂，有五百多丈高，下边有一个人常在砍伐它，但是每次砍下去之后，被砍的地方又立即合拢了。几千年来，就这样随砍随合，这棵桂树永远也不能被砍光。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27618" y="4216457"/>
            <a:ext cx="5144655" cy="153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据说这个砍树的人名叫吴刚，是汉朝西河人，曾跟随仙人修道，到了天界，但是他犯了错误，仙人就把他贬谪到月宫，日日做这种徒劳无功的苦差使，以示惩处。李白诗中有</a:t>
            </a:r>
            <a:r>
              <a:rPr lang="zh-CN" altLang="en-US" sz="1600" dirty="0">
                <a:solidFill>
                  <a:srgbClr val="CC3D2D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“欲斫月中桂，持为寒者薪”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的记载。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48000" y="6155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吴刚伐桂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2143</Words>
  <Application>Microsoft Office PowerPoint</Application>
  <PresentationFormat>宽屏</PresentationFormat>
  <Paragraphs>112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阿里巴巴普惠体 Light</vt:lpstr>
      <vt:lpstr>阿里巴巴普惠体 R</vt:lpstr>
      <vt:lpstr>三极春联字体简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2022-03-10T05:48:28Z</dcterms:created>
  <dcterms:modified xsi:type="dcterms:W3CDTF">2023-01-11T01:12:12Z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CF44F8D0AA0E4BF2AE2ABE3548E49258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