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5" r:id="rId3"/>
    <p:sldId id="296" r:id="rId4"/>
    <p:sldId id="257" r:id="rId5"/>
    <p:sldId id="316" r:id="rId6"/>
    <p:sldId id="317" r:id="rId7"/>
    <p:sldId id="318" r:id="rId8"/>
    <p:sldId id="319" r:id="rId9"/>
    <p:sldId id="298" r:id="rId10"/>
    <p:sldId id="272" r:id="rId11"/>
    <p:sldId id="271" r:id="rId12"/>
    <p:sldId id="281" r:id="rId13"/>
    <p:sldId id="273" r:id="rId14"/>
    <p:sldId id="274" r:id="rId15"/>
    <p:sldId id="268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CB2D43-17EB-456D-9F8E-5E6425B0ED2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576BF3-4F10-4355-B27D-AECF0FA17B5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1FC275-21B1-4C61-8EDD-F41D06C16B1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AD47C-A244-4CB8-9057-1CB950C4BBA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5E9FF-0F6B-40D3-9FD3-C55C62D4F82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D9827B-3B0F-41B2-B575-AA02D056676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E6DF37-EE24-4996-8C71-2DAA0983EFC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7A243-B01C-4637-8DA6-5FBEB0D92A8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页脚占位符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1EDF-A1C0-4C7C-A800-D747AC679D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BC415-6A0A-46AB-AD2B-2DC6F376D98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灯片编号占位符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829166-497B-4444-AC89-02FF9DC8807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日期占位符 10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页脚占位符 10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页脚占位符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灯片编号占位符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FFE5089-AFAE-4476-B6FB-25E4B17C81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21.png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20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19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24.png"/><Relationship Id="rId4" Type="http://schemas.openxmlformats.org/officeDocument/2006/relationships/hyperlink" Target="m12u1.sw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28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27.jpeg"/><Relationship Id="rId2" Type="http://schemas.openxmlformats.org/officeDocument/2006/relationships/tags" Target="../tags/tag9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25.png"/><Relationship Id="rId10" Type="http://schemas.openxmlformats.org/officeDocument/2006/relationships/tags" Target="../tags/tag106.xml"/><Relationship Id="rId19" Type="http://schemas.openxmlformats.org/officeDocument/2006/relationships/image" Target="../media/image29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12.xml"/><Relationship Id="rId21" Type="http://schemas.openxmlformats.org/officeDocument/2006/relationships/image" Target="../media/image33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32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35.png"/><Relationship Id="rId10" Type="http://schemas.openxmlformats.org/officeDocument/2006/relationships/tags" Target="../tags/tag119.xml"/><Relationship Id="rId19" Type="http://schemas.openxmlformats.org/officeDocument/2006/relationships/image" Target="../media/image31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/E:\M12&#19968;&#24072;&#19968;&#20248;&#35838;\&#24773;&#24863;&#25945;&#23398;&#29992;.mp3" TargetMode="External"/><Relationship Id="rId7" Type="http://schemas.openxmlformats.org/officeDocument/2006/relationships/image" Target="../media/image3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6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M12&#19968;&#24072;&#19968;&#20248;&#35838;\&#24773;&#24863;&#25945;&#23398;&#29992;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hyperlink" Target="&#27004;&#36947;&#22868;&#36305;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9.jpeg"/><Relationship Id="rId4" Type="http://schemas.openxmlformats.org/officeDocument/2006/relationships/tags" Target="../tags/tag28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0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12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15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4.png"/><Relationship Id="rId2" Type="http://schemas.openxmlformats.org/officeDocument/2006/relationships/tags" Target="../tags/tag44.xml"/><Relationship Id="rId16" Type="http://schemas.openxmlformats.org/officeDocument/2006/relationships/image" Target="../media/image13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19" Type="http://schemas.openxmlformats.org/officeDocument/2006/relationships/image" Target="../media/image16.GIF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4486275"/>
            <a:ext cx="31083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6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772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Module 12 Help</a:t>
            </a:r>
          </a:p>
        </p:txBody>
      </p:sp>
      <p:sp>
        <p:nvSpPr>
          <p:cNvPr id="13317" name="副标题 3074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060848"/>
            <a:ext cx="7704856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400" b="1" dirty="0" smtClean="0">
                <a:latin typeface="Times New Roman" panose="02020603050405020304" pitchFamily="18" charset="0"/>
              </a:rPr>
              <a:t>Unit1</a:t>
            </a:r>
          </a:p>
          <a:p>
            <a:pPr eaLnBrk="1" hangingPunct="1"/>
            <a:r>
              <a:rPr lang="en-US" altLang="en-US" sz="4400" b="1" dirty="0" smtClean="0">
                <a:latin typeface="Times New Roman" panose="02020603050405020304" pitchFamily="18" charset="0"/>
              </a:rPr>
              <a:t>What should we do before help arrives?</a:t>
            </a:r>
          </a:p>
        </p:txBody>
      </p:sp>
      <p:sp>
        <p:nvSpPr>
          <p:cNvPr id="6" name="矩形 5"/>
          <p:cNvSpPr/>
          <p:nvPr/>
        </p:nvSpPr>
        <p:spPr>
          <a:xfrm>
            <a:off x="-313201" y="568532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5361"/>
          <p:cNvGrpSpPr/>
          <p:nvPr/>
        </p:nvGrpSpPr>
        <p:grpSpPr bwMode="auto">
          <a:xfrm>
            <a:off x="304800" y="2362200"/>
            <a:ext cx="8501063" cy="4044950"/>
            <a:chOff x="0" y="0"/>
            <a:chExt cx="5355" cy="2548"/>
          </a:xfrm>
        </p:grpSpPr>
        <p:sp>
          <p:nvSpPr>
            <p:cNvPr id="22531" name="文本框 1536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494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450850" algn="l"/>
                </a:tabLst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1. Ask the boy what is wrong.</a:t>
              </a:r>
            </a:p>
            <a:p>
              <a:pPr>
                <a:lnSpc>
                  <a:spcPct val="120000"/>
                </a:lnSpc>
                <a:tabLst>
                  <a:tab pos="450850" algn="l"/>
                </a:tabLst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 Get help.</a:t>
              </a:r>
            </a:p>
            <a:p>
              <a:pPr>
                <a:lnSpc>
                  <a:spcPct val="120000"/>
                </a:lnSpc>
                <a:tabLst>
                  <a:tab pos="450850" algn="l"/>
                </a:tabLst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 Shout so the boy can hear you.</a:t>
              </a:r>
            </a:p>
            <a:p>
              <a:pPr>
                <a:lnSpc>
                  <a:spcPct val="120000"/>
                </a:lnSpc>
                <a:tabLst>
                  <a:tab pos="450850" algn="l"/>
                </a:tabLst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4. Move the boy to a more comfortable    	place.</a:t>
              </a:r>
            </a:p>
            <a:p>
              <a:pPr>
                <a:lnSpc>
                  <a:spcPct val="120000"/>
                </a:lnSpc>
                <a:tabLst>
                  <a:tab pos="450850" algn="l"/>
                </a:tabLst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5. Make sure the boy is warm.</a:t>
              </a:r>
            </a:p>
          </p:txBody>
        </p:sp>
        <p:sp>
          <p:nvSpPr>
            <p:cNvPr id="22532" name="矩形 153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88" y="144"/>
              <a:ext cx="240" cy="2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3" name="矩形 153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88" y="576"/>
              <a:ext cx="240" cy="2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4" name="矩形 1536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88" y="1056"/>
              <a:ext cx="240" cy="2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5" name="矩形 153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15" y="1824"/>
              <a:ext cx="240" cy="2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矩形 1536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88" y="2304"/>
              <a:ext cx="240" cy="2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" name="文本框 15368"/>
          <p:cNvSpPr/>
          <p:nvPr>
            <p:custDataLst>
              <p:tags r:id="rId1"/>
            </p:custDataLst>
          </p:nvPr>
        </p:nvSpPr>
        <p:spPr>
          <a:xfrm>
            <a:off x="8301038" y="2509838"/>
            <a:ext cx="642937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268" name="文本框 15369"/>
          <p:cNvSpPr/>
          <p:nvPr>
            <p:custDataLst>
              <p:tags r:id="rId2"/>
            </p:custDataLst>
          </p:nvPr>
        </p:nvSpPr>
        <p:spPr>
          <a:xfrm>
            <a:off x="8323263" y="5961063"/>
            <a:ext cx="642937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269" name="文本框 15370"/>
          <p:cNvSpPr/>
          <p:nvPr>
            <p:custDataLst>
              <p:tags r:id="rId3"/>
            </p:custDataLst>
          </p:nvPr>
        </p:nvSpPr>
        <p:spPr>
          <a:xfrm>
            <a:off x="8310563" y="5127625"/>
            <a:ext cx="642937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文本框 15371"/>
          <p:cNvSpPr/>
          <p:nvPr>
            <p:custDataLst>
              <p:tags r:id="rId4"/>
            </p:custDataLst>
          </p:nvPr>
        </p:nvSpPr>
        <p:spPr>
          <a:xfrm>
            <a:off x="8248650" y="3908425"/>
            <a:ext cx="48577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文本框 15372"/>
          <p:cNvSpPr/>
          <p:nvPr>
            <p:custDataLst>
              <p:tags r:id="rId5"/>
            </p:custDataLst>
          </p:nvPr>
        </p:nvSpPr>
        <p:spPr>
          <a:xfrm>
            <a:off x="8301038" y="3124200"/>
            <a:ext cx="9144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272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5500" y="5075238"/>
            <a:ext cx="4348163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That could be harmful!</a:t>
            </a:r>
          </a:p>
        </p:txBody>
      </p:sp>
      <p:sp>
        <p:nvSpPr>
          <p:cNvPr id="11273" name="文本框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3811588"/>
            <a:ext cx="6769100" cy="55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He could have some trouble hearing you.</a:t>
            </a:r>
          </a:p>
        </p:txBody>
      </p:sp>
      <p:sp>
        <p:nvSpPr>
          <p:cNvPr id="11274" name="文本框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500" y="1633538"/>
            <a:ext cx="561816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If it’s wrong, please </a:t>
            </a:r>
            <a:r>
              <a:rPr lang="en-US" altLang="zh-CN"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correct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it!</a:t>
            </a:r>
          </a:p>
        </p:txBody>
      </p:sp>
      <p:sp>
        <p:nvSpPr>
          <p:cNvPr id="11275" name="文本框 2"/>
          <p:cNvSpPr/>
          <p:nvPr>
            <p:custDataLst>
              <p:tags r:id="rId9"/>
            </p:custDataLst>
          </p:nvPr>
        </p:nvSpPr>
        <p:spPr>
          <a:xfrm>
            <a:off x="161925" y="188913"/>
            <a:ext cx="8820150" cy="1365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4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Now read these first aid suggestions and decide </a:t>
            </a:r>
          </a:p>
          <a:p>
            <a:pPr>
              <a:lnSpc>
                <a:spcPct val="115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if they are good ideas(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) or bad ideas(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).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1433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76200" y="185738"/>
            <a:ext cx="5972175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buSzTx/>
              <a:buFont typeface="Arial" panose="020B0604020202020204" pitchFamily="34" charset="0"/>
              <a:buNone/>
            </a:pPr>
            <a:r>
              <a:rPr sz="2800" b="1" kern="10">
                <a:ln w="9525" cap="flat" cmpd="sng" algn="ctr">
                  <a:solidFill>
                    <a:srgbClr val="CC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575D1"/>
                </a:solidFill>
                <a:effectLst>
                  <a:outerShdw dist="53882" dir="2700000" algn="ctr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Wingdings" panose="05000000000000000000"/>
              </a:rPr>
              <a:t>5. Read and fill.</a:t>
            </a:r>
          </a:p>
        </p:txBody>
      </p:sp>
      <p:graphicFrame>
        <p:nvGraphicFramePr>
          <p:cNvPr id="23555" name="表格 1"/>
          <p:cNvGraphicFramePr>
            <a:graphicFrameLocks noGrp="1"/>
          </p:cNvGraphicFramePr>
          <p:nvPr/>
        </p:nvGraphicFramePr>
        <p:xfrm>
          <a:off x="76200" y="1111250"/>
          <a:ext cx="8885238" cy="4206876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What's wrong with the boy?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1.He is lying at the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of the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2.He isn't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or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a sound.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3.He is 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What should we do to help him?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1.We can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him,but he might have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hearing you or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to you.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2.We should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help or call 120.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3.We can't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him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because that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could be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4. We need to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him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coat to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make sure he's</a:t>
                      </a:r>
                      <a:r>
                        <a:rPr kumimoji="0" lang="en-US" altLang="zh-CN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6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-23813" y="5662613"/>
            <a:ext cx="16271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390650" y="5662613"/>
            <a:ext cx="16271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974975" y="5662613"/>
            <a:ext cx="16271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6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4559300" y="5638800"/>
            <a:ext cx="16335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70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022975" y="5638800"/>
            <a:ext cx="16335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71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437438" y="5602288"/>
            <a:ext cx="16271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308" name="文本框 9"/>
          <p:cNvSpPr/>
          <p:nvPr>
            <p:custDataLst>
              <p:tags r:id="rId8"/>
            </p:custDataLst>
          </p:nvPr>
        </p:nvSpPr>
        <p:spPr>
          <a:xfrm>
            <a:off x="5187950" y="1057275"/>
            <a:ext cx="12763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bottom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9" name="文本框 2"/>
          <p:cNvSpPr/>
          <p:nvPr>
            <p:custDataLst>
              <p:tags r:id="rId9"/>
            </p:custDataLst>
          </p:nvPr>
        </p:nvSpPr>
        <p:spPr>
          <a:xfrm>
            <a:off x="7253288" y="1057275"/>
            <a:ext cx="12763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stairs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0" name="文本框 3"/>
          <p:cNvSpPr/>
          <p:nvPr>
            <p:custDataLst>
              <p:tags r:id="rId10"/>
            </p:custDataLst>
          </p:nvPr>
        </p:nvSpPr>
        <p:spPr>
          <a:xfrm>
            <a:off x="4086225" y="1420813"/>
            <a:ext cx="12779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moving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1" name="文本框 4"/>
          <p:cNvSpPr/>
          <p:nvPr>
            <p:custDataLst>
              <p:tags r:id="rId11"/>
            </p:custDataLst>
          </p:nvPr>
        </p:nvSpPr>
        <p:spPr>
          <a:xfrm>
            <a:off x="5626100" y="1431925"/>
            <a:ext cx="13938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making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2" name="文本框 5"/>
          <p:cNvSpPr/>
          <p:nvPr>
            <p:custDataLst>
              <p:tags r:id="rId12"/>
            </p:custDataLst>
          </p:nvPr>
        </p:nvSpPr>
        <p:spPr>
          <a:xfrm>
            <a:off x="3625850" y="1771650"/>
            <a:ext cx="2422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    in       pain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3" name="文本框 6"/>
          <p:cNvSpPr/>
          <p:nvPr>
            <p:custDataLst>
              <p:tags r:id="rId13"/>
            </p:custDataLst>
          </p:nvPr>
        </p:nvSpPr>
        <p:spPr>
          <a:xfrm>
            <a:off x="4224338" y="2389188"/>
            <a:ext cx="8493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ask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4" name="文本框 7"/>
          <p:cNvSpPr/>
          <p:nvPr>
            <p:custDataLst>
              <p:tags r:id="rId14"/>
            </p:custDataLst>
          </p:nvPr>
        </p:nvSpPr>
        <p:spPr>
          <a:xfrm>
            <a:off x="2944813" y="2808288"/>
            <a:ext cx="14255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trouble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5" name="文本框 8"/>
          <p:cNvSpPr/>
          <p:nvPr>
            <p:custDataLst>
              <p:tags r:id="rId15"/>
            </p:custDataLst>
          </p:nvPr>
        </p:nvSpPr>
        <p:spPr>
          <a:xfrm>
            <a:off x="5940425" y="2781300"/>
            <a:ext cx="19224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speaking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6" name="文本框 10"/>
          <p:cNvSpPr/>
          <p:nvPr>
            <p:custDataLst>
              <p:tags r:id="rId16"/>
            </p:custDataLst>
          </p:nvPr>
        </p:nvSpPr>
        <p:spPr>
          <a:xfrm>
            <a:off x="4368800" y="3127375"/>
            <a:ext cx="19224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shout for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7" name="文本框 11"/>
          <p:cNvSpPr/>
          <p:nvPr>
            <p:custDataLst>
              <p:tags r:id="rId17"/>
            </p:custDataLst>
          </p:nvPr>
        </p:nvSpPr>
        <p:spPr>
          <a:xfrm>
            <a:off x="4440238" y="3500438"/>
            <a:ext cx="24606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lift           up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8" name="文本框 13"/>
          <p:cNvSpPr/>
          <p:nvPr>
            <p:custDataLst>
              <p:tags r:id="rId18"/>
            </p:custDataLst>
          </p:nvPr>
        </p:nvSpPr>
        <p:spPr>
          <a:xfrm>
            <a:off x="4140200" y="3857625"/>
            <a:ext cx="24606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harmful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9" name="文本框 16"/>
          <p:cNvSpPr/>
          <p:nvPr>
            <p:custDataLst>
              <p:tags r:id="rId19"/>
            </p:custDataLst>
          </p:nvPr>
        </p:nvSpPr>
        <p:spPr>
          <a:xfrm>
            <a:off x="4783138" y="4227513"/>
            <a:ext cx="10287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cover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0" name="文本框 17"/>
          <p:cNvSpPr/>
          <p:nvPr>
            <p:custDataLst>
              <p:tags r:id="rId20"/>
            </p:custDataLst>
          </p:nvPr>
        </p:nvSpPr>
        <p:spPr>
          <a:xfrm>
            <a:off x="6464300" y="4237038"/>
            <a:ext cx="10287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with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1" name="文本框 18"/>
          <p:cNvSpPr/>
          <p:nvPr>
            <p:custDataLst>
              <p:tags r:id="rId21"/>
            </p:custDataLst>
          </p:nvPr>
        </p:nvSpPr>
        <p:spPr>
          <a:xfrm>
            <a:off x="5221288" y="4602163"/>
            <a:ext cx="11001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warm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/>
          <p:nvPr>
            <p:custDataLst>
              <p:tags r:id="rId1"/>
            </p:custDataLst>
          </p:nvPr>
        </p:nvSpPr>
        <p:spPr>
          <a:xfrm>
            <a:off x="4763" y="-138113"/>
            <a:ext cx="6858000" cy="11985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7200" b="1" noProof="1">
                <a:ln w="50800" cap="flat" cmpd="thickThin" algn="ctr">
                  <a:solidFill>
                    <a:srgbClr val="2E75B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rPr>
              <a:t>Watch and say!</a:t>
            </a:r>
            <a:endParaRPr lang="en-US" altLang="zh-CN" sz="7200" b="1" noProof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9" name="Picture 3">
            <a:hlinkClick r:id="rId4" action="ppaction://hlinkfile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700" y="1060450"/>
            <a:ext cx="91313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433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47638" y="53975"/>
            <a:ext cx="635793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buSzTx/>
              <a:buFont typeface="Arial" panose="020B0604020202020204" pitchFamily="34" charset="0"/>
              <a:buNone/>
            </a:pPr>
            <a:r>
              <a:rPr sz="2800" b="1" kern="10" dirty="0">
                <a:ln w="9525" cap="flat" cmpd="sng" algn="ctr">
                  <a:solidFill>
                    <a:srgbClr val="CC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575D1"/>
                </a:solidFill>
                <a:effectLst>
                  <a:outerShdw dist="53882" dir="2700000" algn="ctr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Wingdings" panose="05000000000000000000"/>
              </a:rPr>
              <a:t>6. Retell the conversation.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879975" y="852488"/>
            <a:ext cx="1574800" cy="11525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879975" y="2682875"/>
            <a:ext cx="1574800" cy="12223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25" y="792163"/>
            <a:ext cx="273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lying at...,</a:t>
            </a:r>
          </a:p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pain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45275" y="644525"/>
            <a:ext cx="2735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him up,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him on 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chair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Box 10"/>
          <p:cNvSpPr/>
          <p:nvPr>
            <p:custDataLst>
              <p:tags r:id="rId6"/>
            </p:custDataLst>
          </p:nvPr>
        </p:nvSpPr>
        <p:spPr>
          <a:xfrm>
            <a:off x="2143125" y="2471738"/>
            <a:ext cx="2736850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him,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trouble…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Box 11"/>
          <p:cNvSpPr/>
          <p:nvPr>
            <p:custDataLst>
              <p:tags r:id="rId7"/>
            </p:custDataLst>
          </p:nvPr>
        </p:nvSpPr>
        <p:spPr>
          <a:xfrm>
            <a:off x="2201863" y="4265613"/>
            <a:ext cx="2736850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 for…,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call…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05575" y="2509838"/>
            <a:ext cx="2735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harmful to,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him,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 him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TextBox 13"/>
          <p:cNvSpPr/>
          <p:nvPr>
            <p:custDataLst>
              <p:tags r:id="rId9"/>
            </p:custDataLst>
          </p:nvPr>
        </p:nvSpPr>
        <p:spPr>
          <a:xfrm>
            <a:off x="6572250" y="4265613"/>
            <a:ext cx="273685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comfortable,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cover…with</a:t>
            </a:r>
          </a:p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47638" y="852488"/>
            <a:ext cx="1811337" cy="1322387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7638" y="2471738"/>
            <a:ext cx="1846262" cy="1423987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77800" y="4367213"/>
            <a:ext cx="1816100" cy="1322387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879975" y="4410075"/>
            <a:ext cx="1573213" cy="12795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1433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4925" y="61913"/>
            <a:ext cx="819785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buSzTx/>
              <a:buFont typeface="Arial" panose="020B0604020202020204" pitchFamily="34" charset="0"/>
              <a:buNone/>
            </a:pPr>
            <a:r>
              <a:rPr sz="2800" b="1" kern="10" dirty="0">
                <a:ln w="9525" cap="flat" cmpd="sng" algn="ctr">
                  <a:solidFill>
                    <a:srgbClr val="CC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575D1"/>
                </a:solidFill>
                <a:effectLst>
                  <a:outerShdw dist="53882" dir="2700000" algn="ctr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Wingdings" panose="05000000000000000000"/>
              </a:rPr>
              <a:t>7. What can we do in these situations?</a:t>
            </a:r>
          </a:p>
        </p:txBody>
      </p:sp>
      <p:pic>
        <p:nvPicPr>
          <p:cNvPr id="26627" name="图片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9050" y="4498975"/>
            <a:ext cx="1700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6628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0163" y="1450975"/>
            <a:ext cx="15970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6629" name="图片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926013" y="46450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121275" y="1493838"/>
            <a:ext cx="14255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631" name="文本框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03350" y="1268413"/>
            <a:ext cx="37211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Calm down and search for help;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Cover...with wet cloth 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布料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;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Run down stairs quickly</a:t>
            </a:r>
          </a:p>
          <a:p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文本框 11"/>
          <p:cNvSpPr/>
          <p:nvPr>
            <p:custDataLst>
              <p:tags r:id="rId7"/>
            </p:custDataLst>
          </p:nvPr>
        </p:nvSpPr>
        <p:spPr>
          <a:xfrm>
            <a:off x="1676400" y="4437063"/>
            <a:ext cx="3521075" cy="23701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Call 120;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Bind up the wound(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伤口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);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         /</a:t>
            </a:r>
            <a:r>
              <a:rPr lang="en-US" altLang="zh-CN" sz="2400" b="1" dirty="0" err="1"/>
              <a:t>wuːnd</a:t>
            </a:r>
            <a:r>
              <a:rPr lang="en-US" altLang="zh-CN" sz="2400" b="1" dirty="0"/>
              <a:t>/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Wash the wound</a:t>
            </a:r>
            <a:r>
              <a:rPr lang="en-US" altLang="zh-CN" sz="2400" b="1" dirty="0">
                <a:solidFill>
                  <a:srgbClr val="FF0000"/>
                </a:solidFill>
              </a:rPr>
              <a:t>;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Try to suck the poison(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毒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out.  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/</a:t>
            </a:r>
            <a:r>
              <a:rPr lang="en-US" altLang="zh-CN" sz="2800" dirty="0"/>
              <a:t>ˈ</a:t>
            </a:r>
            <a:r>
              <a:rPr lang="en-US" altLang="zh-CN" sz="2800" dirty="0" err="1"/>
              <a:t>pɔɪzn</a:t>
            </a:r>
            <a:r>
              <a:rPr lang="en-US" altLang="zh-CN" sz="2800" b="1" dirty="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26633" name="文本框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25" y="1497013"/>
            <a:ext cx="3521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Call 120;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Shout for help;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Clean the mouth 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nose;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Push the water out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CPR(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人工呼吸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634" name="文本框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72225" y="4586288"/>
            <a:ext cx="3521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Stay in a safe place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Cover your head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with...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Try not to run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15371" name="TextBox 1"/>
          <p:cNvSpPr/>
          <p:nvPr>
            <p:custDataLst>
              <p:tags r:id="rId10"/>
            </p:custDataLst>
          </p:nvPr>
        </p:nvSpPr>
        <p:spPr>
          <a:xfrm>
            <a:off x="58738" y="817563"/>
            <a:ext cx="4667250" cy="460375"/>
          </a:xfrm>
          <a:prstGeom prst="rect">
            <a:avLst/>
          </a:prstGeom>
          <a:solidFill>
            <a:srgbClr val="7575D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If we are in a fire, we should…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TextBox 18"/>
          <p:cNvSpPr/>
          <p:nvPr>
            <p:custDataLst>
              <p:tags r:id="rId11"/>
            </p:custDataLst>
          </p:nvPr>
        </p:nvSpPr>
        <p:spPr>
          <a:xfrm>
            <a:off x="5145088" y="665163"/>
            <a:ext cx="3938587" cy="831850"/>
          </a:xfrm>
          <a:prstGeom prst="rect">
            <a:avLst/>
          </a:prstGeom>
          <a:solidFill>
            <a:srgbClr val="7575D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If we see someone drowning, we should…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Box 19"/>
          <p:cNvSpPr/>
          <p:nvPr>
            <p:custDataLst>
              <p:tags r:id="rId12"/>
            </p:custDataLst>
          </p:nvPr>
        </p:nvSpPr>
        <p:spPr>
          <a:xfrm>
            <a:off x="4763" y="3716338"/>
            <a:ext cx="4297362" cy="461962"/>
          </a:xfrm>
          <a:prstGeom prst="rect">
            <a:avLst/>
          </a:prstGeom>
          <a:solidFill>
            <a:srgbClr val="7575D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If the snake bit us, we should…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TextBox 20"/>
          <p:cNvSpPr/>
          <p:nvPr>
            <p:custDataLst>
              <p:tags r:id="rId13"/>
            </p:custDataLst>
          </p:nvPr>
        </p:nvSpPr>
        <p:spPr>
          <a:xfrm>
            <a:off x="4787900" y="3716338"/>
            <a:ext cx="4295775" cy="831850"/>
          </a:xfrm>
          <a:prstGeom prst="rect">
            <a:avLst/>
          </a:prstGeom>
          <a:solidFill>
            <a:srgbClr val="7575D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If we are in an earthquake, we should…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39" name="组合 8"/>
          <p:cNvGrpSpPr/>
          <p:nvPr/>
        </p:nvGrpSpPr>
        <p:grpSpPr bwMode="auto">
          <a:xfrm>
            <a:off x="346075" y="2516188"/>
            <a:ext cx="8689975" cy="3014662"/>
            <a:chOff x="599569" y="2406834"/>
            <a:chExt cx="8691101" cy="3013571"/>
          </a:xfrm>
        </p:grpSpPr>
        <p:sp>
          <p:nvSpPr>
            <p:cNvPr id="15377" name="矩形 2"/>
            <p:cNvSpPr/>
            <p:nvPr>
              <p:custDataLst>
                <p:tags r:id="rId15"/>
              </p:custDataLst>
            </p:nvPr>
          </p:nvSpPr>
          <p:spPr>
            <a:xfrm>
              <a:off x="599569" y="2406834"/>
              <a:ext cx="8691101" cy="3013571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solidFill>
                <a:srgbClr val="89A4A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6641" name="图片 14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631450" y="3474707"/>
              <a:ext cx="2505781" cy="187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5379" name="TextBox 5"/>
            <p:cNvSpPr/>
            <p:nvPr>
              <p:custDataLst>
                <p:tags r:id="rId17"/>
              </p:custDataLst>
            </p:nvPr>
          </p:nvSpPr>
          <p:spPr>
            <a:xfrm>
              <a:off x="683718" y="2565527"/>
              <a:ext cx="6912871" cy="5855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</a:t>
              </a: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cut our fingers, we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should</a:t>
              </a: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76" name="TextBox 17"/>
          <p:cNvSpPr/>
          <p:nvPr>
            <p:custDataLst>
              <p:tags r:id="rId14"/>
            </p:custDataLst>
          </p:nvPr>
        </p:nvSpPr>
        <p:spPr>
          <a:xfrm>
            <a:off x="3059113" y="3238500"/>
            <a:ext cx="6913562" cy="2062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bleeding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should wash it and bind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up.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go to a doctor.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 descr="timg[6]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8100" y="0"/>
            <a:ext cx="9121775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2"/>
          <p:cNvSpPr/>
          <p:nvPr>
            <p:custDataLst>
              <p:tags r:id="rId2"/>
            </p:custDataLst>
          </p:nvPr>
        </p:nvSpPr>
        <p:spPr>
          <a:xfrm>
            <a:off x="228600" y="5699125"/>
            <a:ext cx="8574088" cy="1198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36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Hundreds of people died from car accidents every day!</a:t>
            </a:r>
          </a:p>
        </p:txBody>
      </p:sp>
      <p:pic>
        <p:nvPicPr>
          <p:cNvPr id="27652" name="情感教学用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813"/>
            <a:ext cx="12477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/>
          <p:nvPr>
            <p:custDataLst>
              <p:tags r:id="rId1"/>
            </p:custDataLst>
          </p:nvPr>
        </p:nvSpPr>
        <p:spPr>
          <a:xfrm>
            <a:off x="228600" y="5699125"/>
            <a:ext cx="8574088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36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Thousands of children drowned every year!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78"/>
            <a:ext cx="9144000" cy="55346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525" y="209550"/>
            <a:ext cx="4037013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/>
          <p:nvPr>
            <p:custDataLst>
              <p:tags r:id="rId2"/>
            </p:custDataLst>
          </p:nvPr>
        </p:nvSpPr>
        <p:spPr>
          <a:xfrm>
            <a:off x="4184650" y="2274888"/>
            <a:ext cx="5100638" cy="1198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36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Our parents gave the life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36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to us!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" y="-15875"/>
            <a:ext cx="91551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矩形 2"/>
          <p:cNvGrpSpPr/>
          <p:nvPr/>
        </p:nvGrpSpPr>
        <p:grpSpPr bwMode="auto">
          <a:xfrm>
            <a:off x="307383" y="499269"/>
            <a:ext cx="8326437" cy="1425575"/>
            <a:chOff x="177" y="315"/>
            <a:chExt cx="5245" cy="898"/>
          </a:xfrm>
        </p:grpSpPr>
        <p:pic>
          <p:nvPicPr>
            <p:cNvPr id="30724" name="矩形 2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7" y="315"/>
              <a:ext cx="5245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9460" name="Rectangle 5"/>
            <p:cNvSpPr/>
            <p:nvPr>
              <p:custDataLst>
                <p:tags r:id="rId3"/>
              </p:custDataLst>
            </p:nvPr>
          </p:nvSpPr>
          <p:spPr>
            <a:xfrm>
              <a:off x="250" y="386"/>
              <a:ext cx="5101" cy="7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en-US" altLang="zh-CN" sz="36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sym typeface="Wingdings" panose="05000000000000000000"/>
                </a:rPr>
                <a:t>Life is so </a:t>
              </a:r>
              <a:r>
                <a:rPr lang="en-US" altLang="zh-CN" sz="3600" b="1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sym typeface="Wingdings" panose="05000000000000000000"/>
                </a:rPr>
                <a:t>frigile</a:t>
              </a:r>
              <a:r>
                <a:rPr lang="en-US" altLang="zh-CN" sz="36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sym typeface="Wingdings" panose="05000000000000000000"/>
                </a:rPr>
                <a:t>!</a:t>
              </a:r>
            </a:p>
            <a:p>
              <a:pPr eaLnBrk="1" hangingPunct="1"/>
              <a:r>
                <a:rPr lang="en-US" altLang="zh-CN" sz="36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sym typeface="Wingdings" panose="05000000000000000000"/>
                </a:rPr>
                <a:t>Cherish our life and keep growing!</a:t>
              </a:r>
              <a:endPara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33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763" y="44450"/>
            <a:ext cx="6661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buSzTx/>
              <a:buFont typeface="Arial" panose="020B0604020202020204" pitchFamily="34" charset="0"/>
              <a:buNone/>
            </a:pPr>
            <a:r>
              <a:rPr sz="2800" b="1" kern="10">
                <a:ln w="9525" cap="flat" cmpd="sng" algn="ctr">
                  <a:solidFill>
                    <a:srgbClr val="CC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700000" algn="ctr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Wingdings" panose="05000000000000000000"/>
              </a:rPr>
              <a:t>Homework</a:t>
            </a:r>
          </a:p>
        </p:txBody>
      </p:sp>
      <p:pic>
        <p:nvPicPr>
          <p:cNvPr id="31748" name="New picture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998200" y="10325100"/>
            <a:ext cx="330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68" y="1268760"/>
            <a:ext cx="8143875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26988"/>
            <a:ext cx="52276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3" y="3022600"/>
            <a:ext cx="34448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9675" y="3022600"/>
            <a:ext cx="31813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矩形 6"/>
          <p:cNvSpPr/>
          <p:nvPr/>
        </p:nvSpPr>
        <p:spPr>
          <a:xfrm>
            <a:off x="5232400" y="498475"/>
            <a:ext cx="3959225" cy="1476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45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Some accidents </a:t>
            </a:r>
          </a:p>
          <a:p>
            <a:pPr algn="ctr" eaLnBrk="1" hangingPunct="1"/>
            <a:r>
              <a:rPr lang="en-US" altLang="zh-CN" sz="45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in Rio </a:t>
            </a:r>
            <a:endParaRPr lang="en-US" altLang="zh-CN" sz="45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8" name="椭圆 7"/>
          <p:cNvSpPr/>
          <p:nvPr/>
        </p:nvSpPr>
        <p:spPr>
          <a:xfrm>
            <a:off x="3092450" y="101600"/>
            <a:ext cx="1593850" cy="1012825"/>
          </a:xfrm>
          <a:prstGeom prst="ellipse">
            <a:avLst/>
          </a:prstGeom>
          <a:noFill/>
          <a:ln w="825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椭圆 8"/>
          <p:cNvSpPr/>
          <p:nvPr/>
        </p:nvSpPr>
        <p:spPr>
          <a:xfrm>
            <a:off x="1349375" y="5111750"/>
            <a:ext cx="1593850" cy="1012825"/>
          </a:xfrm>
          <a:prstGeom prst="ellipse">
            <a:avLst/>
          </a:prstGeom>
          <a:noFill/>
          <a:ln w="825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椭圆 9"/>
          <p:cNvSpPr/>
          <p:nvPr/>
        </p:nvSpPr>
        <p:spPr>
          <a:xfrm>
            <a:off x="5600700" y="5038725"/>
            <a:ext cx="949325" cy="784225"/>
          </a:xfrm>
          <a:prstGeom prst="ellipse">
            <a:avLst/>
          </a:prstGeom>
          <a:noFill/>
          <a:ln w="825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文本框 10"/>
          <p:cNvSpPr/>
          <p:nvPr/>
        </p:nvSpPr>
        <p:spPr>
          <a:xfrm>
            <a:off x="0" y="2190750"/>
            <a:ext cx="4745038" cy="6445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Why they are in pain?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3082" name="文本框 11"/>
          <p:cNvSpPr/>
          <p:nvPr/>
        </p:nvSpPr>
        <p:spPr>
          <a:xfrm>
            <a:off x="4763" y="2908300"/>
            <a:ext cx="9129712" cy="119856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Because they</a:t>
            </a:r>
            <a:r>
              <a:rPr lang="en-US" altLang="zh-CN" sz="3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</a:t>
            </a: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(break)their legs and arms.</a:t>
            </a:r>
          </a:p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/They have</a:t>
            </a:r>
            <a:r>
              <a:rPr lang="en-US" altLang="zh-CN" sz="3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    </a:t>
            </a: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(break) legs and arms.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083" name="矩形 12"/>
          <p:cNvSpPr/>
          <p:nvPr/>
        </p:nvSpPr>
        <p:spPr>
          <a:xfrm>
            <a:off x="2584450" y="2906713"/>
            <a:ext cx="17399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broke</a:t>
            </a:r>
            <a:endParaRPr lang="en-US" altLang="zh-CN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4" name="矩形 13"/>
          <p:cNvSpPr/>
          <p:nvPr/>
        </p:nvSpPr>
        <p:spPr>
          <a:xfrm>
            <a:off x="2397125" y="3460750"/>
            <a:ext cx="174148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broken</a:t>
            </a:r>
            <a:endParaRPr lang="en-US" altLang="zh-CN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85" name="文本框 14"/>
          <p:cNvSpPr/>
          <p:nvPr/>
        </p:nvSpPr>
        <p:spPr>
          <a:xfrm>
            <a:off x="4763" y="2897188"/>
            <a:ext cx="9050337" cy="61436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It's dangerous to play sports. Please be careful.</a:t>
            </a:r>
            <a:endParaRPr lang="en-US" altLang="zh-CN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  <p:bldP spid="3081" grpId="0" animBg="1"/>
      <p:bldP spid="3082" grpId="0" animBg="1"/>
      <p:bldP spid="3082" grpId="2" animBg="1"/>
      <p:bldP spid="3083" grpId="0" animBg="1"/>
      <p:bldP spid="3083" grpId="2" animBg="1"/>
      <p:bldP spid="3084" grpId="0" animBg="1"/>
      <p:bldP spid="3084" grpId="2" animBg="1"/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 descr="7.png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19050"/>
            <a:ext cx="858043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椭圆 2"/>
          <p:cNvSpPr/>
          <p:nvPr>
            <p:custDataLst>
              <p:tags r:id="rId2"/>
            </p:custDataLst>
          </p:nvPr>
        </p:nvSpPr>
        <p:spPr>
          <a:xfrm>
            <a:off x="6505575" y="166688"/>
            <a:ext cx="1978025" cy="2160587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5364" name="直接箭头连接符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5219700" y="2200275"/>
            <a:ext cx="1804988" cy="2525713"/>
          </a:xfrm>
          <a:prstGeom prst="line">
            <a:avLst/>
          </a:prstGeom>
          <a:noFill/>
          <a:ln w="82550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矩形 4"/>
          <p:cNvSpPr/>
          <p:nvPr>
            <p:custDataLst>
              <p:tags r:id="rId4"/>
            </p:custDataLst>
          </p:nvPr>
        </p:nvSpPr>
        <p:spPr>
          <a:xfrm>
            <a:off x="371475" y="4792663"/>
            <a:ext cx="5783263" cy="7985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What's the boy doing?</a:t>
            </a:r>
            <a:endParaRPr lang="en-US" altLang="zh-CN" sz="4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2" name="矩形 6"/>
          <p:cNvSpPr/>
          <p:nvPr>
            <p:custDataLst>
              <p:tags r:id="rId5"/>
            </p:custDataLst>
          </p:nvPr>
        </p:nvSpPr>
        <p:spPr>
          <a:xfrm>
            <a:off x="419100" y="5661025"/>
            <a:ext cx="8591550" cy="798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He is running down the</a:t>
            </a:r>
            <a:r>
              <a:rPr lang="en-US" altLang="zh-CN" sz="4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            </a:t>
            </a:r>
            <a:r>
              <a:rPr lang="en-US" altLang="zh-CN" sz="4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.</a:t>
            </a:r>
            <a:endParaRPr lang="en-US" altLang="zh-CN" sz="4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3" name="矩形 7"/>
          <p:cNvSpPr/>
          <p:nvPr>
            <p:custDataLst>
              <p:tags r:id="rId6"/>
            </p:custDataLst>
          </p:nvPr>
        </p:nvSpPr>
        <p:spPr>
          <a:xfrm>
            <a:off x="6434138" y="5588000"/>
            <a:ext cx="1739900" cy="800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stairs</a:t>
            </a:r>
            <a:endParaRPr lang="en-US" altLang="zh-CN" sz="4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4" name="矩形 8"/>
          <p:cNvSpPr/>
          <p:nvPr>
            <p:custDataLst>
              <p:tags r:id="rId7"/>
            </p:custDataLst>
          </p:nvPr>
        </p:nvSpPr>
        <p:spPr>
          <a:xfrm>
            <a:off x="458788" y="5638800"/>
            <a:ext cx="7818437" cy="79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What could happen to him?</a:t>
            </a:r>
            <a:endParaRPr lang="en-US" altLang="zh-CN" sz="4600" b="1" dirty="0">
              <a:solidFill>
                <a:srgbClr val="2626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 animBg="1"/>
      <p:bldP spid="4102" grpId="0" animBg="1"/>
      <p:bldP spid="4103" grpId="0" animBg="1"/>
      <p:bldP spid="410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938" y="6350"/>
            <a:ext cx="91043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8"/>
          <p:cNvSpPr/>
          <p:nvPr>
            <p:custDataLst>
              <p:tags r:id="rId2"/>
            </p:custDataLst>
          </p:nvPr>
        </p:nvSpPr>
        <p:spPr>
          <a:xfrm>
            <a:off x="7938" y="3225800"/>
            <a:ext cx="6400800" cy="150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What happened to him?</a:t>
            </a:r>
          </a:p>
          <a:p>
            <a:pPr eaLnBrk="1" hangingPunct="1"/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Where is the boy lying?</a:t>
            </a:r>
            <a:endParaRPr lang="en-US" altLang="zh-CN" sz="4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4" name="矩形 1"/>
          <p:cNvSpPr/>
          <p:nvPr>
            <p:custDataLst>
              <p:tags r:id="rId3"/>
            </p:custDataLst>
          </p:nvPr>
        </p:nvSpPr>
        <p:spPr>
          <a:xfrm>
            <a:off x="7938" y="4876800"/>
            <a:ext cx="6335712" cy="79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He </a:t>
            </a:r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fell</a:t>
            </a:r>
            <a:r>
              <a:rPr lang="en-US" altLang="zh-CN" sz="4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 down the stairs.</a:t>
            </a:r>
            <a:endParaRPr lang="en-US" altLang="zh-CN" sz="4600" b="1" dirty="0">
              <a:solidFill>
                <a:srgbClr val="2626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5" name="矩形 2"/>
          <p:cNvSpPr/>
          <p:nvPr>
            <p:custDataLst>
              <p:tags r:id="rId4"/>
            </p:custDataLst>
          </p:nvPr>
        </p:nvSpPr>
        <p:spPr>
          <a:xfrm>
            <a:off x="0" y="5754688"/>
            <a:ext cx="8897938" cy="79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He is lying at the</a:t>
            </a:r>
            <a:r>
              <a:rPr lang="en-US" altLang="zh-CN" sz="4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          </a:t>
            </a:r>
            <a:r>
              <a:rPr lang="en-US" altLang="zh-CN" sz="4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of the stairs.</a:t>
            </a:r>
            <a:endParaRPr lang="en-US" altLang="zh-CN" sz="4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6" name="椭圆 15"/>
          <p:cNvSpPr/>
          <p:nvPr>
            <p:custDataLst>
              <p:tags r:id="rId5"/>
            </p:custDataLst>
          </p:nvPr>
        </p:nvSpPr>
        <p:spPr>
          <a:xfrm>
            <a:off x="0" y="1125538"/>
            <a:ext cx="873125" cy="91281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7" name="矩形 18"/>
          <p:cNvSpPr/>
          <p:nvPr>
            <p:custDataLst>
              <p:tags r:id="rId6"/>
            </p:custDataLst>
          </p:nvPr>
        </p:nvSpPr>
        <p:spPr>
          <a:xfrm>
            <a:off x="4211638" y="5872163"/>
            <a:ext cx="1739900" cy="69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9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bottom</a:t>
            </a:r>
            <a:endParaRPr lang="en-US" altLang="zh-CN" sz="39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8" name="矩形 19"/>
          <p:cNvSpPr/>
          <p:nvPr>
            <p:custDataLst>
              <p:tags r:id="rId7"/>
            </p:custDataLst>
          </p:nvPr>
        </p:nvSpPr>
        <p:spPr>
          <a:xfrm>
            <a:off x="7938" y="5800725"/>
            <a:ext cx="8890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It's dangerous to run down the stairs.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animBg="1"/>
      <p:bldP spid="5124" grpId="1" animBg="1"/>
      <p:bldP spid="5125" grpId="1" animBg="1"/>
      <p:bldP spid="5126" grpId="0" animBg="1"/>
      <p:bldP spid="5127" grpId="0" animBg="1"/>
      <p:bldP spid="51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82948"/>
          <p:cNvSpPr/>
          <p:nvPr>
            <p:custDataLst>
              <p:tags r:id="rId1"/>
            </p:custDataLst>
          </p:nvPr>
        </p:nvSpPr>
        <p:spPr>
          <a:xfrm>
            <a:off x="3419475" y="1079500"/>
            <a:ext cx="558800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I </a:t>
            </a:r>
            <a:r>
              <a:rPr lang="en-US" altLang="zh-CN" sz="3600" b="1" u="sng">
                <a:latin typeface="Times New Roman" panose="02020603050405020304" pitchFamily="18" charset="0"/>
              </a:rPr>
              <a:t>           </a:t>
            </a:r>
            <a:r>
              <a:rPr lang="en-US" altLang="zh-CN" sz="3600" b="1">
                <a:latin typeface="Times New Roman" panose="02020603050405020304" pitchFamily="18" charset="0"/>
              </a:rPr>
              <a:t> my glass  </a:t>
            </a:r>
            <a:r>
              <a:rPr lang="en-US" altLang="zh-CN" sz="3600" b="1" u="sng">
                <a:latin typeface="Times New Roman" panose="02020603050405020304" pitchFamily="18" charset="0"/>
              </a:rPr>
              <a:t>           </a:t>
            </a:r>
            <a:r>
              <a:rPr lang="en-US" altLang="zh-CN" sz="3600" b="1">
                <a:latin typeface="Times New Roman" panose="02020603050405020304" pitchFamily="18" charset="0"/>
              </a:rPr>
              <a:t> 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147" name="文本框 1"/>
          <p:cNvSpPr/>
          <p:nvPr>
            <p:custDataLst>
              <p:tags r:id="rId2"/>
            </p:custDataLst>
          </p:nvPr>
        </p:nvSpPr>
        <p:spPr>
          <a:xfrm>
            <a:off x="3419475" y="1906588"/>
            <a:ext cx="5641975" cy="175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Then, I</a:t>
            </a:r>
            <a:r>
              <a:rPr lang="en-US" sz="3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      </a:t>
            </a:r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it on the ground because of my carelessness.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sp>
        <p:nvSpPr>
          <p:cNvPr id="6148" name="文本框 2"/>
          <p:cNvSpPr/>
          <p:nvPr>
            <p:custDataLst>
              <p:tags r:id="rId3"/>
            </p:custDataLst>
          </p:nvPr>
        </p:nvSpPr>
        <p:spPr>
          <a:xfrm>
            <a:off x="3449638" y="3660775"/>
            <a:ext cx="5707062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So, I</a:t>
            </a:r>
            <a:r>
              <a:rPr lang="en-US" sz="3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</a:t>
            </a:r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my glass, and there was some</a:t>
            </a:r>
            <a:r>
              <a:rPr lang="en-US" sz="36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</a:t>
            </a:r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glass</a:t>
            </a:r>
          </a:p>
          <a:p>
            <a:pPr eaLnBrk="1" hangingPunct="1"/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on the ground.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sp>
        <p:nvSpPr>
          <p:cNvPr id="6149" name="文本框 14"/>
          <p:cNvSpPr/>
          <p:nvPr>
            <p:custDataLst>
              <p:tags r:id="rId4"/>
            </p:custDataLst>
          </p:nvPr>
        </p:nvSpPr>
        <p:spPr>
          <a:xfrm>
            <a:off x="11113" y="31750"/>
            <a:ext cx="8301037" cy="61436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We may meet different accidents in our life.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矩形 13"/>
          <p:cNvSpPr/>
          <p:nvPr>
            <p:custDataLst>
              <p:tags r:id="rId5"/>
            </p:custDataLst>
          </p:nvPr>
        </p:nvSpPr>
        <p:spPr>
          <a:xfrm>
            <a:off x="3865563" y="1079500"/>
            <a:ext cx="46958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lifted                    up</a:t>
            </a:r>
            <a:endParaRPr lang="en-US" altLang="zh-CN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51" name="矩形 4"/>
          <p:cNvSpPr/>
          <p:nvPr>
            <p:custDataLst>
              <p:tags r:id="rId6"/>
            </p:custDataLst>
          </p:nvPr>
        </p:nvSpPr>
        <p:spPr>
          <a:xfrm>
            <a:off x="5021263" y="1835150"/>
            <a:ext cx="1889125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drop</a:t>
            </a:r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ped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52" name="矩形 5"/>
          <p:cNvSpPr/>
          <p:nvPr>
            <p:custDataLst>
              <p:tags r:id="rId7"/>
            </p:custDataLst>
          </p:nvPr>
        </p:nvSpPr>
        <p:spPr>
          <a:xfrm>
            <a:off x="4424363" y="3660775"/>
            <a:ext cx="1889125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broke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53" name="矩形 6"/>
          <p:cNvSpPr/>
          <p:nvPr>
            <p:custDataLst>
              <p:tags r:id="rId8"/>
            </p:custDataLst>
          </p:nvPr>
        </p:nvSpPr>
        <p:spPr>
          <a:xfrm>
            <a:off x="6457950" y="4233863"/>
            <a:ext cx="1889125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broken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154" name="文本框 7"/>
          <p:cNvSpPr/>
          <p:nvPr>
            <p:custDataLst>
              <p:tags r:id="rId9"/>
            </p:custDataLst>
          </p:nvPr>
        </p:nvSpPr>
        <p:spPr>
          <a:xfrm>
            <a:off x="152400" y="5510213"/>
            <a:ext cx="8045450" cy="11366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sym typeface="Wingdings" panose="05000000000000000000"/>
              </a:rPr>
              <a:t>We'd better not pick up the </a:t>
            </a:r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broken</a:t>
            </a:r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sym typeface="Wingdings" panose="05000000000000000000"/>
              </a:rPr>
              <a:t> glass, because it could</a:t>
            </a:r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cut</a:t>
            </a:r>
            <a:r>
              <a:rPr lang="en-US" altLang="zh-CN" sz="3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sym typeface="Wingdings" panose="05000000000000000000"/>
              </a:rPr>
              <a:t> our hands. </a:t>
            </a:r>
            <a:endParaRPr lang="en-US" altLang="zh-CN" sz="3400" b="1">
              <a:solidFill>
                <a:srgbClr val="26267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7188" y="344488"/>
            <a:ext cx="33051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3025" y="428625"/>
            <a:ext cx="5562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What's the boy moving?</a:t>
            </a:r>
          </a:p>
        </p:txBody>
      </p:sp>
      <p:sp>
        <p:nvSpPr>
          <p:cNvPr id="7172" name="TextBox 1"/>
          <p:cNvSpPr txBox="1"/>
          <p:nvPr>
            <p:custDataLst>
              <p:tags r:id="rId3"/>
            </p:custDataLst>
          </p:nvPr>
        </p:nvSpPr>
        <p:spPr>
          <a:xfrm>
            <a:off x="3810000" y="1287463"/>
            <a:ext cx="5562600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/>
              </a:rPr>
              <a:t>He's moving a piece of</a:t>
            </a:r>
          </a:p>
          <a:p>
            <a:pPr eaLnBrk="1" hangingPunct="1"/>
            <a:r>
              <a:rPr lang="en-US" altLang="zh-CN" sz="3600" b="1" i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/>
              </a:rPr>
              <a:t>furniture</a:t>
            </a:r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/>
              </a:rPr>
              <a:t>, and it's so heavy.</a:t>
            </a:r>
            <a:endParaRPr lang="en-US" altLang="zh-CN" sz="3600" b="1" i="1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椭圆 3"/>
          <p:cNvSpPr/>
          <p:nvPr>
            <p:custDataLst>
              <p:tags r:id="rId4"/>
            </p:custDataLst>
          </p:nvPr>
        </p:nvSpPr>
        <p:spPr>
          <a:xfrm>
            <a:off x="879475" y="1878013"/>
            <a:ext cx="1520825" cy="1820862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174" name="TextBox 1"/>
          <p:cNvSpPr/>
          <p:nvPr>
            <p:custDataLst>
              <p:tags r:id="rId5"/>
            </p:custDataLst>
          </p:nvPr>
        </p:nvSpPr>
        <p:spPr>
          <a:xfrm>
            <a:off x="304800" y="3911600"/>
            <a:ext cx="4540250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/>
              </a:rPr>
              <a:t>What could happen?</a:t>
            </a:r>
            <a:endParaRPr lang="en-US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9" name="图片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97488" y="3244850"/>
            <a:ext cx="34782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文本框 5"/>
          <p:cNvSpPr txBox="1"/>
          <p:nvPr>
            <p:custDataLst>
              <p:tags r:id="rId7"/>
            </p:custDataLst>
          </p:nvPr>
        </p:nvSpPr>
        <p:spPr>
          <a:xfrm>
            <a:off x="357188" y="4746625"/>
            <a:ext cx="592455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sym typeface="Wingdings" panose="05000000000000000000"/>
              </a:rPr>
              <a:t>It could </a:t>
            </a:r>
            <a:r>
              <a:rPr lang="en-US" altLang="zh-CN" sz="3600" b="1" i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sym typeface="Wingdings" panose="05000000000000000000"/>
              </a:rPr>
              <a:t>hurt</a:t>
            </a:r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altLang="zh-CN" sz="36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62673"/>
                </a:solidFill>
                <a:latin typeface="Times New Roman" panose="02020603050405020304" pitchFamily="18" charset="0"/>
                <a:sym typeface="Wingdings" panose="05000000000000000000"/>
              </a:rPr>
              <a:t>his feet.</a:t>
            </a:r>
            <a:endParaRPr lang="en-US" altLang="zh-CN" sz="3600" b="1" i="1">
              <a:solidFill>
                <a:srgbClr val="26267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fill="hold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3" animBg="1"/>
      <p:bldP spid="7174" grpId="0" animBg="1"/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30053"/>
          <p:cNvSpPr/>
          <p:nvPr>
            <p:custDataLst>
              <p:tags r:id="rId1"/>
            </p:custDataLst>
          </p:nvPr>
        </p:nvSpPr>
        <p:spPr>
          <a:xfrm>
            <a:off x="0" y="806450"/>
            <a:ext cx="8861425" cy="4117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Accidents often happen before you notice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them. You could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when you go down the 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at school. It’s quite dangerous in the kitchen at home because ________ glass or knives can cut you. And moving heavy           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is dangerous too. You could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it and </a:t>
            </a:r>
            <a:r>
              <a:rPr lang="en-US" altLang="zh-CN" sz="34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          </a:t>
            </a:r>
            <a:r>
              <a:rPr lang="en-US" altLang="zh-CN" sz="3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 your foot.</a:t>
            </a:r>
            <a:endParaRPr lang="en-US" altLang="zh-CN" sz="3400" b="1" dirty="0">
              <a:latin typeface="Times New Roman" panose="02020603050405020304" pitchFamily="18" charset="0"/>
            </a:endParaRPr>
          </a:p>
        </p:txBody>
      </p:sp>
      <p:sp>
        <p:nvSpPr>
          <p:cNvPr id="8195" name="矩形 1"/>
          <p:cNvSpPr/>
          <p:nvPr>
            <p:custDataLst>
              <p:tags r:id="rId2"/>
            </p:custDataLst>
          </p:nvPr>
        </p:nvSpPr>
        <p:spPr>
          <a:xfrm>
            <a:off x="0" y="149225"/>
            <a:ext cx="6026150" cy="7064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/>
              </a:rPr>
              <a:t>1.Listen and learn more.</a:t>
            </a:r>
            <a:endParaRPr lang="en-US" alt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80188" y="4832350"/>
            <a:ext cx="17399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00038" y="49244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819525" y="4832350"/>
            <a:ext cx="1774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5"/>
          <p:cNvSpPr/>
          <p:nvPr>
            <p:custDataLst>
              <p:tags r:id="rId6"/>
            </p:custDataLst>
          </p:nvPr>
        </p:nvSpPr>
        <p:spPr>
          <a:xfrm>
            <a:off x="3254375" y="1397000"/>
            <a:ext cx="1082675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fall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00" name="矩形 6"/>
          <p:cNvSpPr/>
          <p:nvPr>
            <p:custDataLst>
              <p:tags r:id="rId7"/>
            </p:custDataLst>
          </p:nvPr>
        </p:nvSpPr>
        <p:spPr>
          <a:xfrm>
            <a:off x="393700" y="1960563"/>
            <a:ext cx="1806575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stairs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01" name="矩形 7"/>
          <p:cNvSpPr/>
          <p:nvPr>
            <p:custDataLst>
              <p:tags r:id="rId8"/>
            </p:custDataLst>
          </p:nvPr>
        </p:nvSpPr>
        <p:spPr>
          <a:xfrm>
            <a:off x="4737100" y="2543175"/>
            <a:ext cx="1905000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broken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02" name="矩形 8"/>
          <p:cNvSpPr/>
          <p:nvPr>
            <p:custDataLst>
              <p:tags r:id="rId9"/>
            </p:custDataLst>
          </p:nvPr>
        </p:nvSpPr>
        <p:spPr>
          <a:xfrm>
            <a:off x="0" y="3659188"/>
            <a:ext cx="21002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furniture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03" name="矩形 9"/>
          <p:cNvSpPr/>
          <p:nvPr>
            <p:custDataLst>
              <p:tags r:id="rId10"/>
            </p:custDataLst>
          </p:nvPr>
        </p:nvSpPr>
        <p:spPr>
          <a:xfrm>
            <a:off x="6992938" y="3659188"/>
            <a:ext cx="21002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drop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04" name="矩形 10"/>
          <p:cNvSpPr/>
          <p:nvPr>
            <p:custDataLst>
              <p:tags r:id="rId11"/>
            </p:custDataLst>
          </p:nvPr>
        </p:nvSpPr>
        <p:spPr>
          <a:xfrm>
            <a:off x="977900" y="4278313"/>
            <a:ext cx="210185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hurt</a:t>
            </a:r>
            <a:endParaRPr lang="en-US" altLang="zh-CN" sz="3600" b="1" i="1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7067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54038" y="1352550"/>
            <a:ext cx="211613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483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213" y="147638"/>
            <a:ext cx="87042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262673"/>
                </a:solidFill>
                <a:latin typeface="Times New Roman" panose="02020603050405020304" pitchFamily="18" charset="0"/>
              </a:rPr>
              <a:t>Imagine you are in those situations, if someone is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hurt</a:t>
            </a:r>
            <a:r>
              <a:rPr lang="en-US" altLang="zh-CN" sz="3200" b="1">
                <a:solidFill>
                  <a:srgbClr val="262673"/>
                </a:solidFill>
                <a:latin typeface="Times New Roman" panose="02020603050405020304" pitchFamily="18" charset="0"/>
              </a:rPr>
              <a:t>, what will you do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help them</a:t>
            </a:r>
            <a:r>
              <a:rPr lang="en-US" altLang="zh-CN" sz="3200" b="1">
                <a:solidFill>
                  <a:srgbClr val="262673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0484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626100" y="1377950"/>
            <a:ext cx="19018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6" name="椭圆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3063" y="3025775"/>
            <a:ext cx="2719387" cy="1377950"/>
          </a:xfrm>
          <a:prstGeom prst="ellipse">
            <a:avLst/>
          </a:prstGeom>
          <a:gradFill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/>
          </a:gradFill>
          <a:ln w="12700" cap="flat" algn="ctr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32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/>
              </a:rPr>
              <a:t>How to help them? </a:t>
            </a:r>
          </a:p>
        </p:txBody>
      </p:sp>
      <p:cxnSp>
        <p:nvCxnSpPr>
          <p:cNvPr id="20486" name="直接连接符 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449513" y="2790825"/>
            <a:ext cx="611187" cy="566738"/>
          </a:xfrm>
          <a:prstGeom prst="line">
            <a:avLst/>
          </a:prstGeom>
          <a:noFill/>
          <a:ln w="50800" algn="ctr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直接连接符 6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632450" y="2925763"/>
            <a:ext cx="523875" cy="531812"/>
          </a:xfrm>
          <a:prstGeom prst="line">
            <a:avLst/>
          </a:prstGeom>
          <a:noFill/>
          <a:ln w="50800" algn="ctr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8" name="图片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565775" y="4791075"/>
            <a:ext cx="20240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20489" name="直接连接符 8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2124075" y="4200525"/>
            <a:ext cx="1096963" cy="523875"/>
          </a:xfrm>
          <a:prstGeom prst="line">
            <a:avLst/>
          </a:prstGeom>
          <a:noFill/>
          <a:ln w="50800" algn="ctr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0" name="图片 9" descr="舒服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17475" y="4797425"/>
            <a:ext cx="2411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1" name="直接连接符 10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5241925" y="4200525"/>
            <a:ext cx="698500" cy="596900"/>
          </a:xfrm>
          <a:prstGeom prst="line">
            <a:avLst/>
          </a:prstGeom>
          <a:noFill/>
          <a:ln w="50800" algn="ctr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文本框 11"/>
          <p:cNvSpPr/>
          <p:nvPr>
            <p:custDataLst>
              <p:tags r:id="rId11"/>
            </p:custDataLst>
          </p:nvPr>
        </p:nvSpPr>
        <p:spPr>
          <a:xfrm>
            <a:off x="2528888" y="1384300"/>
            <a:ext cx="28543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shout for help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文本框 12"/>
          <p:cNvSpPr/>
          <p:nvPr>
            <p:custDataLst>
              <p:tags r:id="rId12"/>
            </p:custDataLst>
          </p:nvPr>
        </p:nvSpPr>
        <p:spPr>
          <a:xfrm>
            <a:off x="7437438" y="1463675"/>
            <a:ext cx="28543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call 120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文本框 13"/>
          <p:cNvSpPr/>
          <p:nvPr>
            <p:custDataLst>
              <p:tags r:id="rId13"/>
            </p:custDataLst>
          </p:nvPr>
        </p:nvSpPr>
        <p:spPr>
          <a:xfrm>
            <a:off x="5940425" y="4284663"/>
            <a:ext cx="3738563" cy="582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give some first aid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文本框 14"/>
          <p:cNvSpPr/>
          <p:nvPr>
            <p:custDataLst>
              <p:tags r:id="rId14"/>
            </p:custDataLst>
          </p:nvPr>
        </p:nvSpPr>
        <p:spPr>
          <a:xfrm>
            <a:off x="2667000" y="4795838"/>
            <a:ext cx="3738563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make him/her comfortable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 from="-2147483640" to="-214748364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 from="-2147483640" to="-214748364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 from="-2147483640" to="-214748364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 from="-2147483640" to="-214748364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30" grpId="0" animBg="1"/>
      <p:bldP spid="9230" grpId="21" animBg="1"/>
      <p:bldP spid="9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75" y="25400"/>
            <a:ext cx="9123363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4"/>
          <p:cNvSpPr txBox="1"/>
          <p:nvPr>
            <p:custDataLst>
              <p:tags r:id="rId2"/>
            </p:custDataLst>
          </p:nvPr>
        </p:nvSpPr>
        <p:spPr>
          <a:xfrm>
            <a:off x="352425" y="5283200"/>
            <a:ext cx="90122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Ms.James is giving class about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first aid.</a:t>
            </a:r>
            <a:endParaRPr lang="en-US" altLang="zh-CN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全屏显示(4:3)</PresentationFormat>
  <Paragraphs>148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Module 12 Help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2017-05-07T07:17:00Z</dcterms:created>
  <dcterms:modified xsi:type="dcterms:W3CDTF">2023-01-16T23:54:49Z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EACF0DF7F40E49CDBDF864F63EA8769B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