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1053" r:id="rId3"/>
    <p:sldId id="1054" r:id="rId4"/>
    <p:sldId id="1055" r:id="rId5"/>
    <p:sldId id="1056" r:id="rId6"/>
    <p:sldId id="1057" r:id="rId7"/>
    <p:sldId id="1058" r:id="rId8"/>
    <p:sldId id="1059" r:id="rId9"/>
    <p:sldId id="1060" r:id="rId10"/>
    <p:sldId id="1061" r:id="rId11"/>
    <p:sldId id="1062" r:id="rId12"/>
    <p:sldId id="1063" r:id="rId13"/>
    <p:sldId id="287" r:id="rId14"/>
    <p:sldId id="1064" r:id="rId15"/>
    <p:sldId id="257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思源黑体 CN Light" panose="02010600030101010101" charset="-122"/>
      <p:regular r:id="rId23"/>
    </p:embeddedFont>
    <p:embeddedFont>
      <p:font typeface="OPPOSans R" panose="02010600030101010101" charset="-122"/>
      <p:regular r:id="rId24"/>
    </p:embeddedFont>
    <p:embeddedFont>
      <p:font typeface="FandolFang R" panose="02010600030101010101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思源黑体 CN Medium" panose="02010600030101010101" charset="-122"/>
      <p:regular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3294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>
        <p:scale>
          <a:sx n="75" d="100"/>
          <a:sy n="75" d="100"/>
        </p:scale>
        <p:origin x="2088" y="684"/>
      </p:cViewPr>
      <p:guideLst>
        <p:guide pos="416"/>
        <p:guide pos="7256"/>
        <p:guide orient="horz" pos="3294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0F2B5B60-9F68-49AD-B45A-4C70E0DC567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A5C65A08-97E5-4337-881F-FBF00EB9E67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65A08-97E5-4337-881F-FBF00EB9E67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t="20834" b="95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60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PA-组合 24"/>
          <p:cNvGrpSpPr/>
          <p:nvPr/>
        </p:nvGrpSpPr>
        <p:grpSpPr>
          <a:xfrm>
            <a:off x="5146577" y="1647137"/>
            <a:ext cx="6404513" cy="3564787"/>
            <a:chOff x="518339" y="1348621"/>
            <a:chExt cx="6404513" cy="3564787"/>
          </a:xfrm>
        </p:grpSpPr>
        <p:sp>
          <p:nvSpPr>
            <p:cNvPr id="14" name="PA-文本框 6"/>
            <p:cNvSpPr txBox="1"/>
            <p:nvPr/>
          </p:nvSpPr>
          <p:spPr>
            <a:xfrm>
              <a:off x="1227259" y="2730507"/>
              <a:ext cx="49866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风娃娃</a:t>
              </a:r>
            </a:p>
          </p:txBody>
        </p:sp>
        <p:sp>
          <p:nvSpPr>
            <p:cNvPr id="15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rgbClr val="E8D8E2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6" name="PA-文本框 8"/>
            <p:cNvSpPr txBox="1"/>
            <p:nvPr/>
          </p:nvSpPr>
          <p:spPr>
            <a:xfrm>
              <a:off x="518339" y="3920654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7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18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660400" y="3307875"/>
            <a:ext cx="91827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人们为什么要责怪风娃娃？</a:t>
            </a: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660400" y="4153675"/>
            <a:ext cx="9182774" cy="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风娃娃好心却办了坏事。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660400" y="1616855"/>
            <a:ext cx="91827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风娃娃做了两件好事后，是怎么想的？</a:t>
            </a: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660400" y="2462654"/>
            <a:ext cx="9182774" cy="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风娃娃想：帮助人们做好事，真容易，只要有力气就行。</a:t>
            </a:r>
          </a:p>
        </p:txBody>
      </p:sp>
      <p:pic>
        <p:nvPicPr>
          <p:cNvPr id="7" name="Picture 4" descr="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80" y="3455261"/>
            <a:ext cx="2462549" cy="246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62559" y="284480"/>
            <a:ext cx="2912237" cy="638056"/>
            <a:chOff x="162559" y="284480"/>
            <a:chExt cx="2912237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59" y="284480"/>
              <a:ext cx="2912237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205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660400" y="1039619"/>
            <a:ext cx="8308716" cy="169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、其实风娃娃还会帮人们做好多好事，你们知道吗？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、但风有时会带给人们灾难，你知道吗？说一说。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278" y="3291839"/>
            <a:ext cx="3983833" cy="2479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040" y="3291839"/>
            <a:ext cx="3897053" cy="2479413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6" name="组合 5"/>
          <p:cNvGrpSpPr/>
          <p:nvPr/>
        </p:nvGrpSpPr>
        <p:grpSpPr>
          <a:xfrm>
            <a:off x="162559" y="284480"/>
            <a:ext cx="2912237" cy="638056"/>
            <a:chOff x="162559" y="284480"/>
            <a:chExt cx="2912237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59" y="284480"/>
              <a:ext cx="2912237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205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深入感悟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2078765" y="1276141"/>
            <a:ext cx="8034471" cy="465238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2377488" y="1632564"/>
            <a:ext cx="7437024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本课中的风娃娃既乖的可爱，又傻的可爱。他想为大家做好事，以为做好事很容易，只要有力气就行，结果把风筝吹跑，把人们晒的衣服吹跑了，还折断了新栽的小树。人们都责怪他，他还不知道为什么呢。所以啊，做事情光有好的愿望不行，还要看是不是真的对他人有用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59" y="284480"/>
            <a:ext cx="2912237" cy="638056"/>
            <a:chOff x="162559" y="284480"/>
            <a:chExt cx="2912237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59" y="284480"/>
              <a:ext cx="2912237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5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课堂总结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网平台上提供的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2078765" y="1276141"/>
            <a:ext cx="8034471" cy="465238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2578088" y="1653895"/>
            <a:ext cx="7605486" cy="3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、复习课文中的生字词；</a:t>
            </a:r>
          </a:p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、将风娃娃的故事讲给爸爸妈妈听，想一想应该怎么去帮助别人。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59" y="284480"/>
            <a:ext cx="2912237" cy="638056"/>
            <a:chOff x="162559" y="284480"/>
            <a:chExt cx="2912237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59" y="284480"/>
              <a:ext cx="2912237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5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作业布置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t="20834" b="95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60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PA-组合 24"/>
          <p:cNvGrpSpPr/>
          <p:nvPr/>
        </p:nvGrpSpPr>
        <p:grpSpPr>
          <a:xfrm>
            <a:off x="5146577" y="1647137"/>
            <a:ext cx="6404513" cy="3564787"/>
            <a:chOff x="518339" y="1348621"/>
            <a:chExt cx="6404513" cy="3564787"/>
          </a:xfrm>
        </p:grpSpPr>
        <p:sp>
          <p:nvSpPr>
            <p:cNvPr id="14" name="PA-文本框 6"/>
            <p:cNvSpPr txBox="1"/>
            <p:nvPr/>
          </p:nvSpPr>
          <p:spPr>
            <a:xfrm>
              <a:off x="1227259" y="2730507"/>
              <a:ext cx="49866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感谢聆听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rgbClr val="E8D8E2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6" name="PA-文本框 8"/>
            <p:cNvSpPr txBox="1"/>
            <p:nvPr/>
          </p:nvSpPr>
          <p:spPr>
            <a:xfrm>
              <a:off x="518339" y="3920654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7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10600030101010101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18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"/>
          <p:cNvSpPr>
            <a:spLocks noChangeArrowheads="1"/>
          </p:cNvSpPr>
          <p:nvPr/>
        </p:nvSpPr>
        <p:spPr bwMode="auto">
          <a:xfrm>
            <a:off x="2435633" y="2150136"/>
            <a:ext cx="4787154" cy="260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云儿见它让路，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小树见它招手，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禾苗见它弯腰，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花儿见它点头 。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4527" y="1274726"/>
            <a:ext cx="23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猜一猜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0" y="2217699"/>
            <a:ext cx="2737828" cy="26353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文本框 3"/>
          <p:cNvSpPr txBox="1"/>
          <p:nvPr/>
        </p:nvSpPr>
        <p:spPr>
          <a:xfrm>
            <a:off x="8530460" y="5070239"/>
            <a:ext cx="76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风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59" y="284480"/>
            <a:ext cx="2912237" cy="638056"/>
            <a:chOff x="162559" y="284480"/>
            <a:chExt cx="2912237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59" y="284480"/>
              <a:ext cx="2912237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205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对角的矩形 1"/>
          <p:cNvSpPr/>
          <p:nvPr/>
        </p:nvSpPr>
        <p:spPr>
          <a:xfrm>
            <a:off x="1977165" y="1481714"/>
            <a:ext cx="8034471" cy="465238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2495783" y="2171550"/>
            <a:ext cx="918277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、认识“抽、续”等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11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个生字，会写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个字；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、正确、流利、有感情地朗读课文，体会风娃娃的好心和傻气；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、懂得“做好事要看是不是真的对别人有用”的道理。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59" y="284480"/>
            <a:ext cx="2912237" cy="638056"/>
            <a:chOff x="162559" y="284480"/>
            <a:chExt cx="2912237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59" y="284480"/>
              <a:ext cx="2912237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5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教学目标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剪去对角的矩形 12"/>
          <p:cNvSpPr/>
          <p:nvPr/>
        </p:nvSpPr>
        <p:spPr>
          <a:xfrm>
            <a:off x="2078765" y="1276141"/>
            <a:ext cx="8034471" cy="465238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37230" y="2099329"/>
            <a:ext cx="9492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汗     驶     绳     示    易     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13967" y="1389727"/>
            <a:ext cx="9378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hàn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shǐ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shéng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shì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yì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zhēng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27694" y="3577629"/>
            <a:ext cx="93797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抽     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续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吸     极    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纤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夫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66329" y="2797193"/>
            <a:ext cx="9104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chōu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xù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xī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jí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qiàn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fū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41421" y="4358065"/>
            <a:ext cx="9456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zōng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shāng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réng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zhé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zé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27694" y="5183565"/>
            <a:ext cx="9610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踪        伤        仍      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折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责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59" y="284480"/>
            <a:ext cx="2912237" cy="638056"/>
            <a:chOff x="162559" y="284480"/>
            <a:chExt cx="2912237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59" y="284480"/>
              <a:ext cx="2912237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205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字词积累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2078765" y="1440983"/>
            <a:ext cx="8034471" cy="465238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83028" y="1218942"/>
            <a:ext cx="542594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抽水    吸气     极点    纤夫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汗水    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行驶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表示    风筝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伤心    责怪     赶紧    飞快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深深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地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不住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地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断断续续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无影无踪             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摇摇摆摆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59" y="284480"/>
            <a:ext cx="2912237" cy="638056"/>
            <a:chOff x="162559" y="284480"/>
            <a:chExt cx="2912237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59" y="284480"/>
              <a:ext cx="2912237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5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字词积累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1655333" y="1968500"/>
            <a:ext cx="8881335" cy="35560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2371690" y="2096606"/>
            <a:ext cx="744862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风娃娃到什么地方为人们做事？他为人们做了哪些事？读读课文，用 </a:t>
            </a:r>
            <a:r>
              <a:rPr kumimoji="0" lang="zh-CN" alt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划出来。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59" y="284480"/>
            <a:ext cx="2912237" cy="638056"/>
            <a:chOff x="162559" y="284480"/>
            <a:chExt cx="2912237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59" y="284480"/>
              <a:ext cx="2912237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5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368685" y="1423172"/>
            <a:ext cx="3978762" cy="67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风娃娃帮助风车抽水</a:t>
            </a:r>
          </a:p>
        </p:txBody>
      </p:sp>
      <p:pic>
        <p:nvPicPr>
          <p:cNvPr id="4" name="Picture 2" descr="风娃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9" y="2709491"/>
            <a:ext cx="4289870" cy="27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6529912" y="1423171"/>
            <a:ext cx="4697505" cy="67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风娃娃吹起船帆，让船行驶</a:t>
            </a:r>
          </a:p>
        </p:txBody>
      </p:sp>
      <p:pic>
        <p:nvPicPr>
          <p:cNvPr id="7" name="Picture 2" descr="fengwawa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12" y="2709491"/>
            <a:ext cx="4302031" cy="298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62559" y="284480"/>
            <a:ext cx="2912237" cy="638056"/>
            <a:chOff x="162559" y="284480"/>
            <a:chExt cx="2912237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59" y="284480"/>
              <a:ext cx="2912237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205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0" y="1390915"/>
            <a:ext cx="120091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风娃娃把风筝吹跑了。吹跑了人们晒的衣服，折断了路边新栽的小树。</a:t>
            </a:r>
          </a:p>
        </p:txBody>
      </p:sp>
      <p:pic>
        <p:nvPicPr>
          <p:cNvPr id="8" name="Picture 2" descr="风娃娃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88" y="2505626"/>
            <a:ext cx="8563985" cy="255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62559" y="284480"/>
            <a:ext cx="2912237" cy="638056"/>
            <a:chOff x="162559" y="284480"/>
            <a:chExt cx="2912237" cy="638056"/>
          </a:xfrm>
        </p:grpSpPr>
        <p:sp>
          <p:nvSpPr>
            <p:cNvPr id="6" name="矩形: 圆角 1"/>
            <p:cNvSpPr/>
            <p:nvPr/>
          </p:nvSpPr>
          <p:spPr>
            <a:xfrm>
              <a:off x="162559" y="284480"/>
              <a:ext cx="2912237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205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644211" y="1704370"/>
            <a:ext cx="1076038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、课文哪几个自然读内容让风娃娃感到高兴，哪几个自然段让风娃娃感到很伤心，自读课文。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、风娃娃是因为做了好事而高兴，他究竟做了哪些好事呢？请同学们读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自然读后说说。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、风娃娃因做了错事而伤心，他究竟做了哪些错事呢？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59" y="284480"/>
            <a:ext cx="2912237" cy="638056"/>
            <a:chOff x="162559" y="284480"/>
            <a:chExt cx="2912237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59" y="284480"/>
              <a:ext cx="2912237" cy="63805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58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宽屏</PresentationFormat>
  <Paragraphs>76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Calibri</vt:lpstr>
      <vt:lpstr>思源黑体 CN Light</vt:lpstr>
      <vt:lpstr>OPPOSans R</vt:lpstr>
      <vt:lpstr>FandolFang R</vt:lpstr>
      <vt:lpstr>Arial</vt:lpstr>
      <vt:lpstr>宋体</vt:lpstr>
      <vt:lpstr>微软雅黑</vt:lpstr>
      <vt:lpstr>思源黑体 CN Medium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2020-10-19T02:45:00Z</dcterms:created>
  <dcterms:modified xsi:type="dcterms:W3CDTF">2023-01-16T23:54:56Z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2CFD261D09044678B740F66D1FAE2E4D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