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309" r:id="rId3"/>
    <p:sldId id="334" r:id="rId4"/>
    <p:sldId id="310" r:id="rId5"/>
    <p:sldId id="335" r:id="rId6"/>
    <p:sldId id="337" r:id="rId7"/>
    <p:sldId id="315" r:id="rId8"/>
    <p:sldId id="338" r:id="rId9"/>
    <p:sldId id="339" r:id="rId10"/>
    <p:sldId id="316" r:id="rId11"/>
    <p:sldId id="319" r:id="rId12"/>
    <p:sldId id="322" r:id="rId13"/>
    <p:sldId id="321" r:id="rId14"/>
    <p:sldId id="323" r:id="rId15"/>
    <p:sldId id="324" r:id="rId16"/>
    <p:sldId id="329" r:id="rId17"/>
    <p:sldId id="325" r:id="rId18"/>
    <p:sldId id="332" r:id="rId19"/>
    <p:sldId id="34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33CC33"/>
    <a:srgbClr val="00CC00"/>
    <a:srgbClr val="FF0066"/>
    <a:srgbClr val="FF6E1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948AA-B377-4C65-A5EE-C8FC9D7C93CA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48AA-B377-4C65-A5EE-C8FC9D7C93CA}" type="slidenum">
              <a:rPr lang="zh-CN" altLang="en-US" smtClean="0"/>
              <a:t>3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42A76A-ED7F-4D7B-9CF9-455120051684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0B0B08-343E-429A-9D93-4623C51B1CBA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02FBC1-4262-4D04-9275-2C13D9D490C0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11BFCC-F765-465A-8DEF-FF1BFAE77B8E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28B3-F6C3-4D18-B104-AA59A64666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3F6B-DA1D-4C29-A228-AF8B6B806D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apairofshoes.mp3" TargetMode="External"/><Relationship Id="rId1" Type="http://schemas.microsoft.com/office/2007/relationships/media" Target="file:///C:\Users\Administrator\Desktop\Unit6%20&#31532;1&#35838;&#26102;&#25945;&#23398;&#35838;&#20214;\apairofshoes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twopairsofsocks.mp3" TargetMode="External"/><Relationship Id="rId1" Type="http://schemas.microsoft.com/office/2007/relationships/media" Target="file:///C:\Users\Administrator\Desktop\Unit6%20&#31532;1&#35838;&#26102;&#25945;&#23398;&#35838;&#20214;\twopairsofsocks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apairofglasses.mp3" TargetMode="External"/><Relationship Id="rId1" Type="http://schemas.microsoft.com/office/2007/relationships/media" Target="file:///C:\Users\Administrator\Desktop\Unit6%20&#31532;1&#35838;&#26102;&#25945;&#23398;&#35838;&#20214;\apairofglasses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Unit6PartALet&#8217;slearn&#35838;&#25991;&#21160;&#30011;h264_640x480_300k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shirt.mp3" TargetMode="External"/><Relationship Id="rId1" Type="http://schemas.microsoft.com/office/2007/relationships/media" Target="file:///C:\Users\Administrator\Desktop\Unit6%20&#31532;1&#35838;&#26102;&#25945;&#23398;&#35838;&#20214;\shirt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T-shirt.mp3" TargetMode="External"/><Relationship Id="rId1" Type="http://schemas.microsoft.com/office/2007/relationships/media" Target="file:///C:\Users\Administrator\Desktop\Unit6%20&#31532;1&#35838;&#26102;&#25945;&#23398;&#35838;&#20214;\T-shir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apairofshorts.mp3" TargetMode="External"/><Relationship Id="rId1" Type="http://schemas.microsoft.com/office/2007/relationships/media" Target="file:///C:\Users\Administrator\Desktop\Unit6%20&#31532;1&#35838;&#26102;&#25945;&#23398;&#35838;&#20214;\apairofshorts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6%20&#31532;1&#35838;&#26102;&#25945;&#23398;&#35838;&#20214;\apairoftrousers.mp3" TargetMode="External"/><Relationship Id="rId1" Type="http://schemas.microsoft.com/office/2007/relationships/media" Target="file:///C:\Users\Administrator\Desktop\Unit6%20&#31532;1&#35838;&#26102;&#25945;&#23398;&#35838;&#20214;\apairoftrousers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How Much Is It?</a:t>
            </a:r>
          </a:p>
          <a:p>
            <a:pPr algn="ctr" eaLnBrk="1" hangingPunct="1"/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400" b="1" dirty="0">
                <a:solidFill>
                  <a:srgbClr val="0099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400" b="1" dirty="0">
              <a:solidFill>
                <a:srgbClr val="0099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7492" y="55556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 txBox="1">
            <a:spLocks noChangeArrowheads="1"/>
          </p:cNvSpPr>
          <p:nvPr/>
        </p:nvSpPr>
        <p:spPr bwMode="auto">
          <a:xfrm>
            <a:off x="9144000" y="1928813"/>
            <a:ext cx="3214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T: What are these?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9144000" y="25003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引导学生回答：</a:t>
            </a:r>
            <a:r>
              <a:rPr lang="en-US" altLang="zh-CN" sz="2400" b="1">
                <a:ea typeface="宋体" panose="02010600030101010101" pitchFamily="2" charset="-122"/>
              </a:rPr>
              <a:t>These are shoes.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28750" y="5429250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7200">
                <a:ea typeface="宋体" panose="02010600030101010101" pitchFamily="2" charset="-122"/>
              </a:rPr>
              <a:t>a pair of shoes</a:t>
            </a:r>
            <a:endParaRPr lang="zh-CN" altLang="en-US" sz="7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357313"/>
            <a:ext cx="608171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pairofsho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33550"/>
            <a:ext cx="40005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711325"/>
            <a:ext cx="3786187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00063" y="506888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a pair of socks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643438" y="5068888"/>
            <a:ext cx="4357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two pair</a:t>
            </a: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  <a:r>
              <a:rPr lang="en-US" altLang="zh-CN" sz="3600" b="1">
                <a:ea typeface="宋体" panose="02010600030101010101" pitchFamily="2" charset="-122"/>
              </a:rPr>
              <a:t> of socks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428750"/>
            <a:ext cx="68929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28625" y="5214938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7200">
                <a:ea typeface="宋体" panose="02010600030101010101" pitchFamily="2" charset="-122"/>
              </a:rPr>
              <a:t>two pairs of socks</a:t>
            </a:r>
            <a:endParaRPr lang="zh-CN" altLang="en-US" sz="7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twopairsofsock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9144000" y="214312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T: What’s he wearing?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357313"/>
            <a:ext cx="62103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5929313"/>
            <a:ext cx="700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He’s wearing a pair of glasses.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643063"/>
            <a:ext cx="6645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71500" y="5286375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7200">
                <a:ea typeface="宋体" panose="02010600030101010101" pitchFamily="2" charset="-122"/>
              </a:rPr>
              <a:t>a pair of glasses</a:t>
            </a:r>
            <a:endParaRPr lang="zh-CN" altLang="en-US" sz="7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apairofglass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5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428625" y="357188"/>
            <a:ext cx="1857375" cy="1071562"/>
          </a:xfrm>
          <a:prstGeom prst="cloudCallout">
            <a:avLst>
              <a:gd name="adj1" fmla="val -5971"/>
              <a:gd name="adj2" fmla="val 8021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817688"/>
            <a:ext cx="8858250" cy="3540125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英语中的一些名词通常要用复数形式才有意义，如：短裤</a:t>
            </a:r>
            <a:r>
              <a:rPr lang="en-US" altLang="zh-CN" sz="2800" dirty="0">
                <a:ea typeface="宋体" panose="02010600030101010101" pitchFamily="2" charset="-122"/>
              </a:rPr>
              <a:t>shorts, </a:t>
            </a:r>
            <a:r>
              <a:rPr lang="zh-CN" altLang="en-US" sz="2800" dirty="0">
                <a:ea typeface="宋体" panose="02010600030101010101" pitchFamily="2" charset="-122"/>
              </a:rPr>
              <a:t>长裤</a:t>
            </a:r>
            <a:r>
              <a:rPr lang="en-US" altLang="zh-CN" sz="2800" dirty="0">
                <a:ea typeface="宋体" panose="02010600030101010101" pitchFamily="2" charset="-122"/>
              </a:rPr>
              <a:t>trousers, </a:t>
            </a:r>
            <a:r>
              <a:rPr lang="zh-CN" altLang="en-US" sz="2800" dirty="0">
                <a:ea typeface="宋体" panose="02010600030101010101" pitchFamily="2" charset="-122"/>
              </a:rPr>
              <a:t>眼镜</a:t>
            </a:r>
            <a:r>
              <a:rPr lang="en-US" altLang="zh-CN" sz="2800" dirty="0">
                <a:ea typeface="宋体" panose="02010600030101010101" pitchFamily="2" charset="-122"/>
              </a:rPr>
              <a:t>glasses</a:t>
            </a:r>
            <a:r>
              <a:rPr lang="zh-CN" altLang="en-US" sz="2800" dirty="0">
                <a:ea typeface="宋体" panose="02010600030101010101" pitchFamily="2" charset="-122"/>
              </a:rPr>
              <a:t>等，要表示一条裤子、一把剪刀、一副眼镜的概念时则可借助用短语</a:t>
            </a:r>
            <a:r>
              <a:rPr lang="en-US" altLang="zh-CN" sz="2800" dirty="0">
                <a:ea typeface="宋体" panose="02010600030101010101" pitchFamily="2" charset="-122"/>
              </a:rPr>
              <a:t>a pair of +</a:t>
            </a:r>
            <a:r>
              <a:rPr lang="zh-CN" altLang="en-US" sz="2800" dirty="0">
                <a:ea typeface="宋体" panose="02010600030101010101" pitchFamily="2" charset="-122"/>
              </a:rPr>
              <a:t>该名词的复数形式来表达，如：</a:t>
            </a:r>
            <a:r>
              <a:rPr lang="en-US" altLang="zh-CN" sz="2800" dirty="0">
                <a:ea typeface="宋体" panose="02010600030101010101" pitchFamily="2" charset="-122"/>
              </a:rPr>
              <a:t>a pair of shorts, a pair of scissors, a pair of glasses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另有一些名词虽然单数形式也有意义，但通常人们会用双数，如</a:t>
            </a:r>
            <a:r>
              <a:rPr lang="en-US" altLang="zh-CN" sz="2800" dirty="0">
                <a:ea typeface="宋体" panose="02010600030101010101" pitchFamily="2" charset="-122"/>
              </a:rPr>
              <a:t>a pair of shoes, a pair of socks, a pair of gloves</a:t>
            </a:r>
            <a:r>
              <a:rPr lang="zh-CN" altLang="en-US" sz="2800" dirty="0">
                <a:ea typeface="宋体" panose="02010600030101010101" pitchFamily="2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85938" y="996950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Listen and read aloud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pic>
        <p:nvPicPr>
          <p:cNvPr id="23555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1862138"/>
            <a:ext cx="74056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357188" y="1285875"/>
            <a:ext cx="8643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(1)—</a:t>
            </a:r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碰碰车</a:t>
            </a: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活动规则：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latin typeface="Comic Sans MS" panose="030F0702030302020204" pitchFamily="66" charset="0"/>
                <a:ea typeface="宋体" panose="02010600030101010101" pitchFamily="2" charset="-122"/>
              </a:rPr>
              <a:t>一个信封：</a:t>
            </a:r>
            <a:r>
              <a:rPr lang="en-US" altLang="zh-CN" sz="2800" dirty="0">
                <a:ea typeface="宋体" panose="02010600030101010101" pitchFamily="2" charset="-122"/>
              </a:rPr>
              <a:t>a pair of, two pairs of, three pairs of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另一个信封：</a:t>
            </a:r>
            <a:r>
              <a:rPr lang="en-US" altLang="zh-CN" sz="2800" dirty="0">
                <a:ea typeface="宋体" panose="02010600030101010101" pitchFamily="2" charset="-122"/>
              </a:rPr>
              <a:t>shirt, T-shirt, shorts, trousers, glasses, shoes, socks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从两个信封里各抽一个词，若两个词可以组成一个正确的短语则将两个卡片举过头顶，大声读出该短语；若不能组成正确短语，则分别举读两个词。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642938" y="1285875"/>
            <a:ext cx="8072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(2)—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认读大比拼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0063" y="1571625"/>
            <a:ext cx="864393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活动规则：</a:t>
            </a: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教师将学生分成两组，并分别将两组同样的</a:t>
            </a:r>
            <a:r>
              <a:rPr lang="en-US" altLang="zh-CN" sz="2800" dirty="0">
                <a:ea typeface="宋体" panose="02010600030101010101" pitchFamily="2" charset="-122"/>
              </a:rPr>
              <a:t>Let’s learn</a:t>
            </a:r>
            <a:r>
              <a:rPr lang="zh-CN" altLang="en-US" sz="2800" dirty="0">
                <a:ea typeface="宋体" panose="02010600030101010101" pitchFamily="2" charset="-122"/>
              </a:rPr>
              <a:t>中所学的打乱顺序的词汇板书在黑板的两侧，然后两组队员听口令，当教师拿出所准备的服装时，如</a:t>
            </a:r>
            <a:r>
              <a:rPr lang="en-US" altLang="zh-CN" sz="2800" dirty="0">
                <a:ea typeface="宋体" panose="02010600030101010101" pitchFamily="2" charset="-122"/>
              </a:rPr>
              <a:t>T</a:t>
            </a:r>
            <a:r>
              <a:rPr lang="zh-CN" altLang="en-US" sz="2800" dirty="0">
                <a:ea typeface="宋体" panose="02010600030101010101" pitchFamily="2" charset="-122"/>
              </a:rPr>
              <a:t>恤，则队员代表要迅速到黑板相应一侧用粉笔圈出对应的单词</a:t>
            </a:r>
            <a:r>
              <a:rPr lang="en-US" altLang="zh-CN" sz="2800" dirty="0">
                <a:ea typeface="宋体" panose="02010600030101010101" pitchFamily="2" charset="-122"/>
              </a:rPr>
              <a:t>T-shirt</a:t>
            </a:r>
            <a:r>
              <a:rPr lang="zh-CN" altLang="en-US" sz="2800" dirty="0">
                <a:ea typeface="宋体" panose="02010600030101010101" pitchFamily="2" charset="-122"/>
              </a:rPr>
              <a:t>，依此类推，最后哪组圈出的单词多，哪组即为获胜组。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642938" y="1428750"/>
            <a:ext cx="8072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 (3)—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创意小裁缝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28688" y="2643188"/>
            <a:ext cx="7715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 eaLnBrk="0" hangingPunct="0"/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开动脑筋，利用废报纸、广告纸、纸盒、塑料包装纸、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易拉罐等废旧物品，制作出一些有创意的环保服装，并组织学生进行环保服装展，向同学介绍各自的服装。同时请几位学生做评委，选出最佳设计师。这个活动可以培养学生的动手能力，并增强其环保意识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。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14438" y="1965325"/>
            <a:ext cx="7286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能听、说、读、写词汇：</a:t>
            </a:r>
            <a:r>
              <a:rPr lang="en-US" altLang="zh-CN" sz="2800" dirty="0">
                <a:ea typeface="宋体" panose="02010600030101010101" pitchFamily="2" charset="-122"/>
              </a:rPr>
              <a:t>shirt, T-shirt, a pair of shorts, a pair of trousers, a pair of glasses, a pair of shoes, two pairs of socks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</a:rPr>
              <a:t>Part C Look and write</a:t>
            </a:r>
            <a:r>
              <a:rPr lang="zh-CN" altLang="en-US" sz="2800" dirty="0">
                <a:ea typeface="宋体" panose="02010600030101010101" pitchFamily="2" charset="-122"/>
              </a:rPr>
              <a:t>部分的练习。 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1071563" y="1785938"/>
            <a:ext cx="7429500" cy="3071812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785813" y="1928813"/>
            <a:ext cx="771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ea typeface="宋体" panose="02010600030101010101" pitchFamily="2" charset="-122"/>
              </a:rPr>
              <a:t>Guess what’s in the bag?</a:t>
            </a:r>
            <a:endParaRPr lang="zh-CN" altLang="en-US" sz="4800" b="1" dirty="0">
              <a:ea typeface="宋体" panose="02010600030101010101" pitchFamily="2" charset="-122"/>
            </a:endParaRP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144000" y="1928813"/>
            <a:ext cx="3857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教师拿出准备的购物袋和学生对话，让学生猜购物袋里有什么，袋子里准备有衣服（短袖、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恤、袜等），引出单词学习。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9144000" y="1857375"/>
            <a:ext cx="2714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教师拿出毛衣问：</a:t>
            </a:r>
            <a:r>
              <a:rPr lang="en-US" altLang="zh-CN" sz="2400" b="1">
                <a:ea typeface="宋体" panose="02010600030101010101" pitchFamily="2" charset="-122"/>
              </a:rPr>
              <a:t>What’s this?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4911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9144000" y="285750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引导学生回答：</a:t>
            </a:r>
            <a:r>
              <a:rPr lang="en-US" altLang="zh-CN" sz="2400" b="1">
                <a:ea typeface="宋体" panose="02010600030101010101" pitchFamily="2" charset="-122"/>
              </a:rPr>
              <a:t>It’s a sweater.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5572125" y="2928938"/>
            <a:ext cx="2097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ea typeface="宋体" panose="02010600030101010101" pitchFamily="2" charset="-122"/>
              </a:rPr>
              <a:t>sweater</a:t>
            </a:r>
            <a:endParaRPr lang="zh-CN" altLang="en-US" sz="40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9144000" y="1785938"/>
            <a:ext cx="3000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b="1">
                <a:ea typeface="宋体" panose="02010600030101010101" pitchFamily="2" charset="-122"/>
              </a:rPr>
              <a:t>教师承接上一环节，随机向学生展示自己购物袋中的服装，并与学生展开对话。</a:t>
            </a:r>
            <a:endParaRPr lang="en-US" altLang="zh-CN" sz="2000" b="1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000" b="1">
                <a:ea typeface="宋体" panose="02010600030101010101" pitchFamily="2" charset="-122"/>
              </a:rPr>
              <a:t>T:What’s this?</a:t>
            </a:r>
          </a:p>
          <a:p>
            <a:pPr eaLnBrk="1" hangingPunct="1"/>
            <a:r>
              <a:rPr lang="en-US" altLang="zh-CN" sz="2000" b="1">
                <a:ea typeface="宋体" panose="02010600030101010101" pitchFamily="2" charset="-122"/>
              </a:rPr>
              <a:t>S: It’s a shirt.</a:t>
            </a:r>
            <a:r>
              <a:rPr lang="zh-CN" altLang="en-US" sz="2000" b="1">
                <a:ea typeface="宋体" panose="02010600030101010101" pitchFamily="2" charset="-122"/>
              </a:rPr>
              <a:t>引导学生用</a:t>
            </a:r>
            <a:r>
              <a:rPr lang="en-US" altLang="zh-CN" sz="2000" b="1">
                <a:ea typeface="宋体" panose="02010600030101010101" pitchFamily="2" charset="-122"/>
              </a:rPr>
              <a:t>It’s…</a:t>
            </a:r>
            <a:r>
              <a:rPr lang="zh-CN" altLang="en-US" sz="2000" b="1">
                <a:ea typeface="宋体" panose="02010600030101010101" pitchFamily="2" charset="-122"/>
              </a:rPr>
              <a:t>回答。</a:t>
            </a:r>
          </a:p>
          <a:p>
            <a:pPr eaLnBrk="1" hangingPunct="1"/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5857875" y="2714625"/>
            <a:ext cx="257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7200">
                <a:ea typeface="宋体" panose="02010600030101010101" pitchFamily="2" charset="-122"/>
              </a:rPr>
              <a:t>shirt</a:t>
            </a:r>
            <a:endParaRPr lang="zh-CN" altLang="en-US" sz="7200">
              <a:ea typeface="宋体" panose="02010600030101010101" pitchFamily="2" charset="-122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143000"/>
            <a:ext cx="531653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i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214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57313" y="1714500"/>
            <a:ext cx="585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宋体" panose="02010600030101010101" pitchFamily="2" charset="-122"/>
              </a:rPr>
              <a:t>Who wears a shirt?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57313" y="2786063"/>
            <a:ext cx="671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宋体" panose="02010600030101010101" pitchFamily="2" charset="-122"/>
              </a:rPr>
              <a:t>Who wears a </a:t>
            </a:r>
            <a:r>
              <a:rPr lang="en-US" altLang="zh-CN" sz="3600" b="1" dirty="0">
                <a:solidFill>
                  <a:srgbClr val="FFFF00"/>
                </a:solidFill>
                <a:ea typeface="宋体" panose="02010600030101010101" pitchFamily="2" charset="-122"/>
              </a:rPr>
              <a:t>yellow</a:t>
            </a:r>
            <a:r>
              <a:rPr lang="en-US" altLang="zh-CN" sz="3600" b="1" dirty="0">
                <a:ea typeface="宋体" panose="02010600030101010101" pitchFamily="2" charset="-122"/>
              </a:rPr>
              <a:t> shirt?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428750" y="4000500"/>
            <a:ext cx="671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ea typeface="宋体" panose="02010600030101010101" pitchFamily="2" charset="-122"/>
              </a:rPr>
              <a:t>Who wears a </a:t>
            </a:r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red</a:t>
            </a:r>
            <a:r>
              <a:rPr lang="en-US" altLang="zh-CN" sz="3600" b="1" dirty="0">
                <a:ea typeface="宋体" panose="02010600030101010101" pitchFamily="2" charset="-122"/>
              </a:rPr>
              <a:t> shirt?</a:t>
            </a:r>
            <a:endParaRPr lang="zh-CN" altLang="en-US" sz="3600" b="1" dirty="0">
              <a:ea typeface="宋体" panose="02010600030101010101" pitchFamily="2" charset="-122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144000" y="2428875"/>
            <a:ext cx="3071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单词操练：活动设计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教师一一提问班里谁穿衬衫。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/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9144000" y="2071688"/>
            <a:ext cx="2928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老师提问：</a:t>
            </a:r>
            <a:r>
              <a:rPr lang="en-US" altLang="zh-CN" sz="2400" b="1">
                <a:ea typeface="宋体" panose="02010600030101010101" pitchFamily="2" charset="-122"/>
              </a:rPr>
              <a:t>Is this a shirt, too?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9144000" y="2928938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引导学生回答：</a:t>
            </a:r>
            <a:r>
              <a:rPr lang="en-US" altLang="zh-CN" sz="2400" b="1">
                <a:ea typeface="宋体" panose="02010600030101010101" pitchFamily="2" charset="-122"/>
              </a:rPr>
              <a:t>No. It’s a T-shirt.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0"/>
            <a:ext cx="445293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143500" y="2428875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7200">
                <a:ea typeface="宋体" panose="02010600030101010101" pitchFamily="2" charset="-122"/>
              </a:rPr>
              <a:t>T-shirt</a:t>
            </a:r>
            <a:endParaRPr lang="zh-CN" altLang="en-US" sz="7200">
              <a:ea typeface="宋体" panose="02010600030101010101" pitchFamily="2" charset="-122"/>
            </a:endParaRPr>
          </a:p>
        </p:txBody>
      </p:sp>
      <p:pic>
        <p:nvPicPr>
          <p:cNvPr id="9" name="T-shi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9144000" y="2071688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老师说：</a:t>
            </a:r>
            <a:r>
              <a:rPr lang="en-US" altLang="zh-CN" sz="2400" b="1">
                <a:ea typeface="宋体" panose="02010600030101010101" pitchFamily="2" charset="-122"/>
              </a:rPr>
              <a:t>Look! This is a pair of shorts.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357313"/>
            <a:ext cx="61102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00125" y="5357813"/>
            <a:ext cx="721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7200">
                <a:ea typeface="宋体" panose="02010600030101010101" pitchFamily="2" charset="-122"/>
              </a:rPr>
              <a:t>a pair of shorts</a:t>
            </a:r>
            <a:endParaRPr lang="zh-CN" altLang="en-US" sz="7200">
              <a:ea typeface="宋体" panose="02010600030101010101" pitchFamily="2" charset="-122"/>
            </a:endParaRPr>
          </a:p>
        </p:txBody>
      </p:sp>
      <p:pic>
        <p:nvPicPr>
          <p:cNvPr id="9" name="apairofshort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85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9144000" y="2928938"/>
            <a:ext cx="3357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ea typeface="宋体" panose="02010600030101010101" pitchFamily="2" charset="-122"/>
              </a:rPr>
              <a:t>教师可采用击鼓传花的方式来玩游戏，短裤卡片传到谁的手里谁就要大声读出</a:t>
            </a:r>
            <a:r>
              <a:rPr lang="en-US" altLang="zh-CN" sz="2400" b="1">
                <a:ea typeface="宋体" panose="02010600030101010101" pitchFamily="2" charset="-122"/>
              </a:rPr>
              <a:t>shorts→a pair of shorts</a:t>
            </a:r>
            <a:r>
              <a:rPr lang="zh-CN" altLang="en-US" sz="2400" b="1">
                <a:ea typeface="宋体" panose="02010600030101010101" pitchFamily="2" charset="-122"/>
              </a:rPr>
              <a:t>，并且尝试说</a:t>
            </a:r>
            <a:r>
              <a:rPr lang="en-US" altLang="zh-CN" sz="2400" b="1">
                <a:ea typeface="宋体" panose="02010600030101010101" pitchFamily="2" charset="-122"/>
              </a:rPr>
              <a:t>I wear a pair of shorts.</a:t>
            </a:r>
            <a:r>
              <a:rPr lang="zh-CN" altLang="en-US" sz="2400" b="1">
                <a:ea typeface="宋体" panose="02010600030101010101" pitchFamily="2" charset="-122"/>
              </a:rPr>
              <a:t>循环练习直到学生掌握。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9144000" y="214312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T: I wear a pair of trousers.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5357813"/>
            <a:ext cx="7929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7200">
                <a:ea typeface="宋体" panose="02010600030101010101" pitchFamily="2" charset="-122"/>
              </a:rPr>
              <a:t>a pair of trousers</a:t>
            </a:r>
            <a:endParaRPr lang="zh-CN" altLang="en-US" sz="7200">
              <a:ea typeface="宋体" panose="02010600030101010101" pitchFamily="2" charset="-122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285875"/>
            <a:ext cx="5072062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pairoftrouser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全屏显示(4:3)</PresentationFormat>
  <Paragraphs>62</Paragraphs>
  <Slides>19</Slides>
  <Notes>5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2023-01-16T23:55:05Z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21C33A2F604241DA861E145AE4667618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