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6" r:id="rId25"/>
    <p:sldId id="287" r:id="rId26"/>
    <p:sldId id="288" r:id="rId27"/>
    <p:sldId id="289" r:id="rId28"/>
    <p:sldId id="290" r:id="rId29"/>
    <p:sldId id="291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7463-82F7-4012-B50B-7710E202736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76DD7-2A4E-491A-8993-A5701F1B09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fld id="{784E0B45-6671-4ABC-A63A-7A72D76468DC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fld id="{F3C771F8-7A66-40BC-89DB-71D8D6035F31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71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fld id="{F2B78D9C-A87E-4CCD-8089-832DC2C7EB3D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8F299-3D0B-4BE0-B9C1-F8744A7705F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>
          <a:xfrm>
            <a:off x="685903" y="1288435"/>
            <a:ext cx="7545579" cy="9944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720623"/>
            <a:ext cx="6063164" cy="99441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5" y="1823145"/>
            <a:ext cx="4785293" cy="61722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180564" y="2000265"/>
            <a:ext cx="5181600" cy="1257300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9FCF19-9B96-4F11-A2CC-2E0C86E303C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E80301-E83F-45B5-BFE7-DB253ECCB6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9FCF19-9B96-4F11-A2CC-2E0C86E303C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E80301-E83F-45B5-BFE7-DB253ECCB6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5950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025" indent="-20510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613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1923678"/>
            <a:ext cx="9144000" cy="792088"/>
          </a:xfrm>
        </p:spPr>
        <p:txBody>
          <a:bodyPr/>
          <a:lstStyle/>
          <a:p>
            <a:r>
              <a:rPr lang="en-US" altLang="zh-CN" sz="6000" b="1" dirty="0"/>
              <a:t>I got a football</a:t>
            </a:r>
            <a:endParaRPr lang="zh-CN" altLang="en-US" sz="6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3568" y="771550"/>
            <a:ext cx="7545579" cy="994410"/>
          </a:xfrm>
        </p:spPr>
        <p:txBody>
          <a:bodyPr/>
          <a:lstStyle/>
          <a:p>
            <a:r>
              <a:rPr lang="en-US" altLang="zh-CN" sz="3600" dirty="0" smtClean="0"/>
              <a:t>Unit 6 Christmas</a:t>
            </a:r>
            <a:endParaRPr lang="zh-CN" altLang="en-US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3409352" y="4011930"/>
            <a:ext cx="2520242" cy="3970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50825" y="3975497"/>
            <a:ext cx="95758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i="1" dirty="0" smtClean="0">
                <a:latin typeface="Times New Roman" panose="02020603050405020304" pitchFamily="18" charset="0"/>
              </a:rPr>
              <a:t>They </a:t>
            </a:r>
            <a:r>
              <a:rPr lang="en-US" altLang="zh-CN" sz="36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said</a:t>
            </a:r>
            <a:r>
              <a:rPr lang="en-US" altLang="zh-CN" sz="3600" i="1" dirty="0" smtClean="0">
                <a:latin typeface="Times New Roman" panose="02020603050405020304" pitchFamily="18" charset="0"/>
              </a:rPr>
              <a:t> Merry Christmas to Jenny’s family</a:t>
            </a:r>
            <a:r>
              <a:rPr lang="en-US" altLang="zh-CN" sz="3600" i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4" y="195262"/>
            <a:ext cx="6840537" cy="360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429007"/>
            <a:ext cx="3071834" cy="1605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3" y="1714495"/>
            <a:ext cx="3097774" cy="1617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i="1" dirty="0">
                <a:latin typeface="+mj-lt"/>
              </a:rPr>
              <a:t>How </a:t>
            </a:r>
            <a:r>
              <a:rPr lang="en-US" altLang="zh-CN" sz="3600" i="1" dirty="0" smtClean="0">
                <a:latin typeface="+mj-lt"/>
              </a:rPr>
              <a:t>did </a:t>
            </a:r>
            <a:r>
              <a:rPr lang="en-US" altLang="zh-CN" sz="3600" i="1" dirty="0">
                <a:latin typeface="+mj-lt"/>
              </a:rPr>
              <a:t>they celebrate the Christmas Day?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dirty="0" smtClean="0">
                <a:latin typeface="+mj-lt"/>
              </a:rPr>
              <a:t>（他们</a:t>
            </a:r>
            <a:r>
              <a:rPr lang="zh-CN" altLang="en-US" sz="2800" dirty="0">
                <a:latin typeface="+mj-lt"/>
              </a:rPr>
              <a:t>是怎样庆祝圣诞节</a:t>
            </a:r>
            <a:r>
              <a:rPr lang="zh-CN" altLang="en-US" sz="2800" dirty="0" smtClean="0">
                <a:latin typeface="+mj-lt"/>
              </a:rPr>
              <a:t>的？）</a:t>
            </a:r>
            <a:endParaRPr lang="zh-CN" altLang="en-US" sz="2800" dirty="0">
              <a:latin typeface="+mj-lt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707905" y="3651870"/>
            <a:ext cx="421481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i="1" dirty="0" smtClean="0">
                <a:solidFill>
                  <a:srgbClr val="FF0000"/>
                </a:solidFill>
                <a:latin typeface="+mj-lt"/>
              </a:rPr>
              <a:t>They got…</a:t>
            </a:r>
            <a:endParaRPr lang="zh-CN" altLang="en-US" sz="4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563888" y="1869672"/>
            <a:ext cx="31432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i="1" dirty="0" smtClean="0">
                <a:solidFill>
                  <a:srgbClr val="FF0000"/>
                </a:solidFill>
                <a:latin typeface="+mj-lt"/>
              </a:rPr>
              <a:t>They had...</a:t>
            </a:r>
            <a:endParaRPr lang="zh-CN" altLang="en-US" sz="4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803672"/>
            <a:ext cx="91440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i="1" dirty="0" smtClean="0">
                <a:latin typeface="+mj-lt"/>
              </a:rPr>
              <a:t>Let’s read the text and think</a:t>
            </a:r>
            <a:r>
              <a:rPr lang="en-US" altLang="zh-CN" sz="2800" i="1" dirty="0">
                <a:latin typeface="+mj-lt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dirty="0" smtClean="0"/>
              <a:t>（自</a:t>
            </a:r>
            <a:r>
              <a:rPr lang="zh-CN" altLang="en-US" sz="2800" dirty="0"/>
              <a:t>读课文</a:t>
            </a:r>
            <a:r>
              <a:rPr lang="en-US" altLang="zh-CN" sz="2800" dirty="0"/>
              <a:t>2</a:t>
            </a:r>
            <a:r>
              <a:rPr lang="zh-CN" altLang="en-US" sz="2800" dirty="0"/>
              <a:t>、</a:t>
            </a:r>
            <a:r>
              <a:rPr lang="en-US" altLang="zh-CN" sz="2800" dirty="0"/>
              <a:t>3</a:t>
            </a:r>
            <a:r>
              <a:rPr lang="zh-CN" altLang="en-US" sz="2800" dirty="0"/>
              <a:t>、</a:t>
            </a:r>
            <a:r>
              <a:rPr lang="en-US" altLang="zh-CN" sz="2800" dirty="0"/>
              <a:t>4</a:t>
            </a:r>
            <a:r>
              <a:rPr lang="zh-CN" altLang="en-US" sz="2800" dirty="0"/>
              <a:t>段并</a:t>
            </a:r>
            <a:r>
              <a:rPr lang="zh-CN" altLang="en-US" sz="2800" dirty="0" smtClean="0"/>
              <a:t>思考。）</a:t>
            </a:r>
            <a:endParaRPr lang="zh-CN" altLang="en-US" sz="2800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707905" y="4137924"/>
            <a:ext cx="47529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i="1" dirty="0" smtClean="0">
                <a:solidFill>
                  <a:srgbClr val="FF0000"/>
                </a:solidFill>
                <a:latin typeface="+mj-lt"/>
              </a:rPr>
              <a:t>They got presents</a:t>
            </a:r>
            <a:r>
              <a:rPr lang="en-US" altLang="zh-CN" sz="4000" i="1" dirty="0">
                <a:solidFill>
                  <a:srgbClr val="FF0000"/>
                </a:solidFill>
                <a:latin typeface="+mj-lt"/>
              </a:rPr>
              <a:t>.</a:t>
            </a:r>
            <a:endParaRPr lang="zh-CN" altLang="en-US" sz="4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563888" y="2463738"/>
            <a:ext cx="52974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i="1" dirty="0" smtClean="0">
                <a:solidFill>
                  <a:srgbClr val="FF0000"/>
                </a:solidFill>
                <a:latin typeface="+mj-lt"/>
              </a:rPr>
              <a:t>They had a big dinner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.</a:t>
            </a:r>
            <a:endParaRPr lang="zh-CN" altLang="en-US" sz="3600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1" y="107157"/>
            <a:ext cx="928687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i="1" dirty="0">
                <a:latin typeface="+mj-lt"/>
              </a:rPr>
              <a:t>What presents did the </a:t>
            </a:r>
            <a:r>
              <a:rPr lang="en-US" altLang="zh-CN" sz="3200" i="1" dirty="0" smtClean="0">
                <a:latin typeface="+mj-lt"/>
              </a:rPr>
              <a:t>children get</a:t>
            </a:r>
            <a:r>
              <a:rPr lang="en-US" altLang="zh-CN" i="1" dirty="0" smtClean="0">
                <a:latin typeface="+mj-lt"/>
              </a:rPr>
              <a:t>?</a:t>
            </a:r>
            <a:r>
              <a:rPr lang="zh-CN" altLang="en-US" i="1" dirty="0" smtClean="0">
                <a:latin typeface="+mj-lt"/>
              </a:rPr>
              <a:t>（孩子们</a:t>
            </a:r>
            <a:r>
              <a:rPr lang="zh-CN" altLang="en-US" i="1" dirty="0">
                <a:latin typeface="+mj-lt"/>
              </a:rPr>
              <a:t>得到了什么礼物</a:t>
            </a:r>
            <a:r>
              <a:rPr lang="en-US" altLang="zh-CN" i="1" dirty="0" smtClean="0">
                <a:latin typeface="+mj-lt"/>
              </a:rPr>
              <a:t>)</a:t>
            </a:r>
            <a:r>
              <a:rPr lang="zh-CN" altLang="en-US" i="1" dirty="0" smtClean="0">
                <a:latin typeface="+mj-lt"/>
              </a:rPr>
              <a:t>）</a:t>
            </a:r>
            <a:endParaRPr lang="en-US" altLang="zh-CN" i="1" dirty="0"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i="1" dirty="0" smtClean="0">
                <a:latin typeface="+mj-lt"/>
              </a:rPr>
              <a:t>Let’ s listen </a:t>
            </a:r>
            <a:r>
              <a:rPr lang="en-US" altLang="zh-CN" sz="3200" i="1" dirty="0">
                <a:latin typeface="+mj-lt"/>
              </a:rPr>
              <a:t>and find the answer.</a:t>
            </a:r>
          </a:p>
        </p:txBody>
      </p:sp>
      <p:pic>
        <p:nvPicPr>
          <p:cNvPr id="17411" name="Picture 11" descr="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571750"/>
            <a:ext cx="1719262" cy="120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2" descr="0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13588"/>
            <a:ext cx="292893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3" descr="011 - 副本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9" y="3736182"/>
            <a:ext cx="1482725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411760" y="1221600"/>
            <a:ext cx="648072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i="1" dirty="0" smtClean="0">
                <a:latin typeface="Times New Roman" panose="02020603050405020304" pitchFamily="18" charset="0"/>
              </a:rPr>
              <a:t>Jenny</a:t>
            </a:r>
            <a:r>
              <a:rPr lang="en-US" altLang="zh-CN" sz="4800" i="1" dirty="0" smtClean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800" i="1" dirty="0" smtClean="0">
                <a:latin typeface="Times New Roman" panose="02020603050405020304" pitchFamily="18" charset="0"/>
              </a:rPr>
              <a:t>got</a:t>
            </a:r>
            <a:r>
              <a:rPr lang="en-US" altLang="zh-CN" sz="4800" i="1" dirty="0" smtClean="0">
                <a:solidFill>
                  <a:srgbClr val="FF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800" i="1" dirty="0" smtClean="0">
                <a:latin typeface="Times New Roman" panose="02020603050405020304" pitchFamily="18" charset="0"/>
              </a:rPr>
              <a:t>a nice ______.</a:t>
            </a:r>
            <a:endParaRPr lang="en-US" altLang="zh-CN" sz="4800" i="1" dirty="0">
              <a:latin typeface="Times New Roman" panose="02020603050405020304" pitchFamily="18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372200" y="1167594"/>
            <a:ext cx="2286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dress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1"/>
            <a:ext cx="2063750" cy="23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147638"/>
            <a:ext cx="1871662" cy="223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" y="2893219"/>
            <a:ext cx="2460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2625329"/>
            <a:ext cx="3783012" cy="208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ttps://ss0.bdstatic.com/70cFuHSh_Q1YnxGkpoWK1HF6hhy/it/u=795258376,2368518158&amp;fm=27&amp;gp=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303498"/>
            <a:ext cx="3219450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1" y="107157"/>
            <a:ext cx="928687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i="1" dirty="0" smtClean="0">
                <a:latin typeface="Times New Roman" panose="02020603050405020304" pitchFamily="18" charset="0"/>
              </a:rPr>
              <a:t>What presents </a:t>
            </a:r>
            <a:r>
              <a:rPr lang="en-US" altLang="zh-CN" sz="3200" i="1" dirty="0">
                <a:latin typeface="Times New Roman" panose="02020603050405020304" pitchFamily="18" charset="0"/>
              </a:rPr>
              <a:t>did the children get</a:t>
            </a:r>
            <a:r>
              <a:rPr lang="en-US" altLang="zh-CN" i="1" dirty="0" smtClean="0">
                <a:latin typeface="Times New Roman" panose="02020603050405020304" pitchFamily="18" charset="0"/>
              </a:rPr>
              <a:t>?</a:t>
            </a:r>
            <a:r>
              <a:rPr lang="zh-CN" altLang="en-US" i="1" dirty="0" smtClean="0">
                <a:latin typeface="Times New Roman" panose="02020603050405020304" pitchFamily="18" charset="0"/>
              </a:rPr>
              <a:t>（孩子们</a:t>
            </a:r>
            <a:r>
              <a:rPr lang="zh-CN" altLang="en-US" i="1" dirty="0">
                <a:latin typeface="Times New Roman" panose="02020603050405020304" pitchFamily="18" charset="0"/>
              </a:rPr>
              <a:t>得到了什么礼物</a:t>
            </a:r>
            <a:r>
              <a:rPr lang="en-US" altLang="zh-CN" i="1" dirty="0" smtClean="0">
                <a:latin typeface="Times New Roman" panose="02020603050405020304" pitchFamily="18" charset="0"/>
              </a:rPr>
              <a:t>)</a:t>
            </a:r>
            <a:r>
              <a:rPr lang="zh-CN" altLang="en-US" i="1" dirty="0" smtClean="0">
                <a:latin typeface="Times New Roman" panose="02020603050405020304" pitchFamily="18" charset="0"/>
              </a:rPr>
              <a:t>）</a:t>
            </a:r>
            <a:endParaRPr lang="en-US" altLang="zh-CN" i="1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i="1" dirty="0">
                <a:latin typeface="Times New Roman" panose="02020603050405020304" pitchFamily="18" charset="0"/>
              </a:rPr>
              <a:t>Let’s listen.</a:t>
            </a:r>
          </a:p>
        </p:txBody>
      </p:sp>
      <p:pic>
        <p:nvPicPr>
          <p:cNvPr id="19459" name="Picture 11" descr="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2409825"/>
            <a:ext cx="1719263" cy="120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2" descr="0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951570"/>
            <a:ext cx="1872208" cy="15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3" descr="011 - 副本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690938"/>
            <a:ext cx="1482725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2571750" y="1285875"/>
            <a:ext cx="685800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i="1" dirty="0">
                <a:latin typeface="Times New Roman" panose="02020603050405020304" pitchFamily="18" charset="0"/>
              </a:rPr>
              <a:t>Jenny got a nice </a:t>
            </a:r>
            <a:r>
              <a:rPr lang="en-US" altLang="zh-CN" sz="4400" i="1" dirty="0" smtClean="0">
                <a:latin typeface="Times New Roman" panose="02020603050405020304" pitchFamily="18" charset="0"/>
              </a:rPr>
              <a:t>_______.</a:t>
            </a:r>
            <a:endParaRPr lang="en-US" altLang="zh-CN" sz="4400" i="1" dirty="0">
              <a:latin typeface="Times New Roman" panose="02020603050405020304" pitchFamily="18" charset="0"/>
            </a:endParaRPr>
          </a:p>
        </p:txBody>
      </p:sp>
      <p:sp>
        <p:nvSpPr>
          <p:cNvPr id="19464" name="Rectangle 15"/>
          <p:cNvSpPr>
            <a:spLocks noChangeArrowheads="1"/>
          </p:cNvSpPr>
          <p:nvPr/>
        </p:nvSpPr>
        <p:spPr bwMode="auto">
          <a:xfrm>
            <a:off x="6246813" y="1200151"/>
            <a:ext cx="2286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dress</a:t>
            </a:r>
          </a:p>
        </p:txBody>
      </p:sp>
      <p:sp>
        <p:nvSpPr>
          <p:cNvPr id="14347" name="Text Box 5"/>
          <p:cNvSpPr txBox="1">
            <a:spLocks noChangeArrowheads="1"/>
          </p:cNvSpPr>
          <p:nvPr/>
        </p:nvSpPr>
        <p:spPr bwMode="auto">
          <a:xfrm>
            <a:off x="2286000" y="2571750"/>
            <a:ext cx="685800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i="1" dirty="0" smtClean="0">
                <a:latin typeface="+mj-lt"/>
              </a:rPr>
              <a:t>Danny got</a:t>
            </a:r>
            <a:r>
              <a:rPr lang="en-US" altLang="zh-CN" sz="4400" i="1" dirty="0" smtClean="0">
                <a:solidFill>
                  <a:srgbClr val="FF66FF"/>
                </a:solidFill>
                <a:latin typeface="+mj-lt"/>
              </a:rPr>
              <a:t> </a:t>
            </a:r>
            <a:r>
              <a:rPr lang="en-US" altLang="zh-CN" sz="4400" i="1" dirty="0" smtClean="0">
                <a:latin typeface="+mj-lt"/>
              </a:rPr>
              <a:t>a ________.</a:t>
            </a:r>
            <a:endParaRPr lang="en-US" altLang="zh-CN" sz="4400" i="1" dirty="0">
              <a:latin typeface="+mj-lt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292080" y="2517744"/>
            <a:ext cx="228600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football</a:t>
            </a:r>
          </a:p>
        </p:txBody>
      </p:sp>
      <p:sp>
        <p:nvSpPr>
          <p:cNvPr id="14349" name="Text Box 5"/>
          <p:cNvSpPr txBox="1">
            <a:spLocks noChangeArrowheads="1"/>
          </p:cNvSpPr>
          <p:nvPr/>
        </p:nvSpPr>
        <p:spPr bwMode="auto">
          <a:xfrm>
            <a:off x="1149350" y="3731419"/>
            <a:ext cx="828040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i="1" dirty="0" smtClean="0">
                <a:latin typeface="Times New Roman" panose="02020603050405020304" pitchFamily="18" charset="0"/>
              </a:rPr>
              <a:t>Li Ming got </a:t>
            </a:r>
            <a:r>
              <a:rPr lang="en-US" altLang="zh-CN" sz="4400" i="1" dirty="0">
                <a:latin typeface="Times New Roman" panose="02020603050405020304" pitchFamily="18" charset="0"/>
              </a:rPr>
              <a:t>a book </a:t>
            </a:r>
            <a:r>
              <a:rPr lang="en-US" altLang="zh-CN" sz="4400" i="1" dirty="0" smtClean="0">
                <a:latin typeface="Times New Roman" panose="02020603050405020304" pitchFamily="18" charset="0"/>
              </a:rPr>
              <a:t>about _______.</a:t>
            </a:r>
            <a:endParaRPr lang="en-US" altLang="zh-CN" sz="4400" i="1" dirty="0">
              <a:latin typeface="Times New Roman" panose="02020603050405020304" pitchFamily="18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929438" y="3643321"/>
            <a:ext cx="221456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animals</a:t>
            </a:r>
            <a:endParaRPr lang="en-US" altLang="zh-CN" sz="4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/>
      <p:bldP spid="143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589346"/>
            <a:ext cx="7056784" cy="2678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857251" y="3750469"/>
            <a:ext cx="7929563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 b="1" i="1" dirty="0" smtClean="0">
                <a:latin typeface="Times New Roman" panose="02020603050405020304" pitchFamily="18" charset="0"/>
              </a:rPr>
              <a:t>A film about _________.</a:t>
            </a:r>
            <a:endParaRPr lang="en-US" altLang="zh-CN" sz="5400" b="1" i="1" dirty="0">
              <a:latin typeface="Times New Roman" panose="02020603050405020304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714875" y="3696891"/>
            <a:ext cx="3214688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animals</a:t>
            </a:r>
            <a:endParaRPr lang="en-US" altLang="zh-CN" sz="5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-2"/>
            <a:ext cx="7000924" cy="3446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857251" y="3750469"/>
            <a:ext cx="7929563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 b="1" i="1" dirty="0" smtClean="0">
                <a:latin typeface="Times New Roman" panose="02020603050405020304" pitchFamily="18" charset="0"/>
              </a:rPr>
              <a:t>A story about _________.</a:t>
            </a:r>
            <a:endParaRPr lang="en-US" altLang="zh-CN" sz="5400" b="1" i="1" dirty="0">
              <a:latin typeface="Times New Roman" panose="02020603050405020304" pitchFamily="18" charset="0"/>
            </a:endParaRP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860032" y="3705876"/>
            <a:ext cx="3214688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animals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827088" y="3921919"/>
            <a:ext cx="7929562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 b="1" i="1" dirty="0" smtClean="0">
                <a:latin typeface="Times New Roman" panose="02020603050405020304" pitchFamily="18" charset="0"/>
              </a:rPr>
              <a:t>A TV about _________.</a:t>
            </a:r>
            <a:endParaRPr lang="en-US" altLang="zh-CN" sz="5400" b="1" i="1" dirty="0">
              <a:latin typeface="Times New Roman" panose="02020603050405020304" pitchFamily="18" charset="0"/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4427539" y="3887391"/>
            <a:ext cx="3214687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animals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2989" y="303610"/>
            <a:ext cx="6429375" cy="34075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820738" y="4026694"/>
            <a:ext cx="793115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 b="1" i="1" dirty="0" smtClean="0">
                <a:latin typeface="Times New Roman" panose="02020603050405020304" pitchFamily="18" charset="0"/>
              </a:rPr>
              <a:t>A song about _________.</a:t>
            </a:r>
            <a:endParaRPr lang="en-US" altLang="zh-CN" sz="5400" b="1" i="1" dirty="0">
              <a:latin typeface="Times New Roman" panose="02020603050405020304" pitchFamily="18" charset="0"/>
            </a:endParaRP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4786314" y="3989785"/>
            <a:ext cx="3214687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animals</a:t>
            </a:r>
            <a:endParaRPr lang="en-US" altLang="zh-CN" sz="5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 b="16982"/>
          <a:stretch>
            <a:fillRect/>
          </a:stretch>
        </p:blipFill>
        <p:spPr>
          <a:xfrm>
            <a:off x="1691680" y="519522"/>
            <a:ext cx="5904656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 rot="-1171671">
            <a:off x="69692" y="230685"/>
            <a:ext cx="2954655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b="1" i="1" dirty="0" smtClean="0">
                <a:latin typeface="Times New Roman" panose="02020603050405020304" pitchFamily="18" charset="0"/>
              </a:rPr>
              <a:t>Free talk</a:t>
            </a:r>
            <a:r>
              <a:rPr lang="en-US" altLang="zh-CN" sz="54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579" name="文本框 2"/>
          <p:cNvSpPr txBox="1">
            <a:spLocks noChangeArrowheads="1"/>
          </p:cNvSpPr>
          <p:nvPr/>
        </p:nvSpPr>
        <p:spPr bwMode="auto">
          <a:xfrm>
            <a:off x="179388" y="1437085"/>
            <a:ext cx="896461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 b="1" dirty="0" smtClean="0">
                <a:solidFill>
                  <a:srgbClr val="FF0000"/>
                </a:solidFill>
                <a:latin typeface="+mj-lt"/>
              </a:rPr>
              <a:t>A: What </a:t>
            </a:r>
            <a:r>
              <a:rPr lang="en-US" altLang="zh-CN" sz="4800" b="1" dirty="0">
                <a:solidFill>
                  <a:srgbClr val="FF0000"/>
                </a:solidFill>
                <a:latin typeface="+mj-lt"/>
              </a:rPr>
              <a:t>present did you </a:t>
            </a:r>
            <a:r>
              <a:rPr lang="en-US" altLang="zh-CN" sz="4800" b="1" dirty="0" smtClean="0">
                <a:solidFill>
                  <a:srgbClr val="FF0000"/>
                </a:solidFill>
                <a:latin typeface="+mj-lt"/>
              </a:rPr>
              <a:t>get?</a:t>
            </a:r>
            <a:endParaRPr lang="en-US" altLang="zh-CN" sz="4800" b="1" dirty="0">
              <a:solidFill>
                <a:srgbClr val="FF0000"/>
              </a:solidFill>
              <a:latin typeface="+mj-lt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4800" b="1" dirty="0" smtClean="0">
                <a:solidFill>
                  <a:srgbClr val="FF0000"/>
                </a:solidFill>
                <a:latin typeface="+mj-lt"/>
              </a:rPr>
              <a:t>B: I got…</a:t>
            </a:r>
            <a:endParaRPr lang="zh-CN" altLang="en-US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4580" name="图片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219450"/>
            <a:ext cx="1511300" cy="124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图片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6" y="3277791"/>
            <a:ext cx="1655763" cy="112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图片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4" y="3219450"/>
            <a:ext cx="1627187" cy="126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图片 2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388" y="3203972"/>
            <a:ext cx="1630362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4214" y="593910"/>
            <a:ext cx="8135937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800" i="1" dirty="0" smtClean="0">
                <a:latin typeface="Times New Roman" panose="02020603050405020304" pitchFamily="18" charset="0"/>
              </a:rPr>
              <a:t>What did Panpan do just now?</a:t>
            </a:r>
            <a:endParaRPr lang="en-US" altLang="zh-CN" sz="4800" i="1" dirty="0">
              <a:latin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 i="1" dirty="0" smtClean="0">
                <a:latin typeface="Times New Roman" panose="02020603050405020304" pitchFamily="18" charset="0"/>
              </a:rPr>
              <a:t>（刚才</a:t>
            </a:r>
            <a:r>
              <a:rPr lang="zh-CN" altLang="en-US" sz="3600" i="1" dirty="0">
                <a:latin typeface="Times New Roman" panose="02020603050405020304" pitchFamily="18" charset="0"/>
              </a:rPr>
              <a:t>盼盼都做了些什么？）</a:t>
            </a:r>
            <a:endParaRPr lang="en-US" altLang="zh-CN" sz="3600" i="1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5855" y="1978905"/>
            <a:ext cx="18478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5030"/>
            <a:ext cx="2928958" cy="2262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7" y="315709"/>
            <a:ext cx="2786082" cy="2313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4" y="375030"/>
            <a:ext cx="2934336" cy="2143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41651" y="3274219"/>
            <a:ext cx="762260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8000" i="1" dirty="0" smtClean="0">
                <a:latin typeface="Times New Roman" panose="02020603050405020304" pitchFamily="18" charset="0"/>
              </a:rPr>
              <a:t>They all _______.</a:t>
            </a:r>
            <a:endParaRPr lang="en-US" altLang="zh-CN" sz="8000" i="1" dirty="0">
              <a:latin typeface="Times New Roman" panose="02020603050405020304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412885" y="3214688"/>
            <a:ext cx="3490058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8000" i="1">
                <a:solidFill>
                  <a:srgbClr val="FF0000"/>
                </a:solidFill>
                <a:latin typeface="Times New Roman" panose="02020603050405020304" pitchFamily="18" charset="0"/>
              </a:rPr>
              <a:t>laugh</a:t>
            </a:r>
            <a:r>
              <a:rPr lang="en-US" altLang="zh-CN" sz="8000" i="1">
                <a:latin typeface="Times New Roman" panose="02020603050405020304" pitchFamily="18" charset="0"/>
              </a:rPr>
              <a:t>ed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1" y="267873"/>
            <a:ext cx="6162793" cy="322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500064" y="3696892"/>
            <a:ext cx="8643937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i="1" dirty="0">
                <a:latin typeface="Times New Roman" panose="02020603050405020304" pitchFamily="18" charset="0"/>
              </a:rPr>
              <a:t>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b="1" i="1" dirty="0" smtClean="0">
                <a:latin typeface="Times New Roman" panose="02020603050405020304" pitchFamily="18" charset="0"/>
              </a:rPr>
              <a:t>Everyone had a __________ day.</a:t>
            </a:r>
            <a:endParaRPr lang="en-US" altLang="zh-CN" sz="4000" b="1" i="1" dirty="0"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00064" y="3482579"/>
            <a:ext cx="864393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i="1" dirty="0" smtClean="0">
                <a:latin typeface="Times New Roman" panose="02020603050405020304" pitchFamily="18" charset="0"/>
              </a:rPr>
              <a:t>They had </a:t>
            </a:r>
            <a:r>
              <a:rPr lang="en-US" altLang="zh-CN" sz="4000" b="1" i="1" dirty="0">
                <a:latin typeface="Times New Roman" panose="02020603050405020304" pitchFamily="18" charset="0"/>
              </a:rPr>
              <a:t>a </a:t>
            </a:r>
            <a:r>
              <a:rPr lang="en-US" altLang="zh-CN" sz="4000" b="1" i="1" dirty="0" smtClean="0">
                <a:latin typeface="Times New Roman" panose="02020603050405020304" pitchFamily="18" charset="0"/>
              </a:rPr>
              <a:t>big dinner </a:t>
            </a:r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________ </a:t>
            </a:r>
            <a:r>
              <a:rPr lang="en-US" altLang="zh-CN" sz="4000" b="1" i="1" dirty="0">
                <a:latin typeface="Times New Roman" panose="02020603050405020304" pitchFamily="18" charset="0"/>
              </a:rPr>
              <a:t>.</a:t>
            </a:r>
            <a:endParaRPr lang="zh-CN" altLang="en-US" sz="4000" b="1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067944" y="4137924"/>
            <a:ext cx="24193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wonderful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786564" y="3429000"/>
            <a:ext cx="18573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evening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3751" y="3964781"/>
            <a:ext cx="128587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（晚上）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6" grpId="0"/>
      <p:bldP spid="10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60702" y="55960"/>
            <a:ext cx="3518784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Let’s chant</a:t>
            </a:r>
            <a:r>
              <a:rPr lang="en-US" altLang="zh-CN" sz="5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651" name="AutoShape 12" descr="jenny2"/>
          <p:cNvSpPr>
            <a:spLocks noChangeArrowheads="1"/>
          </p:cNvSpPr>
          <p:nvPr/>
        </p:nvSpPr>
        <p:spPr bwMode="auto">
          <a:xfrm>
            <a:off x="3779839" y="96441"/>
            <a:ext cx="1214437" cy="652463"/>
          </a:xfrm>
          <a:prstGeom prst="flowChartAlternateProcess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52" name="AutoShape 16" descr="Li2"/>
          <p:cNvSpPr>
            <a:spLocks noChangeArrowheads="1"/>
          </p:cNvSpPr>
          <p:nvPr/>
        </p:nvSpPr>
        <p:spPr bwMode="auto">
          <a:xfrm>
            <a:off x="5148264" y="97632"/>
            <a:ext cx="1214437" cy="651272"/>
          </a:xfrm>
          <a:prstGeom prst="flowChartAlternateProcess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53" name="AutoShape 17" descr="Danny"/>
          <p:cNvSpPr>
            <a:spLocks noChangeArrowheads="1"/>
          </p:cNvSpPr>
          <p:nvPr/>
        </p:nvSpPr>
        <p:spPr bwMode="auto">
          <a:xfrm>
            <a:off x="6516689" y="96441"/>
            <a:ext cx="1214437" cy="652463"/>
          </a:xfrm>
          <a:prstGeom prst="flowChartAlternateProcess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428626" y="803672"/>
            <a:ext cx="8569325" cy="44135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i="1" dirty="0" smtClean="0">
                <a:latin typeface="Times New Roman" panose="02020603050405020304" pitchFamily="18" charset="0"/>
              </a:rPr>
              <a:t>Jenny, Jenny, Jenny, she </a:t>
            </a:r>
            <a:r>
              <a:rPr lang="en-US" altLang="zh-CN" sz="3600" i="1" dirty="0">
                <a:latin typeface="Times New Roman" panose="02020603050405020304" pitchFamily="18" charset="0"/>
              </a:rPr>
              <a:t>got a nice dress</a:t>
            </a:r>
            <a:r>
              <a:rPr lang="en-US" altLang="zh-CN" sz="3600" i="1" dirty="0" smtClean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i="1" dirty="0" smtClean="0">
                <a:latin typeface="Times New Roman" panose="02020603050405020304" pitchFamily="18" charset="0"/>
              </a:rPr>
              <a:t>Li Ming, Li </a:t>
            </a:r>
            <a:r>
              <a:rPr lang="en-US" altLang="zh-CN" sz="3600" i="1" dirty="0">
                <a:latin typeface="Times New Roman" panose="02020603050405020304" pitchFamily="18" charset="0"/>
              </a:rPr>
              <a:t>Ming</a:t>
            </a:r>
            <a:r>
              <a:rPr lang="en-US" altLang="zh-CN" sz="3600" i="1" dirty="0" smtClean="0">
                <a:latin typeface="Times New Roman" panose="02020603050405020304" pitchFamily="18" charset="0"/>
              </a:rPr>
              <a:t>, Li </a:t>
            </a:r>
            <a:r>
              <a:rPr lang="en-US" altLang="zh-CN" sz="3600" i="1" dirty="0">
                <a:latin typeface="Times New Roman" panose="02020603050405020304" pitchFamily="18" charset="0"/>
              </a:rPr>
              <a:t>Ming</a:t>
            </a:r>
            <a:r>
              <a:rPr lang="en-US" altLang="zh-CN" sz="3600" i="1" dirty="0" smtClean="0">
                <a:latin typeface="Times New Roman" panose="02020603050405020304" pitchFamily="18" charset="0"/>
              </a:rPr>
              <a:t>, he </a:t>
            </a:r>
            <a:r>
              <a:rPr lang="en-US" altLang="zh-CN" sz="3600" i="1" dirty="0">
                <a:latin typeface="Times New Roman" panose="02020603050405020304" pitchFamily="18" charset="0"/>
              </a:rPr>
              <a:t>got a book</a:t>
            </a:r>
            <a:r>
              <a:rPr lang="en-US" altLang="zh-CN" sz="3600" i="1" dirty="0" smtClean="0">
                <a:latin typeface="Times New Roman" panose="02020603050405020304" pitchFamily="18" charset="0"/>
              </a:rPr>
              <a:t>,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i="1" dirty="0" smtClean="0">
                <a:latin typeface="Times New Roman" panose="02020603050405020304" pitchFamily="18" charset="0"/>
              </a:rPr>
              <a:t>a </a:t>
            </a:r>
            <a:r>
              <a:rPr lang="en-US" altLang="zh-CN" sz="3600" i="1" dirty="0">
                <a:latin typeface="Times New Roman" panose="02020603050405020304" pitchFamily="18" charset="0"/>
              </a:rPr>
              <a:t>book about animals.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i="1" dirty="0">
                <a:latin typeface="Times New Roman" panose="02020603050405020304" pitchFamily="18" charset="0"/>
              </a:rPr>
              <a:t>Danny</a:t>
            </a:r>
            <a:r>
              <a:rPr lang="en-US" altLang="zh-CN" sz="3600" i="1" dirty="0" smtClean="0">
                <a:latin typeface="Times New Roman" panose="02020603050405020304" pitchFamily="18" charset="0"/>
              </a:rPr>
              <a:t>, Danny, Danny, he </a:t>
            </a:r>
            <a:r>
              <a:rPr lang="en-US" altLang="zh-CN" sz="3600" i="1" dirty="0">
                <a:latin typeface="Times New Roman" panose="02020603050405020304" pitchFamily="18" charset="0"/>
              </a:rPr>
              <a:t>got a football.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i="1" dirty="0">
                <a:latin typeface="Times New Roman" panose="02020603050405020304" pitchFamily="18" charset="0"/>
              </a:rPr>
              <a:t>They </a:t>
            </a:r>
            <a:r>
              <a:rPr lang="en-US" altLang="zh-CN" sz="3600" i="1" dirty="0" smtClean="0">
                <a:latin typeface="Times New Roman" panose="02020603050405020304" pitchFamily="18" charset="0"/>
              </a:rPr>
              <a:t>were very happy. They all laughed. </a:t>
            </a:r>
            <a:endParaRPr lang="en-US" altLang="zh-CN" sz="3600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i="1" dirty="0">
                <a:latin typeface="Times New Roman" panose="02020603050405020304" pitchFamily="18" charset="0"/>
              </a:rPr>
              <a:t>They were very happy. They all laughed</a:t>
            </a:r>
            <a:r>
              <a:rPr lang="en-US" altLang="zh-CN" sz="3600" i="1" dirty="0" smtClean="0">
                <a:latin typeface="Times New Roman" panose="02020603050405020304" pitchFamily="18" charset="0"/>
              </a:rPr>
              <a:t>.</a:t>
            </a:r>
            <a:endParaRPr lang="en-US" altLang="zh-CN" sz="36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2"/>
          <p:cNvSpPr>
            <a:spLocks noChangeArrowheads="1"/>
          </p:cNvSpPr>
          <p:nvPr/>
        </p:nvSpPr>
        <p:spPr bwMode="auto">
          <a:xfrm>
            <a:off x="539751" y="141685"/>
            <a:ext cx="8208963" cy="6334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+mj-lt"/>
              </a:rPr>
              <a:t>The more we get together, the happier we’ll be</a:t>
            </a:r>
            <a:r>
              <a:rPr lang="zh-CN" altLang="en-US" sz="2800" b="1" dirty="0">
                <a:latin typeface="+mj-lt"/>
              </a:rPr>
              <a:t>！</a:t>
            </a:r>
            <a:endParaRPr lang="en-US" altLang="zh-CN" sz="2800" b="1" dirty="0"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+mj-lt"/>
              </a:rPr>
              <a:t>（相聚</a:t>
            </a:r>
            <a:r>
              <a:rPr lang="zh-CN" altLang="en-US" sz="2800" b="1" dirty="0">
                <a:latin typeface="+mj-lt"/>
              </a:rPr>
              <a:t>越多，我们就越</a:t>
            </a:r>
            <a:r>
              <a:rPr lang="zh-CN" altLang="en-US" sz="2800" b="1" dirty="0" smtClean="0">
                <a:latin typeface="+mj-lt"/>
              </a:rPr>
              <a:t>快乐</a:t>
            </a:r>
            <a:r>
              <a:rPr lang="zh-CN" altLang="en-US" sz="2800" b="1" dirty="0">
                <a:latin typeface="+mj-lt"/>
              </a:rPr>
              <a:t>！</a:t>
            </a:r>
            <a:r>
              <a:rPr lang="zh-CN" altLang="en-US" sz="2800" b="1" dirty="0" smtClean="0">
                <a:latin typeface="+mj-lt"/>
              </a:rPr>
              <a:t> ）</a:t>
            </a:r>
            <a:endParaRPr lang="en-US" altLang="zh-CN" sz="2800" b="1" dirty="0">
              <a:latin typeface="+mj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5785" y="1637148"/>
            <a:ext cx="3995936" cy="2649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0295">
            <a:off x="1822596" y="1325533"/>
            <a:ext cx="4280809" cy="2620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47937">
            <a:off x="3646310" y="1331978"/>
            <a:ext cx="3915479" cy="2784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61592">
            <a:off x="4246148" y="1926516"/>
            <a:ext cx="4049725" cy="2530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07950" y="814388"/>
            <a:ext cx="9144000" cy="4401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Guo 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Yesterday 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Christmas Day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 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Danny ____ to Jenny’s home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 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____“Merry 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Christmas” to Jenny’s family. There 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many presents under the Christmas tree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 got a book about _______. Jenny got a nice _____. Danny got a 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football. We 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________.</a:t>
            </a:r>
            <a:endParaRPr lang="en-US" altLang="zh-CN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_______, we 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a big dinner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We </a:t>
            </a: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a ______ </a:t>
            </a:r>
            <a:r>
              <a:rPr lang="en-US" altLang="zh-CN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day.</a:t>
            </a:r>
            <a:endParaRPr lang="en-US" altLang="zh-CN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Ming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51" y="1"/>
            <a:ext cx="297626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Let’s write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3239691"/>
            <a:ext cx="920750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249492"/>
            <a:ext cx="922338" cy="95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3" y="1"/>
            <a:ext cx="267009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Let’s talk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5843" name="文本框 15"/>
          <p:cNvSpPr txBox="1">
            <a:spLocks noChangeArrowheads="1"/>
          </p:cNvSpPr>
          <p:nvPr/>
        </p:nvSpPr>
        <p:spPr bwMode="auto">
          <a:xfrm>
            <a:off x="373063" y="622698"/>
            <a:ext cx="8642350" cy="3908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i="1" dirty="0">
                <a:latin typeface="+mj-lt"/>
              </a:rPr>
              <a:t>Talk about your Christmas Day in groups.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dirty="0" smtClean="0">
                <a:latin typeface="+mj-lt"/>
              </a:rPr>
              <a:t>（运用</a:t>
            </a:r>
            <a:r>
              <a:rPr lang="zh-CN" altLang="en-US" sz="2800" dirty="0">
                <a:latin typeface="+mj-lt"/>
              </a:rPr>
              <a:t>以下语言组内</a:t>
            </a:r>
            <a:r>
              <a:rPr lang="zh-CN" altLang="en-US" sz="2800" dirty="0" smtClean="0">
                <a:latin typeface="+mj-lt"/>
              </a:rPr>
              <a:t>交流：如何</a:t>
            </a:r>
            <a:r>
              <a:rPr lang="zh-CN" altLang="en-US" sz="2800" dirty="0">
                <a:latin typeface="+mj-lt"/>
              </a:rPr>
              <a:t>过</a:t>
            </a:r>
            <a:r>
              <a:rPr lang="zh-CN" altLang="en-US" sz="2800" dirty="0" smtClean="0">
                <a:latin typeface="+mj-lt"/>
              </a:rPr>
              <a:t>圣诞节）</a:t>
            </a:r>
            <a:endParaRPr lang="en-US" altLang="zh-CN" sz="2800" dirty="0">
              <a:latin typeface="+mj-lt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4800" i="1" dirty="0">
                <a:latin typeface="+mj-lt"/>
              </a:rPr>
              <a:t>Where did </a:t>
            </a:r>
            <a:r>
              <a:rPr lang="en-US" altLang="zh-CN" sz="4800" i="1" dirty="0" smtClean="0">
                <a:latin typeface="+mj-lt"/>
              </a:rPr>
              <a:t>you…?</a:t>
            </a:r>
            <a:endParaRPr lang="en-US" altLang="zh-CN" sz="4800" i="1" dirty="0">
              <a:latin typeface="+mj-lt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4800" i="1" dirty="0">
                <a:latin typeface="+mj-lt"/>
              </a:rPr>
              <a:t>What did </a:t>
            </a:r>
            <a:r>
              <a:rPr lang="en-US" altLang="zh-CN" sz="4800" i="1" dirty="0" smtClean="0">
                <a:latin typeface="+mj-lt"/>
              </a:rPr>
              <a:t>you…?</a:t>
            </a:r>
            <a:endParaRPr lang="en-US" altLang="zh-CN" sz="4800" i="1" dirty="0">
              <a:latin typeface="+mj-lt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4800" i="1" dirty="0">
                <a:latin typeface="+mj-lt"/>
              </a:rPr>
              <a:t>…got…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4800" i="1" dirty="0" smtClean="0">
                <a:latin typeface="+mj-lt"/>
              </a:rPr>
              <a:t>What…did you…?</a:t>
            </a:r>
            <a:endParaRPr lang="en-US" altLang="zh-CN" sz="4800" i="1" dirty="0">
              <a:latin typeface="+mj-lt"/>
            </a:endParaRPr>
          </a:p>
        </p:txBody>
      </p:sp>
      <p:pic>
        <p:nvPicPr>
          <p:cNvPr id="35844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3629025"/>
            <a:ext cx="19304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1888" y="3629025"/>
            <a:ext cx="20320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图片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4238" y="3629026"/>
            <a:ext cx="2093912" cy="118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图片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6750" y="3630217"/>
            <a:ext cx="2019300" cy="118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944068">
            <a:off x="1107223" y="1180681"/>
            <a:ext cx="3000396" cy="1593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1" name="Rectangle 22"/>
          <p:cNvSpPr>
            <a:spLocks noChangeArrowheads="1"/>
          </p:cNvSpPr>
          <p:nvPr/>
        </p:nvSpPr>
        <p:spPr bwMode="auto">
          <a:xfrm>
            <a:off x="395537" y="3482578"/>
            <a:ext cx="8569078" cy="15001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+mj-lt"/>
              </a:rPr>
              <a:t>Enjoy different culture, enjoy our </a:t>
            </a:r>
            <a:r>
              <a:rPr lang="en-US" altLang="zh-CN" sz="2800" b="1" dirty="0" smtClean="0">
                <a:latin typeface="+mj-lt"/>
              </a:rPr>
              <a:t>life!</a:t>
            </a:r>
            <a:endParaRPr lang="en-US" altLang="zh-CN" sz="2800" b="1" dirty="0"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+mj-lt"/>
              </a:rPr>
              <a:t>Happiness and health every </a:t>
            </a:r>
            <a:r>
              <a:rPr lang="en-US" altLang="zh-CN" sz="2800" b="1" dirty="0" smtClean="0">
                <a:latin typeface="+mj-lt"/>
              </a:rPr>
              <a:t>day!</a:t>
            </a:r>
            <a:endParaRPr lang="en-US" altLang="zh-CN" sz="2800" b="1" dirty="0"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 smtClean="0">
                <a:latin typeface="+mj-lt"/>
              </a:rPr>
              <a:t>（接触</a:t>
            </a:r>
            <a:r>
              <a:rPr lang="zh-CN" altLang="en-US" sz="2800" b="1" dirty="0">
                <a:latin typeface="+mj-lt"/>
              </a:rPr>
              <a:t>不同的文化，精彩我们的</a:t>
            </a:r>
            <a:r>
              <a:rPr lang="zh-CN" altLang="en-US" sz="2800" b="1" dirty="0" smtClean="0">
                <a:latin typeface="+mj-lt"/>
              </a:rPr>
              <a:t>生活！</a:t>
            </a:r>
            <a:endParaRPr lang="en-US" altLang="zh-CN" sz="2800" b="1" dirty="0"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+mj-lt"/>
              </a:rPr>
              <a:t>开心、幸福每一天</a:t>
            </a:r>
            <a:r>
              <a:rPr lang="zh-CN" altLang="en-US" sz="2800" b="1" dirty="0" smtClean="0">
                <a:latin typeface="+mj-lt"/>
              </a:rPr>
              <a:t>！）</a:t>
            </a:r>
            <a:endParaRPr lang="en-US" altLang="zh-CN" sz="2800" b="1" dirty="0">
              <a:latin typeface="+mj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69495">
            <a:off x="2421945" y="508222"/>
            <a:ext cx="3286148" cy="1737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98192">
            <a:off x="4125897" y="498359"/>
            <a:ext cx="3280126" cy="1714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596050">
            <a:off x="5345948" y="1044821"/>
            <a:ext cx="3071834" cy="16694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50007"/>
            <a:ext cx="3887788" cy="35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684213" y="3611166"/>
            <a:ext cx="8107362" cy="144541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+mj-lt"/>
              </a:rPr>
              <a:t>We </a:t>
            </a:r>
            <a:r>
              <a:rPr lang="en-US" altLang="zh-CN" sz="2800" b="1" dirty="0" smtClean="0">
                <a:latin typeface="+mj-lt"/>
              </a:rPr>
              <a:t>should read </a:t>
            </a:r>
            <a:r>
              <a:rPr lang="en-US" altLang="zh-CN" sz="2800" b="1" dirty="0">
                <a:latin typeface="+mj-lt"/>
              </a:rPr>
              <a:t>good books.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+mj-lt"/>
              </a:rPr>
              <a:t>Read more books as possible as you </a:t>
            </a:r>
            <a:r>
              <a:rPr lang="en-US" altLang="zh-CN" sz="2800" b="1" dirty="0" smtClean="0">
                <a:latin typeface="+mj-lt"/>
              </a:rPr>
              <a:t>can!</a:t>
            </a:r>
            <a:endParaRPr lang="en-US" altLang="zh-CN" sz="2800" b="1" dirty="0"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+mj-lt"/>
              </a:rPr>
              <a:t>（我们应多</a:t>
            </a:r>
            <a:r>
              <a:rPr lang="zh-CN" altLang="en-US" sz="2800" b="1" dirty="0" smtClean="0">
                <a:latin typeface="+mj-lt"/>
              </a:rPr>
              <a:t>读书，读</a:t>
            </a:r>
            <a:r>
              <a:rPr lang="zh-CN" altLang="en-US" sz="2800" b="1" dirty="0">
                <a:latin typeface="+mj-lt"/>
              </a:rPr>
              <a:t>好书！）</a:t>
            </a:r>
            <a:endParaRPr lang="en-US" altLang="zh-CN" sz="2800" b="1" dirty="0">
              <a:latin typeface="+mj-lt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图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595" y="840567"/>
            <a:ext cx="9144000" cy="429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79388" y="250032"/>
            <a:ext cx="8964612" cy="2369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Homework: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dirty="0" smtClean="0">
                <a:latin typeface="Times New Roman" panose="02020603050405020304" pitchFamily="18" charset="0"/>
              </a:rPr>
              <a:t>1.repeat the text for 3 times</a:t>
            </a:r>
            <a:r>
              <a:rPr lang="en-US" altLang="zh-CN" sz="40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dirty="0" smtClean="0">
                <a:latin typeface="Times New Roman" panose="02020603050405020304" pitchFamily="18" charset="0"/>
              </a:rPr>
              <a:t>2.Talk about what people did at Christmas</a:t>
            </a:r>
            <a:r>
              <a:rPr lang="en-US" altLang="zh-CN" sz="40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1763688" y="1563638"/>
            <a:ext cx="5181600" cy="1257300"/>
          </a:xfrm>
        </p:spPr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1371" y="1440319"/>
            <a:ext cx="7072362" cy="369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5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684214" y="195263"/>
            <a:ext cx="7991475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i="1" dirty="0" smtClean="0">
                <a:latin typeface="Times New Roman" panose="02020603050405020304" pitchFamily="18" charset="0"/>
              </a:rPr>
              <a:t>Where did Li Ming and Danny go on Christmas Day?</a:t>
            </a:r>
            <a:endParaRPr lang="en-US" altLang="zh-CN" sz="40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76866" y="0"/>
            <a:ext cx="883889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i="1" dirty="0">
                <a:latin typeface="Times New Roman" panose="02020603050405020304" pitchFamily="18" charset="0"/>
              </a:rPr>
              <a:t>Li </a:t>
            </a:r>
            <a:r>
              <a:rPr lang="en-US" altLang="zh-CN" sz="4000" i="1" dirty="0" smtClean="0">
                <a:latin typeface="Times New Roman" panose="02020603050405020304" pitchFamily="18" charset="0"/>
              </a:rPr>
              <a:t>Ming and Danny </a:t>
            </a:r>
            <a:r>
              <a:rPr lang="en-US" altLang="zh-CN" sz="40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  <a:r>
              <a:rPr lang="en-US" altLang="zh-CN" sz="4000" i="1" dirty="0" smtClean="0">
                <a:latin typeface="Times New Roman" panose="02020603050405020304" pitchFamily="18" charset="0"/>
              </a:rPr>
              <a:t> to Jenny’s home.</a:t>
            </a:r>
            <a:endParaRPr lang="en-US" altLang="zh-CN" sz="4000" i="1" dirty="0">
              <a:latin typeface="Times New Roman" panose="02020603050405020304" pitchFamily="18" charset="0"/>
            </a:endParaRPr>
          </a:p>
        </p:txBody>
      </p:sp>
      <p:pic>
        <p:nvPicPr>
          <p:cNvPr id="922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5373" y="1347614"/>
            <a:ext cx="7072363" cy="3690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1939" y="535781"/>
            <a:ext cx="214312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</a:rPr>
              <a:t>go</a:t>
            </a:r>
            <a:r>
              <a:rPr lang="zh-CN" altLang="en-US" dirty="0">
                <a:solidFill>
                  <a:srgbClr val="FF0000"/>
                </a:solidFill>
              </a:rPr>
              <a:t>的过去</a:t>
            </a:r>
            <a:r>
              <a:rPr lang="zh-CN" altLang="en-US" dirty="0" smtClean="0">
                <a:solidFill>
                  <a:srgbClr val="FF0000"/>
                </a:solidFill>
              </a:rPr>
              <a:t>式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34925" y="3706416"/>
            <a:ext cx="9232527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5400" i="1" dirty="0" smtClean="0">
                <a:latin typeface="Times New Roman" panose="02020603050405020304" pitchFamily="18" charset="0"/>
              </a:rPr>
              <a:t>Yesterday they</a:t>
            </a:r>
            <a:r>
              <a:rPr lang="en-US" altLang="zh-CN" sz="54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5400" i="1" dirty="0" smtClean="0">
                <a:latin typeface="Times New Roman" panose="02020603050405020304" pitchFamily="18" charset="0"/>
              </a:rPr>
              <a:t>_____</a:t>
            </a:r>
            <a:r>
              <a:rPr lang="en-US" altLang="zh-CN" sz="5400" i="1" dirty="0">
                <a:latin typeface="Times New Roman" panose="02020603050405020304" pitchFamily="18" charset="0"/>
              </a:rPr>
              <a:t>to </a:t>
            </a:r>
            <a:r>
              <a:rPr lang="en-US" altLang="zh-CN" sz="5400" i="1" dirty="0" smtClean="0">
                <a:latin typeface="Times New Roman" panose="02020603050405020304" pitchFamily="18" charset="0"/>
              </a:rPr>
              <a:t>the park</a:t>
            </a:r>
            <a:r>
              <a:rPr lang="en-US" altLang="zh-CN" sz="5400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3" name="AutoShape 10" descr="park"/>
          <p:cNvSpPr>
            <a:spLocks noChangeArrowheads="1"/>
          </p:cNvSpPr>
          <p:nvPr/>
        </p:nvSpPr>
        <p:spPr bwMode="auto">
          <a:xfrm>
            <a:off x="1258888" y="303610"/>
            <a:ext cx="6551612" cy="3078956"/>
          </a:xfrm>
          <a:prstGeom prst="roundRect">
            <a:avLst>
              <a:gd name="adj" fmla="val 16667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noFill/>
            <a:round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4420955" y="3651647"/>
            <a:ext cx="14927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-94935" y="3804048"/>
            <a:ext cx="9238619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i="1" dirty="0">
                <a:latin typeface="Times New Roman" panose="02020603050405020304" pitchFamily="18" charset="0"/>
              </a:rPr>
              <a:t>They _____ to the zoo yesterday.</a:t>
            </a:r>
          </a:p>
        </p:txBody>
      </p:sp>
      <p:sp>
        <p:nvSpPr>
          <p:cNvPr id="11268" name="AutoShape 13" descr="U3L1_1"/>
          <p:cNvSpPr>
            <a:spLocks noChangeArrowheads="1"/>
          </p:cNvSpPr>
          <p:nvPr/>
        </p:nvSpPr>
        <p:spPr bwMode="auto">
          <a:xfrm>
            <a:off x="1331913" y="411957"/>
            <a:ext cx="6551612" cy="3078956"/>
          </a:xfrm>
          <a:prstGeom prst="roundRect">
            <a:avLst>
              <a:gd name="adj" fmla="val 16667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noFill/>
            <a:round/>
          </a:ln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1636480" y="3750469"/>
            <a:ext cx="14927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went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5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-107950" y="3898107"/>
            <a:ext cx="95758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i="1" dirty="0">
                <a:latin typeface="Times New Roman" panose="02020603050405020304" pitchFamily="18" charset="0"/>
              </a:rPr>
              <a:t>They </a:t>
            </a:r>
            <a:r>
              <a:rPr lang="en-US" altLang="zh-CN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said</a:t>
            </a:r>
            <a:r>
              <a:rPr lang="en-US" altLang="zh-CN" sz="3600" i="1" dirty="0">
                <a:latin typeface="Times New Roman" panose="02020603050405020304" pitchFamily="18" charset="0"/>
              </a:rPr>
              <a:t> </a:t>
            </a:r>
            <a:r>
              <a:rPr lang="en-US" altLang="zh-CN" sz="3600" i="1" dirty="0" smtClean="0">
                <a:latin typeface="Times New Roman" panose="02020603050405020304" pitchFamily="18" charset="0"/>
              </a:rPr>
              <a:t>“______________”to Jenny’s family</a:t>
            </a:r>
            <a:r>
              <a:rPr lang="en-US" altLang="zh-CN" sz="3600" i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4" y="195262"/>
            <a:ext cx="6840537" cy="360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8314" y="4339828"/>
            <a:ext cx="214312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i="1" dirty="0" smtClean="0">
                <a:solidFill>
                  <a:srgbClr val="FF0000"/>
                </a:solidFill>
              </a:rPr>
              <a:t>(</a:t>
            </a:r>
            <a:r>
              <a:rPr lang="en-US" altLang="zh-CN" sz="2000" i="1" dirty="0" smtClean="0">
                <a:solidFill>
                  <a:srgbClr val="FF0000"/>
                </a:solidFill>
                <a:latin typeface="+mj-lt"/>
              </a:rPr>
              <a:t>say</a:t>
            </a:r>
            <a:r>
              <a:rPr lang="zh-CN" altLang="en-US" sz="2000" i="1" dirty="0">
                <a:solidFill>
                  <a:srgbClr val="FF0000"/>
                </a:solidFill>
              </a:rPr>
              <a:t>的过去</a:t>
            </a:r>
            <a:r>
              <a:rPr lang="zh-CN" altLang="en-US" sz="2000" i="1" dirty="0" smtClean="0">
                <a:solidFill>
                  <a:srgbClr val="FF0000"/>
                </a:solidFill>
              </a:rPr>
              <a:t>式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)</a:t>
            </a:r>
            <a:endParaRPr lang="zh-CN" altLang="en-US" sz="2000" i="1" dirty="0">
              <a:solidFill>
                <a:srgbClr val="FF0000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692276" y="3898107"/>
            <a:ext cx="40989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Merry Christmas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7623" y="195486"/>
            <a:ext cx="6696744" cy="347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340" y="3857625"/>
            <a:ext cx="938462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600" i="1" dirty="0">
                <a:latin typeface="Times New Roman" panose="02020603050405020304" pitchFamily="18" charset="0"/>
              </a:rPr>
              <a:t>They _____ “Happy Teachers’ Day” to Mr Wang.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071519" y="3750468"/>
            <a:ext cx="112562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i="1">
                <a:solidFill>
                  <a:srgbClr val="FF0000"/>
                </a:solidFill>
                <a:latin typeface="Times New Roman" panose="02020603050405020304" pitchFamily="18" charset="0"/>
              </a:rPr>
              <a:t>said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1599" y="195486"/>
            <a:ext cx="7200800" cy="374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11"/>
          <p:cNvSpPr>
            <a:spLocks noChangeArrowheads="1"/>
          </p:cNvSpPr>
          <p:nvPr/>
        </p:nvSpPr>
        <p:spPr bwMode="auto">
          <a:xfrm>
            <a:off x="-50800" y="3975498"/>
            <a:ext cx="9118202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i="1" dirty="0" smtClean="0">
                <a:latin typeface="Times New Roman" panose="02020603050405020304" pitchFamily="18" charset="0"/>
              </a:rPr>
              <a:t>Jenny and Danny _____ “Happy birthday”</a:t>
            </a:r>
            <a:endParaRPr lang="en-US" altLang="zh-CN" sz="4000" i="1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i="1" dirty="0">
                <a:latin typeface="Times New Roman" panose="02020603050405020304" pitchFamily="18" charset="0"/>
              </a:rPr>
              <a:t>to </a:t>
            </a:r>
            <a:r>
              <a:rPr lang="en-US" altLang="zh-CN" sz="4000" i="1" dirty="0" smtClean="0">
                <a:latin typeface="Times New Roman" panose="02020603050405020304" pitchFamily="18" charset="0"/>
              </a:rPr>
              <a:t>Wang Hong</a:t>
            </a:r>
            <a:r>
              <a:rPr lang="en-US" altLang="zh-CN" sz="4000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779794" y="3936206"/>
            <a:ext cx="112562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i="1">
                <a:solidFill>
                  <a:srgbClr val="FF0000"/>
                </a:solidFill>
                <a:latin typeface="Times New Roman" panose="02020603050405020304" pitchFamily="18" charset="0"/>
              </a:rPr>
              <a:t>said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6 Christmas Lesson 3_课件1</Template>
  <TotalTime>0</TotalTime>
  <Words>600</Words>
  <Application>Microsoft Office PowerPoint</Application>
  <PresentationFormat>全屏显示(16:9)</PresentationFormat>
  <Paragraphs>123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Unit 6 Christmas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2020-06-19T12:53:00Z</dcterms:created>
  <dcterms:modified xsi:type="dcterms:W3CDTF">2023-01-16T23:55:10Z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DF8D8DD9EB2D4CF78845A61BBD1C937D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