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306" r:id="rId2"/>
    <p:sldId id="277" r:id="rId3"/>
    <p:sldId id="276" r:id="rId4"/>
    <p:sldId id="319" r:id="rId5"/>
    <p:sldId id="312" r:id="rId6"/>
    <p:sldId id="317" r:id="rId7"/>
    <p:sldId id="262" r:id="rId8"/>
    <p:sldId id="259" r:id="rId9"/>
    <p:sldId id="258" r:id="rId10"/>
    <p:sldId id="266" r:id="rId11"/>
    <p:sldId id="267" r:id="rId12"/>
    <p:sldId id="268" r:id="rId13"/>
    <p:sldId id="269" r:id="rId14"/>
    <p:sldId id="314" r:id="rId15"/>
    <p:sldId id="315" r:id="rId16"/>
    <p:sldId id="281" r:id="rId17"/>
    <p:sldId id="316" r:id="rId18"/>
    <p:sldId id="318" r:id="rId19"/>
    <p:sldId id="308" r:id="rId20"/>
    <p:sldId id="309" r:id="rId21"/>
    <p:sldId id="310" r:id="rId22"/>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00"/>
    <a:srgbClr val="99CCFF"/>
    <a:srgbClr val="6699FF"/>
    <a:srgbClr val="6666FF"/>
    <a:srgbClr val="CC0000"/>
    <a:srgbClr val="FF0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4660"/>
  </p:normalViewPr>
  <p:slideViewPr>
    <p:cSldViewPr>
      <p:cViewPr>
        <p:scale>
          <a:sx n="100" d="100"/>
          <a:sy n="100" d="100"/>
        </p:scale>
        <p:origin x="-246" y="-264"/>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A496BC-8709-4F5A-B7B0-605E55273031}"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213BA4-07FD-43AA-9E0F-8A28E5CBB8C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9213BA4-07FD-43AA-9E0F-8A28E5CBB8C9}"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6" name="矩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灯片编号占位符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C6EA1AB0-F204-4D1C-A927-04C47FD7593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pPr>
              <a:defRPr/>
            </a:pPr>
            <a:fld id="{1B58CD03-FF9A-4EC3-9139-9126A88A0C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1143000"/>
            <a:ext cx="1905000" cy="5486400"/>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143000"/>
            <a:ext cx="6248400" cy="5486400"/>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pPr>
              <a:defRPr/>
            </a:pPr>
            <a:fld id="{FCBE8C70-916B-43AF-8310-20CF969E07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pPr>
              <a:defRPr/>
            </a:pPr>
            <a:fld id="{5A25963D-BF82-4B98-B89E-D6011C0412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pPr>
              <a:defRPr/>
            </a:pPr>
            <a:fld id="{B5B0654C-776E-47DB-B934-89112CB2D54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pPr>
              <a:defRPr/>
            </a:pPr>
            <a:fld id="{58E42846-6B8B-462B-9277-F19E147345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81000" y="1143000"/>
            <a:ext cx="8382000" cy="1069848"/>
          </a:xfrm>
        </p:spPr>
        <p:txBody>
          <a:bodyPr anchor="ctr"/>
          <a:lstStyle>
            <a:lvl1pPr>
              <a:defRPr sz="4000" b="0" i="0"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6" name="日期占位符 25"/>
          <p:cNvSpPr>
            <a:spLocks noGrp="1"/>
          </p:cNvSpPr>
          <p:nvPr>
            <p:ph type="dt" sz="half" idx="10"/>
          </p:nvPr>
        </p:nvSpPr>
        <p:spPr/>
        <p:txBody>
          <a:bodyPr rtlCol="0"/>
          <a:lstStyle/>
          <a:p>
            <a:pPr>
              <a:defRPr/>
            </a:pPr>
            <a:endParaRPr lang="en-US"/>
          </a:p>
        </p:txBody>
      </p:sp>
      <p:sp>
        <p:nvSpPr>
          <p:cNvPr id="27" name="灯片编号占位符 26"/>
          <p:cNvSpPr>
            <a:spLocks noGrp="1"/>
          </p:cNvSpPr>
          <p:nvPr>
            <p:ph type="sldNum" sz="quarter" idx="11"/>
          </p:nvPr>
        </p:nvSpPr>
        <p:spPr/>
        <p:txBody>
          <a:bodyPr rtlCol="0"/>
          <a:lstStyle/>
          <a:p>
            <a:pPr>
              <a:defRPr/>
            </a:pPr>
            <a:fld id="{4D386E25-6FB7-44D0-A754-F1627C477114}" type="slidenum">
              <a:rPr lang="en-US" smtClean="0"/>
              <a:t>‹#›</a:t>
            </a:fld>
            <a:endParaRPr lang="en-US"/>
          </a:p>
        </p:txBody>
      </p:sp>
      <p:sp>
        <p:nvSpPr>
          <p:cNvPr id="28" name="页脚占位符 2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a:xfrm>
            <a:off x="6583680" y="612648"/>
            <a:ext cx="957264" cy="457200"/>
          </a:xfrm>
        </p:spPr>
        <p:txBody>
          <a:bodyPr/>
          <a:lstStyle/>
          <a:p>
            <a:pPr>
              <a:defRPr/>
            </a:pPr>
            <a:endParaRPr lang="en-US"/>
          </a:p>
        </p:txBody>
      </p:sp>
      <p:sp>
        <p:nvSpPr>
          <p:cNvPr id="4" name="页脚占位符 3"/>
          <p:cNvSpPr>
            <a:spLocks noGrp="1"/>
          </p:cNvSpPr>
          <p:nvPr>
            <p:ph type="ftr" sz="quarter" idx="11"/>
          </p:nvPr>
        </p:nvSpPr>
        <p:spPr>
          <a:xfrm>
            <a:off x="5257800" y="612648"/>
            <a:ext cx="1325880" cy="457200"/>
          </a:xfrm>
        </p:spPr>
        <p:txBody>
          <a:bodyPr/>
          <a:lstStyle/>
          <a:p>
            <a:pPr>
              <a:defRPr/>
            </a:pPr>
            <a:endParaRPr lang="en-US"/>
          </a:p>
        </p:txBody>
      </p:sp>
      <p:sp>
        <p:nvSpPr>
          <p:cNvPr id="5" name="灯片编号占位符 4"/>
          <p:cNvSpPr>
            <a:spLocks noGrp="1"/>
          </p:cNvSpPr>
          <p:nvPr>
            <p:ph type="sldNum" sz="quarter" idx="12"/>
          </p:nvPr>
        </p:nvSpPr>
        <p:spPr>
          <a:xfrm>
            <a:off x="8174736" y="2272"/>
            <a:ext cx="762000" cy="365760"/>
          </a:xfrm>
        </p:spPr>
        <p:txBody>
          <a:bodyPr/>
          <a:lstStyle/>
          <a:p>
            <a:pPr>
              <a:defRPr/>
            </a:pPr>
            <a:fld id="{CB80C480-D235-430F-936B-360F1D50A6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p>
        </p:txBody>
      </p:sp>
      <p:sp>
        <p:nvSpPr>
          <p:cNvPr id="3" name="页脚占位符 2"/>
          <p:cNvSpPr>
            <a:spLocks noGrp="1"/>
          </p:cNvSpPr>
          <p:nvPr>
            <p:ph type="ftr" sz="quarter" idx="11"/>
          </p:nvPr>
        </p:nvSpPr>
        <p:spPr/>
        <p:txBody>
          <a:bodyPr/>
          <a:lstStyle/>
          <a:p>
            <a:pPr>
              <a:defRPr/>
            </a:pPr>
            <a:endParaRPr lang="en-US"/>
          </a:p>
        </p:txBody>
      </p:sp>
      <p:sp>
        <p:nvSpPr>
          <p:cNvPr id="4" name="灯片编号占位符 3"/>
          <p:cNvSpPr>
            <a:spLocks noGrp="1"/>
          </p:cNvSpPr>
          <p:nvPr>
            <p:ph type="sldNum" sz="quarter" idx="12"/>
          </p:nvPr>
        </p:nvSpPr>
        <p:spPr/>
        <p:txBody>
          <a:bodyPr/>
          <a:lstStyle/>
          <a:p>
            <a:pPr>
              <a:defRPr/>
            </a:pPr>
            <a:fld id="{892CB487-25B8-4001-9535-21C25E898E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53496" y="1101970"/>
            <a:ext cx="3383280" cy="877824"/>
          </a:xfrm>
        </p:spPr>
        <p:txBody>
          <a:bodyPr anchor="b"/>
          <a:lstStyle>
            <a:lvl1pPr algn="l">
              <a:buNone/>
              <a:defRPr sz="1800" b="1"/>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5353496" y="2010727"/>
            <a:ext cx="3383280" cy="4617720"/>
          </a:xfrm>
        </p:spPr>
        <p:txBody>
          <a:bodyPr/>
          <a:lstStyle>
            <a:lvl1pPr marL="889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pPr>
              <a:defRPr/>
            </a:pPr>
            <a:fld id="{AE6B08C5-D787-49A4-BC6E-E4CC6DE5392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pPr>
              <a:defRPr/>
            </a:pPr>
            <a:fld id="{8E91DFA1-2C36-4830-8066-E97FE057AC9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矩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矩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矩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圆角矩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圆角矩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矩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矩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矩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矩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矩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矩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标题占位符 21"/>
          <p:cNvSpPr>
            <a:spLocks noGrp="1"/>
          </p:cNvSpPr>
          <p:nvPr>
            <p:ph type="title"/>
          </p:nvPr>
        </p:nvSpPr>
        <p:spPr>
          <a:xfrm>
            <a:off x="457200" y="1143000"/>
            <a:ext cx="8229600" cy="1066800"/>
          </a:xfrm>
          <a:prstGeom prst="rect">
            <a:avLst/>
          </a:prstGeom>
        </p:spPr>
        <p:txBody>
          <a:bodyPr vert="horz" anchor="ctr">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p>
        </p:txBody>
      </p:sp>
      <p:sp>
        <p:nvSpPr>
          <p:cNvPr id="3" name="页脚占位符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灯片编号占位符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7A99ED53-DCE6-432C-BF38-68B8495D3C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5905" algn="l" rtl="0" eaLnBrk="1" latinLnBrk="0" hangingPunct="1">
        <a:spcBef>
          <a:spcPts val="300"/>
        </a:spcBef>
        <a:buClr>
          <a:schemeClr val="accent3"/>
        </a:buClr>
        <a:buFont typeface="Georgia" panose="02040502050405020303"/>
        <a:buChar char="•"/>
        <a:defRPr kumimoji="0" sz="2800" kern="1200">
          <a:solidFill>
            <a:schemeClr val="tx1"/>
          </a:solidFill>
          <a:latin typeface="+mn-lt"/>
          <a:ea typeface="+mn-ea"/>
          <a:cs typeface="+mn-cs"/>
        </a:defRPr>
      </a:lvl1pPr>
      <a:lvl2pPr marL="658495" indent="-247015" algn="l" rtl="0" eaLnBrk="1" latinLnBrk="0" hangingPunct="1">
        <a:spcBef>
          <a:spcPts val="300"/>
        </a:spcBef>
        <a:buClr>
          <a:schemeClr val="accent2"/>
        </a:buClr>
        <a:buFont typeface="Georgia" panose="02040502050405020303"/>
        <a:buChar char="▫"/>
        <a:defRPr kumimoji="0" sz="2600" kern="1200">
          <a:solidFill>
            <a:schemeClr val="accent2"/>
          </a:solidFill>
          <a:latin typeface="+mn-lt"/>
          <a:ea typeface="+mn-ea"/>
          <a:cs typeface="+mn-cs"/>
        </a:defRPr>
      </a:lvl2pPr>
      <a:lvl3pPr marL="923290" indent="-219710" algn="l" rtl="0" eaLnBrk="1" latinLnBrk="0" hangingPunct="1">
        <a:spcBef>
          <a:spcPts val="300"/>
        </a:spcBef>
        <a:buClr>
          <a:schemeClr val="accent1"/>
        </a:buClr>
        <a:buFont typeface="Wingdings 2" panose="05020102010507070707"/>
        <a:buChar char=""/>
        <a:defRPr kumimoji="0" sz="2400" kern="1200">
          <a:solidFill>
            <a:schemeClr val="accent1"/>
          </a:solidFill>
          <a:latin typeface="+mn-lt"/>
          <a:ea typeface="+mn-ea"/>
          <a:cs typeface="+mn-cs"/>
        </a:defRPr>
      </a:lvl3pPr>
      <a:lvl4pPr marL="1179830" indent="-201295" algn="l" rtl="0" eaLnBrk="1" latinLnBrk="0" hangingPunct="1">
        <a:spcBef>
          <a:spcPts val="300"/>
        </a:spcBef>
        <a:buClr>
          <a:schemeClr val="accent1"/>
        </a:buClr>
        <a:buFont typeface="Wingdings 2" panose="05020102010507070707"/>
        <a:buChar char=""/>
        <a:defRPr kumimoji="0" sz="2200" kern="1200">
          <a:solidFill>
            <a:schemeClr val="accent1"/>
          </a:solidFill>
          <a:latin typeface="+mn-lt"/>
          <a:ea typeface="+mn-ea"/>
          <a:cs typeface="+mn-cs"/>
        </a:defRPr>
      </a:lvl4pPr>
      <a:lvl5pPr marL="1390015" indent="-182880" algn="l" rtl="0" eaLnBrk="1" latinLnBrk="0" hangingPunct="1">
        <a:spcBef>
          <a:spcPts val="300"/>
        </a:spcBef>
        <a:buClr>
          <a:schemeClr val="accent3"/>
        </a:buClr>
        <a:buFont typeface="Georgia" panose="02040502050405020303"/>
        <a:buChar char="▫"/>
        <a:defRPr kumimoji="0" sz="2000" kern="1200">
          <a:solidFill>
            <a:schemeClr val="accent3"/>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GIF"/><Relationship Id="rId5" Type="http://schemas.openxmlformats.org/officeDocument/2006/relationships/image" Target="../media/image8.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5"/>
          <p:cNvSpPr txBox="1">
            <a:spLocks noChangeArrowheads="1"/>
          </p:cNvSpPr>
          <p:nvPr/>
        </p:nvSpPr>
        <p:spPr bwMode="auto">
          <a:xfrm>
            <a:off x="146049" y="1143060"/>
            <a:ext cx="88265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dirty="0">
                <a:solidFill>
                  <a:srgbClr val="FF0000"/>
                </a:solidFill>
                <a:latin typeface="Times New Roman" panose="02020603050405020304" pitchFamily="18" charset="0"/>
                <a:ea typeface="华文隶书" panose="02010800040101010101" pitchFamily="2" charset="-122"/>
                <a:cs typeface="Times New Roman" panose="02020603050405020304" pitchFamily="18" charset="0"/>
              </a:rPr>
              <a:t>Unit 1  </a:t>
            </a:r>
            <a:r>
              <a:rPr lang="en-US" altLang="zh-CN" sz="4000" b="1" dirty="0" smtClean="0">
                <a:solidFill>
                  <a:srgbClr val="FF0000"/>
                </a:solidFill>
                <a:latin typeface="Times New Roman" panose="02020603050405020304" pitchFamily="18" charset="0"/>
                <a:ea typeface="华文隶书" panose="02010800040101010101" pitchFamily="2" charset="-122"/>
                <a:cs typeface="Times New Roman" panose="02020603050405020304" pitchFamily="18" charset="0"/>
              </a:rPr>
              <a:t>Topic 2</a:t>
            </a:r>
          </a:p>
          <a:p>
            <a:pPr algn="ctr" eaLnBrk="1" hangingPunct="1"/>
            <a:r>
              <a:rPr lang="en-US" altLang="zh-CN" sz="4000" b="1" dirty="0" smtClean="0">
                <a:solidFill>
                  <a:srgbClr val="FF0000"/>
                </a:solidFill>
                <a:latin typeface="Times New Roman" panose="02020603050405020304" pitchFamily="18" charset="0"/>
                <a:ea typeface="华文隶书" panose="02010800040101010101" pitchFamily="2" charset="-122"/>
                <a:cs typeface="Times New Roman" panose="02020603050405020304" pitchFamily="18" charset="0"/>
              </a:rPr>
              <a:t>The </a:t>
            </a:r>
            <a:r>
              <a:rPr lang="en-US" altLang="zh-CN" sz="4000" b="1" dirty="0">
                <a:solidFill>
                  <a:srgbClr val="FF0000"/>
                </a:solidFill>
                <a:latin typeface="Times New Roman" panose="02020603050405020304" pitchFamily="18" charset="0"/>
                <a:ea typeface="华文隶书" panose="02010800040101010101" pitchFamily="2" charset="-122"/>
                <a:cs typeface="Times New Roman" panose="02020603050405020304" pitchFamily="18" charset="0"/>
              </a:rPr>
              <a:t>population in developing countries is growing faster.</a:t>
            </a:r>
          </a:p>
          <a:p>
            <a:pPr algn="ctr" eaLnBrk="1" hangingPunct="1"/>
            <a:endParaRPr lang="en-US" altLang="zh-CN" sz="4000" b="1" dirty="0">
              <a:solidFill>
                <a:srgbClr val="FF0000"/>
              </a:solidFill>
              <a:latin typeface="Times New Roman" panose="02020603050405020304" pitchFamily="18" charset="0"/>
              <a:ea typeface="华文隶书" panose="02010800040101010101" pitchFamily="2" charset="-122"/>
              <a:cs typeface="Times New Roman" panose="02020603050405020304" pitchFamily="18" charset="0"/>
            </a:endParaRPr>
          </a:p>
          <a:p>
            <a:pPr algn="ctr" eaLnBrk="1" hangingPunct="1"/>
            <a:r>
              <a:rPr lang="en-US" altLang="zh-CN" sz="4000" b="1" dirty="0" smtClean="0">
                <a:solidFill>
                  <a:srgbClr val="FF0000"/>
                </a:solidFill>
                <a:latin typeface="Times New Roman" panose="02020603050405020304" pitchFamily="18" charset="0"/>
                <a:ea typeface="华文隶书" panose="02010800040101010101" pitchFamily="2" charset="-122"/>
                <a:cs typeface="Times New Roman" panose="02020603050405020304" pitchFamily="18" charset="0"/>
              </a:rPr>
              <a:t>Section </a:t>
            </a:r>
            <a:r>
              <a:rPr lang="en-US" altLang="zh-CN" sz="4000" b="1" dirty="0">
                <a:solidFill>
                  <a:srgbClr val="FF0000"/>
                </a:solidFill>
                <a:latin typeface="Times New Roman" panose="02020603050405020304" pitchFamily="18" charset="0"/>
                <a:ea typeface="华文隶书" panose="02010800040101010101" pitchFamily="2" charset="-122"/>
                <a:cs typeface="Times New Roman" panose="02020603050405020304" pitchFamily="18" charset="0"/>
              </a:rPr>
              <a:t>C</a:t>
            </a:r>
            <a:endParaRPr lang="zh-CN" altLang="en-US" sz="4000" b="1" dirty="0">
              <a:solidFill>
                <a:srgbClr val="FF0000"/>
              </a:solidFill>
              <a:latin typeface="Times New Roman" panose="02020603050405020304" pitchFamily="18" charset="0"/>
              <a:ea typeface="华文隶书" panose="02010800040101010101" pitchFamily="2" charset="-122"/>
              <a:cs typeface="Times New Roman" panose="02020603050405020304" pitchFamily="18" charset="0"/>
            </a:endParaRPr>
          </a:p>
        </p:txBody>
      </p:sp>
      <p:sp>
        <p:nvSpPr>
          <p:cNvPr id="4" name="矩形 3"/>
          <p:cNvSpPr/>
          <p:nvPr/>
        </p:nvSpPr>
        <p:spPr>
          <a:xfrm>
            <a:off x="2912054" y="5562544"/>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609600" y="1554163"/>
            <a:ext cx="8142288"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ltLang="zh-CN" sz="3200" b="1">
                <a:latin typeface="Times New Roman" panose="02020603050405020304" pitchFamily="18" charset="0"/>
              </a:rPr>
              <a:t>Because of the large population,</a:t>
            </a:r>
          </a:p>
          <a:p>
            <a:pPr>
              <a:spcBef>
                <a:spcPct val="20000"/>
              </a:spcBef>
            </a:pPr>
            <a:r>
              <a:rPr lang="en-US" altLang="zh-CN" sz="3200" b="1">
                <a:latin typeface="Times New Roman" panose="02020603050405020304" pitchFamily="18" charset="0"/>
              </a:rPr>
              <a:t>there is __________________  for each family.</a:t>
            </a:r>
          </a:p>
        </p:txBody>
      </p:sp>
      <p:pic>
        <p:nvPicPr>
          <p:cNvPr id="11267" name="Picture 3" descr="m_RK101708_11"/>
          <p:cNvPicPr>
            <a:picLocks noChangeAspect="1" noChangeArrowheads="1"/>
          </p:cNvPicPr>
          <p:nvPr/>
        </p:nvPicPr>
        <p:blipFill>
          <a:blip r:embed="rId2"/>
          <a:srcRect/>
          <a:stretch>
            <a:fillRect/>
          </a:stretch>
        </p:blipFill>
        <p:spPr bwMode="auto">
          <a:xfrm>
            <a:off x="4648200" y="3228975"/>
            <a:ext cx="39052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WordArt 4"/>
          <p:cNvSpPr>
            <a:spLocks noChangeArrowheads="1" noChangeShapeType="1" noTextEdit="1"/>
          </p:cNvSpPr>
          <p:nvPr/>
        </p:nvSpPr>
        <p:spPr bwMode="auto">
          <a:xfrm>
            <a:off x="317500" y="609674"/>
            <a:ext cx="8058150" cy="5334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kern="10" dirty="0">
                <a:solidFill>
                  <a:srgbClr val="800000"/>
                </a:solidFill>
                <a:latin typeface="Times New Roman" panose="02020603050405020304"/>
                <a:cs typeface="Times New Roman" panose="02020603050405020304"/>
              </a:rPr>
              <a:t>Read Paragraph 2 and fill in the blanks</a:t>
            </a:r>
            <a:endParaRPr lang="zh-CN" altLang="en-US" sz="3600" b="1" kern="10" dirty="0">
              <a:solidFill>
                <a:srgbClr val="800000"/>
              </a:solidFill>
              <a:latin typeface="Times New Roman" panose="02020603050405020304"/>
              <a:cs typeface="Times New Roman" panose="02020603050405020304"/>
            </a:endParaRPr>
          </a:p>
        </p:txBody>
      </p:sp>
      <p:sp>
        <p:nvSpPr>
          <p:cNvPr id="11269" name="Rectangle 5"/>
          <p:cNvSpPr>
            <a:spLocks noChangeArrowheads="1"/>
          </p:cNvSpPr>
          <p:nvPr/>
        </p:nvSpPr>
        <p:spPr bwMode="auto">
          <a:xfrm>
            <a:off x="2133600" y="2163763"/>
            <a:ext cx="3406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FF0000"/>
                </a:solidFill>
              </a:rPr>
              <a:t>less living space</a:t>
            </a:r>
            <a:endParaRPr lang="zh-CN" altLang="en-US" sz="3200" b="1">
              <a:solidFill>
                <a:srgbClr val="FF0000"/>
              </a:solidFill>
            </a:endParaRPr>
          </a:p>
        </p:txBody>
      </p:sp>
      <p:pic>
        <p:nvPicPr>
          <p:cNvPr id="11270" name="Picture 6" descr="1318472274_t98ipM"/>
          <p:cNvPicPr>
            <a:picLocks noChangeAspect="1" noChangeArrowheads="1"/>
          </p:cNvPicPr>
          <p:nvPr/>
        </p:nvPicPr>
        <p:blipFill>
          <a:blip r:embed="rId3"/>
          <a:srcRect/>
          <a:stretch>
            <a:fillRect/>
          </a:stretch>
        </p:blipFill>
        <p:spPr bwMode="auto">
          <a:xfrm>
            <a:off x="457200" y="2971800"/>
            <a:ext cx="38100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 from="(-#ppt_w/2)" to="(#ppt_x)" calcmode="lin" valueType="num">
                                      <p:cBhvr>
                                        <p:cTn id="7" dur="600" fill="hold">
                                          <p:stCondLst>
                                            <p:cond delay="0"/>
                                          </p:stCondLst>
                                        </p:cTn>
                                        <p:tgtEl>
                                          <p:spTgt spid="11268"/>
                                        </p:tgtEl>
                                        <p:attrNameLst>
                                          <p:attrName>ppt_x</p:attrName>
                                        </p:attrNameLst>
                                      </p:cBhvr>
                                    </p:anim>
                                    <p:anim from="0" to="-1.0" calcmode="lin" valueType="num">
                                      <p:cBhvr>
                                        <p:cTn id="8" dur="200" decel="50000" autoRev="1" fill="hold">
                                          <p:stCondLst>
                                            <p:cond delay="600"/>
                                          </p:stCondLst>
                                        </p:cTn>
                                        <p:tgtEl>
                                          <p:spTgt spid="11268"/>
                                        </p:tgtEl>
                                        <p:attrNameLst>
                                          <p:attrName>xshear</p:attrName>
                                        </p:attrNameLst>
                                      </p:cBhvr>
                                    </p:anim>
                                    <p:animScale>
                                      <p:cBhvr>
                                        <p:cTn id="9" dur="200" decel="100000" autoRev="1" fill="hold">
                                          <p:stCondLst>
                                            <p:cond delay="600"/>
                                          </p:stCondLst>
                                        </p:cTn>
                                        <p:tgtEl>
                                          <p:spTgt spid="11268"/>
                                        </p:tgtEl>
                                      </p:cBhvr>
                                      <p:from x="100000" y="100000"/>
                                      <p:to x="80000" y="100000"/>
                                    </p:animScale>
                                    <p:anim by="(#ppt_h/3+#ppt_w*0.1)" calcmode="lin" valueType="num">
                                      <p:cBhvr additive="sum">
                                        <p:cTn id="10" dur="200" decel="100000" autoRev="1" fill="hold">
                                          <p:stCondLst>
                                            <p:cond delay="600"/>
                                          </p:stCondLst>
                                        </p:cTn>
                                        <p:tgtEl>
                                          <p:spTgt spid="1126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dissolve">
                                      <p:cBhvr>
                                        <p:cTn id="15" dur="500"/>
                                        <p:tgtEl>
                                          <p:spTgt spid="11266"/>
                                        </p:tgtEl>
                                      </p:cBhvr>
                                    </p:animEffect>
                                  </p:childTnLst>
                                </p:cTn>
                              </p:par>
                              <p:par>
                                <p:cTn id="16" presetID="9" presetClass="entr" presetSubtype="0" fill="hold" nodeType="withEffect">
                                  <p:stCondLst>
                                    <p:cond delay="0"/>
                                  </p:stCondLst>
                                  <p:childTnLst>
                                    <p:set>
                                      <p:cBhvr>
                                        <p:cTn id="17" dur="1" fill="hold">
                                          <p:stCondLst>
                                            <p:cond delay="0"/>
                                          </p:stCondLst>
                                        </p:cTn>
                                        <p:tgtEl>
                                          <p:spTgt spid="11270"/>
                                        </p:tgtEl>
                                        <p:attrNameLst>
                                          <p:attrName>style.visibility</p:attrName>
                                        </p:attrNameLst>
                                      </p:cBhvr>
                                      <p:to>
                                        <p:strVal val="visible"/>
                                      </p:to>
                                    </p:set>
                                    <p:animEffect transition="in" filter="dissolve">
                                      <p:cBhvr>
                                        <p:cTn id="18" dur="500"/>
                                        <p:tgtEl>
                                          <p:spTgt spid="11270"/>
                                        </p:tgtEl>
                                      </p:cBhvr>
                                    </p:animEffect>
                                  </p:childTnLst>
                                </p:cTn>
                              </p:par>
                              <p:par>
                                <p:cTn id="19" presetID="9" presetClass="entr" presetSubtype="0" fill="hold" nodeType="withEffect">
                                  <p:stCondLst>
                                    <p:cond delay="0"/>
                                  </p:stCondLst>
                                  <p:childTnLst>
                                    <p:set>
                                      <p:cBhvr>
                                        <p:cTn id="20" dur="1" fill="hold">
                                          <p:stCondLst>
                                            <p:cond delay="0"/>
                                          </p:stCondLst>
                                        </p:cTn>
                                        <p:tgtEl>
                                          <p:spTgt spid="11267"/>
                                        </p:tgtEl>
                                        <p:attrNameLst>
                                          <p:attrName>style.visibility</p:attrName>
                                        </p:attrNameLst>
                                      </p:cBhvr>
                                      <p:to>
                                        <p:strVal val="visible"/>
                                      </p:to>
                                    </p:set>
                                    <p:animEffect transition="in" filter="dissolve">
                                      <p:cBhvr>
                                        <p:cTn id="21" dur="500"/>
                                        <p:tgtEl>
                                          <p:spTgt spid="1126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269"/>
                                        </p:tgtEl>
                                        <p:attrNameLst>
                                          <p:attrName>style.visibility</p:attrName>
                                        </p:attrNameLst>
                                      </p:cBhvr>
                                      <p:to>
                                        <p:strVal val="visible"/>
                                      </p:to>
                                    </p:set>
                                    <p:animEffect transition="in" filter="wipe(down)">
                                      <p:cBhvr>
                                        <p:cTn id="26"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8" grpId="0" animBg="1"/>
      <p:bldP spid="1126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2011922212458645"/>
          <p:cNvPicPr>
            <a:picLocks noChangeAspect="1" noChangeArrowheads="1"/>
          </p:cNvPicPr>
          <p:nvPr/>
        </p:nvPicPr>
        <p:blipFill>
          <a:blip r:embed="rId2"/>
          <a:srcRect/>
          <a:stretch>
            <a:fillRect/>
          </a:stretch>
        </p:blipFill>
        <p:spPr bwMode="auto">
          <a:xfrm>
            <a:off x="2057400" y="2384425"/>
            <a:ext cx="510540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4"/>
          <p:cNvSpPr>
            <a:spLocks noChangeArrowheads="1"/>
          </p:cNvSpPr>
          <p:nvPr/>
        </p:nvSpPr>
        <p:spPr bwMode="auto">
          <a:xfrm>
            <a:off x="457200" y="838200"/>
            <a:ext cx="83312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ltLang="zh-CN" sz="3200" b="1">
                <a:latin typeface="Times New Roman" panose="02020603050405020304" pitchFamily="18" charset="0"/>
              </a:rPr>
              <a:t>Because of the large population,</a:t>
            </a:r>
          </a:p>
          <a:p>
            <a:pPr>
              <a:spcBef>
                <a:spcPct val="20000"/>
              </a:spcBef>
            </a:pPr>
            <a:r>
              <a:rPr lang="en-US" altLang="zh-CN" sz="3200" b="1">
                <a:latin typeface="Times New Roman" panose="02020603050405020304" pitchFamily="18" charset="0"/>
              </a:rPr>
              <a:t>it is difficult for lots of people ______________.</a:t>
            </a:r>
          </a:p>
        </p:txBody>
      </p:sp>
      <p:sp>
        <p:nvSpPr>
          <p:cNvPr id="12292" name="Rectangle 4"/>
          <p:cNvSpPr>
            <a:spLocks noChangeArrowheads="1"/>
          </p:cNvSpPr>
          <p:nvPr/>
        </p:nvSpPr>
        <p:spPr bwMode="auto">
          <a:xfrm>
            <a:off x="6019800" y="1477963"/>
            <a:ext cx="2368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FF0000"/>
                </a:solidFill>
              </a:rPr>
              <a:t>to find jobs</a:t>
            </a:r>
            <a:endParaRPr lang="zh-CN" altLang="en-US" sz="3200" b="1">
              <a:solidFill>
                <a:srgbClr val="FF0000"/>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dissolve">
                                      <p:cBhvr>
                                        <p:cTn id="7" dur="500"/>
                                        <p:tgtEl>
                                          <p:spTgt spid="12291"/>
                                        </p:tgtEl>
                                      </p:cBhvr>
                                    </p:animEffect>
                                  </p:childTnLst>
                                </p:cTn>
                              </p:par>
                              <p:par>
                                <p:cTn id="8" presetID="9"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dissolve">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wipe(down)">
                                      <p:cBhvr>
                                        <p:cTn id="15"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g243462175"/>
          <p:cNvPicPr>
            <a:picLocks noChangeAspect="1" noChangeArrowheads="1"/>
          </p:cNvPicPr>
          <p:nvPr/>
        </p:nvPicPr>
        <p:blipFill>
          <a:blip r:embed="rId2" cstate="email"/>
          <a:srcRect/>
          <a:stretch>
            <a:fillRect/>
          </a:stretch>
        </p:blipFill>
        <p:spPr bwMode="auto">
          <a:xfrm>
            <a:off x="1295400" y="2362200"/>
            <a:ext cx="2667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noChangeArrowheads="1"/>
          </p:cNvSpPr>
          <p:nvPr/>
        </p:nvSpPr>
        <p:spPr bwMode="auto">
          <a:xfrm>
            <a:off x="76200" y="482600"/>
            <a:ext cx="90678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3200" b="1">
                <a:latin typeface="Times New Roman" panose="02020603050405020304" pitchFamily="18" charset="0"/>
              </a:rPr>
              <a:t>Because of the large population,</a:t>
            </a:r>
          </a:p>
          <a:p>
            <a:pPr>
              <a:spcBef>
                <a:spcPct val="20000"/>
              </a:spcBef>
            </a:pPr>
            <a:r>
              <a:rPr lang="en-US" altLang="zh-CN" sz="3200" b="1">
                <a:latin typeface="Times New Roman" panose="02020603050405020304" pitchFamily="18" charset="0"/>
              </a:rPr>
              <a:t>it is hard for China to supply  _______ and ______ to </a:t>
            </a:r>
            <a:r>
              <a:rPr lang="en-US" altLang="zh-CN" sz="3200" b="1">
                <a:solidFill>
                  <a:srgbClr val="3366FF"/>
                </a:solidFill>
                <a:latin typeface="Times New Roman" panose="02020603050405020304" pitchFamily="18" charset="0"/>
              </a:rPr>
              <a:t>satisfy people’s daily needs</a:t>
            </a:r>
            <a:r>
              <a:rPr lang="en-US" altLang="zh-CN" sz="3200" b="1">
                <a:latin typeface="Times New Roman" panose="02020603050405020304" pitchFamily="18" charset="0"/>
              </a:rPr>
              <a:t>.</a:t>
            </a:r>
          </a:p>
        </p:txBody>
      </p:sp>
      <p:sp>
        <p:nvSpPr>
          <p:cNvPr id="13316" name="Rectangle 4"/>
          <p:cNvSpPr>
            <a:spLocks noChangeArrowheads="1"/>
          </p:cNvSpPr>
          <p:nvPr/>
        </p:nvSpPr>
        <p:spPr bwMode="auto">
          <a:xfrm>
            <a:off x="5362575" y="1066800"/>
            <a:ext cx="3476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FF0000"/>
                </a:solidFill>
              </a:rPr>
              <a:t>energy        water</a:t>
            </a:r>
            <a:endParaRPr lang="zh-CN" altLang="en-US" sz="3200" b="1">
              <a:solidFill>
                <a:srgbClr val="FF0000"/>
              </a:solidFill>
            </a:endParaRPr>
          </a:p>
        </p:txBody>
      </p:sp>
      <p:pic>
        <p:nvPicPr>
          <p:cNvPr id="13317" name="Picture 5" descr="4343443"/>
          <p:cNvPicPr>
            <a:picLocks noChangeAspect="1" noChangeArrowheads="1"/>
          </p:cNvPicPr>
          <p:nvPr/>
        </p:nvPicPr>
        <p:blipFill>
          <a:blip r:embed="rId3" cstate="email"/>
          <a:srcRect/>
          <a:stretch>
            <a:fillRect/>
          </a:stretch>
        </p:blipFill>
        <p:spPr bwMode="auto">
          <a:xfrm>
            <a:off x="3962400" y="2362200"/>
            <a:ext cx="3852863"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ssolve">
                                      <p:cBhvr>
                                        <p:cTn id="7" dur="500"/>
                                        <p:tgtEl>
                                          <p:spTgt spid="13315"/>
                                        </p:tgtEl>
                                      </p:cBhvr>
                                    </p:animEffect>
                                  </p:childTnLst>
                                </p:cTn>
                              </p:par>
                              <p:par>
                                <p:cTn id="8" presetID="9" presetClass="entr" presetSubtype="0"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dissolve">
                                      <p:cBhvr>
                                        <p:cTn id="10" dur="500"/>
                                        <p:tgtEl>
                                          <p:spTgt spid="13314"/>
                                        </p:tgtEl>
                                      </p:cBhvr>
                                    </p:animEffect>
                                  </p:childTnLst>
                                </p:cTn>
                              </p:par>
                              <p:par>
                                <p:cTn id="11" presetID="9" presetClass="entr" presetSubtype="0" fill="hold" nodeType="withEffect">
                                  <p:stCondLst>
                                    <p:cond delay="0"/>
                                  </p:stCondLst>
                                  <p:childTnLst>
                                    <p:set>
                                      <p:cBhvr>
                                        <p:cTn id="12" dur="1" fill="hold">
                                          <p:stCondLst>
                                            <p:cond delay="0"/>
                                          </p:stCondLst>
                                        </p:cTn>
                                        <p:tgtEl>
                                          <p:spTgt spid="13317"/>
                                        </p:tgtEl>
                                        <p:attrNameLst>
                                          <p:attrName>style.visibility</p:attrName>
                                        </p:attrNameLst>
                                      </p:cBhvr>
                                      <p:to>
                                        <p:strVal val="visible"/>
                                      </p:to>
                                    </p:set>
                                    <p:animEffect transition="in" filter="dissolve">
                                      <p:cBhvr>
                                        <p:cTn id="13" dur="500"/>
                                        <p:tgtEl>
                                          <p:spTgt spid="133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316"/>
                                        </p:tgtEl>
                                        <p:attrNameLst>
                                          <p:attrName>style.visibility</p:attrName>
                                        </p:attrNameLst>
                                      </p:cBhvr>
                                      <p:to>
                                        <p:strVal val="visible"/>
                                      </p:to>
                                    </p:set>
                                    <p:animEffect transition="in" filter="wipe(down)">
                                      <p:cBhvr>
                                        <p:cTn id="18"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000d87948d2b071f96d401"/>
          <p:cNvPicPr>
            <a:picLocks noChangeAspect="1" noChangeArrowheads="1"/>
          </p:cNvPicPr>
          <p:nvPr/>
        </p:nvPicPr>
        <p:blipFill>
          <a:blip r:embed="rId2"/>
          <a:srcRect/>
          <a:stretch>
            <a:fillRect/>
          </a:stretch>
        </p:blipFill>
        <p:spPr bwMode="auto">
          <a:xfrm>
            <a:off x="228600" y="2524125"/>
            <a:ext cx="47625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descr="1-2-4 副本"/>
          <p:cNvPicPr>
            <a:picLocks noChangeAspect="1" noChangeArrowheads="1"/>
          </p:cNvPicPr>
          <p:nvPr/>
        </p:nvPicPr>
        <p:blipFill>
          <a:blip r:embed="rId3" cstate="email"/>
          <a:srcRect/>
          <a:stretch>
            <a:fillRect/>
          </a:stretch>
        </p:blipFill>
        <p:spPr bwMode="auto">
          <a:xfrm>
            <a:off x="4953000" y="2524125"/>
            <a:ext cx="39624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ChangeArrowheads="1"/>
          </p:cNvSpPr>
          <p:nvPr/>
        </p:nvSpPr>
        <p:spPr bwMode="auto">
          <a:xfrm>
            <a:off x="304800" y="482600"/>
            <a:ext cx="8839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3200" b="1">
                <a:latin typeface="Times New Roman" panose="02020603050405020304" pitchFamily="18" charset="0"/>
              </a:rPr>
              <a:t>Because of the large population,</a:t>
            </a:r>
          </a:p>
          <a:p>
            <a:pPr>
              <a:spcBef>
                <a:spcPct val="20000"/>
              </a:spcBef>
            </a:pPr>
            <a:r>
              <a:rPr lang="en-US" altLang="zh-CN" sz="3200" b="1">
                <a:latin typeface="Times New Roman" panose="02020603050405020304" pitchFamily="18" charset="0"/>
              </a:rPr>
              <a:t>most cities are ______________ than before, and the traffic is much __________.</a:t>
            </a:r>
          </a:p>
        </p:txBody>
      </p:sp>
      <p:sp>
        <p:nvSpPr>
          <p:cNvPr id="14341" name="Rectangle 5"/>
          <p:cNvSpPr>
            <a:spLocks noChangeArrowheads="1"/>
          </p:cNvSpPr>
          <p:nvPr/>
        </p:nvSpPr>
        <p:spPr bwMode="auto">
          <a:xfrm>
            <a:off x="2908300" y="1096963"/>
            <a:ext cx="2959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FF0000"/>
                </a:solidFill>
              </a:rPr>
              <a:t>more crowded</a:t>
            </a:r>
            <a:endParaRPr lang="zh-CN" altLang="en-US" sz="3200" b="1">
              <a:solidFill>
                <a:srgbClr val="FF0000"/>
              </a:solidFill>
            </a:endParaRPr>
          </a:p>
        </p:txBody>
      </p:sp>
      <p:sp>
        <p:nvSpPr>
          <p:cNvPr id="14342" name="Rectangle 6"/>
          <p:cNvSpPr>
            <a:spLocks noChangeArrowheads="1"/>
          </p:cNvSpPr>
          <p:nvPr/>
        </p:nvSpPr>
        <p:spPr bwMode="auto">
          <a:xfrm>
            <a:off x="3886200" y="1600200"/>
            <a:ext cx="16049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FF0000"/>
                </a:solidFill>
              </a:rPr>
              <a:t>heavier</a:t>
            </a:r>
            <a:endParaRPr lang="zh-CN" altLang="en-US" sz="3200" b="1">
              <a:solidFill>
                <a:srgbClr val="FF0000"/>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ssolve">
                                      <p:cBhvr>
                                        <p:cTn id="7" dur="500"/>
                                        <p:tgtEl>
                                          <p:spTgt spid="14340"/>
                                        </p:tgtEl>
                                      </p:cBhvr>
                                    </p:animEffect>
                                  </p:childTnLst>
                                </p:cTn>
                              </p:par>
                              <p:par>
                                <p:cTn id="8" presetID="9"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dissolve">
                                      <p:cBhvr>
                                        <p:cTn id="10" dur="500"/>
                                        <p:tgtEl>
                                          <p:spTgt spid="14338"/>
                                        </p:tgtEl>
                                      </p:cBhvr>
                                    </p:animEffect>
                                  </p:childTnLst>
                                </p:cTn>
                              </p:par>
                              <p:par>
                                <p:cTn id="11" presetID="9" presetClass="entr" presetSubtype="0" fill="hold" nodeType="withEffect">
                                  <p:stCondLst>
                                    <p:cond delay="0"/>
                                  </p:stCondLst>
                                  <p:childTnLst>
                                    <p:set>
                                      <p:cBhvr>
                                        <p:cTn id="12" dur="1" fill="hold">
                                          <p:stCondLst>
                                            <p:cond delay="0"/>
                                          </p:stCondLst>
                                        </p:cTn>
                                        <p:tgtEl>
                                          <p:spTgt spid="14339"/>
                                        </p:tgtEl>
                                        <p:attrNameLst>
                                          <p:attrName>style.visibility</p:attrName>
                                        </p:attrNameLst>
                                      </p:cBhvr>
                                      <p:to>
                                        <p:strVal val="visible"/>
                                      </p:to>
                                    </p:set>
                                    <p:animEffect transition="in" filter="dissolve">
                                      <p:cBhvr>
                                        <p:cTn id="13" dur="500"/>
                                        <p:tgtEl>
                                          <p:spTgt spid="143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341"/>
                                        </p:tgtEl>
                                        <p:attrNameLst>
                                          <p:attrName>style.visibility</p:attrName>
                                        </p:attrNameLst>
                                      </p:cBhvr>
                                      <p:to>
                                        <p:strVal val="visible"/>
                                      </p:to>
                                    </p:set>
                                    <p:animEffect transition="in" filter="wipe(down)">
                                      <p:cBhvr>
                                        <p:cTn id="18" dur="500"/>
                                        <p:tgtEl>
                                          <p:spTgt spid="143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342"/>
                                        </p:tgtEl>
                                        <p:attrNameLst>
                                          <p:attrName>style.visibility</p:attrName>
                                        </p:attrNameLst>
                                      </p:cBhvr>
                                      <p:to>
                                        <p:strVal val="visible"/>
                                      </p:to>
                                    </p:set>
                                    <p:animEffect transition="in" filter="wipe(down)">
                                      <p:cBhvr>
                                        <p:cTn id="23"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P spid="14341" grpId="0" autoUpdateAnimBg="0"/>
      <p:bldP spid="1434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201203152337172082"/>
          <p:cNvPicPr>
            <a:picLocks noChangeAspect="1" noChangeArrowheads="1"/>
          </p:cNvPicPr>
          <p:nvPr/>
        </p:nvPicPr>
        <p:blipFill>
          <a:blip r:embed="rId2"/>
          <a:srcRect/>
          <a:stretch>
            <a:fillRect/>
          </a:stretch>
        </p:blipFill>
        <p:spPr bwMode="auto">
          <a:xfrm>
            <a:off x="1676400" y="2400300"/>
            <a:ext cx="54864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4"/>
          <p:cNvSpPr>
            <a:spLocks noChangeArrowheads="1"/>
          </p:cNvSpPr>
          <p:nvPr/>
        </p:nvSpPr>
        <p:spPr bwMode="auto">
          <a:xfrm>
            <a:off x="685800" y="482600"/>
            <a:ext cx="88392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3200" b="1">
                <a:latin typeface="Times New Roman" panose="02020603050405020304" pitchFamily="18" charset="0"/>
              </a:rPr>
              <a:t>Because of the large population,</a:t>
            </a:r>
          </a:p>
          <a:p>
            <a:pPr>
              <a:spcBef>
                <a:spcPct val="20000"/>
              </a:spcBef>
            </a:pPr>
            <a:r>
              <a:rPr lang="en-US" altLang="zh-CN" sz="3200" b="1">
                <a:latin typeface="Times New Roman" panose="02020603050405020304" pitchFamily="18" charset="0"/>
              </a:rPr>
              <a:t>natural environments are becoming _______</a:t>
            </a:r>
          </a:p>
          <a:p>
            <a:pPr>
              <a:spcBef>
                <a:spcPct val="20000"/>
              </a:spcBef>
            </a:pPr>
            <a:r>
              <a:rPr lang="en-US" altLang="zh-CN" sz="3200" b="1">
                <a:latin typeface="Times New Roman" panose="02020603050405020304" pitchFamily="18" charset="0"/>
              </a:rPr>
              <a:t>_____________. </a:t>
            </a:r>
          </a:p>
        </p:txBody>
      </p:sp>
      <p:sp>
        <p:nvSpPr>
          <p:cNvPr id="15364" name="Rectangle 4"/>
          <p:cNvSpPr>
            <a:spLocks noChangeArrowheads="1"/>
          </p:cNvSpPr>
          <p:nvPr/>
        </p:nvSpPr>
        <p:spPr bwMode="auto">
          <a:xfrm>
            <a:off x="990600" y="1122363"/>
            <a:ext cx="79248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3200" b="1">
                <a:solidFill>
                  <a:srgbClr val="FF0000"/>
                </a:solidFill>
              </a:rPr>
              <a:t>                                                      worse </a:t>
            </a:r>
          </a:p>
          <a:p>
            <a:pPr>
              <a:spcBef>
                <a:spcPct val="20000"/>
              </a:spcBef>
            </a:pPr>
            <a:r>
              <a:rPr lang="en-US" altLang="zh-CN" sz="3200" b="1">
                <a:solidFill>
                  <a:srgbClr val="FF0000"/>
                </a:solidFill>
              </a:rPr>
              <a:t>and worse</a:t>
            </a:r>
            <a:endParaRPr lang="zh-CN" altLang="en-US" sz="3200" b="1">
              <a:solidFill>
                <a:srgbClr val="FF0000"/>
              </a:solidFill>
            </a:endParaRPr>
          </a:p>
        </p:txBody>
      </p:sp>
      <p:pic>
        <p:nvPicPr>
          <p:cNvPr id="15365" name="Picture 5" descr="2014-01-24_20-46-53"/>
          <p:cNvPicPr>
            <a:picLocks noChangeAspect="1" noChangeArrowheads="1"/>
          </p:cNvPicPr>
          <p:nvPr/>
        </p:nvPicPr>
        <p:blipFill>
          <a:blip r:embed="rId3"/>
          <a:srcRect/>
          <a:stretch>
            <a:fillRect/>
          </a:stretch>
        </p:blipFill>
        <p:spPr bwMode="auto">
          <a:xfrm>
            <a:off x="685800" y="914400"/>
            <a:ext cx="1562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ssolve">
                                      <p:cBhvr>
                                        <p:cTn id="7" dur="500"/>
                                        <p:tgtEl>
                                          <p:spTgt spid="15363"/>
                                        </p:tgtEl>
                                      </p:cBhvr>
                                    </p:animEffect>
                                  </p:childTnLst>
                                </p:cTn>
                              </p:par>
                              <p:par>
                                <p:cTn id="8" presetID="9" presetClass="entr" presetSubtype="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dissolve">
                                      <p:cBhvr>
                                        <p:cTn id="10" dur="500"/>
                                        <p:tgtEl>
                                          <p:spTgt spid="15362"/>
                                        </p:tgtEl>
                                      </p:cBhvr>
                                    </p:animEffect>
                                  </p:childTnLst>
                                </p:cTn>
                              </p:par>
                              <p:par>
                                <p:cTn id="11" presetID="9" presetClass="entr" presetSubtype="0" fill="hold" nodeType="withEffect">
                                  <p:stCondLst>
                                    <p:cond delay="0"/>
                                  </p:stCondLst>
                                  <p:childTnLst>
                                    <p:set>
                                      <p:cBhvr>
                                        <p:cTn id="12" dur="1" fill="hold">
                                          <p:stCondLst>
                                            <p:cond delay="0"/>
                                          </p:stCondLst>
                                        </p:cTn>
                                        <p:tgtEl>
                                          <p:spTgt spid="15365"/>
                                        </p:tgtEl>
                                        <p:attrNameLst>
                                          <p:attrName>style.visibility</p:attrName>
                                        </p:attrNameLst>
                                      </p:cBhvr>
                                      <p:to>
                                        <p:strVal val="visible"/>
                                      </p:to>
                                    </p:set>
                                    <p:animEffect transition="in" filter="dissolve">
                                      <p:cBhvr>
                                        <p:cTn id="13" dur="500"/>
                                        <p:tgtEl>
                                          <p:spTgt spid="1536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364"/>
                                        </p:tgtEl>
                                        <p:attrNameLst>
                                          <p:attrName>style.visibility</p:attrName>
                                        </p:attrNameLst>
                                      </p:cBhvr>
                                      <p:to>
                                        <p:strVal val="visible"/>
                                      </p:to>
                                    </p:set>
                                    <p:animEffect transition="in" filter="wipe(down)">
                                      <p:cBhvr>
                                        <p:cTn id="18"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8"/>
          <p:cNvSpPr txBox="1">
            <a:spLocks noChangeArrowheads="1"/>
          </p:cNvSpPr>
          <p:nvPr/>
        </p:nvSpPr>
        <p:spPr bwMode="auto">
          <a:xfrm>
            <a:off x="304800" y="1447800"/>
            <a:ext cx="3740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FF0000"/>
                </a:solidFill>
                <a:latin typeface="Times New Roman" panose="02020603050405020304" pitchFamily="18" charset="0"/>
                <a:cs typeface="Times New Roman" panose="02020603050405020304" pitchFamily="18" charset="0"/>
              </a:rPr>
              <a:t>The one-child policy</a:t>
            </a:r>
          </a:p>
        </p:txBody>
      </p:sp>
      <p:sp>
        <p:nvSpPr>
          <p:cNvPr id="16387" name="Text Box 7"/>
          <p:cNvSpPr txBox="1">
            <a:spLocks noChangeArrowheads="1"/>
          </p:cNvSpPr>
          <p:nvPr/>
        </p:nvSpPr>
        <p:spPr bwMode="auto">
          <a:xfrm>
            <a:off x="1771650" y="1995488"/>
            <a:ext cx="6386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000099"/>
                </a:solidFill>
                <a:latin typeface="Times New Roman" panose="02020603050405020304" pitchFamily="18" charset="0"/>
                <a:cs typeface="Times New Roman" panose="02020603050405020304" pitchFamily="18" charset="0"/>
              </a:rPr>
              <a:t>— Every </a:t>
            </a:r>
            <a:r>
              <a:rPr lang="zh-CN" altLang="en-US" sz="2800" b="1">
                <a:solidFill>
                  <a:srgbClr val="FF0000"/>
                </a:solidFill>
                <a:latin typeface="Times New Roman" panose="02020603050405020304" pitchFamily="18" charset="0"/>
                <a:cs typeface="Times New Roman" panose="02020603050405020304" pitchFamily="18" charset="0"/>
              </a:rPr>
              <a:t>couple</a:t>
            </a:r>
            <a:r>
              <a:rPr lang="zh-CN" altLang="en-US" sz="2800" b="1">
                <a:solidFill>
                  <a:srgbClr val="000099"/>
                </a:solidFill>
                <a:latin typeface="Times New Roman" panose="02020603050405020304" pitchFamily="18" charset="0"/>
                <a:cs typeface="Times New Roman" panose="02020603050405020304" pitchFamily="18" charset="0"/>
              </a:rPr>
              <a:t> can have only one child</a:t>
            </a:r>
            <a:r>
              <a:rPr lang="en-US" altLang="zh-CN" sz="2800" b="1">
                <a:solidFill>
                  <a:srgbClr val="000099"/>
                </a:solidFill>
                <a:latin typeface="Times New Roman" panose="02020603050405020304" pitchFamily="18" charset="0"/>
                <a:cs typeface="Times New Roman" panose="02020603050405020304" pitchFamily="18" charset="0"/>
              </a:rPr>
              <a:t>.</a:t>
            </a:r>
          </a:p>
        </p:txBody>
      </p:sp>
      <p:sp>
        <p:nvSpPr>
          <p:cNvPr id="16388" name="Text Box 7"/>
          <p:cNvSpPr txBox="1">
            <a:spLocks noChangeArrowheads="1"/>
          </p:cNvSpPr>
          <p:nvPr/>
        </p:nvSpPr>
        <p:spPr bwMode="auto">
          <a:xfrm>
            <a:off x="762000" y="5181600"/>
            <a:ext cx="72945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000099"/>
                </a:solidFill>
                <a:latin typeface="Times New Roman" panose="02020603050405020304" pitchFamily="18" charset="0"/>
                <a:cs typeface="Times New Roman" panose="02020603050405020304" pitchFamily="18" charset="0"/>
                <a:hlinkClick r:id="" action="ppaction://noaction"/>
              </a:rPr>
              <a:t>So far</a:t>
            </a:r>
            <a:r>
              <a:rPr lang="en-US" altLang="zh-CN" sz="2800" b="1" dirty="0">
                <a:solidFill>
                  <a:srgbClr val="000099"/>
                </a:solidFill>
                <a:latin typeface="Times New Roman" panose="02020603050405020304" pitchFamily="18" charset="0"/>
                <a:cs typeface="Times New Roman" panose="02020603050405020304" pitchFamily="18" charset="0"/>
              </a:rPr>
              <a:t>, the one-child policy has </a:t>
            </a:r>
            <a:r>
              <a:rPr lang="en-US" altLang="zh-CN" sz="2800" b="1" dirty="0">
                <a:solidFill>
                  <a:srgbClr val="FF0000"/>
                </a:solidFill>
                <a:latin typeface="Times New Roman" panose="02020603050405020304" pitchFamily="18" charset="0"/>
                <a:cs typeface="Times New Roman" panose="02020603050405020304" pitchFamily="18" charset="0"/>
              </a:rPr>
              <a:t>worked well in</a:t>
            </a:r>
            <a:r>
              <a:rPr lang="en-US" altLang="zh-CN" sz="2800" b="1" dirty="0">
                <a:solidFill>
                  <a:srgbClr val="000099"/>
                </a:solidFill>
                <a:latin typeface="Times New Roman" panose="02020603050405020304" pitchFamily="18" charset="0"/>
                <a:cs typeface="Times New Roman" panose="02020603050405020304" pitchFamily="18" charset="0"/>
              </a:rPr>
              <a:t> </a:t>
            </a:r>
          </a:p>
          <a:p>
            <a:pPr eaLnBrk="1" hangingPunct="1"/>
            <a:r>
              <a:rPr lang="en-US" altLang="zh-CN" sz="2800" b="1" dirty="0">
                <a:solidFill>
                  <a:srgbClr val="000099"/>
                </a:solidFill>
                <a:latin typeface="Times New Roman" panose="02020603050405020304" pitchFamily="18" charset="0"/>
                <a:cs typeface="Times New Roman" panose="02020603050405020304" pitchFamily="18" charset="0"/>
              </a:rPr>
              <a:t>controlling China’s population.</a:t>
            </a:r>
          </a:p>
        </p:txBody>
      </p:sp>
      <p:pic>
        <p:nvPicPr>
          <p:cNvPr id="16389" name="Picture 5" descr="11871253_824797"/>
          <p:cNvPicPr>
            <a:picLocks noChangeAspect="1" noChangeArrowheads="1"/>
          </p:cNvPicPr>
          <p:nvPr/>
        </p:nvPicPr>
        <p:blipFill>
          <a:blip r:embed="rId3" cstate="email"/>
          <a:srcRect/>
          <a:stretch>
            <a:fillRect/>
          </a:stretch>
        </p:blipFill>
        <p:spPr bwMode="auto">
          <a:xfrm>
            <a:off x="4648200" y="2743200"/>
            <a:ext cx="35052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7"/>
          <p:cNvSpPr txBox="1">
            <a:spLocks noChangeArrowheads="1"/>
          </p:cNvSpPr>
          <p:nvPr/>
        </p:nvSpPr>
        <p:spPr bwMode="auto">
          <a:xfrm>
            <a:off x="1066800" y="6096000"/>
            <a:ext cx="6110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latin typeface="Times New Roman" panose="02020603050405020304" pitchFamily="18" charset="0"/>
                <a:cs typeface="Times New Roman" panose="02020603050405020304" pitchFamily="18" charset="0"/>
              </a:rPr>
              <a:t>We still have a long way to go.</a:t>
            </a:r>
          </a:p>
        </p:txBody>
      </p:sp>
      <p:sp>
        <p:nvSpPr>
          <p:cNvPr id="16391" name="Text Box 7"/>
          <p:cNvSpPr txBox="1">
            <a:spLocks noChangeArrowheads="1"/>
          </p:cNvSpPr>
          <p:nvPr/>
        </p:nvSpPr>
        <p:spPr bwMode="auto">
          <a:xfrm>
            <a:off x="0" y="0"/>
            <a:ext cx="9144000" cy="1311275"/>
          </a:xfrm>
          <a:prstGeom prst="rect">
            <a:avLst/>
          </a:prstGeom>
          <a:solidFill>
            <a:schemeClr val="accent5">
              <a:alpha val="45000"/>
            </a:schemeClr>
          </a:solidFill>
          <a:ln w="9525">
            <a:noFill/>
            <a:miter lim="800000"/>
          </a:ln>
          <a:effectLst/>
        </p:spPr>
        <p:txBody>
          <a:bodyPr>
            <a:spAutoFit/>
          </a:bodyPr>
          <a:lstStyle/>
          <a:p>
            <a:pPr>
              <a:buFont typeface="Arial" panose="020B0604020202020204" pitchFamily="34" charset="0"/>
              <a:buNone/>
              <a:defRPr/>
            </a:pPr>
            <a:r>
              <a:rPr lang="en-US" sz="4400" b="1" dirty="0">
                <a:solidFill>
                  <a:srgbClr val="FF3399"/>
                </a:solidFill>
                <a:latin typeface="Times New Roman" panose="02020603050405020304" pitchFamily="18" charset="0"/>
                <a:cs typeface="Times New Roman" panose="02020603050405020304" pitchFamily="18" charset="0"/>
              </a:rPr>
              <a:t>Paragraph 3</a:t>
            </a:r>
          </a:p>
          <a:p>
            <a:pPr>
              <a:buFont typeface="Arial" panose="020B0604020202020204" pitchFamily="34" charset="0"/>
              <a:buNone/>
              <a:defRPr/>
            </a:pPr>
            <a:r>
              <a:rPr lang="en-US" sz="3600" b="1" dirty="0">
                <a:solidFill>
                  <a:srgbClr val="0033CC"/>
                </a:solidFill>
                <a:latin typeface="Times New Roman" panose="02020603050405020304" pitchFamily="18" charset="0"/>
                <a:cs typeface="Times New Roman" panose="02020603050405020304" pitchFamily="18" charset="0"/>
              </a:rPr>
              <a:t>The measures to deal with the problems.</a:t>
            </a:r>
          </a:p>
        </p:txBody>
      </p:sp>
      <p:pic>
        <p:nvPicPr>
          <p:cNvPr id="16392" name="Picture 8" descr="43342432432"/>
          <p:cNvPicPr>
            <a:picLocks noChangeAspect="1" noChangeArrowheads="1"/>
          </p:cNvPicPr>
          <p:nvPr/>
        </p:nvPicPr>
        <p:blipFill>
          <a:blip r:embed="rId4" cstate="email"/>
          <a:srcRect/>
          <a:stretch>
            <a:fillRect/>
          </a:stretch>
        </p:blipFill>
        <p:spPr bwMode="auto">
          <a:xfrm>
            <a:off x="914400" y="2590800"/>
            <a:ext cx="38100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6391"/>
                                        </p:tgtEl>
                                        <p:attrNameLst>
                                          <p:attrName>style.visibility</p:attrName>
                                        </p:attrNameLst>
                                      </p:cBhvr>
                                      <p:to>
                                        <p:strVal val="visible"/>
                                      </p:to>
                                    </p:set>
                                    <p:anim calcmode="discrete" valueType="clr">
                                      <p:cBhvr override="childStyle">
                                        <p:cTn id="7" dur="80"/>
                                        <p:tgtEl>
                                          <p:spTgt spid="1639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91"/>
                                        </p:tgtEl>
                                        <p:attrNameLst>
                                          <p:attrName>fillcolor</p:attrName>
                                        </p:attrNameLst>
                                      </p:cBhvr>
                                      <p:tavLst>
                                        <p:tav tm="0">
                                          <p:val>
                                            <p:clrVal>
                                              <a:schemeClr val="accent2"/>
                                            </p:clrVal>
                                          </p:val>
                                        </p:tav>
                                        <p:tav tm="50000">
                                          <p:val>
                                            <p:clrVal>
                                              <a:schemeClr val="hlink"/>
                                            </p:clrVal>
                                          </p:val>
                                        </p:tav>
                                      </p:tavLst>
                                    </p:anim>
                                    <p:set>
                                      <p:cBhvr>
                                        <p:cTn id="9" dur="80"/>
                                        <p:tgtEl>
                                          <p:spTgt spid="1639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strips(downLeft)">
                                      <p:cBhvr>
                                        <p:cTn id="14" dur="500"/>
                                        <p:tgtEl>
                                          <p:spTgt spid="16386"/>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6387"/>
                                        </p:tgtEl>
                                        <p:attrNameLst>
                                          <p:attrName>style.visibility</p:attrName>
                                        </p:attrNameLst>
                                      </p:cBhvr>
                                      <p:to>
                                        <p:strVal val="visible"/>
                                      </p:to>
                                    </p:set>
                                    <p:animEffect transition="in" filter="blinds(horizontal)">
                                      <p:cBhvr>
                                        <p:cTn id="19" dur="500"/>
                                        <p:tgtEl>
                                          <p:spTgt spid="1638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6392"/>
                                        </p:tgtEl>
                                        <p:attrNameLst>
                                          <p:attrName>style.visibility</p:attrName>
                                        </p:attrNameLst>
                                      </p:cBhvr>
                                      <p:to>
                                        <p:strVal val="visible"/>
                                      </p:to>
                                    </p:set>
                                    <p:animEffect transition="in" filter="dissolve">
                                      <p:cBhvr>
                                        <p:cTn id="24" dur="500"/>
                                        <p:tgtEl>
                                          <p:spTgt spid="16392"/>
                                        </p:tgtEl>
                                      </p:cBhvr>
                                    </p:animEffect>
                                  </p:childTnLst>
                                </p:cTn>
                              </p:par>
                              <p:par>
                                <p:cTn id="25" presetID="9" presetClass="entr" presetSubtype="0" fill="hold" nodeType="with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dissolve">
                                      <p:cBhvr>
                                        <p:cTn id="27" dur="500"/>
                                        <p:tgtEl>
                                          <p:spTgt spid="16389"/>
                                        </p:tgtEl>
                                      </p:cBhvr>
                                    </p:animEffect>
                                  </p:childTnLst>
                                </p:cTn>
                              </p:par>
                            </p:childTnLst>
                          </p:cTn>
                        </p:par>
                        <p:par>
                          <p:cTn id="28" fill="hold">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16388"/>
                                        </p:tgtEl>
                                        <p:attrNameLst>
                                          <p:attrName>style.visibility</p:attrName>
                                        </p:attrNameLst>
                                      </p:cBhvr>
                                      <p:to>
                                        <p:strVal val="visible"/>
                                      </p:to>
                                    </p:set>
                                    <p:animEffect transition="in" filter="blinds(horizontal)">
                                      <p:cBhvr>
                                        <p:cTn id="31" dur="500"/>
                                        <p:tgtEl>
                                          <p:spTgt spid="1638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6390"/>
                                        </p:tgtEl>
                                        <p:attrNameLst>
                                          <p:attrName>style.visibility</p:attrName>
                                        </p:attrNameLst>
                                      </p:cBhvr>
                                      <p:to>
                                        <p:strVal val="visible"/>
                                      </p:to>
                                    </p:set>
                                    <p:animEffect transition="in" filter="blinds(horizontal)">
                                      <p:cBhvr>
                                        <p:cTn id="36"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autoUpdateAnimBg="0"/>
      <p:bldP spid="16388" grpId="0" autoUpdateAnimBg="0"/>
      <p:bldP spid="1639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ChangeArrowheads="1"/>
          </p:cNvSpPr>
          <p:nvPr/>
        </p:nvSpPr>
        <p:spPr bwMode="auto">
          <a:xfrm>
            <a:off x="304800" y="1851025"/>
            <a:ext cx="8610600" cy="4702175"/>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0000"/>
              </a:lnSpc>
            </a:pPr>
            <a:r>
              <a:rPr lang="en-US" altLang="zh-CN" sz="2500" b="1"/>
              <a:t>      Every minute, about 261 babies are born in the world. That means people have to _____ food for about 375 840 newborn babies every day. The world’s population _______________ faster and faster. It has _______ one of the biggest social problems today. </a:t>
            </a:r>
          </a:p>
          <a:p>
            <a:pPr algn="just">
              <a:lnSpc>
                <a:spcPct val="110000"/>
              </a:lnSpc>
            </a:pPr>
            <a:r>
              <a:rPr lang="en-US" altLang="zh-CN" sz="2500" b="1"/>
              <a:t>      China ______ the largest population in the world. There are about 1.3 billion people in China. It has ________ 20 percent of the world’s population. China has ____________ some policies to control the population, and these policies have _______ well. But China still _______ a serious population problem.</a:t>
            </a:r>
          </a:p>
        </p:txBody>
      </p:sp>
      <p:pic>
        <p:nvPicPr>
          <p:cNvPr id="18435" name="Picture 3" descr="19-1-2-2"/>
          <p:cNvPicPr>
            <a:picLocks noChangeAspect="1" noChangeArrowheads="1"/>
          </p:cNvPicPr>
          <p:nvPr/>
        </p:nvPicPr>
        <p:blipFill>
          <a:blip r:embed="rId2" cstate="email"/>
          <a:srcRect/>
          <a:stretch>
            <a:fillRect/>
          </a:stretch>
        </p:blipFill>
        <p:spPr bwMode="auto">
          <a:xfrm>
            <a:off x="1447800" y="13716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5"/>
          <p:cNvSpPr txBox="1">
            <a:spLocks noChangeArrowheads="1"/>
          </p:cNvSpPr>
          <p:nvPr/>
        </p:nvSpPr>
        <p:spPr bwMode="auto">
          <a:xfrm>
            <a:off x="152400" y="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3333CC"/>
                </a:solidFill>
                <a:latin typeface="Times New Roman" panose="02020603050405020304" pitchFamily="18" charset="0"/>
              </a:rPr>
              <a:t>2 Complete the following passage with the correct forms </a:t>
            </a:r>
          </a:p>
          <a:p>
            <a:pPr eaLnBrk="1" hangingPunct="1"/>
            <a:r>
              <a:rPr lang="en-US" altLang="zh-CN" sz="2800" b="1" dirty="0">
                <a:solidFill>
                  <a:srgbClr val="3333CC"/>
                </a:solidFill>
                <a:latin typeface="Times New Roman" panose="02020603050405020304" pitchFamily="18" charset="0"/>
              </a:rPr>
              <a:t>    of the given words or phrases.</a:t>
            </a:r>
          </a:p>
        </p:txBody>
      </p:sp>
      <p:sp>
        <p:nvSpPr>
          <p:cNvPr id="18437" name="Text Box 12"/>
          <p:cNvSpPr txBox="1">
            <a:spLocks noChangeArrowheads="1"/>
          </p:cNvSpPr>
          <p:nvPr/>
        </p:nvSpPr>
        <p:spPr bwMode="auto">
          <a:xfrm flipH="1" flipV="1">
            <a:off x="5715000" y="2232025"/>
            <a:ext cx="2286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500" b="1">
                <a:solidFill>
                  <a:srgbClr val="FF0000"/>
                </a:solidFill>
                <a:latin typeface="Times New Roman" panose="02020603050405020304" pitchFamily="18" charset="0"/>
              </a:rPr>
              <a:t>find</a:t>
            </a:r>
          </a:p>
        </p:txBody>
      </p:sp>
      <p:sp>
        <p:nvSpPr>
          <p:cNvPr id="18438" name="Text Box 13"/>
          <p:cNvSpPr txBox="1">
            <a:spLocks noChangeArrowheads="1"/>
          </p:cNvSpPr>
          <p:nvPr/>
        </p:nvSpPr>
        <p:spPr bwMode="auto">
          <a:xfrm flipH="1" flipV="1">
            <a:off x="2286000" y="3070225"/>
            <a:ext cx="3657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500" b="1">
                <a:solidFill>
                  <a:srgbClr val="FF0000"/>
                </a:solidFill>
                <a:latin typeface="Times New Roman" panose="02020603050405020304" pitchFamily="18" charset="0"/>
              </a:rPr>
              <a:t>grows/ is growing</a:t>
            </a:r>
          </a:p>
        </p:txBody>
      </p:sp>
      <p:sp>
        <p:nvSpPr>
          <p:cNvPr id="18439" name="Text Box 14"/>
          <p:cNvSpPr txBox="1">
            <a:spLocks noChangeArrowheads="1"/>
          </p:cNvSpPr>
          <p:nvPr/>
        </p:nvSpPr>
        <p:spPr bwMode="auto">
          <a:xfrm flipH="1" flipV="1">
            <a:off x="381000" y="3505200"/>
            <a:ext cx="1752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500" b="1">
                <a:solidFill>
                  <a:srgbClr val="FF0000"/>
                </a:solidFill>
                <a:latin typeface="Times New Roman" panose="02020603050405020304" pitchFamily="18" charset="0"/>
              </a:rPr>
              <a:t>become</a:t>
            </a:r>
          </a:p>
        </p:txBody>
      </p:sp>
      <p:sp>
        <p:nvSpPr>
          <p:cNvPr id="18440" name="Text Box 15"/>
          <p:cNvSpPr txBox="1">
            <a:spLocks noChangeArrowheads="1"/>
          </p:cNvSpPr>
          <p:nvPr/>
        </p:nvSpPr>
        <p:spPr bwMode="auto">
          <a:xfrm flipH="1" flipV="1">
            <a:off x="1295400" y="5203825"/>
            <a:ext cx="3581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500" b="1">
                <a:solidFill>
                  <a:srgbClr val="FF0000"/>
                </a:solidFill>
                <a:latin typeface="Times New Roman" panose="02020603050405020304" pitchFamily="18" charset="0"/>
              </a:rPr>
              <a:t>carried out</a:t>
            </a:r>
          </a:p>
        </p:txBody>
      </p:sp>
      <p:sp>
        <p:nvSpPr>
          <p:cNvPr id="18441" name="Text Box 16"/>
          <p:cNvSpPr txBox="1">
            <a:spLocks noChangeArrowheads="1"/>
          </p:cNvSpPr>
          <p:nvPr/>
        </p:nvSpPr>
        <p:spPr bwMode="auto">
          <a:xfrm flipH="1" flipV="1">
            <a:off x="381000" y="4746625"/>
            <a:ext cx="1676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500" b="1">
                <a:solidFill>
                  <a:srgbClr val="FF0000"/>
                </a:solidFill>
                <a:latin typeface="Times New Roman" panose="02020603050405020304" pitchFamily="18" charset="0"/>
              </a:rPr>
              <a:t> reached</a:t>
            </a:r>
          </a:p>
        </p:txBody>
      </p:sp>
      <p:sp>
        <p:nvSpPr>
          <p:cNvPr id="19466" name="Text Box 17"/>
          <p:cNvSpPr txBox="1">
            <a:spLocks noChangeArrowheads="1"/>
          </p:cNvSpPr>
          <p:nvPr/>
        </p:nvSpPr>
        <p:spPr bwMode="auto">
          <a:xfrm>
            <a:off x="517525" y="1241425"/>
            <a:ext cx="1841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endParaRPr lang="zh-CN" altLang="en-US" sz="2500"/>
          </a:p>
        </p:txBody>
      </p:sp>
      <p:sp>
        <p:nvSpPr>
          <p:cNvPr id="18443" name="Text Box 11"/>
          <p:cNvSpPr txBox="1">
            <a:spLocks noChangeArrowheads="1"/>
          </p:cNvSpPr>
          <p:nvPr/>
        </p:nvSpPr>
        <p:spPr bwMode="auto">
          <a:xfrm>
            <a:off x="381000" y="1143000"/>
            <a:ext cx="8534400" cy="520700"/>
          </a:xfrm>
          <a:prstGeom prst="rect">
            <a:avLst/>
          </a:prstGeom>
          <a:solidFill>
            <a:srgbClr val="FF00FF">
              <a:alpha val="14117"/>
            </a:srgbClr>
          </a:solidFill>
          <a:ln w="9525">
            <a:solidFill>
              <a:srgbClr val="FF00FF"/>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spcBef>
                <a:spcPct val="50000"/>
              </a:spcBef>
            </a:pPr>
            <a:r>
              <a:rPr lang="en-US" altLang="zh-CN" sz="2500" b="1"/>
              <a:t>grow reach  have  find  work  become  face  carry out</a:t>
            </a:r>
          </a:p>
        </p:txBody>
      </p:sp>
      <p:sp>
        <p:nvSpPr>
          <p:cNvPr id="18444" name="Text Box 15"/>
          <p:cNvSpPr txBox="1">
            <a:spLocks noChangeArrowheads="1"/>
          </p:cNvSpPr>
          <p:nvPr/>
        </p:nvSpPr>
        <p:spPr bwMode="auto">
          <a:xfrm flipH="1" flipV="1">
            <a:off x="2057400" y="3908425"/>
            <a:ext cx="1295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500" b="1">
                <a:solidFill>
                  <a:srgbClr val="FF0000"/>
                </a:solidFill>
                <a:latin typeface="Times New Roman" panose="02020603050405020304" pitchFamily="18" charset="0"/>
              </a:rPr>
              <a:t> has</a:t>
            </a:r>
          </a:p>
        </p:txBody>
      </p:sp>
      <p:sp>
        <p:nvSpPr>
          <p:cNvPr id="18445" name="Text Box 15"/>
          <p:cNvSpPr txBox="1">
            <a:spLocks noChangeArrowheads="1"/>
          </p:cNvSpPr>
          <p:nvPr/>
        </p:nvSpPr>
        <p:spPr bwMode="auto">
          <a:xfrm flipH="1" flipV="1">
            <a:off x="6096000" y="5584825"/>
            <a:ext cx="18288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500" b="1">
                <a:solidFill>
                  <a:srgbClr val="FF0000"/>
                </a:solidFill>
                <a:latin typeface="Times New Roman" panose="02020603050405020304" pitchFamily="18" charset="0"/>
              </a:rPr>
              <a:t>worked</a:t>
            </a:r>
          </a:p>
        </p:txBody>
      </p:sp>
      <p:sp>
        <p:nvSpPr>
          <p:cNvPr id="18446" name="Text Box 15"/>
          <p:cNvSpPr txBox="1">
            <a:spLocks noChangeArrowheads="1"/>
          </p:cNvSpPr>
          <p:nvPr/>
        </p:nvSpPr>
        <p:spPr bwMode="auto">
          <a:xfrm flipH="1" flipV="1">
            <a:off x="2133600" y="6021388"/>
            <a:ext cx="1295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500" b="1">
                <a:solidFill>
                  <a:srgbClr val="FF0000"/>
                </a:solidFill>
                <a:latin typeface="Times New Roman" panose="02020603050405020304" pitchFamily="18" charset="0"/>
              </a:rPr>
              <a:t>faces</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plus(in)">
                                      <p:cBhvr>
                                        <p:cTn id="7" dur="500"/>
                                        <p:tgtEl>
                                          <p:spTgt spid="18436"/>
                                        </p:tgtEl>
                                      </p:cBhvr>
                                    </p:animEffect>
                                  </p:childTnLst>
                                </p:cTn>
                              </p:par>
                              <p:par>
                                <p:cTn id="8" presetID="13" presetClass="entr" presetSubtype="16"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plus(in)">
                                      <p:cBhvr>
                                        <p:cTn id="10" dur="500"/>
                                        <p:tgtEl>
                                          <p:spTgt spid="184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18435"/>
                                        </p:tgtEl>
                                      </p:cBhvr>
                                    </p:animEffect>
                                    <p:set>
                                      <p:cBhvr>
                                        <p:cTn id="15" dur="1" fill="hold">
                                          <p:stCondLst>
                                            <p:cond delay="499"/>
                                          </p:stCondLst>
                                        </p:cTn>
                                        <p:tgtEl>
                                          <p:spTgt spid="18435"/>
                                        </p:tgtEl>
                                        <p:attrNameLst>
                                          <p:attrName>style.visibility</p:attrName>
                                        </p:attrNameLst>
                                      </p:cBhvr>
                                      <p:to>
                                        <p:strVal val="hidden"/>
                                      </p:to>
                                    </p:se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8434"/>
                                        </p:tgtEl>
                                        <p:attrNameLst>
                                          <p:attrName>style.visibility</p:attrName>
                                        </p:attrNameLst>
                                      </p:cBhvr>
                                      <p:to>
                                        <p:strVal val="visible"/>
                                      </p:to>
                                    </p:set>
                                    <p:animEffect transition="in" filter="randombar(horizontal)">
                                      <p:cBhvr>
                                        <p:cTn id="19" dur="500"/>
                                        <p:tgtEl>
                                          <p:spTgt spid="18434"/>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18443"/>
                                        </p:tgtEl>
                                        <p:attrNameLst>
                                          <p:attrName>style.visibility</p:attrName>
                                        </p:attrNameLst>
                                      </p:cBhvr>
                                      <p:to>
                                        <p:strVal val="visible"/>
                                      </p:to>
                                    </p:set>
                                    <p:animEffect transition="in" filter="randombar(horizontal)">
                                      <p:cBhvr>
                                        <p:cTn id="23" dur="500"/>
                                        <p:tgtEl>
                                          <p:spTgt spid="1844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8437"/>
                                        </p:tgtEl>
                                        <p:attrNameLst>
                                          <p:attrName>style.visibility</p:attrName>
                                        </p:attrNameLst>
                                      </p:cBhvr>
                                      <p:to>
                                        <p:strVal val="visible"/>
                                      </p:to>
                                    </p:set>
                                    <p:animEffect transition="in" filter="slide(fromBottom)">
                                      <p:cBhvr>
                                        <p:cTn id="28" dur="500"/>
                                        <p:tgtEl>
                                          <p:spTgt spid="1843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8438"/>
                                        </p:tgtEl>
                                        <p:attrNameLst>
                                          <p:attrName>style.visibility</p:attrName>
                                        </p:attrNameLst>
                                      </p:cBhvr>
                                      <p:to>
                                        <p:strVal val="visible"/>
                                      </p:to>
                                    </p:set>
                                    <p:animEffect transition="in" filter="slide(fromBottom)">
                                      <p:cBhvr>
                                        <p:cTn id="33" dur="500"/>
                                        <p:tgtEl>
                                          <p:spTgt spid="18438"/>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8439"/>
                                        </p:tgtEl>
                                        <p:attrNameLst>
                                          <p:attrName>style.visibility</p:attrName>
                                        </p:attrNameLst>
                                      </p:cBhvr>
                                      <p:to>
                                        <p:strVal val="visible"/>
                                      </p:to>
                                    </p:set>
                                    <p:animEffect transition="in" filter="slide(fromBottom)">
                                      <p:cBhvr>
                                        <p:cTn id="38" dur="500"/>
                                        <p:tgtEl>
                                          <p:spTgt spid="1843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8444"/>
                                        </p:tgtEl>
                                        <p:attrNameLst>
                                          <p:attrName>style.visibility</p:attrName>
                                        </p:attrNameLst>
                                      </p:cBhvr>
                                      <p:to>
                                        <p:strVal val="visible"/>
                                      </p:to>
                                    </p:set>
                                    <p:animEffect transition="in" filter="slide(fromBottom)">
                                      <p:cBhvr>
                                        <p:cTn id="43" dur="500"/>
                                        <p:tgtEl>
                                          <p:spTgt spid="18444"/>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8441"/>
                                        </p:tgtEl>
                                        <p:attrNameLst>
                                          <p:attrName>style.visibility</p:attrName>
                                        </p:attrNameLst>
                                      </p:cBhvr>
                                      <p:to>
                                        <p:strVal val="visible"/>
                                      </p:to>
                                    </p:set>
                                    <p:animEffect transition="in" filter="slide(fromBottom)">
                                      <p:cBhvr>
                                        <p:cTn id="48" dur="500"/>
                                        <p:tgtEl>
                                          <p:spTgt spid="18441"/>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8440"/>
                                        </p:tgtEl>
                                        <p:attrNameLst>
                                          <p:attrName>style.visibility</p:attrName>
                                        </p:attrNameLst>
                                      </p:cBhvr>
                                      <p:to>
                                        <p:strVal val="visible"/>
                                      </p:to>
                                    </p:set>
                                    <p:animEffect transition="in" filter="slide(fromBottom)">
                                      <p:cBhvr>
                                        <p:cTn id="53" dur="500"/>
                                        <p:tgtEl>
                                          <p:spTgt spid="18440"/>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18445"/>
                                        </p:tgtEl>
                                        <p:attrNameLst>
                                          <p:attrName>style.visibility</p:attrName>
                                        </p:attrNameLst>
                                      </p:cBhvr>
                                      <p:to>
                                        <p:strVal val="visible"/>
                                      </p:to>
                                    </p:set>
                                    <p:animEffect transition="in" filter="slide(fromBottom)">
                                      <p:cBhvr>
                                        <p:cTn id="58" dur="500"/>
                                        <p:tgtEl>
                                          <p:spTgt spid="18445"/>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18446"/>
                                        </p:tgtEl>
                                        <p:attrNameLst>
                                          <p:attrName>style.visibility</p:attrName>
                                        </p:attrNameLst>
                                      </p:cBhvr>
                                      <p:to>
                                        <p:strVal val="visible"/>
                                      </p:to>
                                    </p:set>
                                    <p:animEffect transition="in" filter="slide(fromBottom)">
                                      <p:cBhvr>
                                        <p:cTn id="63" dur="5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autoUpdateAnimBg="0"/>
      <p:bldP spid="18436" grpId="0" autoUpdateAnimBg="0"/>
      <p:bldP spid="18437" grpId="0" autoUpdateAnimBg="0"/>
      <p:bldP spid="18438" grpId="0" autoUpdateAnimBg="0"/>
      <p:bldP spid="18439" grpId="0" autoUpdateAnimBg="0"/>
      <p:bldP spid="18440" grpId="0" autoUpdateAnimBg="0"/>
      <p:bldP spid="18441" grpId="0" autoUpdateAnimBg="0"/>
      <p:bldP spid="18443" grpId="0" animBg="1" autoUpdateAnimBg="0"/>
      <p:bldP spid="18444" grpId="0" autoUpdateAnimBg="0"/>
      <p:bldP spid="18445" grpId="0" autoUpdateAnimBg="0"/>
      <p:bldP spid="1844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2400" y="227013"/>
            <a:ext cx="8839200" cy="1373187"/>
          </a:xfrm>
          <a:prstGeom prst="rect">
            <a:avLst/>
          </a:prstGeom>
          <a:solidFill>
            <a:schemeClr val="bg1">
              <a:alpha val="5803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FF0000"/>
                </a:solidFill>
                <a:latin typeface="Times New Roman" panose="02020603050405020304" pitchFamily="18" charset="0"/>
                <a:cs typeface="Times New Roman" panose="02020603050405020304" pitchFamily="18" charset="0"/>
              </a:rPr>
              <a:t>3a</a:t>
            </a:r>
            <a:r>
              <a:rPr lang="en-US" altLang="zh-CN" sz="2800" b="1" dirty="0">
                <a:latin typeface="Times New Roman" panose="02020603050405020304" pitchFamily="18" charset="0"/>
                <a:cs typeface="Times New Roman" panose="02020603050405020304" pitchFamily="18" charset="0"/>
              </a:rPr>
              <a:t>  Work in groups and search for the information </a:t>
            </a:r>
          </a:p>
          <a:p>
            <a:pPr eaLnBrk="1" hangingPunct="1"/>
            <a:r>
              <a:rPr lang="en-US" altLang="zh-CN" sz="2800" b="1" dirty="0">
                <a:latin typeface="Times New Roman" panose="02020603050405020304" pitchFamily="18" charset="0"/>
                <a:cs typeface="Times New Roman" panose="02020603050405020304" pitchFamily="18" charset="0"/>
              </a:rPr>
              <a:t>      about the following questions. Then share your </a:t>
            </a:r>
          </a:p>
          <a:p>
            <a:pPr eaLnBrk="1" hangingPunct="1"/>
            <a:r>
              <a:rPr lang="en-US" altLang="zh-CN" sz="2800" b="1" dirty="0">
                <a:latin typeface="Times New Roman" panose="02020603050405020304" pitchFamily="18" charset="0"/>
                <a:cs typeface="Times New Roman" panose="02020603050405020304" pitchFamily="18" charset="0"/>
              </a:rPr>
              <a:t>      idea with your group members.</a:t>
            </a:r>
          </a:p>
        </p:txBody>
      </p:sp>
      <p:sp>
        <p:nvSpPr>
          <p:cNvPr id="19459" name="Text Box 3"/>
          <p:cNvSpPr txBox="1">
            <a:spLocks noChangeArrowheads="1"/>
          </p:cNvSpPr>
          <p:nvPr/>
        </p:nvSpPr>
        <p:spPr bwMode="auto">
          <a:xfrm>
            <a:off x="228600" y="1885950"/>
            <a:ext cx="8915400" cy="398145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800" b="1" dirty="0">
                <a:latin typeface="Times New Roman" panose="02020603050405020304" pitchFamily="18" charset="0"/>
                <a:cs typeface="Times New Roman" panose="02020603050405020304" pitchFamily="18" charset="0"/>
              </a:rPr>
              <a:t>1. How do you think we can get more living space?</a:t>
            </a:r>
          </a:p>
          <a:p>
            <a:pPr eaLnBrk="1" hangingPunct="1">
              <a:lnSpc>
                <a:spcPct val="130000"/>
              </a:lnSpc>
            </a:pPr>
            <a:r>
              <a:rPr lang="en-US" altLang="zh-CN" sz="2800" b="1" dirty="0">
                <a:latin typeface="Times New Roman" panose="02020603050405020304" pitchFamily="18" charset="0"/>
                <a:cs typeface="Times New Roman" panose="02020603050405020304" pitchFamily="18" charset="0"/>
              </a:rPr>
              <a:t>2. What should the government do to offer more </a:t>
            </a:r>
          </a:p>
          <a:p>
            <a:pPr eaLnBrk="1" hangingPunct="1">
              <a:lnSpc>
                <a:spcPct val="130000"/>
              </a:lnSpc>
            </a:pPr>
            <a:r>
              <a:rPr lang="en-US" altLang="zh-CN" sz="2800" b="1" dirty="0">
                <a:latin typeface="Times New Roman" panose="02020603050405020304" pitchFamily="18" charset="0"/>
                <a:cs typeface="Times New Roman" panose="02020603050405020304" pitchFamily="18" charset="0"/>
              </a:rPr>
              <a:t>    job opportunities?</a:t>
            </a:r>
          </a:p>
          <a:p>
            <a:pPr eaLnBrk="1" hangingPunct="1">
              <a:lnSpc>
                <a:spcPct val="130000"/>
              </a:lnSpc>
            </a:pPr>
            <a:r>
              <a:rPr lang="en-US" altLang="zh-CN" sz="2800" b="1" dirty="0">
                <a:latin typeface="Times New Roman" panose="02020603050405020304" pitchFamily="18" charset="0"/>
                <a:cs typeface="Times New Roman" panose="02020603050405020304" pitchFamily="18" charset="0"/>
              </a:rPr>
              <a:t>3. The energy and water is less and less. What </a:t>
            </a:r>
          </a:p>
          <a:p>
            <a:pPr eaLnBrk="1" hangingPunct="1">
              <a:lnSpc>
                <a:spcPct val="130000"/>
              </a:lnSpc>
            </a:pPr>
            <a:r>
              <a:rPr lang="en-US" altLang="zh-CN" sz="2800" b="1" dirty="0">
                <a:latin typeface="Times New Roman" panose="02020603050405020304" pitchFamily="18" charset="0"/>
                <a:cs typeface="Times New Roman" panose="02020603050405020304" pitchFamily="18" charset="0"/>
              </a:rPr>
              <a:t>    should we do to deal with it?</a:t>
            </a:r>
          </a:p>
          <a:p>
            <a:pPr eaLnBrk="1" hangingPunct="1">
              <a:lnSpc>
                <a:spcPct val="130000"/>
              </a:lnSpc>
            </a:pPr>
            <a:r>
              <a:rPr lang="en-US" altLang="zh-CN" sz="2800" b="1" dirty="0">
                <a:latin typeface="Times New Roman" panose="02020603050405020304" pitchFamily="18" charset="0"/>
                <a:cs typeface="Times New Roman" panose="02020603050405020304" pitchFamily="18" charset="0"/>
              </a:rPr>
              <a:t>4. The traffic in cities is much heavier than before. </a:t>
            </a:r>
          </a:p>
          <a:p>
            <a:pPr eaLnBrk="1" hangingPunct="1">
              <a:lnSpc>
                <a:spcPct val="130000"/>
              </a:lnSpc>
            </a:pPr>
            <a:r>
              <a:rPr lang="en-US" altLang="zh-CN" sz="2800" b="1" dirty="0">
                <a:latin typeface="Times New Roman" panose="02020603050405020304" pitchFamily="18" charset="0"/>
                <a:cs typeface="Times New Roman" panose="02020603050405020304" pitchFamily="18" charset="0"/>
              </a:rPr>
              <a:t>    How can we solve the problem?</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randombar(horizontal)">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circle(out)">
                                      <p:cBhvr>
                                        <p:cTn id="12"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autoUpdateAnimBg="0"/>
      <p:bldP spid="1945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写作 副本"/>
          <p:cNvPicPr>
            <a:picLocks noChangeAspect="1" noChangeArrowheads="1"/>
          </p:cNvPicPr>
          <p:nvPr/>
        </p:nvPicPr>
        <p:blipFill>
          <a:blip r:embed="rId2" cstate="email"/>
          <a:srcRect t="6250"/>
          <a:stretch>
            <a:fillRect/>
          </a:stretch>
        </p:blipFill>
        <p:spPr bwMode="auto">
          <a:xfrm>
            <a:off x="-74613" y="-74613"/>
            <a:ext cx="1403351"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914400" y="12065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latin typeface="Times New Roman" panose="02020603050405020304" pitchFamily="18" charset="0"/>
                <a:cs typeface="Times New Roman" panose="02020603050405020304" pitchFamily="18" charset="0"/>
              </a:rPr>
              <a:t>3b  Write a short passage of three paragraphs based on 3a.</a:t>
            </a:r>
          </a:p>
        </p:txBody>
      </p:sp>
      <p:sp>
        <p:nvSpPr>
          <p:cNvPr id="20484" name="WordArt 4"/>
          <p:cNvSpPr>
            <a:spLocks noChangeArrowheads="1" noChangeShapeType="1"/>
          </p:cNvSpPr>
          <p:nvPr/>
        </p:nvSpPr>
        <p:spPr bwMode="auto">
          <a:xfrm>
            <a:off x="1524000" y="914400"/>
            <a:ext cx="3048000" cy="990600"/>
          </a:xfrm>
          <a:prstGeom prst="rect">
            <a:avLst/>
          </a:prstGeom>
        </p:spPr>
        <p:txBody>
          <a:bodyPr wrap="none" fromWordArt="1">
            <a:prstTxWarp prst="textSlantUp">
              <a:avLst>
                <a:gd name="adj" fmla="val 32056"/>
              </a:avLst>
            </a:prstTxWarp>
          </a:bodyPr>
          <a:lstStyle/>
          <a:p>
            <a:pPr algn="ctr"/>
            <a:r>
              <a:rPr lang="en-US" altLang="zh-CN" sz="3600" b="1"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One possible version:</a:t>
            </a:r>
            <a:endParaRPr lang="zh-CN" altLang="en-US" sz="3600" b="1"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endParaRPr>
          </a:p>
        </p:txBody>
      </p:sp>
      <p:sp>
        <p:nvSpPr>
          <p:cNvPr id="20485" name="Text Box 5"/>
          <p:cNvSpPr txBox="1">
            <a:spLocks noChangeArrowheads="1"/>
          </p:cNvSpPr>
          <p:nvPr/>
        </p:nvSpPr>
        <p:spPr bwMode="auto">
          <a:xfrm>
            <a:off x="152400" y="1828800"/>
            <a:ext cx="8839200" cy="3786188"/>
          </a:xfrm>
          <a:prstGeom prst="rect">
            <a:avLst/>
          </a:prstGeom>
          <a:solidFill>
            <a:srgbClr val="00FF00">
              <a:alpha val="1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000099"/>
                </a:solidFill>
                <a:latin typeface="Times New Roman" panose="02020603050405020304" pitchFamily="18" charset="0"/>
                <a:cs typeface="Times New Roman" panose="02020603050405020304" pitchFamily="18" charset="0"/>
              </a:rPr>
              <a:t>     </a:t>
            </a:r>
            <a:r>
              <a:rPr lang="en-US" altLang="zh-CN" sz="2400" b="1">
                <a:solidFill>
                  <a:srgbClr val="000099"/>
                </a:solidFill>
                <a:latin typeface="Times New Roman" panose="02020603050405020304" pitchFamily="18" charset="0"/>
                <a:cs typeface="Times New Roman" panose="02020603050405020304" pitchFamily="18" charset="0"/>
              </a:rPr>
              <a:t>China has the largest population in the world. It has caused many problems. Everyone should do something to solve them.</a:t>
            </a:r>
          </a:p>
          <a:p>
            <a:pPr eaLnBrk="1" hangingPunct="1"/>
            <a:r>
              <a:rPr lang="en-US" altLang="zh-CN" sz="2400" b="1">
                <a:solidFill>
                  <a:srgbClr val="000099"/>
                </a:solidFill>
                <a:latin typeface="Times New Roman" panose="02020603050405020304" pitchFamily="18" charset="0"/>
                <a:cs typeface="Times New Roman" panose="02020603050405020304" pitchFamily="18" charset="0"/>
              </a:rPr>
              <a:t>     First, the government should keep the one-child policy to control the increasing population, and practice the reform and opening-up to develop our economy. Only in this way can we get more jobs and improve our living conditions.</a:t>
            </a:r>
          </a:p>
          <a:p>
            <a:pPr eaLnBrk="1" hangingPunct="1"/>
            <a:r>
              <a:rPr lang="en-US" altLang="zh-CN" sz="2400" b="1">
                <a:solidFill>
                  <a:srgbClr val="000099"/>
                </a:solidFill>
                <a:latin typeface="Times New Roman" panose="02020603050405020304" pitchFamily="18" charset="0"/>
                <a:cs typeface="Times New Roman" panose="02020603050405020304" pitchFamily="18" charset="0"/>
              </a:rPr>
              <a:t>     Second, the energy and water is becoming less and less. We’d better save them as much as possible, and try to find more new energy. In order to solve the problem of heavy traffic, we call on everyone to take a bus or walk as often as possible.</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ppt_x"/>
                                          </p:val>
                                        </p:tav>
                                        <p:tav tm="100000">
                                          <p:val>
                                            <p:strVal val="#ppt_x"/>
                                          </p:val>
                                        </p:tav>
                                      </p:tavLst>
                                    </p:anim>
                                    <p:anim calcmode="lin" valueType="num">
                                      <p:cBhvr additive="base">
                                        <p:cTn id="14"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09600" y="358775"/>
            <a:ext cx="7848600" cy="6008688"/>
          </a:xfrm>
          <a:prstGeom prst="rect">
            <a:avLst/>
          </a:prstGeom>
          <a:solidFill>
            <a:srgbClr val="CCFFFF">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3600" b="1" dirty="0">
                <a:solidFill>
                  <a:srgbClr val="CC0000"/>
                </a:solidFill>
                <a:latin typeface="Times New Roman" panose="02020603050405020304" pitchFamily="18" charset="0"/>
                <a:cs typeface="Times New Roman" panose="02020603050405020304" pitchFamily="18" charset="0"/>
              </a:rPr>
              <a:t>Choose the best answer.</a:t>
            </a:r>
          </a:p>
          <a:p>
            <a:pPr eaLnBrk="1" hangingPunct="1">
              <a:lnSpc>
                <a:spcPct val="120000"/>
              </a:lnSpc>
            </a:pPr>
            <a:r>
              <a:rPr lang="en-US" altLang="zh-CN" sz="2400" b="1" dirty="0">
                <a:latin typeface="Times New Roman" panose="02020603050405020304" pitchFamily="18" charset="0"/>
                <a:cs typeface="Times New Roman" panose="02020603050405020304" pitchFamily="18" charset="0"/>
              </a:rPr>
              <a:t>1. _____ of the students are boys in our school.</a:t>
            </a:r>
          </a:p>
          <a:p>
            <a:pPr eaLnBrk="1" hangingPunct="1">
              <a:lnSpc>
                <a:spcPct val="120000"/>
              </a:lnSpc>
            </a:pPr>
            <a:r>
              <a:rPr lang="en-US" altLang="zh-CN" sz="2400" b="1" dirty="0">
                <a:latin typeface="Times New Roman" panose="02020603050405020304" pitchFamily="18" charset="0"/>
                <a:cs typeface="Times New Roman" panose="02020603050405020304" pitchFamily="18" charset="0"/>
              </a:rPr>
              <a:t>    A. Two third		      B. Two threes	</a:t>
            </a:r>
          </a:p>
          <a:p>
            <a:pPr eaLnBrk="1" hangingPunct="1">
              <a:lnSpc>
                <a:spcPct val="120000"/>
              </a:lnSpc>
            </a:pPr>
            <a:r>
              <a:rPr lang="en-US" altLang="zh-CN" sz="2400" b="1" dirty="0">
                <a:latin typeface="Times New Roman" panose="02020603050405020304" pitchFamily="18" charset="0"/>
                <a:cs typeface="Times New Roman" panose="02020603050405020304" pitchFamily="18" charset="0"/>
              </a:rPr>
              <a:t>    C. Two thirds		      D. Second three</a:t>
            </a:r>
          </a:p>
          <a:p>
            <a:pPr eaLnBrk="1" hangingPunct="1">
              <a:lnSpc>
                <a:spcPct val="120000"/>
              </a:lnSpc>
            </a:pPr>
            <a:r>
              <a:rPr lang="en-US" altLang="zh-CN" sz="2400" b="1" dirty="0">
                <a:latin typeface="Times New Roman" panose="02020603050405020304" pitchFamily="18" charset="0"/>
                <a:cs typeface="Times New Roman" panose="02020603050405020304" pitchFamily="18" charset="0"/>
              </a:rPr>
              <a:t>2. The one-child policy has _____ controlling China’s </a:t>
            </a:r>
          </a:p>
          <a:p>
            <a:pPr eaLnBrk="1" hangingPunct="1">
              <a:lnSpc>
                <a:spcPct val="120000"/>
              </a:lnSpc>
            </a:pPr>
            <a:r>
              <a:rPr lang="en-US" altLang="zh-CN" sz="2400" b="1" dirty="0">
                <a:latin typeface="Times New Roman" panose="02020603050405020304" pitchFamily="18" charset="0"/>
                <a:cs typeface="Times New Roman" panose="02020603050405020304" pitchFamily="18" charset="0"/>
              </a:rPr>
              <a:t>    population. </a:t>
            </a:r>
          </a:p>
          <a:p>
            <a:pPr eaLnBrk="1" hangingPunct="1">
              <a:lnSpc>
                <a:spcPct val="120000"/>
              </a:lnSpc>
            </a:pPr>
            <a:r>
              <a:rPr lang="en-US" altLang="zh-CN" sz="2400" b="1" dirty="0">
                <a:latin typeface="Times New Roman" panose="02020603050405020304" pitchFamily="18" charset="0"/>
                <a:cs typeface="Times New Roman" panose="02020603050405020304" pitchFamily="18" charset="0"/>
              </a:rPr>
              <a:t>   A. been good at                   B. done well in  </a:t>
            </a:r>
          </a:p>
          <a:p>
            <a:pPr eaLnBrk="1" hangingPunct="1">
              <a:lnSpc>
                <a:spcPct val="120000"/>
              </a:lnSpc>
            </a:pPr>
            <a:r>
              <a:rPr lang="en-US" altLang="zh-CN" sz="2400" b="1" dirty="0">
                <a:latin typeface="Times New Roman" panose="02020603050405020304" pitchFamily="18" charset="0"/>
                <a:cs typeface="Times New Roman" panose="02020603050405020304" pitchFamily="18" charset="0"/>
              </a:rPr>
              <a:t>   C. taken care of                   D. worked well in</a:t>
            </a:r>
          </a:p>
          <a:p>
            <a:pPr eaLnBrk="1" hangingPunct="1">
              <a:lnSpc>
                <a:spcPct val="120000"/>
              </a:lnSpc>
            </a:pPr>
            <a:r>
              <a:rPr lang="en-US" altLang="zh-CN" sz="2400" b="1" dirty="0">
                <a:latin typeface="Times New Roman" panose="02020603050405020304" pitchFamily="18" charset="0"/>
                <a:cs typeface="Times New Roman" panose="02020603050405020304" pitchFamily="18" charset="0"/>
              </a:rPr>
              <a:t>3. Edison is known _____ a great inventor. </a:t>
            </a:r>
          </a:p>
          <a:p>
            <a:pPr eaLnBrk="1" hangingPunct="1">
              <a:lnSpc>
                <a:spcPct val="120000"/>
              </a:lnSpc>
            </a:pPr>
            <a:r>
              <a:rPr lang="en-US" altLang="zh-CN" sz="2400" b="1" dirty="0">
                <a:latin typeface="Times New Roman" panose="02020603050405020304" pitchFamily="18" charset="0"/>
                <a:cs typeface="Times New Roman" panose="02020603050405020304" pitchFamily="18" charset="0"/>
              </a:rPr>
              <a:t>    A. for           B. as               C. in            D. on </a:t>
            </a:r>
          </a:p>
          <a:p>
            <a:pPr eaLnBrk="1" hangingPunct="1">
              <a:lnSpc>
                <a:spcPct val="120000"/>
              </a:lnSpc>
            </a:pPr>
            <a:r>
              <a:rPr lang="en-US" altLang="zh-CN" sz="2400" b="1" dirty="0">
                <a:latin typeface="Times New Roman" panose="02020603050405020304" pitchFamily="18" charset="0"/>
                <a:cs typeface="Times New Roman" panose="02020603050405020304" pitchFamily="18" charset="0"/>
              </a:rPr>
              <a:t>4 ._____ your help, I made great progress in math.</a:t>
            </a:r>
          </a:p>
          <a:p>
            <a:pPr eaLnBrk="1" hangingPunct="1">
              <a:lnSpc>
                <a:spcPct val="120000"/>
              </a:lnSpc>
            </a:pPr>
            <a:r>
              <a:rPr lang="en-US" altLang="zh-CN" sz="2400" b="1" dirty="0">
                <a:latin typeface="Times New Roman" panose="02020603050405020304" pitchFamily="18" charset="0"/>
                <a:cs typeface="Times New Roman" panose="02020603050405020304" pitchFamily="18" charset="0"/>
              </a:rPr>
              <a:t>    A. Thanks for		     B. Thanks to		</a:t>
            </a:r>
          </a:p>
          <a:p>
            <a:pPr eaLnBrk="1" hangingPunct="1">
              <a:lnSpc>
                <a:spcPct val="120000"/>
              </a:lnSpc>
            </a:pPr>
            <a:r>
              <a:rPr lang="en-US" altLang="zh-CN" sz="2400" b="1" dirty="0">
                <a:latin typeface="Times New Roman" panose="02020603050405020304" pitchFamily="18" charset="0"/>
                <a:cs typeface="Times New Roman" panose="02020603050405020304" pitchFamily="18" charset="0"/>
              </a:rPr>
              <a:t>    C. Thank to		     D. Thank for</a:t>
            </a:r>
          </a:p>
        </p:txBody>
      </p:sp>
      <p:sp>
        <p:nvSpPr>
          <p:cNvPr id="21507" name="Text Box 3"/>
          <p:cNvSpPr txBox="1">
            <a:spLocks noChangeArrowheads="1"/>
          </p:cNvSpPr>
          <p:nvPr/>
        </p:nvSpPr>
        <p:spPr bwMode="auto">
          <a:xfrm>
            <a:off x="228600" y="1066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latin typeface="Times New Roman" panose="02020603050405020304" pitchFamily="18" charset="0"/>
                <a:cs typeface="Times New Roman" panose="02020603050405020304" pitchFamily="18" charset="0"/>
              </a:rPr>
              <a:t>C</a:t>
            </a:r>
          </a:p>
        </p:txBody>
      </p:sp>
      <p:sp>
        <p:nvSpPr>
          <p:cNvPr id="21508" name="Text Box 4"/>
          <p:cNvSpPr txBox="1">
            <a:spLocks noChangeArrowheads="1"/>
          </p:cNvSpPr>
          <p:nvPr/>
        </p:nvSpPr>
        <p:spPr bwMode="auto">
          <a:xfrm>
            <a:off x="228600" y="2438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latin typeface="Times New Roman" panose="02020603050405020304" pitchFamily="18" charset="0"/>
                <a:cs typeface="Times New Roman" panose="02020603050405020304" pitchFamily="18" charset="0"/>
              </a:rPr>
              <a:t>D</a:t>
            </a:r>
          </a:p>
        </p:txBody>
      </p:sp>
      <p:sp>
        <p:nvSpPr>
          <p:cNvPr id="21509" name="Text Box 5"/>
          <p:cNvSpPr txBox="1">
            <a:spLocks noChangeArrowheads="1"/>
          </p:cNvSpPr>
          <p:nvPr/>
        </p:nvSpPr>
        <p:spPr bwMode="auto">
          <a:xfrm>
            <a:off x="228600" y="4191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latin typeface="Times New Roman" panose="02020603050405020304" pitchFamily="18" charset="0"/>
                <a:cs typeface="Times New Roman" panose="02020603050405020304" pitchFamily="18" charset="0"/>
              </a:rPr>
              <a:t>B</a:t>
            </a:r>
          </a:p>
        </p:txBody>
      </p:sp>
      <p:sp>
        <p:nvSpPr>
          <p:cNvPr id="21510" name="Text Box 6"/>
          <p:cNvSpPr txBox="1">
            <a:spLocks noChangeArrowheads="1"/>
          </p:cNvSpPr>
          <p:nvPr/>
        </p:nvSpPr>
        <p:spPr bwMode="auto">
          <a:xfrm>
            <a:off x="228600" y="5029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latin typeface="Times New Roman" panose="02020603050405020304" pitchFamily="18" charset="0"/>
                <a:cs typeface="Times New Roman" panose="02020603050405020304" pitchFamily="18" charset="0"/>
              </a:rPr>
              <a:t>B</a:t>
            </a:r>
          </a:p>
        </p:txBody>
      </p:sp>
      <p:sp>
        <p:nvSpPr>
          <p:cNvPr id="21511" name="WordArt 7"/>
          <p:cNvSpPr>
            <a:spLocks noChangeArrowheads="1" noChangeShapeType="1"/>
          </p:cNvSpPr>
          <p:nvPr/>
        </p:nvSpPr>
        <p:spPr bwMode="auto">
          <a:xfrm>
            <a:off x="7239000" y="0"/>
            <a:ext cx="1844675" cy="685800"/>
          </a:xfrm>
          <a:prstGeom prst="rect">
            <a:avLst/>
          </a:prstGeom>
        </p:spPr>
        <p:txBody>
          <a:bodyPr wrap="none" fromWordArt="1">
            <a:prstTxWarp prst="textTriangle">
              <a:avLst>
                <a:gd name="adj" fmla="val 11898"/>
              </a:avLst>
            </a:prstTxWarp>
            <a:scene3d>
              <a:camera prst="legacyObliqueTopLeft"/>
              <a:lightRig rig="legacyNormal3" dir="r"/>
            </a:scene3d>
            <a:sp3d extrusionH="201600" prstMaterial="legacyMatte">
              <a:extrusionClr>
                <a:srgbClr val="0066CC"/>
              </a:extrusionClr>
            </a:sp3d>
          </a:bodyPr>
          <a:lstStyle/>
          <a:p>
            <a:pPr algn="ctr"/>
            <a:r>
              <a:rPr lang="en-US" altLang="zh-CN" sz="3600" b="1" kern="10" dirty="0">
                <a:ln w="9525">
                  <a:round/>
                </a:ln>
                <a:solidFill>
                  <a:srgbClr val="FF00FF"/>
                </a:solidFill>
                <a:latin typeface="Times New Roman" panose="02020603050405020304"/>
                <a:cs typeface="Times New Roman" panose="02020603050405020304"/>
              </a:rPr>
              <a:t>Exercises</a:t>
            </a:r>
            <a:endParaRPr lang="zh-CN" altLang="en-US" sz="3600" b="1" kern="10" dirty="0">
              <a:ln w="9525">
                <a:round/>
              </a:ln>
              <a:solidFill>
                <a:srgbClr val="FF00FF"/>
              </a:solidFill>
              <a:latin typeface="Times New Roman" panose="02020603050405020304"/>
              <a:cs typeface="Times New Roman" panose="02020603050405020304"/>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Abs val="0"/>
                                  </p:iterate>
                                  <p:childTnLst>
                                    <p:set>
                                      <p:cBhvr>
                                        <p:cTn id="6" dur="1" fill="hold">
                                          <p:stCondLst>
                                            <p:cond delay="0"/>
                                          </p:stCondLst>
                                        </p:cTn>
                                        <p:tgtEl>
                                          <p:spTgt spid="21511"/>
                                        </p:tgtEl>
                                        <p:attrNameLst>
                                          <p:attrName>style.visibility</p:attrName>
                                        </p:attrNameLst>
                                      </p:cBhvr>
                                      <p:to>
                                        <p:strVal val="visible"/>
                                      </p:to>
                                    </p:set>
                                    <p:anim calcmode="lin" valueType="num">
                                      <p:cBhvr>
                                        <p:cTn id="7" dur="500" fill="hold"/>
                                        <p:tgtEl>
                                          <p:spTgt spid="21511"/>
                                        </p:tgtEl>
                                        <p:attrNameLst>
                                          <p:attrName>ppt_w</p:attrName>
                                        </p:attrNameLst>
                                      </p:cBhvr>
                                      <p:tavLst>
                                        <p:tav tm="0">
                                          <p:val>
                                            <p:fltVal val="0"/>
                                          </p:val>
                                        </p:tav>
                                        <p:tav tm="100000">
                                          <p:val>
                                            <p:strVal val="#ppt_w"/>
                                          </p:val>
                                        </p:tav>
                                      </p:tavLst>
                                    </p:anim>
                                    <p:anim calcmode="lin" valueType="num">
                                      <p:cBhvr>
                                        <p:cTn id="8" dur="500" fill="hold"/>
                                        <p:tgtEl>
                                          <p:spTgt spid="21511"/>
                                        </p:tgtEl>
                                        <p:attrNameLst>
                                          <p:attrName>ppt_h</p:attrName>
                                        </p:attrNameLst>
                                      </p:cBhvr>
                                      <p:tavLst>
                                        <p:tav tm="0">
                                          <p:val>
                                            <p:fltVal val="0"/>
                                          </p:val>
                                        </p:tav>
                                        <p:tav tm="100000">
                                          <p:val>
                                            <p:strVal val="#ppt_h"/>
                                          </p:val>
                                        </p:tav>
                                      </p:tavLst>
                                    </p:anim>
                                    <p:anim calcmode="lin" valueType="num">
                                      <p:cBhvr>
                                        <p:cTn id="9" dur="500" fill="hold"/>
                                        <p:tgtEl>
                                          <p:spTgt spid="21511"/>
                                        </p:tgtEl>
                                        <p:attrNameLst>
                                          <p:attrName>style.rotation</p:attrName>
                                        </p:attrNameLst>
                                      </p:cBhvr>
                                      <p:tavLst>
                                        <p:tav tm="0">
                                          <p:val>
                                            <p:fltVal val="360"/>
                                          </p:val>
                                        </p:tav>
                                        <p:tav tm="100000">
                                          <p:val>
                                            <p:fltVal val="0"/>
                                          </p:val>
                                        </p:tav>
                                      </p:tavLst>
                                    </p:anim>
                                    <p:animEffect transition="in" filter="fade">
                                      <p:cBhvr>
                                        <p:cTn id="10" dur="500"/>
                                        <p:tgtEl>
                                          <p:spTgt spid="21511"/>
                                        </p:tgtEl>
                                      </p:cBhvr>
                                    </p:animEffect>
                                  </p:childTnLst>
                                </p:cTn>
                              </p:par>
                            </p:childTnLst>
                          </p:cTn>
                        </p:par>
                        <p:par>
                          <p:cTn id="11" fill="hold">
                            <p:stCondLst>
                              <p:cond delay="0"/>
                            </p:stCondLst>
                            <p:childTnLst>
                              <p:par>
                                <p:cTn id="12" presetID="18" presetClass="entr" presetSubtype="12" fill="hold" grpId="0" nodeType="afterEffect">
                                  <p:stCondLst>
                                    <p:cond delay="0"/>
                                  </p:stCondLst>
                                  <p:childTnLst>
                                    <p:set>
                                      <p:cBhvr>
                                        <p:cTn id="13" dur="1" fill="hold">
                                          <p:stCondLst>
                                            <p:cond delay="0"/>
                                          </p:stCondLst>
                                        </p:cTn>
                                        <p:tgtEl>
                                          <p:spTgt spid="21506"/>
                                        </p:tgtEl>
                                        <p:attrNameLst>
                                          <p:attrName>style.visibility</p:attrName>
                                        </p:attrNameLst>
                                      </p:cBhvr>
                                      <p:to>
                                        <p:strVal val="visible"/>
                                      </p:to>
                                    </p:set>
                                    <p:animEffect transition="in" filter="strips(downLeft)">
                                      <p:cBhvr>
                                        <p:cTn id="14" dur="500"/>
                                        <p:tgtEl>
                                          <p:spTgt spid="2150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1507"/>
                                        </p:tgtEl>
                                        <p:attrNameLst>
                                          <p:attrName>style.visibility</p:attrName>
                                        </p:attrNameLst>
                                      </p:cBhvr>
                                      <p:to>
                                        <p:strVal val="visible"/>
                                      </p:to>
                                    </p:set>
                                    <p:animEffect transition="in" filter="blinds(horizontal)">
                                      <p:cBhvr>
                                        <p:cTn id="19" dur="500"/>
                                        <p:tgtEl>
                                          <p:spTgt spid="2150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1508"/>
                                        </p:tgtEl>
                                        <p:attrNameLst>
                                          <p:attrName>style.visibility</p:attrName>
                                        </p:attrNameLst>
                                      </p:cBhvr>
                                      <p:to>
                                        <p:strVal val="visible"/>
                                      </p:to>
                                    </p:set>
                                    <p:animEffect transition="in" filter="blinds(horizontal)">
                                      <p:cBhvr>
                                        <p:cTn id="24" dur="500"/>
                                        <p:tgtEl>
                                          <p:spTgt spid="2150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1509"/>
                                        </p:tgtEl>
                                        <p:attrNameLst>
                                          <p:attrName>style.visibility</p:attrName>
                                        </p:attrNameLst>
                                      </p:cBhvr>
                                      <p:to>
                                        <p:strVal val="visible"/>
                                      </p:to>
                                    </p:set>
                                    <p:animEffect transition="in" filter="blinds(horizontal)">
                                      <p:cBhvr>
                                        <p:cTn id="29" dur="500"/>
                                        <p:tgtEl>
                                          <p:spTgt spid="2150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1510"/>
                                        </p:tgtEl>
                                        <p:attrNameLst>
                                          <p:attrName>style.visibility</p:attrName>
                                        </p:attrNameLst>
                                      </p:cBhvr>
                                      <p:to>
                                        <p:strVal val="visible"/>
                                      </p:to>
                                    </p:set>
                                    <p:animEffect transition="in" filter="blinds(horizontal)">
                                      <p:cBhvr>
                                        <p:cTn id="34"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autoUpdateAnimBg="0"/>
      <p:bldP spid="21507" grpId="0" autoUpdateAnimBg="0"/>
      <p:bldP spid="21508" grpId="0" autoUpdateAnimBg="0"/>
      <p:bldP spid="21509" grpId="0" autoUpdateAnimBg="0"/>
      <p:bldP spid="21510" grpId="0" autoUpdateAnimBg="0"/>
      <p:bldP spid="215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572000" y="685800"/>
            <a:ext cx="609600" cy="381000"/>
          </a:xfrm>
          <a:prstGeom prst="rect">
            <a:avLst/>
          </a:prstGeom>
          <a:solidFill>
            <a:srgbClr val="64BD21"/>
          </a:solidFill>
          <a:ln w="9525">
            <a:solidFill>
              <a:schemeClr val="tx1"/>
            </a:solidFill>
            <a:miter lim="800000"/>
          </a:ln>
        </p:spPr>
        <p:txBody>
          <a:bodyPr wrap="none" anchor="ctr"/>
          <a:lstStyle/>
          <a:p>
            <a:pPr algn="ctr"/>
            <a:r>
              <a:rPr lang="en-US" altLang="zh-CN" sz="2400" b="1">
                <a:solidFill>
                  <a:srgbClr val="FFFF00"/>
                </a:solidFill>
                <a:latin typeface="Times New Roman" panose="02020603050405020304" pitchFamily="18" charset="0"/>
                <a:cs typeface="Times New Roman" panose="02020603050405020304" pitchFamily="18" charset="0"/>
              </a:rPr>
              <a:t>8</a:t>
            </a:r>
          </a:p>
        </p:txBody>
      </p:sp>
      <p:sp>
        <p:nvSpPr>
          <p:cNvPr id="4099" name="Rectangle 5"/>
          <p:cNvSpPr>
            <a:spLocks noChangeArrowheads="1"/>
          </p:cNvSpPr>
          <p:nvPr/>
        </p:nvSpPr>
        <p:spPr bwMode="auto">
          <a:xfrm>
            <a:off x="4267200" y="1066800"/>
            <a:ext cx="1219200" cy="381000"/>
          </a:xfrm>
          <a:prstGeom prst="rect">
            <a:avLst/>
          </a:prstGeom>
          <a:solidFill>
            <a:srgbClr val="64BD21"/>
          </a:solidFill>
          <a:ln w="9525">
            <a:solidFill>
              <a:schemeClr val="tx1"/>
            </a:solidFill>
            <a:miter lim="800000"/>
          </a:ln>
        </p:spPr>
        <p:txBody>
          <a:bodyPr wrap="none" anchor="ctr"/>
          <a:lstStyle/>
          <a:p>
            <a:pPr algn="ctr"/>
            <a:r>
              <a:rPr lang="en-US" altLang="zh-CN" sz="2400" b="1">
                <a:solidFill>
                  <a:srgbClr val="FFFF00"/>
                </a:solidFill>
                <a:latin typeface="Times New Roman" panose="02020603050405020304" pitchFamily="18" charset="0"/>
                <a:cs typeface="Times New Roman" panose="02020603050405020304" pitchFamily="18" charset="0"/>
              </a:rPr>
              <a:t>88</a:t>
            </a:r>
          </a:p>
        </p:txBody>
      </p:sp>
      <p:sp>
        <p:nvSpPr>
          <p:cNvPr id="4100" name="Rectangle 6"/>
          <p:cNvSpPr>
            <a:spLocks noChangeArrowheads="1"/>
          </p:cNvSpPr>
          <p:nvPr/>
        </p:nvSpPr>
        <p:spPr bwMode="auto">
          <a:xfrm>
            <a:off x="4114800" y="1371600"/>
            <a:ext cx="1524000" cy="381000"/>
          </a:xfrm>
          <a:prstGeom prst="rect">
            <a:avLst/>
          </a:prstGeom>
          <a:solidFill>
            <a:srgbClr val="64BD21"/>
          </a:solidFill>
          <a:ln w="9525">
            <a:solidFill>
              <a:schemeClr val="tx1"/>
            </a:solidFill>
            <a:miter lim="800000"/>
          </a:ln>
        </p:spPr>
        <p:txBody>
          <a:bodyPr wrap="none" anchor="ctr"/>
          <a:lstStyle/>
          <a:p>
            <a:pPr algn="ctr"/>
            <a:r>
              <a:rPr lang="en-US" altLang="zh-CN" sz="2400" b="1">
                <a:solidFill>
                  <a:srgbClr val="FFFF00"/>
                </a:solidFill>
                <a:latin typeface="Times New Roman" panose="02020603050405020304" pitchFamily="18" charset="0"/>
                <a:cs typeface="Times New Roman" panose="02020603050405020304" pitchFamily="18" charset="0"/>
              </a:rPr>
              <a:t>888</a:t>
            </a:r>
          </a:p>
        </p:txBody>
      </p:sp>
      <p:sp>
        <p:nvSpPr>
          <p:cNvPr id="4101" name="Rectangle 7"/>
          <p:cNvSpPr>
            <a:spLocks noChangeArrowheads="1"/>
          </p:cNvSpPr>
          <p:nvPr/>
        </p:nvSpPr>
        <p:spPr bwMode="auto">
          <a:xfrm>
            <a:off x="3962400" y="1676400"/>
            <a:ext cx="1828800" cy="381000"/>
          </a:xfrm>
          <a:prstGeom prst="rect">
            <a:avLst/>
          </a:prstGeom>
          <a:solidFill>
            <a:srgbClr val="64BD21"/>
          </a:solidFill>
          <a:ln w="9525">
            <a:solidFill>
              <a:schemeClr val="tx1"/>
            </a:solidFill>
            <a:miter lim="800000"/>
          </a:ln>
        </p:spPr>
        <p:txBody>
          <a:bodyPr wrap="none" anchor="ctr"/>
          <a:lstStyle/>
          <a:p>
            <a:pPr algn="ctr"/>
            <a:r>
              <a:rPr lang="en-US" altLang="zh-CN" sz="2400" b="1">
                <a:solidFill>
                  <a:srgbClr val="FFFF00"/>
                </a:solidFill>
                <a:latin typeface="Times New Roman" panose="02020603050405020304" pitchFamily="18" charset="0"/>
                <a:cs typeface="Times New Roman" panose="02020603050405020304" pitchFamily="18" charset="0"/>
              </a:rPr>
              <a:t>8,888</a:t>
            </a:r>
          </a:p>
        </p:txBody>
      </p:sp>
      <p:sp>
        <p:nvSpPr>
          <p:cNvPr id="4102" name="Rectangle 8"/>
          <p:cNvSpPr>
            <a:spLocks noChangeArrowheads="1"/>
          </p:cNvSpPr>
          <p:nvPr/>
        </p:nvSpPr>
        <p:spPr bwMode="auto">
          <a:xfrm>
            <a:off x="3810000" y="2057400"/>
            <a:ext cx="2133600" cy="381000"/>
          </a:xfrm>
          <a:prstGeom prst="rect">
            <a:avLst/>
          </a:prstGeom>
          <a:solidFill>
            <a:srgbClr val="64BD21"/>
          </a:solidFill>
          <a:ln w="9525">
            <a:solidFill>
              <a:schemeClr val="tx1"/>
            </a:solidFill>
            <a:miter lim="800000"/>
          </a:ln>
        </p:spPr>
        <p:txBody>
          <a:bodyPr wrap="none" anchor="ctr"/>
          <a:lstStyle/>
          <a:p>
            <a:pPr algn="ctr"/>
            <a:r>
              <a:rPr lang="en-US" altLang="zh-CN" sz="2400" b="1">
                <a:solidFill>
                  <a:srgbClr val="FFFF00"/>
                </a:solidFill>
                <a:latin typeface="Times New Roman" panose="02020603050405020304" pitchFamily="18" charset="0"/>
                <a:cs typeface="Times New Roman" panose="02020603050405020304" pitchFamily="18" charset="0"/>
              </a:rPr>
              <a:t>88,888</a:t>
            </a:r>
          </a:p>
        </p:txBody>
      </p:sp>
      <p:sp>
        <p:nvSpPr>
          <p:cNvPr id="4103" name="Rectangle 9"/>
          <p:cNvSpPr>
            <a:spLocks noChangeArrowheads="1"/>
          </p:cNvSpPr>
          <p:nvPr/>
        </p:nvSpPr>
        <p:spPr bwMode="auto">
          <a:xfrm>
            <a:off x="3657600" y="2438400"/>
            <a:ext cx="2514600" cy="457200"/>
          </a:xfrm>
          <a:prstGeom prst="rect">
            <a:avLst/>
          </a:prstGeom>
          <a:solidFill>
            <a:srgbClr val="64BD21"/>
          </a:solidFill>
          <a:ln w="9525">
            <a:solidFill>
              <a:schemeClr val="tx1"/>
            </a:solidFill>
            <a:miter lim="800000"/>
          </a:ln>
        </p:spPr>
        <p:txBody>
          <a:bodyPr wrap="none" anchor="ctr"/>
          <a:lstStyle/>
          <a:p>
            <a:pPr algn="ctr"/>
            <a:r>
              <a:rPr lang="en-US" altLang="zh-CN" sz="2400" b="1">
                <a:solidFill>
                  <a:srgbClr val="FFFF00"/>
                </a:solidFill>
                <a:latin typeface="Times New Roman" panose="02020603050405020304" pitchFamily="18" charset="0"/>
                <a:cs typeface="Times New Roman" panose="02020603050405020304" pitchFamily="18" charset="0"/>
              </a:rPr>
              <a:t>888,888</a:t>
            </a:r>
          </a:p>
        </p:txBody>
      </p:sp>
      <p:sp>
        <p:nvSpPr>
          <p:cNvPr id="4104" name="Rectangle 10"/>
          <p:cNvSpPr>
            <a:spLocks noChangeArrowheads="1"/>
          </p:cNvSpPr>
          <p:nvPr/>
        </p:nvSpPr>
        <p:spPr bwMode="auto">
          <a:xfrm>
            <a:off x="3352800" y="2895600"/>
            <a:ext cx="2971800" cy="533400"/>
          </a:xfrm>
          <a:prstGeom prst="rect">
            <a:avLst/>
          </a:prstGeom>
          <a:solidFill>
            <a:srgbClr val="64BD21"/>
          </a:solidFill>
          <a:ln w="9525">
            <a:solidFill>
              <a:schemeClr val="tx1"/>
            </a:solidFill>
            <a:miter lim="800000"/>
          </a:ln>
        </p:spPr>
        <p:txBody>
          <a:bodyPr wrap="none" anchor="ctr"/>
          <a:lstStyle/>
          <a:p>
            <a:pPr algn="ctr"/>
            <a:r>
              <a:rPr lang="en-US" altLang="zh-CN" sz="2400" b="1">
                <a:solidFill>
                  <a:srgbClr val="FFFF00"/>
                </a:solidFill>
                <a:latin typeface="Times New Roman" panose="02020603050405020304" pitchFamily="18" charset="0"/>
                <a:cs typeface="Times New Roman" panose="02020603050405020304" pitchFamily="18" charset="0"/>
              </a:rPr>
              <a:t>8,888,888</a:t>
            </a:r>
          </a:p>
        </p:txBody>
      </p:sp>
      <p:sp>
        <p:nvSpPr>
          <p:cNvPr id="4105" name="Rectangle 11"/>
          <p:cNvSpPr>
            <a:spLocks noChangeArrowheads="1"/>
          </p:cNvSpPr>
          <p:nvPr/>
        </p:nvSpPr>
        <p:spPr bwMode="auto">
          <a:xfrm>
            <a:off x="3048000" y="3429000"/>
            <a:ext cx="3581400" cy="533400"/>
          </a:xfrm>
          <a:prstGeom prst="rect">
            <a:avLst/>
          </a:prstGeom>
          <a:solidFill>
            <a:srgbClr val="64BD21"/>
          </a:solidFill>
          <a:ln w="9525">
            <a:solidFill>
              <a:schemeClr val="tx1"/>
            </a:solidFill>
            <a:miter lim="800000"/>
          </a:ln>
        </p:spPr>
        <p:txBody>
          <a:bodyPr wrap="none" anchor="ctr"/>
          <a:lstStyle/>
          <a:p>
            <a:pPr algn="ctr"/>
            <a:r>
              <a:rPr lang="en-US" altLang="zh-CN" sz="2400" b="1">
                <a:solidFill>
                  <a:srgbClr val="FFFF00"/>
                </a:solidFill>
                <a:latin typeface="Times New Roman" panose="02020603050405020304" pitchFamily="18" charset="0"/>
                <a:cs typeface="Times New Roman" panose="02020603050405020304" pitchFamily="18" charset="0"/>
              </a:rPr>
              <a:t>88,888,888</a:t>
            </a:r>
          </a:p>
        </p:txBody>
      </p:sp>
      <p:sp>
        <p:nvSpPr>
          <p:cNvPr id="4106" name="Rectangle 12"/>
          <p:cNvSpPr>
            <a:spLocks noChangeArrowheads="1"/>
          </p:cNvSpPr>
          <p:nvPr/>
        </p:nvSpPr>
        <p:spPr bwMode="auto">
          <a:xfrm>
            <a:off x="2819400" y="3962400"/>
            <a:ext cx="4038600" cy="533400"/>
          </a:xfrm>
          <a:prstGeom prst="rect">
            <a:avLst/>
          </a:prstGeom>
          <a:solidFill>
            <a:srgbClr val="64BD21"/>
          </a:solidFill>
          <a:ln w="9525">
            <a:solidFill>
              <a:schemeClr val="tx1"/>
            </a:solidFill>
            <a:miter lim="800000"/>
          </a:ln>
        </p:spPr>
        <p:txBody>
          <a:bodyPr wrap="none" anchor="ctr"/>
          <a:lstStyle/>
          <a:p>
            <a:pPr algn="ctr"/>
            <a:r>
              <a:rPr lang="en-US" altLang="zh-CN" sz="2400" b="1">
                <a:solidFill>
                  <a:srgbClr val="FFFF00"/>
                </a:solidFill>
                <a:latin typeface="Times New Roman" panose="02020603050405020304" pitchFamily="18" charset="0"/>
                <a:cs typeface="Times New Roman" panose="02020603050405020304" pitchFamily="18" charset="0"/>
              </a:rPr>
              <a:t>888,888,888</a:t>
            </a:r>
          </a:p>
        </p:txBody>
      </p:sp>
      <p:sp>
        <p:nvSpPr>
          <p:cNvPr id="4107" name="Rectangle 13"/>
          <p:cNvSpPr>
            <a:spLocks noChangeArrowheads="1"/>
          </p:cNvSpPr>
          <p:nvPr/>
        </p:nvSpPr>
        <p:spPr bwMode="auto">
          <a:xfrm>
            <a:off x="2514600" y="4495800"/>
            <a:ext cx="4648200" cy="533400"/>
          </a:xfrm>
          <a:prstGeom prst="rect">
            <a:avLst/>
          </a:prstGeom>
          <a:solidFill>
            <a:srgbClr val="64BD21"/>
          </a:solidFill>
          <a:ln w="9525">
            <a:solidFill>
              <a:schemeClr val="tx1"/>
            </a:solidFill>
            <a:miter lim="800000"/>
          </a:ln>
        </p:spPr>
        <p:txBody>
          <a:bodyPr wrap="none" anchor="ctr"/>
          <a:lstStyle/>
          <a:p>
            <a:pPr algn="ctr"/>
            <a:r>
              <a:rPr lang="en-US" altLang="zh-CN" sz="2400" b="1">
                <a:solidFill>
                  <a:srgbClr val="FFFF00"/>
                </a:solidFill>
                <a:latin typeface="Times New Roman" panose="02020603050405020304" pitchFamily="18" charset="0"/>
                <a:cs typeface="Times New Roman" panose="02020603050405020304" pitchFamily="18" charset="0"/>
              </a:rPr>
              <a:t>8,888,888,888</a:t>
            </a:r>
          </a:p>
        </p:txBody>
      </p:sp>
      <p:sp>
        <p:nvSpPr>
          <p:cNvPr id="4108" name="Rectangle 14"/>
          <p:cNvSpPr>
            <a:spLocks noChangeArrowheads="1"/>
          </p:cNvSpPr>
          <p:nvPr/>
        </p:nvSpPr>
        <p:spPr bwMode="auto">
          <a:xfrm>
            <a:off x="2286000" y="5029200"/>
            <a:ext cx="5181600" cy="533400"/>
          </a:xfrm>
          <a:prstGeom prst="rect">
            <a:avLst/>
          </a:prstGeom>
          <a:solidFill>
            <a:srgbClr val="64BD21"/>
          </a:solidFill>
          <a:ln w="9525">
            <a:solidFill>
              <a:schemeClr val="tx1"/>
            </a:solidFill>
            <a:miter lim="800000"/>
          </a:ln>
        </p:spPr>
        <p:txBody>
          <a:bodyPr wrap="none" anchor="ctr"/>
          <a:lstStyle/>
          <a:p>
            <a:pPr algn="ctr"/>
            <a:r>
              <a:rPr lang="en-US" altLang="zh-CN" sz="2400" b="1">
                <a:solidFill>
                  <a:srgbClr val="FFFF00"/>
                </a:solidFill>
                <a:latin typeface="Times New Roman" panose="02020603050405020304" pitchFamily="18" charset="0"/>
                <a:cs typeface="Times New Roman" panose="02020603050405020304" pitchFamily="18" charset="0"/>
              </a:rPr>
              <a:t>88,888,888,888</a:t>
            </a:r>
          </a:p>
        </p:txBody>
      </p:sp>
      <p:sp>
        <p:nvSpPr>
          <p:cNvPr id="4109" name="Rectangle 15"/>
          <p:cNvSpPr>
            <a:spLocks noChangeArrowheads="1"/>
          </p:cNvSpPr>
          <p:nvPr/>
        </p:nvSpPr>
        <p:spPr bwMode="auto">
          <a:xfrm>
            <a:off x="2057400" y="5486400"/>
            <a:ext cx="5486400" cy="609600"/>
          </a:xfrm>
          <a:prstGeom prst="rect">
            <a:avLst/>
          </a:prstGeom>
          <a:solidFill>
            <a:srgbClr val="64BD21"/>
          </a:solidFill>
          <a:ln w="9525">
            <a:solidFill>
              <a:schemeClr val="tx1"/>
            </a:solidFill>
            <a:miter lim="800000"/>
          </a:ln>
        </p:spPr>
        <p:txBody>
          <a:bodyPr wrap="none" anchor="ctr"/>
          <a:lstStyle/>
          <a:p>
            <a:pPr algn="ctr"/>
            <a:r>
              <a:rPr lang="en-US" altLang="zh-CN" sz="2400" b="1">
                <a:solidFill>
                  <a:srgbClr val="FFFF00"/>
                </a:solidFill>
                <a:latin typeface="Times New Roman" panose="02020603050405020304" pitchFamily="18" charset="0"/>
                <a:cs typeface="Times New Roman" panose="02020603050405020304" pitchFamily="18" charset="0"/>
              </a:rPr>
              <a:t>888,888,888,888</a:t>
            </a:r>
          </a:p>
        </p:txBody>
      </p:sp>
      <p:sp>
        <p:nvSpPr>
          <p:cNvPr id="7182" name="WordArt 16"/>
          <p:cNvSpPr>
            <a:spLocks noChangeArrowheads="1" noChangeShapeType="1" noTextEdit="1"/>
          </p:cNvSpPr>
          <p:nvPr/>
        </p:nvSpPr>
        <p:spPr bwMode="auto">
          <a:xfrm>
            <a:off x="2971800" y="304800"/>
            <a:ext cx="3810000" cy="762000"/>
          </a:xfrm>
          <a:prstGeom prst="rect">
            <a:avLst/>
          </a:prstGeom>
        </p:spPr>
        <p:txBody>
          <a:bodyPr spcFirstLastPara="1" wrap="none" fromWordArt="1">
            <a:prstTxWarp prst="textArchUp">
              <a:avLst>
                <a:gd name="adj" fmla="val 10800004"/>
              </a:avLst>
            </a:prstTxWarp>
          </a:bodyPr>
          <a:lstStyle/>
          <a:p>
            <a:pPr algn="ctr"/>
            <a:r>
              <a:rPr lang="en-US" altLang="zh-CN" sz="3600" b="1" kern="10" dirty="0">
                <a:ln w="9525">
                  <a:solidFill>
                    <a:srgbClr val="00FFFF"/>
                  </a:solidFill>
                  <a:round/>
                </a:ln>
                <a:solidFill>
                  <a:srgbClr val="993366"/>
                </a:solidFill>
                <a:latin typeface="Times New Roman" panose="02020603050405020304"/>
                <a:cs typeface="Times New Roman" panose="02020603050405020304"/>
              </a:rPr>
              <a:t>Tongue twister</a:t>
            </a:r>
            <a:endParaRPr lang="zh-CN" altLang="en-US" sz="3600" b="1" kern="10" dirty="0">
              <a:ln w="9525">
                <a:solidFill>
                  <a:srgbClr val="00FFFF"/>
                </a:solidFill>
                <a:round/>
              </a:ln>
              <a:solidFill>
                <a:srgbClr val="993366"/>
              </a:solidFill>
              <a:latin typeface="Times New Roman" panose="02020603050405020304"/>
              <a:cs typeface="Times New Roman" panose="02020603050405020304"/>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lide(fromTop)">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slide(fromTop)">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slide(fromTop)">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slide(fromTop)">
                                      <p:cBhvr>
                                        <p:cTn id="22" dur="500"/>
                                        <p:tgtEl>
                                          <p:spTgt spid="410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slide(fromTop)">
                                      <p:cBhvr>
                                        <p:cTn id="27" dur="500"/>
                                        <p:tgtEl>
                                          <p:spTgt spid="410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4103"/>
                                        </p:tgtEl>
                                        <p:attrNameLst>
                                          <p:attrName>style.visibility</p:attrName>
                                        </p:attrNameLst>
                                      </p:cBhvr>
                                      <p:to>
                                        <p:strVal val="visible"/>
                                      </p:to>
                                    </p:set>
                                    <p:animEffect transition="in" filter="slide(fromTop)">
                                      <p:cBhvr>
                                        <p:cTn id="32" dur="500"/>
                                        <p:tgtEl>
                                          <p:spTgt spid="410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4104"/>
                                        </p:tgtEl>
                                        <p:attrNameLst>
                                          <p:attrName>style.visibility</p:attrName>
                                        </p:attrNameLst>
                                      </p:cBhvr>
                                      <p:to>
                                        <p:strVal val="visible"/>
                                      </p:to>
                                    </p:set>
                                    <p:animEffect transition="in" filter="slide(fromTop)">
                                      <p:cBhvr>
                                        <p:cTn id="37" dur="500"/>
                                        <p:tgtEl>
                                          <p:spTgt spid="4104"/>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4105"/>
                                        </p:tgtEl>
                                        <p:attrNameLst>
                                          <p:attrName>style.visibility</p:attrName>
                                        </p:attrNameLst>
                                      </p:cBhvr>
                                      <p:to>
                                        <p:strVal val="visible"/>
                                      </p:to>
                                    </p:set>
                                    <p:animEffect transition="in" filter="slide(fromTop)">
                                      <p:cBhvr>
                                        <p:cTn id="42" dur="500"/>
                                        <p:tgtEl>
                                          <p:spTgt spid="4105"/>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4106"/>
                                        </p:tgtEl>
                                        <p:attrNameLst>
                                          <p:attrName>style.visibility</p:attrName>
                                        </p:attrNameLst>
                                      </p:cBhvr>
                                      <p:to>
                                        <p:strVal val="visible"/>
                                      </p:to>
                                    </p:set>
                                    <p:animEffect transition="in" filter="slide(fromTop)">
                                      <p:cBhvr>
                                        <p:cTn id="47" dur="500"/>
                                        <p:tgtEl>
                                          <p:spTgt spid="4106"/>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grpId="0" nodeType="clickEffect">
                                  <p:stCondLst>
                                    <p:cond delay="0"/>
                                  </p:stCondLst>
                                  <p:childTnLst>
                                    <p:set>
                                      <p:cBhvr>
                                        <p:cTn id="51" dur="1" fill="hold">
                                          <p:stCondLst>
                                            <p:cond delay="0"/>
                                          </p:stCondLst>
                                        </p:cTn>
                                        <p:tgtEl>
                                          <p:spTgt spid="4107"/>
                                        </p:tgtEl>
                                        <p:attrNameLst>
                                          <p:attrName>style.visibility</p:attrName>
                                        </p:attrNameLst>
                                      </p:cBhvr>
                                      <p:to>
                                        <p:strVal val="visible"/>
                                      </p:to>
                                    </p:set>
                                    <p:animEffect transition="in" filter="slide(fromTop)">
                                      <p:cBhvr>
                                        <p:cTn id="52" dur="500"/>
                                        <p:tgtEl>
                                          <p:spTgt spid="410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1" fill="hold" grpId="0" nodeType="clickEffect">
                                  <p:stCondLst>
                                    <p:cond delay="0"/>
                                  </p:stCondLst>
                                  <p:childTnLst>
                                    <p:set>
                                      <p:cBhvr>
                                        <p:cTn id="56" dur="1" fill="hold">
                                          <p:stCondLst>
                                            <p:cond delay="0"/>
                                          </p:stCondLst>
                                        </p:cTn>
                                        <p:tgtEl>
                                          <p:spTgt spid="4108"/>
                                        </p:tgtEl>
                                        <p:attrNameLst>
                                          <p:attrName>style.visibility</p:attrName>
                                        </p:attrNameLst>
                                      </p:cBhvr>
                                      <p:to>
                                        <p:strVal val="visible"/>
                                      </p:to>
                                    </p:set>
                                    <p:animEffect transition="in" filter="slide(fromTop)">
                                      <p:cBhvr>
                                        <p:cTn id="57" dur="500"/>
                                        <p:tgtEl>
                                          <p:spTgt spid="4108"/>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1" fill="hold" grpId="0" nodeType="clickEffect">
                                  <p:stCondLst>
                                    <p:cond delay="0"/>
                                  </p:stCondLst>
                                  <p:childTnLst>
                                    <p:set>
                                      <p:cBhvr>
                                        <p:cTn id="61" dur="1" fill="hold">
                                          <p:stCondLst>
                                            <p:cond delay="0"/>
                                          </p:stCondLst>
                                        </p:cTn>
                                        <p:tgtEl>
                                          <p:spTgt spid="4109"/>
                                        </p:tgtEl>
                                        <p:attrNameLst>
                                          <p:attrName>style.visibility</p:attrName>
                                        </p:attrNameLst>
                                      </p:cBhvr>
                                      <p:to>
                                        <p:strVal val="visible"/>
                                      </p:to>
                                    </p:set>
                                    <p:animEffect transition="in" filter="slide(fromTop)">
                                      <p:cBhvr>
                                        <p:cTn id="62"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autoUpdateAnimBg="0"/>
      <p:bldP spid="4099" grpId="0" animBg="1" autoUpdateAnimBg="0"/>
      <p:bldP spid="4100" grpId="0" animBg="1" autoUpdateAnimBg="0"/>
      <p:bldP spid="4101" grpId="0" animBg="1" autoUpdateAnimBg="0"/>
      <p:bldP spid="4102" grpId="0" animBg="1" autoUpdateAnimBg="0"/>
      <p:bldP spid="4103" grpId="0" animBg="1" autoUpdateAnimBg="0"/>
      <p:bldP spid="4104" grpId="0" animBg="1" autoUpdateAnimBg="0"/>
      <p:bldP spid="4105" grpId="0" animBg="1" autoUpdateAnimBg="0"/>
      <p:bldP spid="4106" grpId="0" animBg="1" autoUpdateAnimBg="0"/>
      <p:bldP spid="4107" grpId="0" animBg="1" autoUpdateAnimBg="0"/>
      <p:bldP spid="4108" grpId="0" animBg="1" autoUpdateAnimBg="0"/>
      <p:bldP spid="410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p:cNvSpPr>
          <p:nvPr/>
        </p:nvSpPr>
        <p:spPr bwMode="auto">
          <a:xfrm>
            <a:off x="3810000" y="533400"/>
            <a:ext cx="2520950" cy="647700"/>
          </a:xfrm>
          <a:prstGeom prst="rect">
            <a:avLst/>
          </a:prstGeom>
        </p:spPr>
        <p:txBody>
          <a:bodyPr wrap="none" fromWordArt="1">
            <a:prstTxWarp prst="textPlain">
              <a:avLst>
                <a:gd name="adj" fmla="val 50000"/>
              </a:avLst>
            </a:prstTxWarp>
          </a:bodyPr>
          <a:lstStyle/>
          <a:p>
            <a:pPr algn="ctr"/>
            <a:r>
              <a:rPr lang="en-US" altLang="zh-CN" sz="3600" b="1" i="1" kern="10" dirty="0">
                <a:ln w="9525">
                  <a:solidFill>
                    <a:srgbClr val="000000"/>
                  </a:solidFill>
                  <a:round/>
                </a:ln>
                <a:solidFill>
                  <a:srgbClr val="FFFF00"/>
                </a:solidFill>
                <a:latin typeface="宋体" panose="02010600030101010101" pitchFamily="2" charset="-122"/>
                <a:ea typeface="宋体" panose="02010600030101010101" pitchFamily="2" charset="-122"/>
              </a:rPr>
              <a:t>summary</a:t>
            </a:r>
            <a:endParaRPr lang="zh-CN" altLang="en-US" sz="3600" b="1" i="1" kern="10" dirty="0">
              <a:ln w="9525">
                <a:solidFill>
                  <a:srgbClr val="000000"/>
                </a:solidFill>
                <a:round/>
              </a:ln>
              <a:solidFill>
                <a:srgbClr val="FFFF00"/>
              </a:solidFill>
              <a:latin typeface="宋体" panose="02010600030101010101" pitchFamily="2" charset="-122"/>
              <a:ea typeface="宋体" panose="02010600030101010101" pitchFamily="2" charset="-122"/>
            </a:endParaRPr>
          </a:p>
        </p:txBody>
      </p:sp>
      <p:sp>
        <p:nvSpPr>
          <p:cNvPr id="22531" name="WordArt 3"/>
          <p:cNvSpPr>
            <a:spLocks noChangeArrowheads="1" noChangeShapeType="1"/>
          </p:cNvSpPr>
          <p:nvPr/>
        </p:nvSpPr>
        <p:spPr bwMode="auto">
          <a:xfrm>
            <a:off x="228600" y="1524000"/>
            <a:ext cx="1511300" cy="433388"/>
          </a:xfrm>
          <a:prstGeom prst="rect">
            <a:avLst/>
          </a:prstGeom>
        </p:spPr>
        <p:txBody>
          <a:bodyPr wrap="none" fromWordArt="1">
            <a:prstTxWarp prst="textPlain">
              <a:avLst>
                <a:gd name="adj" fmla="val 50000"/>
              </a:avLst>
            </a:prstTxWarp>
          </a:bodyPr>
          <a:lstStyle/>
          <a:p>
            <a:pPr algn="ctr"/>
            <a:r>
              <a:rPr lang="en-US" altLang="zh-CN" sz="3600" b="1" kern="10" dirty="0">
                <a:ln w="19050">
                  <a:solidFill>
                    <a:srgbClr val="99CCFF"/>
                  </a:solidFill>
                  <a:round/>
                </a:ln>
                <a:solidFill>
                  <a:srgbClr val="0066CC"/>
                </a:solidFill>
                <a:effectLst>
                  <a:outerShdw dist="35921" dir="2700000" algn="ctr" rotWithShape="0">
                    <a:srgbClr val="990000"/>
                  </a:outerShdw>
                </a:effectLst>
                <a:latin typeface="Arail"/>
              </a:rPr>
              <a:t>We learn:</a:t>
            </a:r>
            <a:endParaRPr lang="zh-CN" altLang="en-US" sz="3600" b="1" kern="10" dirty="0">
              <a:ln w="19050">
                <a:solidFill>
                  <a:srgbClr val="99CCFF"/>
                </a:solidFill>
                <a:round/>
              </a:ln>
              <a:solidFill>
                <a:srgbClr val="0066CC"/>
              </a:solidFill>
              <a:effectLst>
                <a:outerShdw dist="35921" dir="2700000" algn="ctr" rotWithShape="0">
                  <a:srgbClr val="990000"/>
                </a:outerShdw>
              </a:effectLst>
              <a:latin typeface="Arail"/>
            </a:endParaRPr>
          </a:p>
        </p:txBody>
      </p:sp>
      <p:sp>
        <p:nvSpPr>
          <p:cNvPr id="22532" name="Text Box 4"/>
          <p:cNvSpPr txBox="1">
            <a:spLocks noChangeArrowheads="1"/>
          </p:cNvSpPr>
          <p:nvPr/>
        </p:nvSpPr>
        <p:spPr bwMode="auto">
          <a:xfrm>
            <a:off x="2057400" y="4953000"/>
            <a:ext cx="5943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000" b="1" dirty="0">
                <a:solidFill>
                  <a:srgbClr val="FF0000"/>
                </a:solidFill>
              </a:rPr>
              <a:t>1. Read the fractions in English.</a:t>
            </a:r>
          </a:p>
          <a:p>
            <a:pPr eaLnBrk="1" hangingPunct="1">
              <a:lnSpc>
                <a:spcPct val="120000"/>
              </a:lnSpc>
            </a:pPr>
            <a:r>
              <a:rPr lang="en-US" altLang="zh-CN" sz="2000" b="1" dirty="0">
                <a:solidFill>
                  <a:srgbClr val="FF0000"/>
                </a:solidFill>
              </a:rPr>
              <a:t>2. Talk about population problems.</a:t>
            </a:r>
          </a:p>
        </p:txBody>
      </p:sp>
      <p:sp>
        <p:nvSpPr>
          <p:cNvPr id="22533" name="WordArt 5"/>
          <p:cNvSpPr>
            <a:spLocks noChangeArrowheads="1" noChangeShapeType="1"/>
          </p:cNvSpPr>
          <p:nvPr/>
        </p:nvSpPr>
        <p:spPr bwMode="auto">
          <a:xfrm>
            <a:off x="152400" y="5029200"/>
            <a:ext cx="1511300" cy="433388"/>
          </a:xfrm>
          <a:prstGeom prst="rect">
            <a:avLst/>
          </a:prstGeom>
        </p:spPr>
        <p:txBody>
          <a:bodyPr wrap="none" fromWordArt="1">
            <a:prstTxWarp prst="textPlain">
              <a:avLst>
                <a:gd name="adj" fmla="val 50000"/>
              </a:avLst>
            </a:prstTxWarp>
          </a:bodyPr>
          <a:lstStyle/>
          <a:p>
            <a:pPr algn="ctr"/>
            <a:r>
              <a:rPr lang="en-US" altLang="zh-CN" sz="3600" b="1" kern="10" dirty="0">
                <a:ln w="19050">
                  <a:solidFill>
                    <a:srgbClr val="99CCFF"/>
                  </a:solidFill>
                  <a:round/>
                </a:ln>
                <a:solidFill>
                  <a:srgbClr val="0066CC"/>
                </a:solidFill>
                <a:effectLst>
                  <a:outerShdw dist="35921" dir="2700000" algn="ctr" rotWithShape="0">
                    <a:srgbClr val="990000"/>
                  </a:outerShdw>
                </a:effectLst>
                <a:latin typeface="Arail"/>
              </a:rPr>
              <a:t>We can:</a:t>
            </a:r>
            <a:endParaRPr lang="zh-CN" altLang="en-US" sz="3600" b="1" kern="10" dirty="0">
              <a:ln w="19050">
                <a:solidFill>
                  <a:srgbClr val="99CCFF"/>
                </a:solidFill>
                <a:round/>
              </a:ln>
              <a:solidFill>
                <a:srgbClr val="0066CC"/>
              </a:solidFill>
              <a:effectLst>
                <a:outerShdw dist="35921" dir="2700000" algn="ctr" rotWithShape="0">
                  <a:srgbClr val="990000"/>
                </a:outerShdw>
              </a:effectLst>
              <a:latin typeface="Arail"/>
            </a:endParaRPr>
          </a:p>
        </p:txBody>
      </p:sp>
      <p:sp>
        <p:nvSpPr>
          <p:cNvPr id="22534" name="Text Box 6"/>
          <p:cNvSpPr txBox="1">
            <a:spLocks noChangeArrowheads="1"/>
          </p:cNvSpPr>
          <p:nvPr/>
        </p:nvSpPr>
        <p:spPr bwMode="auto">
          <a:xfrm>
            <a:off x="1981200" y="1295400"/>
            <a:ext cx="664845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000" b="1" dirty="0">
                <a:solidFill>
                  <a:srgbClr val="FF0000"/>
                </a:solidFill>
              </a:rPr>
              <a:t>1. Some words:</a:t>
            </a:r>
          </a:p>
          <a:p>
            <a:pPr eaLnBrk="1" hangingPunct="1">
              <a:lnSpc>
                <a:spcPct val="120000"/>
              </a:lnSpc>
            </a:pPr>
            <a:r>
              <a:rPr lang="en-US" altLang="zh-CN" sz="2000" b="1" dirty="0">
                <a:solidFill>
                  <a:srgbClr val="0000CC"/>
                </a:solidFill>
              </a:rPr>
              <a:t>    social, supply, natural, worse, government, </a:t>
            </a:r>
          </a:p>
          <a:p>
            <a:pPr eaLnBrk="1" hangingPunct="1">
              <a:lnSpc>
                <a:spcPct val="120000"/>
              </a:lnSpc>
            </a:pPr>
            <a:r>
              <a:rPr lang="en-US" altLang="zh-CN" sz="2000" b="1" dirty="0">
                <a:solidFill>
                  <a:srgbClr val="0000CC"/>
                </a:solidFill>
              </a:rPr>
              <a:t>    paragraph, opportunity, newborn, percent, offer</a:t>
            </a:r>
          </a:p>
          <a:p>
            <a:pPr eaLnBrk="1" hangingPunct="1">
              <a:lnSpc>
                <a:spcPct val="120000"/>
              </a:lnSpc>
            </a:pPr>
            <a:r>
              <a:rPr lang="en-US" altLang="zh-CN" sz="2000" b="1" dirty="0">
                <a:solidFill>
                  <a:srgbClr val="FF0000"/>
                </a:solidFill>
              </a:rPr>
              <a:t>2. Some phrases:</a:t>
            </a:r>
          </a:p>
          <a:p>
            <a:pPr eaLnBrk="1" hangingPunct="1">
              <a:lnSpc>
                <a:spcPct val="120000"/>
              </a:lnSpc>
            </a:pPr>
            <a:r>
              <a:rPr lang="en-US" altLang="zh-CN" sz="2000" b="1" dirty="0">
                <a:solidFill>
                  <a:srgbClr val="0000CC"/>
                </a:solidFill>
              </a:rPr>
              <a:t>    half of, one fifth, because of, satisfy people’s daily </a:t>
            </a:r>
          </a:p>
          <a:p>
            <a:pPr eaLnBrk="1" hangingPunct="1">
              <a:lnSpc>
                <a:spcPct val="120000"/>
              </a:lnSpc>
            </a:pPr>
            <a:r>
              <a:rPr lang="en-US" altLang="zh-CN" sz="2000" b="1" dirty="0">
                <a:solidFill>
                  <a:srgbClr val="0000CC"/>
                </a:solidFill>
              </a:rPr>
              <a:t>    needs, so far, take measures to do, be known as, </a:t>
            </a:r>
          </a:p>
          <a:p>
            <a:pPr eaLnBrk="1" hangingPunct="1">
              <a:lnSpc>
                <a:spcPct val="120000"/>
              </a:lnSpc>
            </a:pPr>
            <a:r>
              <a:rPr lang="en-US" altLang="zh-CN" sz="2000" b="1" dirty="0">
                <a:solidFill>
                  <a:srgbClr val="0000CC"/>
                </a:solidFill>
              </a:rPr>
              <a:t>    work well in, thanks to</a:t>
            </a:r>
          </a:p>
          <a:p>
            <a:pPr eaLnBrk="1" hangingPunct="1">
              <a:lnSpc>
                <a:spcPct val="120000"/>
              </a:lnSpc>
            </a:pPr>
            <a:r>
              <a:rPr lang="en-US" altLang="zh-CN" sz="2000" b="1" dirty="0">
                <a:solidFill>
                  <a:srgbClr val="FF0000"/>
                </a:solidFill>
              </a:rPr>
              <a:t>3. Some sentences:</a:t>
            </a:r>
          </a:p>
          <a:p>
            <a:pPr eaLnBrk="1" hangingPunct="1">
              <a:lnSpc>
                <a:spcPct val="120000"/>
              </a:lnSpc>
              <a:buFont typeface="Kingsoft Phonetic Plain" pitchFamily="2" charset="2"/>
              <a:buChar char=" "/>
            </a:pPr>
            <a:r>
              <a:rPr lang="en-US" altLang="zh-CN" sz="2000" b="1" dirty="0">
                <a:solidFill>
                  <a:srgbClr val="0000CC"/>
                </a:solidFill>
              </a:rPr>
              <a:t> We still have a long way to go.</a:t>
            </a:r>
            <a:endParaRPr lang="en-US" altLang="zh-CN" b="1" dirty="0">
              <a:solidFill>
                <a:srgbClr val="0000CC"/>
              </a:solidFill>
              <a:latin typeface="Kingsoft Phonetic Plain" pitchFamily="2" charset="2"/>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fltVal val="0"/>
                                          </p:val>
                                        </p:tav>
                                        <p:tav tm="100000">
                                          <p:val>
                                            <p:strVal val="#ppt_h"/>
                                          </p:val>
                                        </p:tav>
                                      </p:tavLst>
                                    </p:anim>
                                    <p:animEffect transition="in" filter="fade">
                                      <p:cBhvr>
                                        <p:cTn id="9" dur="500"/>
                                        <p:tgtEl>
                                          <p:spTgt spid="2253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2534"/>
                                        </p:tgtEl>
                                        <p:attrNameLst>
                                          <p:attrName>style.visibility</p:attrName>
                                        </p:attrNameLst>
                                      </p:cBhvr>
                                      <p:to>
                                        <p:strVal val="visible"/>
                                      </p:to>
                                    </p:set>
                                    <p:animEffect transition="in" filter="randombar(horizontal)">
                                      <p:cBhvr>
                                        <p:cTn id="14" dur="500"/>
                                        <p:tgtEl>
                                          <p:spTgt spid="2253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533"/>
                                        </p:tgtEl>
                                        <p:attrNameLst>
                                          <p:attrName>style.visibility</p:attrName>
                                        </p:attrNameLst>
                                      </p:cBhvr>
                                      <p:to>
                                        <p:strVal val="visible"/>
                                      </p:to>
                                    </p:set>
                                    <p:anim calcmode="lin" valueType="num">
                                      <p:cBhvr>
                                        <p:cTn id="19" dur="500" fill="hold"/>
                                        <p:tgtEl>
                                          <p:spTgt spid="22533"/>
                                        </p:tgtEl>
                                        <p:attrNameLst>
                                          <p:attrName>ppt_w</p:attrName>
                                        </p:attrNameLst>
                                      </p:cBhvr>
                                      <p:tavLst>
                                        <p:tav tm="0">
                                          <p:val>
                                            <p:fltVal val="0"/>
                                          </p:val>
                                        </p:tav>
                                        <p:tav tm="100000">
                                          <p:val>
                                            <p:strVal val="#ppt_w"/>
                                          </p:val>
                                        </p:tav>
                                      </p:tavLst>
                                    </p:anim>
                                    <p:anim calcmode="lin" valueType="num">
                                      <p:cBhvr>
                                        <p:cTn id="20" dur="500" fill="hold"/>
                                        <p:tgtEl>
                                          <p:spTgt spid="22533"/>
                                        </p:tgtEl>
                                        <p:attrNameLst>
                                          <p:attrName>ppt_h</p:attrName>
                                        </p:attrNameLst>
                                      </p:cBhvr>
                                      <p:tavLst>
                                        <p:tav tm="0">
                                          <p:val>
                                            <p:fltVal val="0"/>
                                          </p:val>
                                        </p:tav>
                                        <p:tav tm="100000">
                                          <p:val>
                                            <p:strVal val="#ppt_h"/>
                                          </p:val>
                                        </p:tav>
                                      </p:tavLst>
                                    </p:anim>
                                    <p:animEffect transition="in" filter="fade">
                                      <p:cBhvr>
                                        <p:cTn id="21" dur="500"/>
                                        <p:tgtEl>
                                          <p:spTgt spid="2253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2532"/>
                                        </p:tgtEl>
                                        <p:attrNameLst>
                                          <p:attrName>style.visibility</p:attrName>
                                        </p:attrNameLst>
                                      </p:cBhvr>
                                      <p:to>
                                        <p:strVal val="visible"/>
                                      </p:to>
                                    </p:set>
                                    <p:animEffect transition="in" filter="randombar(horizontal)">
                                      <p:cBhvr>
                                        <p:cTn id="26"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bldLvl="0" autoUpdateAnimBg="0"/>
      <p:bldP spid="22533" grpId="0" animBg="1"/>
      <p:bldP spid="22534"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819400" y="457200"/>
            <a:ext cx="2740025" cy="641350"/>
          </a:xfrm>
          <a:prstGeom prst="rect">
            <a:avLst/>
          </a:prstGeom>
          <a:solidFill>
            <a:schemeClr val="accent5"/>
          </a:solidFill>
          <a:ln w="9525">
            <a:noFill/>
            <a:miter lim="800000"/>
          </a:ln>
          <a:effectLst/>
        </p:spPr>
        <p:txBody>
          <a:bodyPr>
            <a:spAutoFit/>
          </a:bodyPr>
          <a:lstStyle/>
          <a:p>
            <a:pPr algn="ctr">
              <a:spcBef>
                <a:spcPct val="50000"/>
              </a:spcBef>
              <a:buFont typeface="Arial" panose="020B0604020202020204" pitchFamily="34" charset="0"/>
              <a:buNone/>
              <a:defRPr/>
            </a:pPr>
            <a:r>
              <a:rPr lang="en-US" sz="3600" b="1" dirty="0">
                <a:latin typeface="Times New Roman" panose="02020603050405020304" pitchFamily="18" charset="0"/>
                <a:cs typeface="Times New Roman" panose="02020603050405020304" pitchFamily="18" charset="0"/>
              </a:rPr>
              <a:t>Homework</a:t>
            </a:r>
          </a:p>
        </p:txBody>
      </p:sp>
      <p:sp>
        <p:nvSpPr>
          <p:cNvPr id="23555" name="Text Box 3"/>
          <p:cNvSpPr txBox="1">
            <a:spLocks noChangeArrowheads="1"/>
          </p:cNvSpPr>
          <p:nvPr/>
        </p:nvSpPr>
        <p:spPr bwMode="auto">
          <a:xfrm rot="-4054">
            <a:off x="990600" y="2593975"/>
            <a:ext cx="6229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rgbClr val="CC0099"/>
                </a:solidFill>
                <a:latin typeface="Times New Roman" panose="02020603050405020304" pitchFamily="18" charset="0"/>
                <a:cs typeface="Times New Roman" panose="02020603050405020304" pitchFamily="18" charset="0"/>
              </a:rPr>
              <a:t>2. Write the composition in 3b.</a:t>
            </a:r>
            <a:endParaRPr lang="en-US" altLang="zh-CN" sz="2800" b="1" dirty="0">
              <a:latin typeface="Times New Roman" panose="02020603050405020304" pitchFamily="18" charset="0"/>
              <a:cs typeface="Times New Roman" panose="02020603050405020304" pitchFamily="18" charset="0"/>
            </a:endParaRPr>
          </a:p>
        </p:txBody>
      </p:sp>
      <p:sp>
        <p:nvSpPr>
          <p:cNvPr id="23556" name="Text Box 4"/>
          <p:cNvSpPr txBox="1">
            <a:spLocks noChangeArrowheads="1"/>
          </p:cNvSpPr>
          <p:nvPr/>
        </p:nvSpPr>
        <p:spPr bwMode="auto">
          <a:xfrm rot="-15375">
            <a:off x="992188" y="1533525"/>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rgbClr val="CC0099"/>
                </a:solidFill>
                <a:latin typeface="Times New Roman" panose="02020603050405020304" pitchFamily="18" charset="0"/>
                <a:cs typeface="Times New Roman" panose="02020603050405020304" pitchFamily="18" charset="0"/>
              </a:rPr>
              <a:t>1. Read </a:t>
            </a:r>
            <a:r>
              <a:rPr lang="en-US" altLang="zh-CN" sz="2800" b="1" dirty="0">
                <a:latin typeface="Times New Roman" panose="02020603050405020304" pitchFamily="18" charset="0"/>
                <a:cs typeface="Times New Roman" panose="02020603050405020304" pitchFamily="18" charset="0"/>
              </a:rPr>
              <a:t>1a</a:t>
            </a:r>
            <a:r>
              <a:rPr lang="en-US" altLang="zh-CN" sz="2800" b="1" dirty="0">
                <a:solidFill>
                  <a:srgbClr val="CC0099"/>
                </a:solidFill>
                <a:latin typeface="Times New Roman" panose="02020603050405020304" pitchFamily="18" charset="0"/>
                <a:cs typeface="Times New Roman" panose="02020603050405020304" pitchFamily="18" charset="0"/>
              </a:rPr>
              <a:t> aloud.</a:t>
            </a:r>
          </a:p>
        </p:txBody>
      </p:sp>
      <p:sp>
        <p:nvSpPr>
          <p:cNvPr id="23557" name="Text Box 5"/>
          <p:cNvSpPr txBox="1">
            <a:spLocks noChangeArrowheads="1"/>
          </p:cNvSpPr>
          <p:nvPr/>
        </p:nvSpPr>
        <p:spPr bwMode="auto">
          <a:xfrm rot="-821">
            <a:off x="990600" y="3659188"/>
            <a:ext cx="7324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rgbClr val="CC0099"/>
                </a:solidFill>
                <a:latin typeface="Times New Roman" panose="02020603050405020304" pitchFamily="18" charset="0"/>
                <a:cs typeface="Times New Roman" panose="02020603050405020304" pitchFamily="18" charset="0"/>
              </a:rPr>
              <a:t>3. Finish </a:t>
            </a:r>
            <a:r>
              <a:rPr lang="en-US" altLang="zh-CN" sz="2800" b="1" dirty="0">
                <a:latin typeface="Times New Roman" panose="02020603050405020304" pitchFamily="18" charset="0"/>
                <a:cs typeface="Times New Roman" panose="02020603050405020304" pitchFamily="18" charset="0"/>
              </a:rPr>
              <a:t>Section C</a:t>
            </a:r>
            <a:r>
              <a:rPr lang="en-US" altLang="zh-CN" sz="2800" b="1" dirty="0">
                <a:solidFill>
                  <a:srgbClr val="CC0099"/>
                </a:solidFill>
                <a:latin typeface="Times New Roman" panose="02020603050405020304" pitchFamily="18" charset="0"/>
                <a:cs typeface="Times New Roman" panose="02020603050405020304" pitchFamily="18" charset="0"/>
              </a:rPr>
              <a:t> in your  workbook.</a:t>
            </a:r>
            <a:endParaRPr lang="en-US" altLang="zh-CN" sz="2800" b="1" i="1" dirty="0">
              <a:latin typeface="Times New Roman" panose="02020603050405020304" pitchFamily="18" charset="0"/>
              <a:cs typeface="Times New Roman" panose="02020603050405020304" pitchFamily="18" charset="0"/>
            </a:endParaRPr>
          </a:p>
        </p:txBody>
      </p:sp>
      <p:sp>
        <p:nvSpPr>
          <p:cNvPr id="23558" name="Text Box 6"/>
          <p:cNvSpPr txBox="1">
            <a:spLocks noChangeArrowheads="1"/>
          </p:cNvSpPr>
          <p:nvPr/>
        </p:nvSpPr>
        <p:spPr bwMode="auto">
          <a:xfrm rot="-15375">
            <a:off x="992188" y="4733925"/>
            <a:ext cx="419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rgbClr val="CC0099"/>
                </a:solidFill>
                <a:latin typeface="Times New Roman" panose="02020603050405020304" pitchFamily="18" charset="0"/>
                <a:cs typeface="Times New Roman" panose="02020603050405020304" pitchFamily="18" charset="0"/>
              </a:rPr>
              <a:t>4. Preview </a:t>
            </a:r>
            <a:r>
              <a:rPr lang="en-US" altLang="zh-CN" sz="2800" b="1" dirty="0">
                <a:latin typeface="Times New Roman" panose="02020603050405020304" pitchFamily="18" charset="0"/>
                <a:cs typeface="Times New Roman" panose="02020603050405020304" pitchFamily="18" charset="0"/>
              </a:rPr>
              <a:t>Section D</a:t>
            </a:r>
            <a:r>
              <a:rPr lang="en-US" altLang="zh-CN" sz="2800" b="1" dirty="0" smtClean="0">
                <a:solidFill>
                  <a:srgbClr val="CC0099"/>
                </a:solidFill>
                <a:latin typeface="Times New Roman" panose="02020603050405020304" pitchFamily="18" charset="0"/>
                <a:cs typeface="Times New Roman" panose="02020603050405020304" pitchFamily="18" charset="0"/>
              </a:rPr>
              <a:t>. </a:t>
            </a:r>
            <a:endParaRPr lang="en-US" altLang="zh-CN" sz="2800" b="1" i="1" dirty="0">
              <a:latin typeface="Times New Roman" panose="02020603050405020304" pitchFamily="18" charset="0"/>
              <a:cs typeface="Times New Roman" panose="02020603050405020304" pitchFamily="18"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to="" calcmode="lin" valueType="num">
                                      <p:cBhvr>
                                        <p:cTn id="7" dur="1" fill="hold"/>
                                        <p:tgtEl>
                                          <p:spTgt spid="23554"/>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3556"/>
                                        </p:tgtEl>
                                        <p:attrNameLst>
                                          <p:attrName>style.visibility</p:attrName>
                                        </p:attrNameLst>
                                      </p:cBhvr>
                                      <p:to>
                                        <p:strVal val="visible"/>
                                      </p:to>
                                    </p:set>
                                    <p:anim to="" calcmode="lin" valueType="num">
                                      <p:cBhvr>
                                        <p:cTn id="12" dur="1" fill="hold"/>
                                        <p:tgtEl>
                                          <p:spTgt spid="23556"/>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3555"/>
                                        </p:tgtEl>
                                        <p:attrNameLst>
                                          <p:attrName>style.visibility</p:attrName>
                                        </p:attrNameLst>
                                      </p:cBhvr>
                                      <p:to>
                                        <p:strVal val="visible"/>
                                      </p:to>
                                    </p:set>
                                    <p:anim to="" calcmode="lin" valueType="num">
                                      <p:cBhvr>
                                        <p:cTn id="17" dur="1" fill="hold"/>
                                        <p:tgtEl>
                                          <p:spTgt spid="23555"/>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3557"/>
                                        </p:tgtEl>
                                        <p:attrNameLst>
                                          <p:attrName>style.visibility</p:attrName>
                                        </p:attrNameLst>
                                      </p:cBhvr>
                                      <p:to>
                                        <p:strVal val="visible"/>
                                      </p:to>
                                    </p:set>
                                    <p:anim to="" calcmode="lin" valueType="num">
                                      <p:cBhvr>
                                        <p:cTn id="22" dur="1" fill="hold"/>
                                        <p:tgtEl>
                                          <p:spTgt spid="23557"/>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3558"/>
                                        </p:tgtEl>
                                        <p:attrNameLst>
                                          <p:attrName>style.visibility</p:attrName>
                                        </p:attrNameLst>
                                      </p:cBhvr>
                                      <p:to>
                                        <p:strVal val="visible"/>
                                      </p:to>
                                    </p:set>
                                    <p:anim to="" calcmode="lin" valueType="num">
                                      <p:cBhvr>
                                        <p:cTn id="27" dur="1" fill="hold"/>
                                        <p:tgtEl>
                                          <p:spTgt spid="2355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autoUpdateAnimBg="0"/>
      <p:bldP spid="23555" grpId="0" autoUpdateAnimBg="0"/>
      <p:bldP spid="23556" grpId="0" autoUpdateAnimBg="0"/>
      <p:bldP spid="23557" grpId="0" autoUpdateAnimBg="0"/>
      <p:bldP spid="2355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81000" y="3962400"/>
            <a:ext cx="868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t>The population in developing countries is ________ than that in developed countries. </a:t>
            </a:r>
          </a:p>
          <a:p>
            <a:pPr eaLnBrk="1" hangingPunct="1">
              <a:spcBef>
                <a:spcPct val="50000"/>
              </a:spcBef>
            </a:pPr>
            <a:r>
              <a:rPr lang="en-GB" altLang="en-US" sz="2400" b="1" dirty="0"/>
              <a:t>Which country has the largest population? </a:t>
            </a:r>
          </a:p>
        </p:txBody>
      </p:sp>
      <p:pic>
        <p:nvPicPr>
          <p:cNvPr id="5123" name="Picture 3" descr="T3bb"/>
          <p:cNvPicPr>
            <a:picLocks noChangeAspect="1" noChangeArrowheads="1"/>
          </p:cNvPicPr>
          <p:nvPr/>
        </p:nvPicPr>
        <p:blipFill>
          <a:blip r:embed="rId2" cstate="email"/>
          <a:srcRect/>
          <a:stretch>
            <a:fillRect/>
          </a:stretch>
        </p:blipFill>
        <p:spPr bwMode="auto">
          <a:xfrm>
            <a:off x="1219200" y="152400"/>
            <a:ext cx="6400800"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6705600" y="39624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990033"/>
                </a:solidFill>
              </a:rPr>
              <a:t>larger</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2">
                                            <p:txEl>
                                              <p:pRg st="0" end="0"/>
                                            </p:txEl>
                                          </p:spTgt>
                                        </p:tgtEl>
                                        <p:attrNameLst>
                                          <p:attrName>style.visibility</p:attrName>
                                        </p:attrNameLst>
                                      </p:cBhvr>
                                      <p:to>
                                        <p:strVal val="visible"/>
                                      </p:to>
                                    </p:set>
                                    <p:animEffect transition="in" filter="dissolve">
                                      <p:cBhvr>
                                        <p:cTn id="12" dur="500"/>
                                        <p:tgtEl>
                                          <p:spTgt spid="51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5124"/>
                                        </p:tgtEl>
                                        <p:attrNameLst>
                                          <p:attrName>style.visibility</p:attrName>
                                        </p:attrNameLst>
                                      </p:cBhvr>
                                      <p:to>
                                        <p:strVal val="visible"/>
                                      </p:to>
                                    </p:set>
                                    <p:anim calcmode="lin" valueType="num">
                                      <p:cBhvr additive="base">
                                        <p:cTn id="17" dur="500" fill="hold"/>
                                        <p:tgtEl>
                                          <p:spTgt spid="5124"/>
                                        </p:tgtEl>
                                        <p:attrNameLst>
                                          <p:attrName>ppt_x</p:attrName>
                                        </p:attrNameLst>
                                      </p:cBhvr>
                                      <p:tavLst>
                                        <p:tav tm="0">
                                          <p:val>
                                            <p:strVal val="1+#ppt_w/2"/>
                                          </p:val>
                                        </p:tav>
                                        <p:tav tm="100000">
                                          <p:val>
                                            <p:strVal val="#ppt_x"/>
                                          </p:val>
                                        </p:tav>
                                      </p:tavLst>
                                    </p:anim>
                                    <p:anim calcmode="lin" valueType="num">
                                      <p:cBhvr additive="base">
                                        <p:cTn id="18" dur="500" fill="hold"/>
                                        <p:tgtEl>
                                          <p:spTgt spid="512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122">
                                            <p:txEl>
                                              <p:pRg st="1" end="1"/>
                                            </p:txEl>
                                          </p:spTgt>
                                        </p:tgtEl>
                                        <p:attrNameLst>
                                          <p:attrName>style.visibility</p:attrName>
                                        </p:attrNameLst>
                                      </p:cBhvr>
                                      <p:to>
                                        <p:strVal val="visible"/>
                                      </p:to>
                                    </p:set>
                                    <p:animEffect transition="in" filter="dissolve">
                                      <p:cBhvr>
                                        <p:cTn id="23" dur="500"/>
                                        <p:tgtEl>
                                          <p:spTgt spid="512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5124"/>
                                        </p:tgtEl>
                                      </p:cBhvr>
                                    </p:animEffect>
                                    <p:set>
                                      <p:cBhvr>
                                        <p:cTn id="28" dur="1" fill="hold">
                                          <p:stCondLst>
                                            <p:cond delay="499"/>
                                          </p:stCondLst>
                                        </p:cTn>
                                        <p:tgtEl>
                                          <p:spTgt spid="5124"/>
                                        </p:tgtEl>
                                        <p:attrNameLst>
                                          <p:attrName>style.visibility</p:attrName>
                                        </p:attrNameLst>
                                      </p:cBhvr>
                                      <p:to>
                                        <p:strVal val="hidden"/>
                                      </p:to>
                                    </p:set>
                                  </p:childTnLst>
                                </p:cTn>
                              </p:par>
                              <p:par>
                                <p:cTn id="29" presetID="3" presetClass="exit" presetSubtype="10" fill="hold" grpId="0" nodeType="withEffect">
                                  <p:stCondLst>
                                    <p:cond delay="0"/>
                                  </p:stCondLst>
                                  <p:childTnLst>
                                    <p:animEffect transition="out" filter="blinds(horizontal)">
                                      <p:cBhvr>
                                        <p:cTn id="30" dur="500"/>
                                        <p:tgtEl>
                                          <p:spTgt spid="5122">
                                            <p:txEl>
                                              <p:pRg st="0" end="0"/>
                                            </p:txEl>
                                          </p:spTgt>
                                        </p:tgtEl>
                                      </p:cBhvr>
                                    </p:animEffect>
                                    <p:set>
                                      <p:cBhvr>
                                        <p:cTn id="31" dur="1" fill="hold">
                                          <p:stCondLst>
                                            <p:cond delay="499"/>
                                          </p:stCondLst>
                                        </p:cTn>
                                        <p:tgtEl>
                                          <p:spTgt spid="5122">
                                            <p:txEl>
                                              <p:pRg st="0" end="0"/>
                                            </p:txEl>
                                          </p:spTgt>
                                        </p:tgtEl>
                                        <p:attrNameLst>
                                          <p:attrName>style.visibility</p:attrName>
                                        </p:attrNameLst>
                                      </p:cBhvr>
                                      <p:to>
                                        <p:strVal val="hidden"/>
                                      </p:to>
                                    </p:set>
                                  </p:childTnLst>
                                </p:cTn>
                              </p:par>
                              <p:par>
                                <p:cTn id="32" presetID="3" presetClass="exit" presetSubtype="10" fill="hold" grpId="0" nodeType="withEffect">
                                  <p:stCondLst>
                                    <p:cond delay="0"/>
                                  </p:stCondLst>
                                  <p:childTnLst>
                                    <p:animEffect transition="out" filter="blinds(horizontal)">
                                      <p:cBhvr>
                                        <p:cTn id="33" dur="500"/>
                                        <p:tgtEl>
                                          <p:spTgt spid="5122">
                                            <p:txEl>
                                              <p:pRg st="1" end="1"/>
                                            </p:txEl>
                                          </p:spTgt>
                                        </p:tgtEl>
                                      </p:cBhvr>
                                    </p:animEffect>
                                    <p:set>
                                      <p:cBhvr>
                                        <p:cTn id="34" dur="1" fill="hold">
                                          <p:stCondLst>
                                            <p:cond delay="499"/>
                                          </p:stCondLst>
                                        </p:cTn>
                                        <p:tgtEl>
                                          <p:spTgt spid="512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allAtOnce" autoUpdateAnimBg="0"/>
      <p:bldP spid="5124" grpId="0" autoUpdateAnimBg="0"/>
      <p:bldP spid="5124" grpId="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533400" y="2286000"/>
            <a:ext cx="8153400" cy="1570038"/>
          </a:xfrm>
          <a:prstGeom prst="rect">
            <a:avLst/>
          </a:prstGeom>
          <a:solidFill>
            <a:schemeClr val="accent6">
              <a:lumMod val="20000"/>
              <a:lumOff val="80000"/>
              <a:alpha val="39000"/>
            </a:schemeClr>
          </a:solidFill>
          <a:ln w="9525">
            <a:noFill/>
            <a:miter lim="800000"/>
          </a:ln>
          <a:effectLst/>
        </p:spPr>
        <p:txBody>
          <a:bodyPr>
            <a:spAutoFit/>
          </a:bodyPr>
          <a:lstStyle/>
          <a:p>
            <a:pPr>
              <a:spcBef>
                <a:spcPct val="50000"/>
              </a:spcBef>
              <a:buFont typeface="Arial" panose="020B0604020202020204" pitchFamily="34" charset="0"/>
              <a:buNone/>
              <a:defRPr/>
            </a:pPr>
            <a:r>
              <a:rPr lang="en-US" sz="2400" b="1" dirty="0">
                <a:latin typeface="Times New Roman" panose="02020603050405020304" pitchFamily="18" charset="0"/>
                <a:cs typeface="Times New Roman" panose="02020603050405020304" pitchFamily="18" charset="0"/>
              </a:rPr>
              <a:t>1) Why does China carry out the one-child policy?</a:t>
            </a:r>
          </a:p>
          <a:p>
            <a:pPr>
              <a:spcBef>
                <a:spcPct val="50000"/>
              </a:spcBef>
              <a:buFont typeface="Arial" panose="020B0604020202020204" pitchFamily="34" charset="0"/>
              <a:buNone/>
              <a:defRPr/>
            </a:pPr>
            <a:r>
              <a:rPr lang="en-US" sz="2400" b="1" dirty="0">
                <a:latin typeface="Times New Roman" panose="02020603050405020304" pitchFamily="18" charset="0"/>
                <a:cs typeface="Times New Roman" panose="02020603050405020304" pitchFamily="18" charset="0"/>
              </a:rPr>
              <a:t>2) What social problems do you think China’s large </a:t>
            </a:r>
          </a:p>
          <a:p>
            <a:pPr>
              <a:spcBef>
                <a:spcPct val="50000"/>
              </a:spcBef>
              <a:buFont typeface="Arial" panose="020B0604020202020204" pitchFamily="34" charset="0"/>
              <a:buNone/>
              <a:defRPr/>
            </a:pPr>
            <a:r>
              <a:rPr lang="en-US" sz="2400" b="1" dirty="0">
                <a:latin typeface="Times New Roman" panose="02020603050405020304" pitchFamily="18" charset="0"/>
                <a:cs typeface="Times New Roman" panose="02020603050405020304" pitchFamily="18" charset="0"/>
              </a:rPr>
              <a:t>    population has caused?</a:t>
            </a:r>
          </a:p>
        </p:txBody>
      </p:sp>
      <p:sp>
        <p:nvSpPr>
          <p:cNvPr id="3" name="Text Box 5"/>
          <p:cNvSpPr txBox="1">
            <a:spLocks noChangeArrowheads="1"/>
          </p:cNvSpPr>
          <p:nvPr/>
        </p:nvSpPr>
        <p:spPr bwMode="auto">
          <a:xfrm>
            <a:off x="533400" y="685800"/>
            <a:ext cx="8305800" cy="954088"/>
          </a:xfrm>
          <a:prstGeom prst="rect">
            <a:avLst/>
          </a:prstGeom>
          <a:solidFill>
            <a:schemeClr val="accent5">
              <a:alpha val="39000"/>
            </a:schemeClr>
          </a:solidFill>
          <a:ln w="9525">
            <a:noFill/>
            <a:miter lim="800000"/>
          </a:ln>
          <a:effectLst/>
        </p:spPr>
        <p:txBody>
          <a:bodyPr>
            <a:spAutoFit/>
          </a:bodyPr>
          <a:lstStyle/>
          <a:p>
            <a:pPr>
              <a:spcBef>
                <a:spcPct val="50000"/>
              </a:spcBef>
              <a:buFont typeface="Arial" panose="020B0604020202020204" pitchFamily="34" charset="0"/>
              <a:buNone/>
              <a:defRPr/>
            </a:pPr>
            <a:r>
              <a:rPr lang="en-US" sz="2800" b="1" dirty="0">
                <a:solidFill>
                  <a:srgbClr val="FF00FF"/>
                </a:solidFill>
                <a:latin typeface="Times New Roman" panose="02020603050405020304" pitchFamily="18" charset="0"/>
                <a:cs typeface="Times New Roman" panose="02020603050405020304" pitchFamily="18" charset="0"/>
              </a:rPr>
              <a:t>1a   1. Before you read the passage, discuss the questions with your partner.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2852738"/>
            <a:ext cx="9144000"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a:latin typeface="Times New Roman" panose="02020603050405020304" pitchFamily="18" charset="0"/>
              <a:cs typeface="Times New Roman" panose="02020603050405020304" pitchFamily="18" charset="0"/>
            </a:endParaRPr>
          </a:p>
          <a:p>
            <a:pPr eaLnBrk="1" hangingPunct="1">
              <a:spcBef>
                <a:spcPct val="50000"/>
              </a:spcBef>
            </a:pPr>
            <a:endParaRPr lang="zh-CN" altLang="en-US">
              <a:latin typeface="Times New Roman" panose="02020603050405020304" pitchFamily="18" charset="0"/>
              <a:cs typeface="Times New Roman" panose="02020603050405020304" pitchFamily="18" charset="0"/>
            </a:endParaRPr>
          </a:p>
          <a:p>
            <a:pPr eaLnBrk="1" hangingPunct="1">
              <a:spcBef>
                <a:spcPct val="50000"/>
              </a:spcBef>
            </a:pPr>
            <a:endParaRPr lang="zh-CN" altLang="en-US">
              <a:latin typeface="Times New Roman" panose="02020603050405020304" pitchFamily="18" charset="0"/>
              <a:cs typeface="Times New Roman" panose="02020603050405020304" pitchFamily="18" charset="0"/>
            </a:endParaRPr>
          </a:p>
          <a:p>
            <a:pPr eaLnBrk="1" hangingPunct="1">
              <a:spcBef>
                <a:spcPct val="50000"/>
              </a:spcBef>
            </a:pPr>
            <a:endParaRPr lang="zh-CN" altLang="en-US">
              <a:latin typeface="Times New Roman" panose="02020603050405020304" pitchFamily="18" charset="0"/>
              <a:cs typeface="Times New Roman" panose="02020603050405020304" pitchFamily="18" charset="0"/>
            </a:endParaRPr>
          </a:p>
          <a:p>
            <a:pPr eaLnBrk="1" hangingPunct="1">
              <a:spcBef>
                <a:spcPct val="50000"/>
              </a:spcBef>
            </a:pPr>
            <a:endParaRPr lang="zh-CN" altLang="en-US">
              <a:latin typeface="Times New Roman" panose="02020603050405020304" pitchFamily="18" charset="0"/>
              <a:cs typeface="Times New Roman" panose="02020603050405020304" pitchFamily="18" charset="0"/>
            </a:endParaRPr>
          </a:p>
          <a:p>
            <a:pPr eaLnBrk="1" hangingPunct="1">
              <a:spcBef>
                <a:spcPct val="50000"/>
              </a:spcBef>
            </a:pPr>
            <a:endParaRPr lang="zh-CN" altLang="en-US">
              <a:latin typeface="Times New Roman" panose="02020603050405020304" pitchFamily="18" charset="0"/>
              <a:cs typeface="Times New Roman" panose="02020603050405020304" pitchFamily="18" charset="0"/>
            </a:endParaRPr>
          </a:p>
          <a:p>
            <a:pPr eaLnBrk="1" hangingPunct="1">
              <a:spcBef>
                <a:spcPct val="50000"/>
              </a:spcBef>
            </a:pPr>
            <a:endParaRPr lang="zh-CN" altLang="en-US">
              <a:latin typeface="Times New Roman" panose="02020603050405020304" pitchFamily="18" charset="0"/>
              <a:cs typeface="Times New Roman" panose="02020603050405020304" pitchFamily="18" charset="0"/>
            </a:endParaRPr>
          </a:p>
          <a:p>
            <a:pPr eaLnBrk="1" hangingPunct="1">
              <a:spcBef>
                <a:spcPct val="50000"/>
              </a:spcBef>
            </a:pPr>
            <a:endParaRPr lang="zh-CN" altLang="en-US">
              <a:latin typeface="Times New Roman" panose="02020603050405020304" pitchFamily="18" charset="0"/>
              <a:cs typeface="Times New Roman" panose="02020603050405020304" pitchFamily="18" charset="0"/>
            </a:endParaRPr>
          </a:p>
          <a:p>
            <a:pPr eaLnBrk="1" hangingPunct="1">
              <a:spcBef>
                <a:spcPct val="50000"/>
              </a:spcBef>
            </a:pPr>
            <a:endParaRPr lang="zh-CN" altLang="en-US">
              <a:latin typeface="Times New Roman" panose="02020603050405020304" pitchFamily="18" charset="0"/>
              <a:cs typeface="Times New Roman" panose="02020603050405020304" pitchFamily="18" charset="0"/>
            </a:endParaRPr>
          </a:p>
          <a:p>
            <a:pPr eaLnBrk="1" hangingPunct="1">
              <a:spcBef>
                <a:spcPct val="50000"/>
              </a:spcBef>
            </a:pPr>
            <a:endParaRPr lang="zh-CN" altLang="en-US">
              <a:latin typeface="Times New Roman" panose="02020603050405020304" pitchFamily="18" charset="0"/>
              <a:cs typeface="Times New Roman" panose="02020603050405020304" pitchFamily="18" charset="0"/>
            </a:endParaRPr>
          </a:p>
        </p:txBody>
      </p:sp>
      <p:sp>
        <p:nvSpPr>
          <p:cNvPr id="10243" name="Text Box 3"/>
          <p:cNvSpPr txBox="1">
            <a:spLocks noChangeArrowheads="1"/>
          </p:cNvSpPr>
          <p:nvPr/>
        </p:nvSpPr>
        <p:spPr bwMode="auto">
          <a:xfrm>
            <a:off x="0" y="52388"/>
            <a:ext cx="9144000"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a:latin typeface="Times New Roman" panose="02020603050405020304" pitchFamily="18" charset="0"/>
              <a:cs typeface="Times New Roman" panose="02020603050405020304" pitchFamily="18" charset="0"/>
            </a:endParaRPr>
          </a:p>
          <a:p>
            <a:pPr eaLnBrk="1" hangingPunct="1">
              <a:spcBef>
                <a:spcPct val="50000"/>
              </a:spcBef>
            </a:pPr>
            <a:endParaRPr lang="zh-CN" altLang="en-US">
              <a:latin typeface="Times New Roman" panose="02020603050405020304" pitchFamily="18" charset="0"/>
              <a:cs typeface="Times New Roman" panose="02020603050405020304" pitchFamily="18" charset="0"/>
            </a:endParaRPr>
          </a:p>
          <a:p>
            <a:pPr eaLnBrk="1" hangingPunct="1">
              <a:spcBef>
                <a:spcPct val="50000"/>
              </a:spcBef>
            </a:pPr>
            <a:endParaRPr lang="zh-CN" altLang="en-US">
              <a:latin typeface="Times New Roman" panose="02020603050405020304" pitchFamily="18" charset="0"/>
              <a:cs typeface="Times New Roman" panose="02020603050405020304" pitchFamily="18" charset="0"/>
            </a:endParaRPr>
          </a:p>
          <a:p>
            <a:pPr eaLnBrk="1" hangingPunct="1">
              <a:spcBef>
                <a:spcPct val="50000"/>
              </a:spcBef>
            </a:pPr>
            <a:endParaRPr lang="zh-CN" altLang="en-US">
              <a:latin typeface="Times New Roman" panose="02020603050405020304" pitchFamily="18" charset="0"/>
              <a:cs typeface="Times New Roman" panose="02020603050405020304" pitchFamily="18" charset="0"/>
            </a:endParaRPr>
          </a:p>
          <a:p>
            <a:pPr eaLnBrk="1" hangingPunct="1">
              <a:spcBef>
                <a:spcPct val="50000"/>
              </a:spcBef>
            </a:pPr>
            <a:endParaRPr lang="zh-CN" altLang="en-US">
              <a:latin typeface="Times New Roman" panose="02020603050405020304" pitchFamily="18" charset="0"/>
              <a:cs typeface="Times New Roman" panose="02020603050405020304" pitchFamily="18" charset="0"/>
            </a:endParaRPr>
          </a:p>
          <a:p>
            <a:pPr eaLnBrk="1" hangingPunct="1">
              <a:spcBef>
                <a:spcPct val="50000"/>
              </a:spcBef>
            </a:pPr>
            <a:endParaRPr lang="zh-CN" altLang="en-US">
              <a:latin typeface="Times New Roman" panose="02020603050405020304" pitchFamily="18" charset="0"/>
              <a:cs typeface="Times New Roman" panose="02020603050405020304" pitchFamily="18" charset="0"/>
            </a:endParaRPr>
          </a:p>
          <a:p>
            <a:pPr eaLnBrk="1" hangingPunct="1">
              <a:spcBef>
                <a:spcPct val="50000"/>
              </a:spcBef>
            </a:pPr>
            <a:endParaRPr lang="zh-CN" altLang="en-US">
              <a:latin typeface="Times New Roman" panose="02020603050405020304" pitchFamily="18" charset="0"/>
              <a:cs typeface="Times New Roman" panose="02020603050405020304" pitchFamily="18" charset="0"/>
            </a:endParaRPr>
          </a:p>
        </p:txBody>
      </p:sp>
      <p:sp>
        <p:nvSpPr>
          <p:cNvPr id="6148" name="Text Box 4"/>
          <p:cNvSpPr txBox="1">
            <a:spLocks noChangeArrowheads="1"/>
          </p:cNvSpPr>
          <p:nvPr/>
        </p:nvSpPr>
        <p:spPr bwMode="auto">
          <a:xfrm>
            <a:off x="0" y="0"/>
            <a:ext cx="9144000" cy="1169988"/>
          </a:xfrm>
          <a:prstGeom prst="rect">
            <a:avLst/>
          </a:prstGeom>
          <a:solidFill>
            <a:schemeClr val="accent3">
              <a:lumMod val="95000"/>
            </a:schemeClr>
          </a:solidFill>
          <a:ln w="9525">
            <a:noFill/>
            <a:miter lim="800000"/>
          </a:ln>
          <a:effectLst/>
        </p:spPr>
        <p:txBody>
          <a:bodyPr>
            <a:spAutoFit/>
          </a:bodyPr>
          <a:lstStyle/>
          <a:p>
            <a:pPr>
              <a:spcBef>
                <a:spcPct val="50000"/>
              </a:spcBef>
              <a:buFont typeface="Arial" panose="020B0604020202020204" pitchFamily="34" charset="0"/>
              <a:buNone/>
              <a:defRPr/>
            </a:pPr>
            <a:r>
              <a:rPr lang="en-US" sz="2800" b="1" dirty="0">
                <a:solidFill>
                  <a:srgbClr val="FF00FF"/>
                </a:solidFill>
                <a:latin typeface="Times New Roman" panose="02020603050405020304" pitchFamily="18" charset="0"/>
                <a:cs typeface="Times New Roman" panose="02020603050405020304" pitchFamily="18" charset="0"/>
              </a:rPr>
              <a:t>1a   Read and understand.</a:t>
            </a:r>
          </a:p>
          <a:p>
            <a:pPr>
              <a:spcBef>
                <a:spcPct val="50000"/>
              </a:spcBef>
              <a:buFont typeface="Arial" panose="020B0604020202020204" pitchFamily="34" charset="0"/>
              <a:buNone/>
              <a:defRPr/>
            </a:pPr>
            <a:r>
              <a:rPr lang="en-US" sz="2800" b="1" dirty="0">
                <a:solidFill>
                  <a:srgbClr val="FF00FF"/>
                </a:solidFill>
                <a:latin typeface="Times New Roman" panose="02020603050405020304" pitchFamily="18" charset="0"/>
                <a:cs typeface="Times New Roman" panose="02020603050405020304" pitchFamily="18" charset="0"/>
              </a:rPr>
              <a:t>       2. Write the title of the passage.</a:t>
            </a:r>
          </a:p>
        </p:txBody>
      </p:sp>
      <p:sp>
        <p:nvSpPr>
          <p:cNvPr id="6149" name="Text Box 5"/>
          <p:cNvSpPr txBox="1">
            <a:spLocks noChangeArrowheads="1"/>
          </p:cNvSpPr>
          <p:nvPr/>
        </p:nvSpPr>
        <p:spPr bwMode="auto">
          <a:xfrm>
            <a:off x="0" y="2514600"/>
            <a:ext cx="9144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rgbClr val="002060"/>
                </a:solidFill>
                <a:latin typeface="Times New Roman" panose="02020603050405020304" pitchFamily="18" charset="0"/>
                <a:cs typeface="Times New Roman" panose="02020603050405020304" pitchFamily="18" charset="0"/>
              </a:rPr>
              <a:t>1b Read 1a and match the main idea with each paragraph.</a:t>
            </a:r>
          </a:p>
          <a:p>
            <a:pPr eaLnBrk="1" hangingPunct="1">
              <a:spcBef>
                <a:spcPct val="50000"/>
              </a:spcBef>
            </a:pPr>
            <a:endParaRPr lang="en-US" altLang="zh-CN" sz="2800" b="1" dirty="0">
              <a:solidFill>
                <a:srgbClr val="002060"/>
              </a:solidFill>
              <a:latin typeface="Times New Roman" panose="02020603050405020304" pitchFamily="18" charset="0"/>
              <a:cs typeface="Times New Roman" panose="02020603050405020304" pitchFamily="18" charset="0"/>
            </a:endParaRPr>
          </a:p>
        </p:txBody>
      </p:sp>
      <p:sp>
        <p:nvSpPr>
          <p:cNvPr id="6150" name="Text Box 6"/>
          <p:cNvSpPr txBox="1">
            <a:spLocks noChangeArrowheads="1"/>
          </p:cNvSpPr>
          <p:nvPr/>
        </p:nvSpPr>
        <p:spPr bwMode="auto">
          <a:xfrm>
            <a:off x="-74613" y="4057650"/>
            <a:ext cx="9218613" cy="2678113"/>
          </a:xfrm>
          <a:prstGeom prst="rect">
            <a:avLst/>
          </a:prstGeom>
          <a:solidFill>
            <a:schemeClr val="accent5">
              <a:alpha val="68000"/>
            </a:schemeClr>
          </a:solidFill>
          <a:ln w="9525">
            <a:noFill/>
            <a:miter lim="800000"/>
          </a:ln>
          <a:effectLst/>
        </p:spPr>
        <p:txBody>
          <a:bodyPr>
            <a:spAutoFit/>
          </a:bodyPr>
          <a:lstStyle/>
          <a:p>
            <a:pPr>
              <a:spcBef>
                <a:spcPct val="50000"/>
              </a:spcBef>
              <a:buFont typeface="Arial" panose="020B0604020202020204" pitchFamily="34" charset="0"/>
              <a:buNone/>
              <a:defRPr/>
            </a:pPr>
            <a:r>
              <a:rPr lang="en-US" sz="2400" b="1" dirty="0">
                <a:latin typeface="Times New Roman" panose="02020603050405020304" pitchFamily="18" charset="0"/>
                <a:cs typeface="Times New Roman" panose="02020603050405020304" pitchFamily="18" charset="0"/>
              </a:rPr>
              <a:t>1. _____ Paragraph 1        A. </a:t>
            </a:r>
            <a:r>
              <a:rPr lang="en-US" altLang="zh-CN" sz="2400" b="1" dirty="0">
                <a:latin typeface="Times New Roman" panose="02020603050405020304" pitchFamily="18" charset="0"/>
                <a:cs typeface="Times New Roman" panose="02020603050405020304" pitchFamily="18" charset="0"/>
              </a:rPr>
              <a:t>t</a:t>
            </a:r>
            <a:r>
              <a:rPr lang="en-US" sz="2400" b="1" dirty="0">
                <a:latin typeface="Times New Roman" panose="02020603050405020304" pitchFamily="18" charset="0"/>
                <a:cs typeface="Times New Roman" panose="02020603050405020304" pitchFamily="18" charset="0"/>
              </a:rPr>
              <a:t>he measures to deal with the </a:t>
            </a:r>
          </a:p>
          <a:p>
            <a:pPr>
              <a:spcBef>
                <a:spcPct val="50000"/>
              </a:spcBef>
              <a:buFont typeface="Arial" panose="020B0604020202020204" pitchFamily="34" charset="0"/>
              <a:buNone/>
              <a:defRPr/>
            </a:pPr>
            <a:r>
              <a:rPr lang="en-US" sz="2400" b="1" dirty="0">
                <a:latin typeface="Times New Roman" panose="02020603050405020304" pitchFamily="18" charset="0"/>
                <a:cs typeface="Times New Roman" panose="02020603050405020304" pitchFamily="18" charset="0"/>
              </a:rPr>
              <a:t>                                                 problems</a:t>
            </a:r>
          </a:p>
          <a:p>
            <a:pPr>
              <a:spcBef>
                <a:spcPct val="50000"/>
              </a:spcBef>
              <a:buFont typeface="Arial" panose="020B0604020202020204" pitchFamily="34" charset="0"/>
              <a:buNone/>
              <a:defRPr/>
            </a:pPr>
            <a:r>
              <a:rPr lang="en-US" sz="2400" b="1" dirty="0">
                <a:latin typeface="Times New Roman" panose="02020603050405020304" pitchFamily="18" charset="0"/>
                <a:cs typeface="Times New Roman" panose="02020603050405020304" pitchFamily="18" charset="0"/>
              </a:rPr>
              <a:t>2. _____ Paragraph 2        B. </a:t>
            </a:r>
            <a:r>
              <a:rPr lang="en-US" altLang="zh-CN" sz="2400" b="1" dirty="0">
                <a:latin typeface="Times New Roman" panose="02020603050405020304" pitchFamily="18" charset="0"/>
                <a:cs typeface="Times New Roman" panose="02020603050405020304" pitchFamily="18" charset="0"/>
              </a:rPr>
              <a:t>t</a:t>
            </a:r>
            <a:r>
              <a:rPr lang="en-US" sz="2400" b="1" dirty="0">
                <a:latin typeface="Times New Roman" panose="02020603050405020304" pitchFamily="18" charset="0"/>
                <a:cs typeface="Times New Roman" panose="02020603050405020304" pitchFamily="18" charset="0"/>
              </a:rPr>
              <a:t>he world’s and Asia’s population</a:t>
            </a:r>
          </a:p>
          <a:p>
            <a:pPr>
              <a:spcBef>
                <a:spcPct val="50000"/>
              </a:spcBef>
              <a:buFont typeface="Arial" panose="020B0604020202020204" pitchFamily="34" charset="0"/>
              <a:buNone/>
              <a:defRPr/>
            </a:pPr>
            <a:r>
              <a:rPr lang="en-US" sz="2400" b="1" dirty="0">
                <a:latin typeface="Times New Roman" panose="02020603050405020304" pitchFamily="18" charset="0"/>
                <a:cs typeface="Times New Roman" panose="02020603050405020304" pitchFamily="18" charset="0"/>
              </a:rPr>
              <a:t>3. _____ Paragraph 3        C. </a:t>
            </a:r>
            <a:r>
              <a:rPr lang="en-US" altLang="zh-CN" sz="2400" b="1" dirty="0">
                <a:latin typeface="Times New Roman" panose="02020603050405020304" pitchFamily="18" charset="0"/>
                <a:cs typeface="Times New Roman" panose="02020603050405020304" pitchFamily="18" charset="0"/>
              </a:rPr>
              <a:t>t</a:t>
            </a:r>
            <a:r>
              <a:rPr lang="en-US" sz="2400" b="1" dirty="0">
                <a:latin typeface="Times New Roman" panose="02020603050405020304" pitchFamily="18" charset="0"/>
                <a:cs typeface="Times New Roman" panose="02020603050405020304" pitchFamily="18" charset="0"/>
              </a:rPr>
              <a:t>he problems caused by large </a:t>
            </a:r>
          </a:p>
          <a:p>
            <a:pPr>
              <a:spcBef>
                <a:spcPct val="50000"/>
              </a:spcBef>
              <a:buFont typeface="Arial" panose="020B0604020202020204" pitchFamily="34" charset="0"/>
              <a:buNone/>
              <a:defRPr/>
            </a:pPr>
            <a:r>
              <a:rPr lang="en-US" sz="2400" b="1" dirty="0">
                <a:latin typeface="Times New Roman" panose="02020603050405020304" pitchFamily="18" charset="0"/>
                <a:cs typeface="Times New Roman" panose="02020603050405020304" pitchFamily="18" charset="0"/>
              </a:rPr>
              <a:t>                                                 population</a:t>
            </a:r>
          </a:p>
        </p:txBody>
      </p:sp>
      <p:sp>
        <p:nvSpPr>
          <p:cNvPr id="6151" name="Text Box 7"/>
          <p:cNvSpPr txBox="1">
            <a:spLocks noChangeArrowheads="1"/>
          </p:cNvSpPr>
          <p:nvPr/>
        </p:nvSpPr>
        <p:spPr bwMode="auto">
          <a:xfrm>
            <a:off x="1905000" y="1524000"/>
            <a:ext cx="426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i="1" dirty="0">
                <a:solidFill>
                  <a:srgbClr val="000099"/>
                </a:solidFill>
                <a:latin typeface="Times New Roman" panose="02020603050405020304" pitchFamily="18" charset="0"/>
                <a:cs typeface="Times New Roman" panose="02020603050405020304" pitchFamily="18" charset="0"/>
              </a:rPr>
              <a:t>Population Problems</a:t>
            </a:r>
          </a:p>
        </p:txBody>
      </p:sp>
      <p:sp>
        <p:nvSpPr>
          <p:cNvPr id="6152" name="Text Box 8"/>
          <p:cNvSpPr txBox="1">
            <a:spLocks noChangeArrowheads="1"/>
          </p:cNvSpPr>
          <p:nvPr/>
        </p:nvSpPr>
        <p:spPr bwMode="auto">
          <a:xfrm>
            <a:off x="609600" y="4038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990033"/>
                </a:solidFill>
                <a:latin typeface="Times New Roman" panose="02020603050405020304" pitchFamily="18" charset="0"/>
                <a:cs typeface="Times New Roman" panose="02020603050405020304" pitchFamily="18" charset="0"/>
              </a:rPr>
              <a:t>B</a:t>
            </a:r>
          </a:p>
        </p:txBody>
      </p:sp>
      <p:sp>
        <p:nvSpPr>
          <p:cNvPr id="6153" name="Text Box 9"/>
          <p:cNvSpPr txBox="1">
            <a:spLocks noChangeArrowheads="1"/>
          </p:cNvSpPr>
          <p:nvPr/>
        </p:nvSpPr>
        <p:spPr bwMode="auto">
          <a:xfrm>
            <a:off x="609600" y="51054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990033"/>
                </a:solidFill>
                <a:latin typeface="Times New Roman" panose="02020603050405020304" pitchFamily="18" charset="0"/>
                <a:cs typeface="Times New Roman" panose="02020603050405020304" pitchFamily="18" charset="0"/>
              </a:rPr>
              <a:t>C</a:t>
            </a:r>
          </a:p>
        </p:txBody>
      </p:sp>
      <p:sp>
        <p:nvSpPr>
          <p:cNvPr id="6154" name="Text Box 10"/>
          <p:cNvSpPr txBox="1">
            <a:spLocks noChangeArrowheads="1"/>
          </p:cNvSpPr>
          <p:nvPr/>
        </p:nvSpPr>
        <p:spPr bwMode="auto">
          <a:xfrm>
            <a:off x="609600" y="57150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990033"/>
                </a:solidFill>
                <a:latin typeface="Times New Roman" panose="02020603050405020304" pitchFamily="18" charset="0"/>
                <a:cs typeface="Times New Roman" panose="02020603050405020304" pitchFamily="18" charset="0"/>
              </a:rPr>
              <a:t>A</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51"/>
                                        </p:tgtEl>
                                        <p:attrNameLst>
                                          <p:attrName>style.visibility</p:attrName>
                                        </p:attrNameLst>
                                      </p:cBhvr>
                                      <p:to>
                                        <p:strVal val="visible"/>
                                      </p:to>
                                    </p:set>
                                    <p:anim calcmode="lin" valueType="num">
                                      <p:cBhvr additive="base">
                                        <p:cTn id="12" dur="500" fill="hold"/>
                                        <p:tgtEl>
                                          <p:spTgt spid="6151"/>
                                        </p:tgtEl>
                                        <p:attrNameLst>
                                          <p:attrName>ppt_x</p:attrName>
                                        </p:attrNameLst>
                                      </p:cBhvr>
                                      <p:tavLst>
                                        <p:tav tm="0">
                                          <p:val>
                                            <p:strVal val="#ppt_x"/>
                                          </p:val>
                                        </p:tav>
                                        <p:tav tm="100000">
                                          <p:val>
                                            <p:strVal val="#ppt_x"/>
                                          </p:val>
                                        </p:tav>
                                      </p:tavLst>
                                    </p:anim>
                                    <p:anim calcmode="lin" valueType="num">
                                      <p:cBhvr additive="base">
                                        <p:cTn id="13"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149"/>
                                        </p:tgtEl>
                                        <p:attrNameLst>
                                          <p:attrName>style.visibility</p:attrName>
                                        </p:attrNameLst>
                                      </p:cBhvr>
                                      <p:to>
                                        <p:strVal val="visible"/>
                                      </p:to>
                                    </p:set>
                                    <p:animEffect transition="in" filter="blinds(horizontal)">
                                      <p:cBhvr>
                                        <p:cTn id="18" dur="500"/>
                                        <p:tgtEl>
                                          <p:spTgt spid="6149"/>
                                        </p:tgtEl>
                                      </p:cBhvr>
                                    </p:animEffect>
                                  </p:childTnLst>
                                </p:cTn>
                              </p:par>
                              <p:par>
                                <p:cTn id="19" presetID="3" presetClass="entr" presetSubtype="10" fill="hold" grpId="0" nodeType="withEffect" nodePh="1">
                                  <p:stCondLst>
                                    <p:cond delay="0"/>
                                  </p:stCondLst>
                                  <p:endCondLst>
                                    <p:cond evt="begin" delay="0">
                                      <p:tn val="19"/>
                                    </p:cond>
                                  </p:endCondLst>
                                  <p:childTnLst>
                                    <p:set>
                                      <p:cBhvr>
                                        <p:cTn id="20" dur="1" fill="hold">
                                          <p:stCondLst>
                                            <p:cond delay="0"/>
                                          </p:stCondLst>
                                        </p:cTn>
                                        <p:tgtEl>
                                          <p:spTgt spid="6146"/>
                                        </p:tgtEl>
                                        <p:attrNameLst>
                                          <p:attrName>style.visibility</p:attrName>
                                        </p:attrNameLst>
                                      </p:cBhvr>
                                      <p:to>
                                        <p:strVal val="visible"/>
                                      </p:to>
                                    </p:set>
                                    <p:animEffect transition="in" filter="blinds(horizontal)">
                                      <p:cBhvr>
                                        <p:cTn id="21" dur="500"/>
                                        <p:tgtEl>
                                          <p:spTgt spid="614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150"/>
                                        </p:tgtEl>
                                        <p:attrNameLst>
                                          <p:attrName>style.visibility</p:attrName>
                                        </p:attrNameLst>
                                      </p:cBhvr>
                                      <p:to>
                                        <p:strVal val="visible"/>
                                      </p:to>
                                    </p:set>
                                    <p:animEffect transition="in" filter="dissolve">
                                      <p:cBhvr>
                                        <p:cTn id="26" dur="500"/>
                                        <p:tgtEl>
                                          <p:spTgt spid="615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52"/>
                                        </p:tgtEl>
                                        <p:attrNameLst>
                                          <p:attrName>style.visibility</p:attrName>
                                        </p:attrNameLst>
                                      </p:cBhvr>
                                      <p:to>
                                        <p:strVal val="visible"/>
                                      </p:to>
                                    </p:set>
                                    <p:anim calcmode="lin" valueType="num">
                                      <p:cBhvr additive="base">
                                        <p:cTn id="31" dur="500" fill="hold"/>
                                        <p:tgtEl>
                                          <p:spTgt spid="6152"/>
                                        </p:tgtEl>
                                        <p:attrNameLst>
                                          <p:attrName>ppt_x</p:attrName>
                                        </p:attrNameLst>
                                      </p:cBhvr>
                                      <p:tavLst>
                                        <p:tav tm="0">
                                          <p:val>
                                            <p:strVal val="#ppt_x"/>
                                          </p:val>
                                        </p:tav>
                                        <p:tav tm="100000">
                                          <p:val>
                                            <p:strVal val="#ppt_x"/>
                                          </p:val>
                                        </p:tav>
                                      </p:tavLst>
                                    </p:anim>
                                    <p:anim calcmode="lin" valueType="num">
                                      <p:cBhvr additive="base">
                                        <p:cTn id="32"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53"/>
                                        </p:tgtEl>
                                        <p:attrNameLst>
                                          <p:attrName>style.visibility</p:attrName>
                                        </p:attrNameLst>
                                      </p:cBhvr>
                                      <p:to>
                                        <p:strVal val="visible"/>
                                      </p:to>
                                    </p:set>
                                    <p:anim calcmode="lin" valueType="num">
                                      <p:cBhvr additive="base">
                                        <p:cTn id="37" dur="500" fill="hold"/>
                                        <p:tgtEl>
                                          <p:spTgt spid="6153"/>
                                        </p:tgtEl>
                                        <p:attrNameLst>
                                          <p:attrName>ppt_x</p:attrName>
                                        </p:attrNameLst>
                                      </p:cBhvr>
                                      <p:tavLst>
                                        <p:tav tm="0">
                                          <p:val>
                                            <p:strVal val="#ppt_x"/>
                                          </p:val>
                                        </p:tav>
                                        <p:tav tm="100000">
                                          <p:val>
                                            <p:strVal val="#ppt_x"/>
                                          </p:val>
                                        </p:tav>
                                      </p:tavLst>
                                    </p:anim>
                                    <p:anim calcmode="lin" valueType="num">
                                      <p:cBhvr additive="base">
                                        <p:cTn id="38"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54"/>
                                        </p:tgtEl>
                                        <p:attrNameLst>
                                          <p:attrName>style.visibility</p:attrName>
                                        </p:attrNameLst>
                                      </p:cBhvr>
                                      <p:to>
                                        <p:strVal val="visible"/>
                                      </p:to>
                                    </p:set>
                                    <p:anim calcmode="lin" valueType="num">
                                      <p:cBhvr additive="base">
                                        <p:cTn id="43" dur="500" fill="hold"/>
                                        <p:tgtEl>
                                          <p:spTgt spid="6154"/>
                                        </p:tgtEl>
                                        <p:attrNameLst>
                                          <p:attrName>ppt_x</p:attrName>
                                        </p:attrNameLst>
                                      </p:cBhvr>
                                      <p:tavLst>
                                        <p:tav tm="0">
                                          <p:val>
                                            <p:strVal val="#ppt_x"/>
                                          </p:val>
                                        </p:tav>
                                        <p:tav tm="100000">
                                          <p:val>
                                            <p:strVal val="#ppt_x"/>
                                          </p:val>
                                        </p:tav>
                                      </p:tavLst>
                                    </p:anim>
                                    <p:anim calcmode="lin" valueType="num">
                                      <p:cBhvr additive="base">
                                        <p:cTn id="44"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animBg="1" autoUpdateAnimBg="0"/>
      <p:bldP spid="6149" grpId="0"/>
      <p:bldP spid="6150" grpId="0" animBg="1" autoUpdateAnimBg="0"/>
      <p:bldP spid="6151" grpId="0" autoUpdateAnimBg="0"/>
      <p:bldP spid="6152" grpId="0" autoUpdateAnimBg="0"/>
      <p:bldP spid="6153" grpId="0" autoUpdateAnimBg="0"/>
      <p:bldP spid="615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28600" y="228600"/>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latin typeface="Times New Roman" panose="02020603050405020304" pitchFamily="18" charset="0"/>
                <a:cs typeface="Times New Roman" panose="02020603050405020304" pitchFamily="18" charset="0"/>
              </a:rPr>
              <a:t>1c  Read 1a again and complete the table.</a:t>
            </a:r>
          </a:p>
        </p:txBody>
      </p:sp>
      <p:graphicFrame>
        <p:nvGraphicFramePr>
          <p:cNvPr id="7196" name="Group 28"/>
          <p:cNvGraphicFramePr>
            <a:graphicFrameLocks noGrp="1"/>
          </p:cNvGraphicFramePr>
          <p:nvPr/>
        </p:nvGraphicFramePr>
        <p:xfrm>
          <a:off x="76200" y="1312863"/>
          <a:ext cx="8991600" cy="4784822"/>
        </p:xfrm>
        <a:graphic>
          <a:graphicData uri="http://schemas.openxmlformats.org/drawingml/2006/table">
            <a:tbl>
              <a:tblPr/>
              <a:tblGrid>
                <a:gridCol w="3308350">
                  <a:extLst>
                    <a:ext uri="{9D8B030D-6E8A-4147-A177-3AD203B41FA5}">
                      <a16:colId xmlns:a16="http://schemas.microsoft.com/office/drawing/2014/main" val="20000"/>
                    </a:ext>
                  </a:extLst>
                </a:gridCol>
                <a:gridCol w="5683250">
                  <a:extLst>
                    <a:ext uri="{9D8B030D-6E8A-4147-A177-3AD203B41FA5}">
                      <a16:colId xmlns:a16="http://schemas.microsoft.com/office/drawing/2014/main" val="20001"/>
                    </a:ext>
                  </a:extLst>
                </a:gridCol>
              </a:tblGrid>
              <a:tr h="685709">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Population of China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____________________</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0"/>
                  </a:ext>
                </a:extLst>
              </a:tr>
              <a:tr h="3276165">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0" fontAlgn="base" latinLnBrk="0" hangingPunct="0">
                        <a:lnSpc>
                          <a:spcPct val="100000"/>
                        </a:lnSpc>
                        <a:spcBef>
                          <a:spcPct val="20000"/>
                        </a:spcBef>
                        <a:spcAft>
                          <a:spcPct val="0"/>
                        </a:spcAft>
                        <a:buClrTx/>
                        <a:buSzTx/>
                        <a:buFontTx/>
                        <a:buNone/>
                      </a:pPr>
                      <a:endPar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0" fontAlgn="base" latinLnBrk="0" hangingPunct="0">
                        <a:lnSpc>
                          <a:spcPct val="100000"/>
                        </a:lnSpc>
                        <a:spcBef>
                          <a:spcPct val="20000"/>
                        </a:spcBef>
                        <a:spcAft>
                          <a:spcPct val="0"/>
                        </a:spcAft>
                        <a:buClrTx/>
                        <a:buSzTx/>
                        <a:buFontTx/>
                        <a:buNone/>
                      </a:pPr>
                      <a:endPar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0" fontAlgn="base" latinLnBrk="0" hangingPunct="0">
                        <a:lnSpc>
                          <a:spcPct val="100000"/>
                        </a:lnSpc>
                        <a:spcBef>
                          <a:spcPct val="20000"/>
                        </a:spcBef>
                        <a:spcAft>
                          <a:spcPct val="0"/>
                        </a:spcAft>
                        <a:buClrTx/>
                        <a:buSzTx/>
                        <a:buFontTx/>
                        <a:buNone/>
                      </a:pPr>
                      <a:endPar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0" fontAlgn="base" latinLnBrk="0" hangingPunct="0">
                        <a:lnSpc>
                          <a:spcPct val="100000"/>
                        </a:lnSpc>
                        <a:spcBef>
                          <a:spcPct val="20000"/>
                        </a:spcBef>
                        <a:spcAft>
                          <a:spcPct val="0"/>
                        </a:spcAft>
                        <a:buClrTx/>
                        <a:buSzTx/>
                        <a:buFontTx/>
                        <a:buNone/>
                      </a:pPr>
                      <a:r>
                        <a:rPr kumimoji="0" 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Social problem</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less ______________</a:t>
                      </a:r>
                    </a:p>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fewer</a:t>
                      </a:r>
                      <a:r>
                        <a:rPr kumimoji="0" 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_______ opportunities</a:t>
                      </a:r>
                    </a:p>
                    <a:p>
                      <a:pPr marL="0" marR="0" lvl="0" indent="0" algn="l"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less _______ and ______</a:t>
                      </a:r>
                    </a:p>
                    <a:p>
                      <a:pPr marL="0" marR="0" lvl="0" indent="0" algn="l"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crowded ________</a:t>
                      </a:r>
                    </a:p>
                    <a:p>
                      <a:pPr marL="0" marR="0" lvl="0" indent="0" algn="l"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heavy _________</a:t>
                      </a:r>
                    </a:p>
                    <a:p>
                      <a:pPr marL="0" marR="0" lvl="0" indent="0" algn="l"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________ natural environments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822851">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Government measure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_____________________</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7185" name="Text Box 17"/>
          <p:cNvSpPr txBox="1">
            <a:spLocks noChangeArrowheads="1"/>
          </p:cNvSpPr>
          <p:nvPr/>
        </p:nvSpPr>
        <p:spPr bwMode="auto">
          <a:xfrm>
            <a:off x="4953000" y="1295400"/>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CC0000"/>
                </a:solidFill>
                <a:latin typeface="Times New Roman" panose="02020603050405020304" pitchFamily="18" charset="0"/>
                <a:cs typeface="Times New Roman" panose="02020603050405020304" pitchFamily="18" charset="0"/>
              </a:rPr>
              <a:t>1.3 billion</a:t>
            </a:r>
          </a:p>
        </p:txBody>
      </p:sp>
      <p:sp>
        <p:nvSpPr>
          <p:cNvPr id="7186" name="Text Box 18"/>
          <p:cNvSpPr txBox="1">
            <a:spLocks noChangeArrowheads="1"/>
          </p:cNvSpPr>
          <p:nvPr/>
        </p:nvSpPr>
        <p:spPr bwMode="auto">
          <a:xfrm>
            <a:off x="4572000" y="2452688"/>
            <a:ext cx="2819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CC0000"/>
                </a:solidFill>
                <a:latin typeface="Times New Roman" panose="02020603050405020304" pitchFamily="18" charset="0"/>
                <a:cs typeface="Times New Roman" panose="02020603050405020304" pitchFamily="18" charset="0"/>
              </a:rPr>
              <a:t>job</a:t>
            </a:r>
          </a:p>
        </p:txBody>
      </p:sp>
      <p:sp>
        <p:nvSpPr>
          <p:cNvPr id="7187" name="Text Box 19"/>
          <p:cNvSpPr txBox="1">
            <a:spLocks noChangeArrowheads="1"/>
          </p:cNvSpPr>
          <p:nvPr/>
        </p:nvSpPr>
        <p:spPr bwMode="auto">
          <a:xfrm>
            <a:off x="4267200" y="2971800"/>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CC0000"/>
                </a:solidFill>
                <a:latin typeface="Times New Roman" panose="02020603050405020304" pitchFamily="18" charset="0"/>
                <a:cs typeface="Times New Roman" panose="02020603050405020304" pitchFamily="18" charset="0"/>
              </a:rPr>
              <a:t>energy</a:t>
            </a:r>
          </a:p>
        </p:txBody>
      </p:sp>
      <p:sp>
        <p:nvSpPr>
          <p:cNvPr id="7188" name="Text Box 20"/>
          <p:cNvSpPr txBox="1">
            <a:spLocks noChangeArrowheads="1"/>
          </p:cNvSpPr>
          <p:nvPr/>
        </p:nvSpPr>
        <p:spPr bwMode="auto">
          <a:xfrm>
            <a:off x="6477000" y="2971800"/>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CC0000"/>
                </a:solidFill>
                <a:latin typeface="Times New Roman" panose="02020603050405020304" pitchFamily="18" charset="0"/>
                <a:cs typeface="Times New Roman" panose="02020603050405020304" pitchFamily="18" charset="0"/>
              </a:rPr>
              <a:t>water</a:t>
            </a:r>
          </a:p>
        </p:txBody>
      </p:sp>
      <p:sp>
        <p:nvSpPr>
          <p:cNvPr id="7189" name="Text Box 21"/>
          <p:cNvSpPr txBox="1">
            <a:spLocks noChangeArrowheads="1"/>
          </p:cNvSpPr>
          <p:nvPr/>
        </p:nvSpPr>
        <p:spPr bwMode="auto">
          <a:xfrm>
            <a:off x="5181600" y="3505200"/>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CC0000"/>
                </a:solidFill>
                <a:latin typeface="Times New Roman" panose="02020603050405020304" pitchFamily="18" charset="0"/>
                <a:cs typeface="Times New Roman" panose="02020603050405020304" pitchFamily="18" charset="0"/>
              </a:rPr>
              <a:t>cities</a:t>
            </a:r>
          </a:p>
        </p:txBody>
      </p:sp>
      <p:sp>
        <p:nvSpPr>
          <p:cNvPr id="7190" name="Text Box 22"/>
          <p:cNvSpPr txBox="1">
            <a:spLocks noChangeArrowheads="1"/>
          </p:cNvSpPr>
          <p:nvPr/>
        </p:nvSpPr>
        <p:spPr bwMode="auto">
          <a:xfrm>
            <a:off x="4876800" y="4038600"/>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CC0000"/>
                </a:solidFill>
                <a:latin typeface="Times New Roman" panose="02020603050405020304" pitchFamily="18" charset="0"/>
                <a:cs typeface="Times New Roman" panose="02020603050405020304" pitchFamily="18" charset="0"/>
              </a:rPr>
              <a:t>traffic</a:t>
            </a:r>
          </a:p>
        </p:txBody>
      </p:sp>
      <p:sp>
        <p:nvSpPr>
          <p:cNvPr id="7191" name="Text Box 23"/>
          <p:cNvSpPr txBox="1">
            <a:spLocks noChangeArrowheads="1"/>
          </p:cNvSpPr>
          <p:nvPr/>
        </p:nvSpPr>
        <p:spPr bwMode="auto">
          <a:xfrm>
            <a:off x="3657600" y="4572000"/>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CC0000"/>
                </a:solidFill>
                <a:latin typeface="Times New Roman" panose="02020603050405020304" pitchFamily="18" charset="0"/>
                <a:cs typeface="Times New Roman" panose="02020603050405020304" pitchFamily="18" charset="0"/>
              </a:rPr>
              <a:t>worse</a:t>
            </a:r>
          </a:p>
        </p:txBody>
      </p:sp>
      <p:sp>
        <p:nvSpPr>
          <p:cNvPr id="7192" name="Text Box 24"/>
          <p:cNvSpPr txBox="1">
            <a:spLocks noChangeArrowheads="1"/>
          </p:cNvSpPr>
          <p:nvPr/>
        </p:nvSpPr>
        <p:spPr bwMode="auto">
          <a:xfrm>
            <a:off x="4419600" y="5272088"/>
            <a:ext cx="4114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CC0000"/>
                </a:solidFill>
                <a:latin typeface="Times New Roman" panose="02020603050405020304" pitchFamily="18" charset="0"/>
                <a:cs typeface="Times New Roman" panose="02020603050405020304" pitchFamily="18" charset="0"/>
              </a:rPr>
              <a:t>the one-child policy</a:t>
            </a:r>
          </a:p>
        </p:txBody>
      </p:sp>
      <p:sp>
        <p:nvSpPr>
          <p:cNvPr id="7193" name="Text Box 25"/>
          <p:cNvSpPr txBox="1">
            <a:spLocks noChangeArrowheads="1"/>
          </p:cNvSpPr>
          <p:nvPr/>
        </p:nvSpPr>
        <p:spPr bwMode="auto">
          <a:xfrm>
            <a:off x="4495800" y="1981200"/>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CC0000"/>
                </a:solidFill>
                <a:latin typeface="Times New Roman" panose="02020603050405020304" pitchFamily="18" charset="0"/>
                <a:cs typeface="Times New Roman" panose="02020603050405020304" pitchFamily="18" charset="0"/>
              </a:rPr>
              <a:t>living space</a:t>
            </a:r>
          </a:p>
        </p:txBody>
      </p:sp>
      <p:pic>
        <p:nvPicPr>
          <p:cNvPr id="7194" name="Picture 26" descr="2014-01-24_20-47-10"/>
          <p:cNvPicPr>
            <a:picLocks noChangeAspect="1" noChangeArrowheads="1"/>
          </p:cNvPicPr>
          <p:nvPr/>
        </p:nvPicPr>
        <p:blipFill>
          <a:blip r:embed="rId2"/>
          <a:srcRect/>
          <a:stretch>
            <a:fillRect/>
          </a:stretch>
        </p:blipFill>
        <p:spPr bwMode="auto">
          <a:xfrm>
            <a:off x="533400" y="3429000"/>
            <a:ext cx="12430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27" descr="2014-01-26_08-37-46"/>
          <p:cNvPicPr>
            <a:picLocks noChangeAspect="1" noChangeArrowheads="1"/>
          </p:cNvPicPr>
          <p:nvPr/>
        </p:nvPicPr>
        <p:blipFill>
          <a:blip r:embed="rId3"/>
          <a:srcRect/>
          <a:stretch>
            <a:fillRect/>
          </a:stretch>
        </p:blipFill>
        <p:spPr bwMode="auto">
          <a:xfrm>
            <a:off x="6934200" y="2286000"/>
            <a:ext cx="21336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7196"/>
                                        </p:tgtEl>
                                        <p:attrNameLst>
                                          <p:attrName>style.visibility</p:attrName>
                                        </p:attrNameLst>
                                      </p:cBhvr>
                                      <p:to>
                                        <p:strVal val="visible"/>
                                      </p:to>
                                    </p:set>
                                    <p:animEffect transition="in" filter="plus(in)">
                                      <p:cBhvr>
                                        <p:cTn id="13" dur="1000"/>
                                        <p:tgtEl>
                                          <p:spTgt spid="7196"/>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7185"/>
                                        </p:tgtEl>
                                        <p:attrNameLst>
                                          <p:attrName>style.visibility</p:attrName>
                                        </p:attrNameLst>
                                      </p:cBhvr>
                                      <p:to>
                                        <p:strVal val="visible"/>
                                      </p:to>
                                    </p:set>
                                    <p:anim to="" calcmode="lin" valueType="num">
                                      <p:cBhvr>
                                        <p:cTn id="18" dur="1" fill="hold"/>
                                        <p:tgtEl>
                                          <p:spTgt spid="7185"/>
                                        </p:tgtEl>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7193"/>
                                        </p:tgtEl>
                                        <p:attrNameLst>
                                          <p:attrName>style.visibility</p:attrName>
                                        </p:attrNameLst>
                                      </p:cBhvr>
                                      <p:to>
                                        <p:strVal val="visible"/>
                                      </p:to>
                                    </p:set>
                                    <p:anim to="" calcmode="lin" valueType="num">
                                      <p:cBhvr>
                                        <p:cTn id="23" dur="1" fill="hold"/>
                                        <p:tgtEl>
                                          <p:spTgt spid="7193"/>
                                        </p:tgtEl>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7186"/>
                                        </p:tgtEl>
                                        <p:attrNameLst>
                                          <p:attrName>style.visibility</p:attrName>
                                        </p:attrNameLst>
                                      </p:cBhvr>
                                      <p:to>
                                        <p:strVal val="visible"/>
                                      </p:to>
                                    </p:set>
                                    <p:anim to="" calcmode="lin" valueType="num">
                                      <p:cBhvr>
                                        <p:cTn id="28" dur="1" fill="hold"/>
                                        <p:tgtEl>
                                          <p:spTgt spid="7186"/>
                                        </p:tgtEl>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7187"/>
                                        </p:tgtEl>
                                        <p:attrNameLst>
                                          <p:attrName>style.visibility</p:attrName>
                                        </p:attrNameLst>
                                      </p:cBhvr>
                                      <p:to>
                                        <p:strVal val="visible"/>
                                      </p:to>
                                    </p:set>
                                    <p:anim to="" calcmode="lin" valueType="num">
                                      <p:cBhvr>
                                        <p:cTn id="33" dur="1" fill="hold"/>
                                        <p:tgtEl>
                                          <p:spTgt spid="7187"/>
                                        </p:tgtEl>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7188"/>
                                        </p:tgtEl>
                                        <p:attrNameLst>
                                          <p:attrName>style.visibility</p:attrName>
                                        </p:attrNameLst>
                                      </p:cBhvr>
                                      <p:to>
                                        <p:strVal val="visible"/>
                                      </p:to>
                                    </p:set>
                                    <p:anim to="" calcmode="lin" valueType="num">
                                      <p:cBhvr>
                                        <p:cTn id="38" dur="1" fill="hold"/>
                                        <p:tgtEl>
                                          <p:spTgt spid="7188"/>
                                        </p:tgtEl>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7189"/>
                                        </p:tgtEl>
                                        <p:attrNameLst>
                                          <p:attrName>style.visibility</p:attrName>
                                        </p:attrNameLst>
                                      </p:cBhvr>
                                      <p:to>
                                        <p:strVal val="visible"/>
                                      </p:to>
                                    </p:set>
                                    <p:anim to="" calcmode="lin" valueType="num">
                                      <p:cBhvr>
                                        <p:cTn id="43" dur="1" fill="hold"/>
                                        <p:tgtEl>
                                          <p:spTgt spid="7189"/>
                                        </p:tgtEl>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7190"/>
                                        </p:tgtEl>
                                        <p:attrNameLst>
                                          <p:attrName>style.visibility</p:attrName>
                                        </p:attrNameLst>
                                      </p:cBhvr>
                                      <p:to>
                                        <p:strVal val="visible"/>
                                      </p:to>
                                    </p:set>
                                    <p:anim to="" calcmode="lin" valueType="num">
                                      <p:cBhvr>
                                        <p:cTn id="48" dur="1" fill="hold"/>
                                        <p:tgtEl>
                                          <p:spTgt spid="7190"/>
                                        </p:tgtEl>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grpId="0" nodeType="clickEffect">
                                  <p:stCondLst>
                                    <p:cond delay="0"/>
                                  </p:stCondLst>
                                  <p:childTnLst>
                                    <p:set>
                                      <p:cBhvr>
                                        <p:cTn id="52" dur="1" fill="hold">
                                          <p:stCondLst>
                                            <p:cond delay="0"/>
                                          </p:stCondLst>
                                        </p:cTn>
                                        <p:tgtEl>
                                          <p:spTgt spid="7191"/>
                                        </p:tgtEl>
                                        <p:attrNameLst>
                                          <p:attrName>style.visibility</p:attrName>
                                        </p:attrNameLst>
                                      </p:cBhvr>
                                      <p:to>
                                        <p:strVal val="visible"/>
                                      </p:to>
                                    </p:set>
                                    <p:anim to="" calcmode="lin" valueType="num">
                                      <p:cBhvr>
                                        <p:cTn id="53" dur="1" fill="hold"/>
                                        <p:tgtEl>
                                          <p:spTgt spid="7191"/>
                                        </p:tgtEl>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grpId="0" nodeType="clickEffect">
                                  <p:stCondLst>
                                    <p:cond delay="0"/>
                                  </p:stCondLst>
                                  <p:childTnLst>
                                    <p:set>
                                      <p:cBhvr>
                                        <p:cTn id="57" dur="1" fill="hold">
                                          <p:stCondLst>
                                            <p:cond delay="0"/>
                                          </p:stCondLst>
                                        </p:cTn>
                                        <p:tgtEl>
                                          <p:spTgt spid="7192"/>
                                        </p:tgtEl>
                                        <p:attrNameLst>
                                          <p:attrName>style.visibility</p:attrName>
                                        </p:attrNameLst>
                                      </p:cBhvr>
                                      <p:to>
                                        <p:strVal val="visible"/>
                                      </p:to>
                                    </p:set>
                                    <p:anim to="" calcmode="lin" valueType="num">
                                      <p:cBhvr>
                                        <p:cTn id="58" dur="1" fill="hold"/>
                                        <p:tgtEl>
                                          <p:spTgt spid="7192"/>
                                        </p:tgtEl>
                                      </p:cBhvr>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7194"/>
                                        </p:tgtEl>
                                        <p:attrNameLst>
                                          <p:attrName>style.visibility</p:attrName>
                                        </p:attrNameLst>
                                      </p:cBhvr>
                                      <p:to>
                                        <p:strVal val="visible"/>
                                      </p:to>
                                    </p:set>
                                    <p:animEffect transition="in" filter="wipe(down)">
                                      <p:cBhvr>
                                        <p:cTn id="63" dur="500"/>
                                        <p:tgtEl>
                                          <p:spTgt spid="719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7195"/>
                                        </p:tgtEl>
                                        <p:attrNameLst>
                                          <p:attrName>style.visibility</p:attrName>
                                        </p:attrNameLst>
                                      </p:cBhvr>
                                      <p:to>
                                        <p:strVal val="visible"/>
                                      </p:to>
                                    </p:set>
                                    <p:animEffect transition="in" filter="wipe(down)">
                                      <p:cBhvr>
                                        <p:cTn id="6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85" grpId="0" autoUpdateAnimBg="0"/>
      <p:bldP spid="7186" grpId="0" autoUpdateAnimBg="0"/>
      <p:bldP spid="7187" grpId="0" autoUpdateAnimBg="0"/>
      <p:bldP spid="7188" grpId="0" autoUpdateAnimBg="0"/>
      <p:bldP spid="7189" grpId="0" autoUpdateAnimBg="0"/>
      <p:bldP spid="7190" grpId="0" autoUpdateAnimBg="0"/>
      <p:bldP spid="7191" grpId="0" autoUpdateAnimBg="0"/>
      <p:bldP spid="7192" grpId="0" autoUpdateAnimBg="0"/>
      <p:bldP spid="719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4"/>
          <p:cNvSpPr>
            <a:spLocks noChangeArrowheads="1" noChangeShapeType="1" noTextEdit="1"/>
          </p:cNvSpPr>
          <p:nvPr/>
        </p:nvSpPr>
        <p:spPr bwMode="auto">
          <a:xfrm>
            <a:off x="0" y="1905000"/>
            <a:ext cx="8058150" cy="4572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kern="10" dirty="0">
                <a:solidFill>
                  <a:srgbClr val="800000"/>
                </a:solidFill>
                <a:latin typeface="Times New Roman" panose="02020603050405020304"/>
                <a:cs typeface="Times New Roman" panose="02020603050405020304"/>
              </a:rPr>
              <a:t>Read Paragraph 1 and fill in the blanks.</a:t>
            </a:r>
            <a:endParaRPr lang="zh-CN" altLang="en-US" sz="3600" b="1" kern="10" dirty="0">
              <a:solidFill>
                <a:srgbClr val="800000"/>
              </a:solidFill>
              <a:latin typeface="Times New Roman" panose="02020603050405020304"/>
              <a:cs typeface="Times New Roman" panose="02020603050405020304"/>
            </a:endParaRPr>
          </a:p>
        </p:txBody>
      </p:sp>
      <p:sp>
        <p:nvSpPr>
          <p:cNvPr id="8195" name="Text Box 5"/>
          <p:cNvSpPr txBox="1">
            <a:spLocks noChangeArrowheads="1"/>
          </p:cNvSpPr>
          <p:nvPr/>
        </p:nvSpPr>
        <p:spPr bwMode="auto">
          <a:xfrm>
            <a:off x="-74613" y="2590800"/>
            <a:ext cx="9218613"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spcBef>
                <a:spcPct val="50000"/>
              </a:spcBef>
            </a:pPr>
            <a:r>
              <a:rPr lang="en-US" altLang="zh-CN" sz="3200" b="1" dirty="0">
                <a:latin typeface="Times New Roman" panose="02020603050405020304" pitchFamily="18" charset="0"/>
                <a:cs typeface="Times New Roman" panose="02020603050405020304" pitchFamily="18" charset="0"/>
              </a:rPr>
              <a:t>   Asia has a population of _________________. That’s to say, almost ______ of the people in the world live in Asia now.</a:t>
            </a:r>
          </a:p>
        </p:txBody>
      </p:sp>
      <p:sp>
        <p:nvSpPr>
          <p:cNvPr id="8196" name="Text Box 6"/>
          <p:cNvSpPr txBox="1">
            <a:spLocks noChangeArrowheads="1"/>
          </p:cNvSpPr>
          <p:nvPr/>
        </p:nvSpPr>
        <p:spPr bwMode="auto">
          <a:xfrm>
            <a:off x="4495800" y="2895600"/>
            <a:ext cx="434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FF0000"/>
                </a:solidFill>
                <a:latin typeface="Times New Roman" panose="02020603050405020304" pitchFamily="18" charset="0"/>
                <a:cs typeface="Times New Roman" panose="02020603050405020304" pitchFamily="18" charset="0"/>
              </a:rPr>
              <a:t>more than 3 billion</a:t>
            </a:r>
          </a:p>
        </p:txBody>
      </p:sp>
      <p:sp>
        <p:nvSpPr>
          <p:cNvPr id="8197" name="Text Box 7"/>
          <p:cNvSpPr txBox="1">
            <a:spLocks noChangeArrowheads="1"/>
          </p:cNvSpPr>
          <p:nvPr/>
        </p:nvSpPr>
        <p:spPr bwMode="auto">
          <a:xfrm flipH="1" flipV="1">
            <a:off x="3733800" y="3886200"/>
            <a:ext cx="1279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FF0000"/>
                </a:solidFill>
                <a:latin typeface="Times New Roman" panose="02020603050405020304" pitchFamily="18" charset="0"/>
                <a:cs typeface="Times New Roman" panose="02020603050405020304" pitchFamily="18" charset="0"/>
              </a:rPr>
              <a:t>half</a:t>
            </a:r>
          </a:p>
        </p:txBody>
      </p:sp>
      <p:sp>
        <p:nvSpPr>
          <p:cNvPr id="8198" name="Text Box 6"/>
          <p:cNvSpPr txBox="1">
            <a:spLocks noChangeArrowheads="1"/>
          </p:cNvSpPr>
          <p:nvPr/>
        </p:nvSpPr>
        <p:spPr bwMode="auto">
          <a:xfrm>
            <a:off x="0" y="0"/>
            <a:ext cx="9144000" cy="1371600"/>
          </a:xfrm>
          <a:prstGeom prst="rect">
            <a:avLst/>
          </a:prstGeom>
          <a:solidFill>
            <a:srgbClr val="FFFF00">
              <a:alpha val="1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b="1" dirty="0">
                <a:solidFill>
                  <a:srgbClr val="FF3399"/>
                </a:solidFill>
                <a:latin typeface="Times New Roman" panose="02020603050405020304" pitchFamily="18" charset="0"/>
                <a:cs typeface="Times New Roman" panose="02020603050405020304" pitchFamily="18" charset="0"/>
              </a:rPr>
              <a:t>Paragraph 1</a:t>
            </a:r>
          </a:p>
          <a:p>
            <a:pPr eaLnBrk="1" hangingPunct="1"/>
            <a:r>
              <a:rPr lang="en-US" altLang="zh-CN" sz="4000" b="1" dirty="0">
                <a:solidFill>
                  <a:srgbClr val="0033CC"/>
                </a:solidFill>
                <a:latin typeface="Times New Roman" panose="02020603050405020304" pitchFamily="18" charset="0"/>
                <a:cs typeface="Times New Roman" panose="02020603050405020304" pitchFamily="18" charset="0"/>
              </a:rPr>
              <a:t>  The world’s and Asia’s population.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8198"/>
                                        </p:tgtEl>
                                        <p:attrNameLst>
                                          <p:attrName>style.visibility</p:attrName>
                                        </p:attrNameLst>
                                      </p:cBhvr>
                                      <p:to>
                                        <p:strVal val="visible"/>
                                      </p:to>
                                    </p:set>
                                    <p:anim calcmode="discrete" valueType="clr">
                                      <p:cBhvr override="childStyle">
                                        <p:cTn id="7" dur="80"/>
                                        <p:tgtEl>
                                          <p:spTgt spid="81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8"/>
                                        </p:tgtEl>
                                        <p:attrNameLst>
                                          <p:attrName>fillcolor</p:attrName>
                                        </p:attrNameLst>
                                      </p:cBhvr>
                                      <p:tavLst>
                                        <p:tav tm="0">
                                          <p:val>
                                            <p:clrVal>
                                              <a:schemeClr val="accent2"/>
                                            </p:clrVal>
                                          </p:val>
                                        </p:tav>
                                        <p:tav tm="50000">
                                          <p:val>
                                            <p:clrVal>
                                              <a:schemeClr val="hlink"/>
                                            </p:clrVal>
                                          </p:val>
                                        </p:tav>
                                      </p:tavLst>
                                    </p:anim>
                                    <p:set>
                                      <p:cBhvr>
                                        <p:cTn id="9" dur="80"/>
                                        <p:tgtEl>
                                          <p:spTgt spid="819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8194"/>
                                        </p:tgtEl>
                                        <p:attrNameLst>
                                          <p:attrName>style.visibility</p:attrName>
                                        </p:attrNameLst>
                                      </p:cBhvr>
                                      <p:to>
                                        <p:strVal val="visible"/>
                                      </p:to>
                                    </p:set>
                                    <p:anim from="(-#ppt_w/2)" to="(#ppt_x)" calcmode="lin" valueType="num">
                                      <p:cBhvr>
                                        <p:cTn id="14" dur="600" fill="hold">
                                          <p:stCondLst>
                                            <p:cond delay="0"/>
                                          </p:stCondLst>
                                        </p:cTn>
                                        <p:tgtEl>
                                          <p:spTgt spid="8194"/>
                                        </p:tgtEl>
                                        <p:attrNameLst>
                                          <p:attrName>ppt_x</p:attrName>
                                        </p:attrNameLst>
                                      </p:cBhvr>
                                    </p:anim>
                                    <p:anim from="0" to="-1.0" calcmode="lin" valueType="num">
                                      <p:cBhvr>
                                        <p:cTn id="15" dur="200" decel="50000" autoRev="1" fill="hold">
                                          <p:stCondLst>
                                            <p:cond delay="600"/>
                                          </p:stCondLst>
                                        </p:cTn>
                                        <p:tgtEl>
                                          <p:spTgt spid="8194"/>
                                        </p:tgtEl>
                                        <p:attrNameLst>
                                          <p:attrName>xshear</p:attrName>
                                        </p:attrNameLst>
                                      </p:cBhvr>
                                    </p:anim>
                                    <p:animScale>
                                      <p:cBhvr>
                                        <p:cTn id="16" dur="200" decel="100000" autoRev="1" fill="hold">
                                          <p:stCondLst>
                                            <p:cond delay="600"/>
                                          </p:stCondLst>
                                        </p:cTn>
                                        <p:tgtEl>
                                          <p:spTgt spid="8194"/>
                                        </p:tgtEl>
                                      </p:cBhvr>
                                      <p:from x="100000" y="100000"/>
                                      <p:to x="80000" y="100000"/>
                                    </p:animScale>
                                    <p:anim by="(#ppt_h/3+#ppt_w*0.1)" calcmode="lin" valueType="num">
                                      <p:cBhvr additive="sum">
                                        <p:cTn id="17" dur="200" decel="100000" autoRev="1" fill="hold">
                                          <p:stCondLst>
                                            <p:cond delay="600"/>
                                          </p:stCondLst>
                                        </p:cTn>
                                        <p:tgtEl>
                                          <p:spTgt spid="8194"/>
                                        </p:tgtEl>
                                        <p:attrNameLst>
                                          <p:attrName>ppt_x</p:attrName>
                                        </p:attrNameLst>
                                      </p:cBhvr>
                                    </p:anim>
                                  </p:childTnLst>
                                </p:cTn>
                              </p:par>
                            </p:childTnLst>
                          </p:cTn>
                        </p:par>
                        <p:par>
                          <p:cTn id="18" fill="hold">
                            <p:stCondLst>
                              <p:cond delay="1000"/>
                            </p:stCondLst>
                            <p:childTnLst>
                              <p:par>
                                <p:cTn id="19" presetID="34" presetClass="entr" presetSubtype="0" fill="hold" grpId="0" nodeType="afterEffect">
                                  <p:stCondLst>
                                    <p:cond delay="0"/>
                                  </p:stCondLst>
                                  <p:childTnLst>
                                    <p:set>
                                      <p:cBhvr>
                                        <p:cTn id="20" dur="1" fill="hold">
                                          <p:stCondLst>
                                            <p:cond delay="0"/>
                                          </p:stCondLst>
                                        </p:cTn>
                                        <p:tgtEl>
                                          <p:spTgt spid="8195"/>
                                        </p:tgtEl>
                                        <p:attrNameLst>
                                          <p:attrName>style.visibility</p:attrName>
                                        </p:attrNameLst>
                                      </p:cBhvr>
                                      <p:to>
                                        <p:strVal val="visible"/>
                                      </p:to>
                                    </p:set>
                                    <p:anim from="(-#ppt_w/2)" to="(#ppt_x)" calcmode="lin" valueType="num">
                                      <p:cBhvr>
                                        <p:cTn id="21" dur="600" fill="hold">
                                          <p:stCondLst>
                                            <p:cond delay="0"/>
                                          </p:stCondLst>
                                        </p:cTn>
                                        <p:tgtEl>
                                          <p:spTgt spid="8195"/>
                                        </p:tgtEl>
                                        <p:attrNameLst>
                                          <p:attrName>ppt_x</p:attrName>
                                        </p:attrNameLst>
                                      </p:cBhvr>
                                    </p:anim>
                                    <p:anim from="0" to="-1.0" calcmode="lin" valueType="num">
                                      <p:cBhvr>
                                        <p:cTn id="22" dur="200" decel="50000" autoRev="1" fill="hold">
                                          <p:stCondLst>
                                            <p:cond delay="600"/>
                                          </p:stCondLst>
                                        </p:cTn>
                                        <p:tgtEl>
                                          <p:spTgt spid="8195"/>
                                        </p:tgtEl>
                                        <p:attrNameLst>
                                          <p:attrName>xshear</p:attrName>
                                        </p:attrNameLst>
                                      </p:cBhvr>
                                    </p:anim>
                                    <p:animScale>
                                      <p:cBhvr>
                                        <p:cTn id="23" dur="200" decel="100000" autoRev="1" fill="hold">
                                          <p:stCondLst>
                                            <p:cond delay="600"/>
                                          </p:stCondLst>
                                        </p:cTn>
                                        <p:tgtEl>
                                          <p:spTgt spid="8195"/>
                                        </p:tgtEl>
                                      </p:cBhvr>
                                      <p:from x="100000" y="100000"/>
                                      <p:to x="80000" y="100000"/>
                                    </p:animScale>
                                    <p:anim by="(#ppt_h/3+#ppt_w*0.1)" calcmode="lin" valueType="num">
                                      <p:cBhvr additive="sum">
                                        <p:cTn id="24" dur="200" decel="100000" autoRev="1" fill="hold">
                                          <p:stCondLst>
                                            <p:cond delay="600"/>
                                          </p:stCondLst>
                                        </p:cTn>
                                        <p:tgtEl>
                                          <p:spTgt spid="8195"/>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196"/>
                                        </p:tgtEl>
                                        <p:attrNameLst>
                                          <p:attrName>style.visibility</p:attrName>
                                        </p:attrNameLst>
                                      </p:cBhvr>
                                      <p:to>
                                        <p:strVal val="visible"/>
                                      </p:to>
                                    </p:set>
                                    <p:animEffect transition="in" filter="slide(fromBottom)">
                                      <p:cBhvr>
                                        <p:cTn id="29" dur="500"/>
                                        <p:tgtEl>
                                          <p:spTgt spid="8196"/>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8197"/>
                                        </p:tgtEl>
                                        <p:attrNameLst>
                                          <p:attrName>style.visibility</p:attrName>
                                        </p:attrNameLst>
                                      </p:cBhvr>
                                      <p:to>
                                        <p:strVal val="visible"/>
                                      </p:to>
                                    </p:set>
                                    <p:animEffect transition="in" filter="slide(fromBottom)">
                                      <p:cBhvr>
                                        <p:cTn id="34"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autoUpdateAnimBg="0"/>
      <p:bldP spid="8196" grpId="0" autoUpdateAnimBg="0"/>
      <p:bldP spid="819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1524000" y="381000"/>
          <a:ext cx="6096000" cy="4067175"/>
        </p:xfrm>
        <a:graphic>
          <a:graphicData uri="http://schemas.openxmlformats.org/presentationml/2006/ole">
            <mc:AlternateContent xmlns:mc="http://schemas.openxmlformats.org/markup-compatibility/2006">
              <mc:Choice xmlns:v="urn:schemas-microsoft-com:vml" Requires="v">
                <p:oleObj spid="_x0000_s1035" r:id="rId3" imgW="5746115" imgH="3836670" progId="MSGraph.Chart.8">
                  <p:embed/>
                </p:oleObj>
              </mc:Choice>
              <mc:Fallback>
                <p:oleObj r:id="rId3" imgW="5746115" imgH="3836670" progId="MSGraph.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1000"/>
                        <a:ext cx="6096000"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9" name="Rectangle 6"/>
          <p:cNvSpPr>
            <a:spLocks noChangeArrowheads="1"/>
          </p:cNvSpPr>
          <p:nvPr/>
        </p:nvSpPr>
        <p:spPr bwMode="auto">
          <a:xfrm>
            <a:off x="1295400" y="4876800"/>
            <a:ext cx="7391400" cy="1616075"/>
          </a:xfrm>
          <a:prstGeom prst="rect">
            <a:avLst/>
          </a:prstGeom>
          <a:solidFill>
            <a:schemeClr val="accent5">
              <a:alpha val="68000"/>
            </a:schemeClr>
          </a:solidFill>
          <a:ln w="9525">
            <a:noFill/>
            <a:miter lim="800000"/>
          </a:ln>
        </p:spPr>
        <p:txBody>
          <a:bodyPr>
            <a:spAutoFit/>
          </a:bodyPr>
          <a:lstStyle/>
          <a:p>
            <a:pPr>
              <a:buFont typeface="Arial" panose="020B0604020202020204" pitchFamily="34" charset="0"/>
              <a:buNone/>
              <a:defRPr/>
            </a:pPr>
            <a:r>
              <a:rPr lang="en-US" sz="3600" b="1" dirty="0">
                <a:latin typeface="Times New Roman" panose="02020603050405020304" pitchFamily="18" charset="0"/>
                <a:cs typeface="Times New Roman" panose="02020603050405020304" pitchFamily="18" charset="0"/>
              </a:rPr>
              <a:t>3 billion÷ 6.</a:t>
            </a:r>
            <a:r>
              <a:rPr lang="zh-CN" altLang="en-US" sz="3600" b="1" dirty="0">
                <a:latin typeface="Times New Roman" panose="02020603050405020304" pitchFamily="18" charset="0"/>
                <a:cs typeface="Times New Roman" panose="02020603050405020304" pitchFamily="18" charset="0"/>
              </a:rPr>
              <a:t>8</a:t>
            </a:r>
            <a:r>
              <a:rPr lang="en-US" sz="3600" b="1" dirty="0">
                <a:latin typeface="Times New Roman" panose="02020603050405020304" pitchFamily="18" charset="0"/>
                <a:cs typeface="Times New Roman" panose="02020603050405020304" pitchFamily="18" charset="0"/>
              </a:rPr>
              <a:t> billion≈1</a:t>
            </a:r>
            <a:r>
              <a:rPr lang="zh-CN" altLang="en-US" sz="3600" b="1" dirty="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2</a:t>
            </a:r>
          </a:p>
          <a:p>
            <a:pPr>
              <a:buFont typeface="Arial" panose="020B0604020202020204" pitchFamily="34" charset="0"/>
              <a:buNone/>
              <a:defRPr/>
            </a:pPr>
            <a:r>
              <a:rPr lang="en-US" sz="3200" b="1" dirty="0">
                <a:solidFill>
                  <a:srgbClr val="FF0000"/>
                </a:solidFill>
                <a:latin typeface="Times New Roman" panose="02020603050405020304" pitchFamily="18" charset="0"/>
                <a:cs typeface="Times New Roman" panose="02020603050405020304" pitchFamily="18" charset="0"/>
              </a:rPr>
              <a:t>                                           (half)</a:t>
            </a:r>
          </a:p>
          <a:p>
            <a:pPr>
              <a:buFont typeface="Arial" panose="020B0604020202020204" pitchFamily="34" charset="0"/>
              <a:buNone/>
              <a:defRPr/>
            </a:pPr>
            <a:r>
              <a:rPr lang="en-US" sz="2800" b="1" dirty="0">
                <a:solidFill>
                  <a:srgbClr val="FF0000"/>
                </a:solidFill>
                <a:latin typeface="Times New Roman" panose="02020603050405020304" pitchFamily="18" charset="0"/>
                <a:cs typeface="Times New Roman" panose="02020603050405020304" pitchFamily="18" charset="0"/>
              </a:rPr>
              <a:t>                                           50 percent </a:t>
            </a:r>
            <a:r>
              <a:rPr lang="en-US" sz="3200" b="1" dirty="0">
                <a:solidFill>
                  <a:srgbClr val="FF0000"/>
                </a:solidFill>
                <a:latin typeface="Times New Roman" panose="02020603050405020304" pitchFamily="18" charset="0"/>
                <a:cs typeface="Times New Roman" panose="02020603050405020304" pitchFamily="18" charset="0"/>
              </a:rPr>
              <a:t>(50%)</a:t>
            </a:r>
          </a:p>
        </p:txBody>
      </p:sp>
      <p:sp>
        <p:nvSpPr>
          <p:cNvPr id="9220" name="Rectangle 8"/>
          <p:cNvSpPr>
            <a:spLocks noChangeArrowheads="1"/>
          </p:cNvSpPr>
          <p:nvPr/>
        </p:nvSpPr>
        <p:spPr bwMode="auto">
          <a:xfrm>
            <a:off x="152400" y="4221163"/>
            <a:ext cx="8839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99"/>
                </a:solidFill>
                <a:latin typeface="Times New Roman" panose="02020603050405020304" pitchFamily="18" charset="0"/>
                <a:cs typeface="Times New Roman" panose="02020603050405020304" pitchFamily="18" charset="0"/>
              </a:rPr>
              <a:t>Almost</a:t>
            </a:r>
            <a:r>
              <a:rPr lang="en-US" altLang="zh-CN" sz="3200" b="1">
                <a:solidFill>
                  <a:srgbClr val="FF0000"/>
                </a:solidFill>
                <a:latin typeface="Times New Roman" panose="02020603050405020304" pitchFamily="18" charset="0"/>
                <a:cs typeface="Times New Roman" panose="02020603050405020304" pitchFamily="18" charset="0"/>
              </a:rPr>
              <a:t> half </a:t>
            </a:r>
            <a:r>
              <a:rPr lang="en-US" altLang="zh-CN" sz="3200" b="1">
                <a:solidFill>
                  <a:srgbClr val="000099"/>
                </a:solidFill>
                <a:latin typeface="Times New Roman" panose="02020603050405020304" pitchFamily="18" charset="0"/>
                <a:cs typeface="Times New Roman" panose="02020603050405020304" pitchFamily="18" charset="0"/>
              </a:rPr>
              <a:t>of the people in the world live in Asia.</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p:cTn id="13"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21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p:cTn id="19" dur="5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21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20"/>
                                        </p:tgtEl>
                                        <p:attrNameLst>
                                          <p:attrName>style.visibility</p:attrName>
                                        </p:attrNameLst>
                                      </p:cBhvr>
                                      <p:to>
                                        <p:strVal val="visible"/>
                                      </p:to>
                                    </p:set>
                                    <p:anim calcmode="lin" valueType="num">
                                      <p:cBhvr additive="base">
                                        <p:cTn id="25" dur="500" fill="hold"/>
                                        <p:tgtEl>
                                          <p:spTgt spid="9220"/>
                                        </p:tgtEl>
                                        <p:attrNameLst>
                                          <p:attrName>ppt_x</p:attrName>
                                        </p:attrNameLst>
                                      </p:cBhvr>
                                      <p:tavLst>
                                        <p:tav tm="0">
                                          <p:val>
                                            <p:strVal val="#ppt_x"/>
                                          </p:val>
                                        </p:tav>
                                        <p:tav tm="100000">
                                          <p:val>
                                            <p:strVal val="#ppt_x"/>
                                          </p:val>
                                        </p:tav>
                                      </p:tavLst>
                                    </p:anim>
                                    <p:anim calcmode="lin" valueType="num">
                                      <p:cBhvr additive="base">
                                        <p:cTn id="26"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3505200" y="1674813"/>
            <a:ext cx="60198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5000"/>
              </a:lnSpc>
            </a:pPr>
            <a:r>
              <a:rPr lang="en-US" altLang="zh-CN" sz="2800" b="1"/>
              <a:t>1.3 billion÷6.</a:t>
            </a:r>
            <a:r>
              <a:rPr lang="zh-CN" altLang="en-US" sz="2800" b="1"/>
              <a:t>8</a:t>
            </a:r>
            <a:r>
              <a:rPr lang="en-US" altLang="zh-CN" sz="2800" b="1"/>
              <a:t> billion≈1 </a:t>
            </a:r>
            <a:r>
              <a:rPr lang="zh-CN" altLang="en-US" sz="2800" b="1"/>
              <a:t>／ </a:t>
            </a:r>
            <a:r>
              <a:rPr lang="en-US" altLang="zh-CN" sz="2800" b="1"/>
              <a:t>5</a:t>
            </a:r>
          </a:p>
          <a:p>
            <a:pPr>
              <a:lnSpc>
                <a:spcPct val="115000"/>
              </a:lnSpc>
            </a:pPr>
            <a:endParaRPr lang="en-US" sz="2800" b="1">
              <a:solidFill>
                <a:srgbClr val="FF0000"/>
              </a:solidFill>
            </a:endParaRPr>
          </a:p>
          <a:p>
            <a:pPr>
              <a:lnSpc>
                <a:spcPct val="115000"/>
              </a:lnSpc>
            </a:pPr>
            <a:endParaRPr lang="en-US" sz="2800" b="1">
              <a:solidFill>
                <a:srgbClr val="FF0000"/>
              </a:solidFill>
            </a:endParaRPr>
          </a:p>
          <a:p>
            <a:pPr>
              <a:lnSpc>
                <a:spcPct val="115000"/>
              </a:lnSpc>
            </a:pPr>
            <a:r>
              <a:rPr lang="en-US" sz="2800" b="1">
                <a:solidFill>
                  <a:srgbClr val="FF0000"/>
                </a:solidFill>
              </a:rPr>
              <a:t>                          </a:t>
            </a:r>
            <a:r>
              <a:rPr lang="en-US" altLang="zh-CN" sz="2800" b="1">
                <a:solidFill>
                  <a:srgbClr val="FF0000"/>
                </a:solidFill>
              </a:rPr>
              <a:t>20 percent (20%)</a:t>
            </a:r>
          </a:p>
        </p:txBody>
      </p:sp>
      <p:sp>
        <p:nvSpPr>
          <p:cNvPr id="10243" name="Text Box 8"/>
          <p:cNvSpPr txBox="1">
            <a:spLocks noChangeArrowheads="1"/>
          </p:cNvSpPr>
          <p:nvPr/>
        </p:nvSpPr>
        <p:spPr bwMode="auto">
          <a:xfrm>
            <a:off x="150813" y="4814888"/>
            <a:ext cx="86661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000099"/>
                </a:solidFill>
                <a:latin typeface="Times New Roman" panose="02020603050405020304" pitchFamily="18" charset="0"/>
              </a:rPr>
              <a:t> About</a:t>
            </a:r>
            <a:r>
              <a:rPr lang="en-US" altLang="zh-CN" sz="2800" b="1" dirty="0"/>
              <a:t> </a:t>
            </a:r>
            <a:r>
              <a:rPr lang="en-US" altLang="zh-CN" sz="2800" b="1" dirty="0">
                <a:solidFill>
                  <a:srgbClr val="FF0000"/>
                </a:solidFill>
                <a:latin typeface="Times New Roman" panose="02020603050405020304" pitchFamily="18" charset="0"/>
                <a:hlinkClick r:id="" action="ppaction://noaction"/>
              </a:rPr>
              <a:t>one fifth</a:t>
            </a:r>
            <a:r>
              <a:rPr lang="en-US" altLang="zh-CN" sz="2800" b="1" dirty="0">
                <a:solidFill>
                  <a:srgbClr val="FF0000"/>
                </a:solidFill>
                <a:latin typeface="Times New Roman" panose="02020603050405020304" pitchFamily="18" charset="0"/>
              </a:rPr>
              <a:t> </a:t>
            </a:r>
            <a:r>
              <a:rPr lang="en-US" altLang="zh-CN" sz="2800" b="1" dirty="0">
                <a:solidFill>
                  <a:srgbClr val="000099"/>
                </a:solidFill>
                <a:latin typeface="Times New Roman" panose="02020603050405020304" pitchFamily="18" charset="0"/>
              </a:rPr>
              <a:t>of the people in the world live in China.</a:t>
            </a:r>
          </a:p>
        </p:txBody>
      </p:sp>
      <p:sp>
        <p:nvSpPr>
          <p:cNvPr id="10244" name="AutoShape 9"/>
          <p:cNvSpPr>
            <a:spLocks noChangeArrowheads="1"/>
          </p:cNvSpPr>
          <p:nvPr/>
        </p:nvSpPr>
        <p:spPr bwMode="auto">
          <a:xfrm>
            <a:off x="7620000" y="2209800"/>
            <a:ext cx="152400" cy="533400"/>
          </a:xfrm>
          <a:prstGeom prst="downArrow">
            <a:avLst>
              <a:gd name="adj1" fmla="val 50000"/>
              <a:gd name="adj2" fmla="val 87500"/>
            </a:avLst>
          </a:prstGeom>
          <a:solidFill>
            <a:schemeClr val="accent1"/>
          </a:solidFill>
          <a:ln w="9525">
            <a:solidFill>
              <a:schemeClr val="tx1"/>
            </a:solidFill>
            <a:miter lim="800000"/>
          </a:ln>
        </p:spPr>
        <p:txBody>
          <a:bodyPr wrap="none" anchor="ctr"/>
          <a:lstStyle/>
          <a:p>
            <a:endParaRPr lang="zh-CN" altLang="en-US" sz="2800" b="1"/>
          </a:p>
        </p:txBody>
      </p:sp>
      <p:sp>
        <p:nvSpPr>
          <p:cNvPr id="10245" name="AutoShape 10"/>
          <p:cNvSpPr>
            <a:spLocks noChangeArrowheads="1"/>
          </p:cNvSpPr>
          <p:nvPr/>
        </p:nvSpPr>
        <p:spPr bwMode="auto">
          <a:xfrm>
            <a:off x="8382000" y="2209800"/>
            <a:ext cx="152400" cy="533400"/>
          </a:xfrm>
          <a:prstGeom prst="downArrow">
            <a:avLst>
              <a:gd name="adj1" fmla="val 50000"/>
              <a:gd name="adj2" fmla="val 87500"/>
            </a:avLst>
          </a:prstGeom>
          <a:solidFill>
            <a:schemeClr val="accent1"/>
          </a:solidFill>
          <a:ln w="9525">
            <a:solidFill>
              <a:schemeClr val="tx1"/>
            </a:solidFill>
            <a:miter lim="800000"/>
          </a:ln>
        </p:spPr>
        <p:txBody>
          <a:bodyPr wrap="none" anchor="ctr"/>
          <a:lstStyle/>
          <a:p>
            <a:endParaRPr lang="zh-CN" altLang="en-US" sz="2800" b="1"/>
          </a:p>
        </p:txBody>
      </p:sp>
      <p:sp>
        <p:nvSpPr>
          <p:cNvPr id="10246" name="Rectangle 12"/>
          <p:cNvSpPr>
            <a:spLocks noChangeArrowheads="1"/>
          </p:cNvSpPr>
          <p:nvPr/>
        </p:nvSpPr>
        <p:spPr bwMode="auto">
          <a:xfrm>
            <a:off x="6705600" y="2681288"/>
            <a:ext cx="137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rPr>
              <a:t>     one</a:t>
            </a:r>
          </a:p>
        </p:txBody>
      </p:sp>
      <p:graphicFrame>
        <p:nvGraphicFramePr>
          <p:cNvPr id="10247" name="Object 13"/>
          <p:cNvGraphicFramePr>
            <a:graphicFrameLocks noChangeAspect="1"/>
          </p:cNvGraphicFramePr>
          <p:nvPr/>
        </p:nvGraphicFramePr>
        <p:xfrm>
          <a:off x="0" y="1419225"/>
          <a:ext cx="4267200" cy="3152775"/>
        </p:xfrm>
        <a:graphic>
          <a:graphicData uri="http://schemas.openxmlformats.org/presentationml/2006/ole">
            <mc:AlternateContent xmlns:mc="http://schemas.openxmlformats.org/markup-compatibility/2006">
              <mc:Choice xmlns:v="urn:schemas-microsoft-com:vml" Requires="v">
                <p:oleObj spid="_x0000_s2066" r:id="rId4" imgW="5746115" imgH="3836670" progId="MSGraph.Chart.8">
                  <p:embed/>
                </p:oleObj>
              </mc:Choice>
              <mc:Fallback>
                <p:oleObj r:id="rId4" imgW="5746115" imgH="3836670" progId="MSGraph.Chart.8">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19225"/>
                        <a:ext cx="4267200" cy="315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8" name="Text Box 8"/>
          <p:cNvSpPr txBox="1">
            <a:spLocks noChangeArrowheads="1"/>
          </p:cNvSpPr>
          <p:nvPr/>
        </p:nvSpPr>
        <p:spPr bwMode="auto">
          <a:xfrm>
            <a:off x="1371600" y="54864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t>What social problems has it caused</a:t>
            </a:r>
          </a:p>
        </p:txBody>
      </p:sp>
      <p:sp>
        <p:nvSpPr>
          <p:cNvPr id="10249" name="Text Box 9"/>
          <p:cNvSpPr txBox="1">
            <a:spLocks noChangeArrowheads="1"/>
          </p:cNvSpPr>
          <p:nvPr/>
        </p:nvSpPr>
        <p:spPr bwMode="auto">
          <a:xfrm>
            <a:off x="-74613" y="0"/>
            <a:ext cx="8837613" cy="1311275"/>
          </a:xfrm>
          <a:prstGeom prst="rect">
            <a:avLst/>
          </a:prstGeom>
          <a:solidFill>
            <a:schemeClr val="accent5">
              <a:alpha val="58000"/>
            </a:schemeClr>
          </a:solidFill>
          <a:ln w="9525">
            <a:noFill/>
            <a:miter lim="800000"/>
          </a:ln>
          <a:effectLst/>
        </p:spPr>
        <p:txBody>
          <a:bodyPr>
            <a:spAutoFit/>
          </a:bodyPr>
          <a:lstStyle/>
          <a:p>
            <a:pPr>
              <a:buFont typeface="Arial" panose="020B0604020202020204" pitchFamily="34" charset="0"/>
              <a:buNone/>
              <a:defRPr/>
            </a:pPr>
            <a:r>
              <a:rPr lang="en-US" sz="4400" b="1" dirty="0">
                <a:solidFill>
                  <a:srgbClr val="FF3399"/>
                </a:solidFill>
                <a:latin typeface="Times New Roman" panose="02020603050405020304" pitchFamily="18" charset="0"/>
                <a:cs typeface="Times New Roman" panose="02020603050405020304" pitchFamily="18" charset="0"/>
              </a:rPr>
              <a:t>Paragraph 2</a:t>
            </a:r>
          </a:p>
          <a:p>
            <a:pPr>
              <a:buFont typeface="Arial" panose="020B0604020202020204" pitchFamily="34" charset="0"/>
              <a:buNone/>
              <a:defRPr/>
            </a:pPr>
            <a:r>
              <a:rPr lang="en-US" sz="3600" b="1" dirty="0">
                <a:solidFill>
                  <a:srgbClr val="0033CC"/>
                </a:solidFill>
                <a:latin typeface="Times New Roman" panose="02020603050405020304" pitchFamily="18" charset="0"/>
                <a:cs typeface="Times New Roman" panose="02020603050405020304" pitchFamily="18" charset="0"/>
              </a:rPr>
              <a:t>The problems caused by large</a:t>
            </a:r>
            <a:r>
              <a:rPr lang="en-US" altLang="zh-CN" sz="3600" b="1" dirty="0">
                <a:solidFill>
                  <a:srgbClr val="0033CC"/>
                </a:solidFill>
                <a:latin typeface="Times New Roman" panose="02020603050405020304" pitchFamily="18" charset="0"/>
                <a:cs typeface="Times New Roman" panose="02020603050405020304" pitchFamily="18" charset="0"/>
              </a:rPr>
              <a:t> </a:t>
            </a:r>
            <a:r>
              <a:rPr lang="en-US" sz="3600" b="1" dirty="0">
                <a:solidFill>
                  <a:srgbClr val="0033CC"/>
                </a:solidFill>
                <a:latin typeface="Times New Roman" panose="02020603050405020304" pitchFamily="18" charset="0"/>
                <a:cs typeface="Times New Roman" panose="02020603050405020304" pitchFamily="18" charset="0"/>
              </a:rPr>
              <a:t>population.</a:t>
            </a:r>
          </a:p>
        </p:txBody>
      </p:sp>
      <p:pic>
        <p:nvPicPr>
          <p:cNvPr id="10250" name="Picture 10" descr="问号"/>
          <p:cNvPicPr>
            <a:picLocks noChangeAspect="1" noChangeArrowheads="1"/>
          </p:cNvPicPr>
          <p:nvPr/>
        </p:nvPicPr>
        <p:blipFill>
          <a:blip r:embed="rId6"/>
          <a:srcRect/>
          <a:stretch>
            <a:fillRect/>
          </a:stretch>
        </p:blipFill>
        <p:spPr bwMode="auto">
          <a:xfrm>
            <a:off x="7467600" y="4572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12"/>
          <p:cNvSpPr>
            <a:spLocks noChangeArrowheads="1"/>
          </p:cNvSpPr>
          <p:nvPr/>
        </p:nvSpPr>
        <p:spPr bwMode="auto">
          <a:xfrm>
            <a:off x="8001000" y="266700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rPr>
              <a:t>fifth</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0249"/>
                                        </p:tgtEl>
                                        <p:attrNameLst>
                                          <p:attrName>style.visibility</p:attrName>
                                        </p:attrNameLst>
                                      </p:cBhvr>
                                      <p:to>
                                        <p:strVal val="visible"/>
                                      </p:to>
                                    </p:set>
                                    <p:anim calcmode="discrete" valueType="clr">
                                      <p:cBhvr override="childStyle">
                                        <p:cTn id="7" dur="80"/>
                                        <p:tgtEl>
                                          <p:spTgt spid="102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9"/>
                                        </p:tgtEl>
                                        <p:attrNameLst>
                                          <p:attrName>fillcolor</p:attrName>
                                        </p:attrNameLst>
                                      </p:cBhvr>
                                      <p:tavLst>
                                        <p:tav tm="0">
                                          <p:val>
                                            <p:clrVal>
                                              <a:schemeClr val="accent2"/>
                                            </p:clrVal>
                                          </p:val>
                                        </p:tav>
                                        <p:tav tm="50000">
                                          <p:val>
                                            <p:clrVal>
                                              <a:schemeClr val="hlink"/>
                                            </p:clrVal>
                                          </p:val>
                                        </p:tav>
                                      </p:tavLst>
                                    </p:anim>
                                    <p:set>
                                      <p:cBhvr>
                                        <p:cTn id="9" dur="80"/>
                                        <p:tgtEl>
                                          <p:spTgt spid="1024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0247"/>
                                        </p:tgtEl>
                                        <p:attrNameLst>
                                          <p:attrName>style.visibility</p:attrName>
                                        </p:attrNameLst>
                                      </p:cBhvr>
                                      <p:to>
                                        <p:strVal val="visible"/>
                                      </p:to>
                                    </p:set>
                                    <p:animEffect transition="in" filter="blinds(horizontal)">
                                      <p:cBhvr>
                                        <p:cTn id="14" dur="500"/>
                                        <p:tgtEl>
                                          <p:spTgt spid="10247"/>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0242">
                                            <p:txEl>
                                              <p:pRg st="0" end="0"/>
                                            </p:txEl>
                                          </p:spTgt>
                                        </p:tgtEl>
                                        <p:attrNameLst>
                                          <p:attrName>style.visibility</p:attrName>
                                        </p:attrNameLst>
                                      </p:cBhvr>
                                      <p:to>
                                        <p:strVal val="visible"/>
                                      </p:to>
                                    </p:set>
                                    <p:anim calcmode="lin" valueType="num">
                                      <p:cBhvr>
                                        <p:cTn id="19" dur="500" fill="hold"/>
                                        <p:tgtEl>
                                          <p:spTgt spid="1024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024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 fill="hold" grpId="0" nodeType="clickEffect">
                                  <p:stCondLst>
                                    <p:cond delay="0"/>
                                  </p:stCondLst>
                                  <p:childTnLst>
                                    <p:set>
                                      <p:cBhvr>
                                        <p:cTn id="24" dur="1" fill="hold">
                                          <p:stCondLst>
                                            <p:cond delay="0"/>
                                          </p:stCondLst>
                                        </p:cTn>
                                        <p:tgtEl>
                                          <p:spTgt spid="10244"/>
                                        </p:tgtEl>
                                        <p:attrNameLst>
                                          <p:attrName>style.visibility</p:attrName>
                                        </p:attrNameLst>
                                      </p:cBhvr>
                                      <p:to>
                                        <p:strVal val="visible"/>
                                      </p:to>
                                    </p:set>
                                    <p:anim calcmode="lin" valueType="num">
                                      <p:cBhvr>
                                        <p:cTn id="25" dur="500" fill="hold"/>
                                        <p:tgtEl>
                                          <p:spTgt spid="10244"/>
                                        </p:tgtEl>
                                        <p:attrNameLst>
                                          <p:attrName>ppt_x</p:attrName>
                                        </p:attrNameLst>
                                      </p:cBhvr>
                                      <p:tavLst>
                                        <p:tav tm="0">
                                          <p:val>
                                            <p:strVal val="#ppt_x"/>
                                          </p:val>
                                        </p:tav>
                                        <p:tav tm="100000">
                                          <p:val>
                                            <p:strVal val="#ppt_x"/>
                                          </p:val>
                                        </p:tav>
                                      </p:tavLst>
                                    </p:anim>
                                    <p:anim calcmode="lin" valueType="num">
                                      <p:cBhvr>
                                        <p:cTn id="26" dur="500" fill="hold"/>
                                        <p:tgtEl>
                                          <p:spTgt spid="10244"/>
                                        </p:tgtEl>
                                        <p:attrNameLst>
                                          <p:attrName>ppt_y</p:attrName>
                                        </p:attrNameLst>
                                      </p:cBhvr>
                                      <p:tavLst>
                                        <p:tav tm="0">
                                          <p:val>
                                            <p:strVal val="#ppt_y-#ppt_h/2"/>
                                          </p:val>
                                        </p:tav>
                                        <p:tav tm="100000">
                                          <p:val>
                                            <p:strVal val="#ppt_y"/>
                                          </p:val>
                                        </p:tav>
                                      </p:tavLst>
                                    </p:anim>
                                    <p:anim calcmode="lin" valueType="num">
                                      <p:cBhvr>
                                        <p:cTn id="27" dur="500" fill="hold"/>
                                        <p:tgtEl>
                                          <p:spTgt spid="10244"/>
                                        </p:tgtEl>
                                        <p:attrNameLst>
                                          <p:attrName>ppt_w</p:attrName>
                                        </p:attrNameLst>
                                      </p:cBhvr>
                                      <p:tavLst>
                                        <p:tav tm="0">
                                          <p:val>
                                            <p:strVal val="#ppt_w"/>
                                          </p:val>
                                        </p:tav>
                                        <p:tav tm="100000">
                                          <p:val>
                                            <p:strVal val="#ppt_w"/>
                                          </p:val>
                                        </p:tav>
                                      </p:tavLst>
                                    </p:anim>
                                    <p:anim calcmode="lin" valueType="num">
                                      <p:cBhvr>
                                        <p:cTn id="28" dur="500" fill="hold"/>
                                        <p:tgtEl>
                                          <p:spTgt spid="10244"/>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246"/>
                                        </p:tgtEl>
                                        <p:attrNameLst>
                                          <p:attrName>style.visibility</p:attrName>
                                        </p:attrNameLst>
                                      </p:cBhvr>
                                      <p:to>
                                        <p:strVal val="visible"/>
                                      </p:to>
                                    </p:set>
                                    <p:animEffect transition="in" filter="blinds(horizontal)">
                                      <p:cBhvr>
                                        <p:cTn id="33" dur="500"/>
                                        <p:tgtEl>
                                          <p:spTgt spid="1024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 fill="hold" grpId="0" nodeType="clickEffect">
                                  <p:stCondLst>
                                    <p:cond delay="0"/>
                                  </p:stCondLst>
                                  <p:childTnLst>
                                    <p:set>
                                      <p:cBhvr>
                                        <p:cTn id="37" dur="1" fill="hold">
                                          <p:stCondLst>
                                            <p:cond delay="0"/>
                                          </p:stCondLst>
                                        </p:cTn>
                                        <p:tgtEl>
                                          <p:spTgt spid="10245"/>
                                        </p:tgtEl>
                                        <p:attrNameLst>
                                          <p:attrName>style.visibility</p:attrName>
                                        </p:attrNameLst>
                                      </p:cBhvr>
                                      <p:to>
                                        <p:strVal val="visible"/>
                                      </p:to>
                                    </p:set>
                                    <p:anim calcmode="lin" valueType="num">
                                      <p:cBhvr>
                                        <p:cTn id="38" dur="500" fill="hold"/>
                                        <p:tgtEl>
                                          <p:spTgt spid="10245"/>
                                        </p:tgtEl>
                                        <p:attrNameLst>
                                          <p:attrName>ppt_x</p:attrName>
                                        </p:attrNameLst>
                                      </p:cBhvr>
                                      <p:tavLst>
                                        <p:tav tm="0">
                                          <p:val>
                                            <p:strVal val="#ppt_x"/>
                                          </p:val>
                                        </p:tav>
                                        <p:tav tm="100000">
                                          <p:val>
                                            <p:strVal val="#ppt_x"/>
                                          </p:val>
                                        </p:tav>
                                      </p:tavLst>
                                    </p:anim>
                                    <p:anim calcmode="lin" valueType="num">
                                      <p:cBhvr>
                                        <p:cTn id="39" dur="500" fill="hold"/>
                                        <p:tgtEl>
                                          <p:spTgt spid="10245"/>
                                        </p:tgtEl>
                                        <p:attrNameLst>
                                          <p:attrName>ppt_y</p:attrName>
                                        </p:attrNameLst>
                                      </p:cBhvr>
                                      <p:tavLst>
                                        <p:tav tm="0">
                                          <p:val>
                                            <p:strVal val="#ppt_y-#ppt_h/2"/>
                                          </p:val>
                                        </p:tav>
                                        <p:tav tm="100000">
                                          <p:val>
                                            <p:strVal val="#ppt_y"/>
                                          </p:val>
                                        </p:tav>
                                      </p:tavLst>
                                    </p:anim>
                                    <p:anim calcmode="lin" valueType="num">
                                      <p:cBhvr>
                                        <p:cTn id="40" dur="500" fill="hold"/>
                                        <p:tgtEl>
                                          <p:spTgt spid="10245"/>
                                        </p:tgtEl>
                                        <p:attrNameLst>
                                          <p:attrName>ppt_w</p:attrName>
                                        </p:attrNameLst>
                                      </p:cBhvr>
                                      <p:tavLst>
                                        <p:tav tm="0">
                                          <p:val>
                                            <p:strVal val="#ppt_w"/>
                                          </p:val>
                                        </p:tav>
                                        <p:tav tm="100000">
                                          <p:val>
                                            <p:strVal val="#ppt_w"/>
                                          </p:val>
                                        </p:tav>
                                      </p:tavLst>
                                    </p:anim>
                                    <p:anim calcmode="lin" valueType="num">
                                      <p:cBhvr>
                                        <p:cTn id="41" dur="500" fill="hold"/>
                                        <p:tgtEl>
                                          <p:spTgt spid="10245"/>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251"/>
                                        </p:tgtEl>
                                        <p:attrNameLst>
                                          <p:attrName>style.visibility</p:attrName>
                                        </p:attrNameLst>
                                      </p:cBhvr>
                                      <p:to>
                                        <p:strVal val="visible"/>
                                      </p:to>
                                    </p:set>
                                    <p:animEffect transition="in" filter="blinds(horizontal)">
                                      <p:cBhvr>
                                        <p:cTn id="46" dur="500"/>
                                        <p:tgtEl>
                                          <p:spTgt spid="10251"/>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nodeType="clickEffect">
                                  <p:stCondLst>
                                    <p:cond delay="0"/>
                                  </p:stCondLst>
                                  <p:childTnLst>
                                    <p:set>
                                      <p:cBhvr>
                                        <p:cTn id="50" dur="1" fill="hold">
                                          <p:stCondLst>
                                            <p:cond delay="0"/>
                                          </p:stCondLst>
                                        </p:cTn>
                                        <p:tgtEl>
                                          <p:spTgt spid="10242">
                                            <p:txEl>
                                              <p:pRg st="3" end="3"/>
                                            </p:txEl>
                                          </p:spTgt>
                                        </p:tgtEl>
                                        <p:attrNameLst>
                                          <p:attrName>style.visibility</p:attrName>
                                        </p:attrNameLst>
                                      </p:cBhvr>
                                      <p:to>
                                        <p:strVal val="visible"/>
                                      </p:to>
                                    </p:set>
                                    <p:anim calcmode="lin" valueType="num">
                                      <p:cBhvr>
                                        <p:cTn id="51" dur="500" fill="hold"/>
                                        <p:tgtEl>
                                          <p:spTgt spid="10242">
                                            <p:txEl>
                                              <p:pRg st="3" end="3"/>
                                            </p:txEl>
                                          </p:spTgt>
                                        </p:tgtEl>
                                        <p:attrNameLst>
                                          <p:attrName>ppt_w</p:attrName>
                                        </p:attrNameLst>
                                      </p:cBhvr>
                                      <p:tavLst>
                                        <p:tav tm="0">
                                          <p:val>
                                            <p:fltVal val="0"/>
                                          </p:val>
                                        </p:tav>
                                        <p:tav tm="100000">
                                          <p:val>
                                            <p:strVal val="#ppt_w"/>
                                          </p:val>
                                        </p:tav>
                                      </p:tavLst>
                                    </p:anim>
                                    <p:anim calcmode="lin" valueType="num">
                                      <p:cBhvr>
                                        <p:cTn id="52" dur="500" fill="hold"/>
                                        <p:tgtEl>
                                          <p:spTgt spid="1024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0243"/>
                                        </p:tgtEl>
                                        <p:attrNameLst>
                                          <p:attrName>style.visibility</p:attrName>
                                        </p:attrNameLst>
                                      </p:cBhvr>
                                      <p:to>
                                        <p:strVal val="visible"/>
                                      </p:to>
                                    </p:set>
                                    <p:anim calcmode="lin" valueType="num">
                                      <p:cBhvr additive="base">
                                        <p:cTn id="57" dur="500" fill="hold"/>
                                        <p:tgtEl>
                                          <p:spTgt spid="10243"/>
                                        </p:tgtEl>
                                        <p:attrNameLst>
                                          <p:attrName>ppt_x</p:attrName>
                                        </p:attrNameLst>
                                      </p:cBhvr>
                                      <p:tavLst>
                                        <p:tav tm="0">
                                          <p:val>
                                            <p:strVal val="0-#ppt_w/2"/>
                                          </p:val>
                                        </p:tav>
                                        <p:tav tm="100000">
                                          <p:val>
                                            <p:strVal val="#ppt_x"/>
                                          </p:val>
                                        </p:tav>
                                      </p:tavLst>
                                    </p:anim>
                                    <p:anim calcmode="lin" valueType="num">
                                      <p:cBhvr additive="base">
                                        <p:cTn id="58"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248"/>
                                        </p:tgtEl>
                                        <p:attrNameLst>
                                          <p:attrName>style.visibility</p:attrName>
                                        </p:attrNameLst>
                                      </p:cBhvr>
                                      <p:to>
                                        <p:strVal val="visible"/>
                                      </p:to>
                                    </p:set>
                                    <p:anim calcmode="lin" valueType="num">
                                      <p:cBhvr additive="base">
                                        <p:cTn id="63" dur="500" fill="hold"/>
                                        <p:tgtEl>
                                          <p:spTgt spid="10248"/>
                                        </p:tgtEl>
                                        <p:attrNameLst>
                                          <p:attrName>ppt_x</p:attrName>
                                        </p:attrNameLst>
                                      </p:cBhvr>
                                      <p:tavLst>
                                        <p:tav tm="0">
                                          <p:val>
                                            <p:strVal val="1+#ppt_w/2"/>
                                          </p:val>
                                        </p:tav>
                                        <p:tav tm="100000">
                                          <p:val>
                                            <p:strVal val="#ppt_x"/>
                                          </p:val>
                                        </p:tav>
                                      </p:tavLst>
                                    </p:anim>
                                    <p:anim calcmode="lin" valueType="num">
                                      <p:cBhvr additive="base">
                                        <p:cTn id="64" dur="500" fill="hold"/>
                                        <p:tgtEl>
                                          <p:spTgt spid="102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3" name="chimes.wav"/>
                                        </p:tgtEl>
                                      </p:cMediaNode>
                                    </p:audio>
                                  </p:subTnLst>
                                </p:cTn>
                              </p:par>
                              <p:par>
                                <p:cTn id="65" presetID="2" presetClass="entr" presetSubtype="2" fill="hold" nodeType="withEffect">
                                  <p:stCondLst>
                                    <p:cond delay="0"/>
                                  </p:stCondLst>
                                  <p:childTnLst>
                                    <p:set>
                                      <p:cBhvr>
                                        <p:cTn id="66" dur="1" fill="hold">
                                          <p:stCondLst>
                                            <p:cond delay="0"/>
                                          </p:stCondLst>
                                        </p:cTn>
                                        <p:tgtEl>
                                          <p:spTgt spid="10250"/>
                                        </p:tgtEl>
                                        <p:attrNameLst>
                                          <p:attrName>style.visibility</p:attrName>
                                        </p:attrNameLst>
                                      </p:cBhvr>
                                      <p:to>
                                        <p:strVal val="visible"/>
                                      </p:to>
                                    </p:set>
                                    <p:anim calcmode="lin" valueType="num">
                                      <p:cBhvr additive="base">
                                        <p:cTn id="67" dur="500" fill="hold"/>
                                        <p:tgtEl>
                                          <p:spTgt spid="10250"/>
                                        </p:tgtEl>
                                        <p:attrNameLst>
                                          <p:attrName>ppt_x</p:attrName>
                                        </p:attrNameLst>
                                      </p:cBhvr>
                                      <p:tavLst>
                                        <p:tav tm="0">
                                          <p:val>
                                            <p:strVal val="1+#ppt_w/2"/>
                                          </p:val>
                                        </p:tav>
                                        <p:tav tm="100000">
                                          <p:val>
                                            <p:strVal val="#ppt_x"/>
                                          </p:val>
                                        </p:tav>
                                      </p:tavLst>
                                    </p:anim>
                                    <p:anim calcmode="lin" valueType="num">
                                      <p:cBhvr additive="base">
                                        <p:cTn id="68"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animBg="1" autoUpdateAnimBg="0"/>
      <p:bldP spid="10245" grpId="0" animBg="1" autoUpdateAnimBg="0"/>
      <p:bldP spid="10246" grpId="0" autoUpdateAnimBg="0"/>
      <p:bldP spid="10248" grpId="0" autoUpdateAnimBg="0"/>
      <p:bldP spid="10251"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WW.2PPT.COM&#10;">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都市">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0</TotalTime>
  <Words>1020</Words>
  <Application>Microsoft Office PowerPoint</Application>
  <PresentationFormat>全屏显示(4:3)</PresentationFormat>
  <Paragraphs>187</Paragraphs>
  <Slides>21</Slides>
  <Notes>1</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35" baseType="lpstr">
      <vt:lpstr>Arail</vt:lpstr>
      <vt:lpstr>Kingsoft Phonetic Plain</vt:lpstr>
      <vt:lpstr>方正姚体</vt:lpstr>
      <vt:lpstr>华文隶书</vt:lpstr>
      <vt:lpstr>宋体</vt:lpstr>
      <vt:lpstr>微软雅黑</vt:lpstr>
      <vt:lpstr>Arial</vt:lpstr>
      <vt:lpstr>Calibri</vt:lpstr>
      <vt:lpstr>Georgia</vt:lpstr>
      <vt:lpstr>Times New Roman</vt:lpstr>
      <vt:lpstr>Trebuchet MS</vt:lpstr>
      <vt:lpstr>Wingdings 2</vt:lpstr>
      <vt:lpstr>WWW.2PPT.COM
</vt:lpstr>
      <vt:lpstr>Microsoft Graph 图表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2013-09-12T14:03:00Z</dcterms:created>
  <dcterms:modified xsi:type="dcterms:W3CDTF">2023-01-16T23:55:21Z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2052-11.1.0.11294</vt:lpwstr>
  </property>
  <property fmtid="{D5CDD505-2E9C-101B-9397-08002B2CF9AE}" pid="4" name="ICV">
    <vt:lpwstr>F0562D19B1E14C7586982F261EC88ECA</vt:lpwstr>
  </property>
  <property fmtid="{A09F084E-AD41-489F-8076-AA5BE3082BCA}" pid="100">
    <vt:ui4>5</vt:ui4>
  </property>
  <property fmtid="{64440492-4C8B-11D1-8B70-080036B11A03}" pid="11">
    <vt:lpwstr>www.2ppt.com-爱PPT提供资源下载</vt:lpwstr>
  </property>
</Properties>
</file>