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492" r:id="rId2"/>
    <p:sldId id="494" r:id="rId3"/>
    <p:sldId id="495" r:id="rId4"/>
    <p:sldId id="496" r:id="rId5"/>
    <p:sldId id="497" r:id="rId6"/>
    <p:sldId id="498" r:id="rId7"/>
    <p:sldId id="499" r:id="rId8"/>
    <p:sldId id="500" r:id="rId9"/>
    <p:sldId id="501" r:id="rId10"/>
    <p:sldId id="502" r:id="rId11"/>
    <p:sldId id="505" r:id="rId12"/>
    <p:sldId id="506" r:id="rId13"/>
    <p:sldId id="508" r:id="rId14"/>
    <p:sldId id="509" r:id="rId15"/>
    <p:sldId id="513" r:id="rId16"/>
    <p:sldId id="514" r:id="rId17"/>
    <p:sldId id="504" r:id="rId18"/>
    <p:sldId id="278" r:id="rId19"/>
    <p:sldId id="376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FF"/>
    <a:srgbClr val="155BF7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20" autoAdjust="0"/>
  </p:normalViewPr>
  <p:slideViewPr>
    <p:cSldViewPr>
      <p:cViewPr varScale="1">
        <p:scale>
          <a:sx n="109" d="100"/>
          <a:sy n="10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B6223-8C67-4191-9909-9E6EB57CB9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D78DA-15B7-42BB-A6CA-6C95C5B836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2612" cy="3294062"/>
          </a:xfrm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80B01CE-066F-4A4D-A904-B6038935C7A2}" type="slidenum">
              <a:rPr lang="en-US" altLang="zh-CN"/>
              <a:t>13</a:t>
            </a:fld>
            <a:endParaRPr lang="en-US" altLang="zh-CN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9F65EF5-2C16-44B0-BCF4-D1A31F3C434A}" type="slidenum">
              <a:rPr lang="en-US" altLang="zh-CN"/>
              <a:t>14</a:t>
            </a:fld>
            <a:endParaRPr lang="en-US" altLang="zh-CN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2142794-C7A7-46A7-9C8B-FA23657AC78C}" type="slidenum">
              <a:rPr lang="en-US" altLang="zh-CN"/>
              <a:t>17</a:t>
            </a:fld>
            <a:endParaRPr lang="en-US" altLang="zh-CN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GIF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/>
        </p:nvSpPr>
        <p:spPr bwMode="auto">
          <a:xfrm>
            <a:off x="3707904" y="2852936"/>
            <a:ext cx="5400600" cy="78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zh-CN" altLang="en-US" sz="5400" dirty="0" smtClean="0">
                <a:solidFill>
                  <a:srgbClr val="50444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同底数幂的乘法</a:t>
            </a:r>
            <a:endParaRPr lang="zh-CN" altLang="en-US" sz="5400" dirty="0">
              <a:solidFill>
                <a:srgbClr val="504444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797152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1223417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青岛版七年级数学下册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57158" y="1928802"/>
            <a:ext cx="8501122" cy="37856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解：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5×3600=5×3.6×10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1.8×10×10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1.8×10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就是说，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小时等于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1.8×10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秒</a:t>
            </a:r>
            <a:endParaRPr lang="en-US" altLang="zh-CN" sz="32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15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×(1.8×10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1.8×(10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15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×10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1.8×10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19</a:t>
            </a:r>
            <a:endParaRPr lang="en-US" altLang="zh-CN" sz="32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所以，该电脑工作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小时可作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1.8×10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19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次运算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57158" y="642918"/>
            <a:ext cx="8286808" cy="145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32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32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2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、某台电脑每秒可作</a:t>
            </a:r>
            <a:r>
              <a:rPr lang="en-US" altLang="zh-CN" sz="32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15</a:t>
            </a:r>
            <a:r>
              <a:rPr lang="zh-CN" altLang="en-US" sz="32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次运算，它工作</a:t>
            </a:r>
            <a:r>
              <a:rPr lang="en-US" altLang="zh-CN" sz="32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32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小时，可作多少次运算？</a:t>
            </a:r>
            <a:endParaRPr lang="zh-CN" altLang="en-US" sz="32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357158" y="1357298"/>
            <a:ext cx="5915036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．口答</a:t>
            </a:r>
            <a:endParaRPr kumimoji="1"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3571868" y="1857364"/>
            <a:ext cx="1600200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(7</a:t>
            </a:r>
            <a:r>
              <a:rPr kumimoji="1" lang="en-US" altLang="zh-CN" sz="3200" b="1" baseline="300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kumimoji="1" lang="en-US" altLang="zh-CN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endParaRPr kumimoji="1"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3571868" y="2857496"/>
            <a:ext cx="1600200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1"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200" b="1" baseline="300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17</a:t>
            </a:r>
            <a:r>
              <a:rPr kumimoji="1" lang="en-US" altLang="zh-CN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endParaRPr kumimoji="1" lang="en-US" altLang="zh-CN" sz="32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3428992" y="3786190"/>
            <a:ext cx="1143008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r>
              <a:rPr kumimoji="1"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kumimoji="1" lang="zh-CN" altLang="en-US" sz="32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3428992" y="4786322"/>
            <a:ext cx="2057400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kumimoji="1" lang="en-US" altLang="zh-CN" sz="3200" b="1" baseline="300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kumimoji="1"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kumimoji="1" lang="zh-CN" altLang="en-US" sz="32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9208" name="Text Box 8"/>
          <p:cNvSpPr txBox="1">
            <a:spLocks noChangeArrowheads="1"/>
          </p:cNvSpPr>
          <p:nvPr/>
        </p:nvSpPr>
        <p:spPr bwMode="auto">
          <a:xfrm>
            <a:off x="357158" y="2787650"/>
            <a:ext cx="2819400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kumimoji="1"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zh-CN" altLang="en-US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９</a:t>
            </a:r>
            <a:r>
              <a:rPr kumimoji="1"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kumimoji="1"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endParaRPr kumimoji="1" lang="en-US" altLang="zh-CN" sz="3200" b="1" baseline="30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9209" name="Text Box 9"/>
          <p:cNvSpPr txBox="1">
            <a:spLocks noChangeArrowheads="1"/>
          </p:cNvSpPr>
          <p:nvPr/>
        </p:nvSpPr>
        <p:spPr bwMode="auto">
          <a:xfrm>
            <a:off x="357158" y="3810000"/>
            <a:ext cx="2895600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kumimoji="1"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kumimoji="1"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kumimoji="1"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kumimoji="1"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kumimoji="1" lang="en-US" altLang="zh-CN" sz="3200" b="1" baseline="30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9210" name="Text Box 10"/>
          <p:cNvSpPr txBox="1">
            <a:spLocks noChangeArrowheads="1"/>
          </p:cNvSpPr>
          <p:nvPr/>
        </p:nvSpPr>
        <p:spPr bwMode="auto">
          <a:xfrm>
            <a:off x="357158" y="4800600"/>
            <a:ext cx="3276600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kumimoji="1"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kumimoji="1"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kumimoji="1"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kumimoji="1"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kumimoji="1"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kumimoji="1" lang="en-US" altLang="zh-CN" sz="3200" dirty="0" smtClean="0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kumimoji="1" lang="en-US" altLang="zh-CN" sz="3200" dirty="0">
              <a:solidFill>
                <a:schemeClr val="bg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9211" name="Text Box 11"/>
          <p:cNvSpPr txBox="1">
            <a:spLocks noChangeArrowheads="1"/>
          </p:cNvSpPr>
          <p:nvPr/>
        </p:nvSpPr>
        <p:spPr bwMode="auto">
          <a:xfrm>
            <a:off x="357158" y="1828800"/>
            <a:ext cx="28956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kumimoji="1"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kumimoji="1"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kumimoji="1"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×7</a:t>
            </a:r>
            <a:r>
              <a:rPr kumimoji="1"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kumimoji="1" lang="en-US" altLang="zh-CN" sz="3200" b="1" baseline="30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WordArt 33" descr="？4"/>
          <p:cNvSpPr>
            <a:spLocks noChangeArrowheads="1" noChangeShapeType="1"/>
          </p:cNvSpPr>
          <p:nvPr/>
        </p:nvSpPr>
        <p:spPr bwMode="auto">
          <a:xfrm>
            <a:off x="357158" y="571480"/>
            <a:ext cx="250033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19050">
                  <a:solidFill>
                    <a:srgbClr val="FF0000"/>
                  </a:solidFill>
                  <a:rou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六、运用巩固</a:t>
            </a:r>
            <a:endParaRPr lang="zh-CN" altLang="en-US" sz="3600" kern="10" dirty="0">
              <a:ln w="19050">
                <a:solidFill>
                  <a:srgbClr val="FF0000"/>
                </a:solidFill>
                <a:round/>
              </a:ln>
              <a:blipFill dpi="0" rotWithShape="0">
                <a:blip r:embed="rId2"/>
                <a:srcRect/>
                <a:stretch>
                  <a:fillRect/>
                </a:stretch>
              </a:blip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9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17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17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500"/>
                                        <p:tgtEl>
                                          <p:spTgt spid="17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/>
      <p:bldP spid="179204" grpId="0" autoUpdateAnimBg="0"/>
      <p:bldP spid="179205" grpId="0" autoUpdateAnimBg="0"/>
      <p:bldP spid="179206" grpId="0" autoUpdateAnimBg="0"/>
      <p:bldP spid="179207" grpId="0" autoUpdateAnimBg="0"/>
      <p:bldP spid="179208" grpId="0" autoUpdateAnimBg="0"/>
      <p:bldP spid="179209" grpId="0" autoUpdateAnimBg="0"/>
      <p:bldP spid="179210" grpId="0" autoUpdateAnimBg="0"/>
      <p:bldP spid="17921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ext Box 2"/>
          <p:cNvSpPr txBox="1">
            <a:spLocks noChangeArrowheads="1"/>
          </p:cNvSpPr>
          <p:nvPr/>
        </p:nvSpPr>
        <p:spPr bwMode="auto">
          <a:xfrm>
            <a:off x="228600" y="404813"/>
            <a:ext cx="8915400" cy="5702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chemeClr val="accent2"/>
              </a:buClr>
              <a:buSzPct val="130000"/>
              <a:buFont typeface="Wingdings" panose="05000000000000000000" pitchFamily="2" charset="2"/>
              <a:buNone/>
            </a:pPr>
            <a:endParaRPr kumimoji="1" lang="zh-CN" altLang="en-US" sz="3200" dirty="0">
              <a:latin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kumimoji="1"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．下</a:t>
            </a:r>
            <a:r>
              <a:rPr kumimoji="1"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面的计算对不对？如果不对，怎样改正？</a:t>
            </a:r>
          </a:p>
          <a:p>
            <a:pPr algn="just">
              <a:spcBef>
                <a:spcPct val="50000"/>
              </a:spcBef>
            </a:pPr>
            <a:r>
              <a:rPr kumimoji="1" lang="zh-CN" altLang="en-US" sz="3200" b="1" dirty="0"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1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）</a:t>
            </a:r>
            <a:r>
              <a:rPr kumimoji="1" lang="en-US" altLang="zh-CN" sz="3200" b="1" i="1" dirty="0">
                <a:latin typeface="Times New Roman" panose="02020603050405020304" pitchFamily="18" charset="0"/>
              </a:rPr>
              <a:t>b</a:t>
            </a:r>
            <a:r>
              <a:rPr kumimoji="1" lang="en-US" altLang="zh-CN" sz="3200" b="1" baseline="30000" dirty="0">
                <a:latin typeface="Times New Roman" panose="02020603050405020304" pitchFamily="18" charset="0"/>
              </a:rPr>
              <a:t>5 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 · </a:t>
            </a:r>
            <a:r>
              <a:rPr kumimoji="1" lang="en-US" altLang="zh-CN" sz="3200" b="1" i="1" dirty="0">
                <a:latin typeface="Times New Roman" panose="02020603050405020304" pitchFamily="18" charset="0"/>
              </a:rPr>
              <a:t>b</a:t>
            </a:r>
            <a:r>
              <a:rPr kumimoji="1" lang="en-US" altLang="zh-CN" sz="3200" b="1" baseline="30000" dirty="0">
                <a:latin typeface="Times New Roman" panose="02020603050405020304" pitchFamily="18" charset="0"/>
              </a:rPr>
              <a:t>5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= 2</a:t>
            </a:r>
            <a:r>
              <a:rPr kumimoji="1" lang="en-US" altLang="zh-CN" sz="3200" b="1" i="1" dirty="0">
                <a:latin typeface="Times New Roman" panose="02020603050405020304" pitchFamily="18" charset="0"/>
              </a:rPr>
              <a:t>b</a:t>
            </a:r>
            <a:r>
              <a:rPr kumimoji="1" lang="en-US" altLang="zh-CN" sz="3200" b="1" baseline="30000" dirty="0">
                <a:latin typeface="Times New Roman" panose="02020603050405020304" pitchFamily="18" charset="0"/>
              </a:rPr>
              <a:t>5</a:t>
            </a:r>
            <a:r>
              <a:rPr kumimoji="1" lang="en-US" altLang="zh-CN" sz="3200" b="1" baseline="300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kumimoji="1"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   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）</a:t>
            </a:r>
            <a:r>
              <a:rPr kumimoji="1" lang="zh-CN" altLang="en-US" sz="3200" b="1" baseline="30000" dirty="0">
                <a:solidFill>
                  <a:schemeClr val="bg2"/>
                </a:solidFill>
                <a:latin typeface="Times New Roman" panose="02020603050405020304" pitchFamily="18" charset="0"/>
              </a:rPr>
              <a:t>   </a:t>
            </a:r>
            <a:r>
              <a:rPr kumimoji="1" lang="zh-CN" altLang="en-US" sz="3200" b="1" dirty="0" smtClean="0"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）</a:t>
            </a:r>
            <a:r>
              <a:rPr kumimoji="1" lang="en-US" altLang="zh-CN" sz="3200" b="1" i="1" dirty="0">
                <a:latin typeface="Times New Roman" panose="02020603050405020304" pitchFamily="18" charset="0"/>
              </a:rPr>
              <a:t>b</a:t>
            </a:r>
            <a:r>
              <a:rPr kumimoji="1" lang="en-US" altLang="zh-CN" sz="3200" b="1" baseline="30000" dirty="0">
                <a:latin typeface="Times New Roman" panose="02020603050405020304" pitchFamily="18" charset="0"/>
              </a:rPr>
              <a:t>5 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+ </a:t>
            </a:r>
            <a:r>
              <a:rPr kumimoji="1" lang="en-US" altLang="zh-CN" sz="3200" b="1" i="1" dirty="0">
                <a:latin typeface="Times New Roman" panose="02020603050405020304" pitchFamily="18" charset="0"/>
              </a:rPr>
              <a:t>b</a:t>
            </a:r>
            <a:r>
              <a:rPr kumimoji="1" lang="en-US" altLang="zh-CN" sz="3200" b="1" baseline="30000" dirty="0">
                <a:latin typeface="Times New Roman" panose="02020603050405020304" pitchFamily="18" charset="0"/>
              </a:rPr>
              <a:t>5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 = </a:t>
            </a:r>
            <a:r>
              <a:rPr kumimoji="1" lang="en-US" altLang="zh-CN" sz="3200" b="1" i="1" dirty="0" smtClean="0">
                <a:latin typeface="Times New Roman" panose="02020603050405020304" pitchFamily="18" charset="0"/>
              </a:rPr>
              <a:t>b</a:t>
            </a:r>
            <a:r>
              <a:rPr kumimoji="1" lang="en-US" altLang="zh-CN" sz="3200" b="1" baseline="30000" dirty="0" smtClean="0">
                <a:latin typeface="Times New Roman" panose="02020603050405020304" pitchFamily="18" charset="0"/>
              </a:rPr>
              <a:t>10</a:t>
            </a:r>
            <a:r>
              <a:rPr kumimoji="1" lang="zh-CN" altLang="en-US" sz="3200" b="1" dirty="0" smtClean="0">
                <a:latin typeface="Times New Roman" panose="02020603050405020304" pitchFamily="18" charset="0"/>
              </a:rPr>
              <a:t>（   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）</a:t>
            </a:r>
            <a:endParaRPr kumimoji="1" lang="zh-CN" altLang="en-US" sz="3200" b="1" baseline="30000" dirty="0">
              <a:latin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endParaRPr kumimoji="1" lang="zh-CN" altLang="en-US" sz="3200" b="1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5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·</a:t>
            </a:r>
            <a:r>
              <a:rPr kumimoji="1"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5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 </a:t>
            </a:r>
            <a:r>
              <a:rPr kumimoji="1"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25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     )      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kumimoji="1"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· </a:t>
            </a:r>
            <a:r>
              <a:rPr kumimoji="1"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5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 </a:t>
            </a:r>
            <a:r>
              <a:rPr kumimoji="1"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11   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     )</a:t>
            </a:r>
            <a:endParaRPr kumimoji="1" lang="en-US" altLang="zh-CN" sz="2800" b="1" baseline="30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endParaRPr kumimoji="1" lang="en-US" altLang="zh-C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· </a:t>
            </a:r>
            <a:r>
              <a:rPr kumimoji="1"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 </a:t>
            </a:r>
            <a:r>
              <a:rPr kumimoji="1"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        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     )      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+ </a:t>
            </a:r>
            <a:r>
              <a:rPr kumimoji="1"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 </a:t>
            </a:r>
            <a:r>
              <a:rPr kumimoji="1"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4   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     )</a:t>
            </a:r>
            <a:r>
              <a:rPr kumimoji="1" lang="en-US" altLang="zh-CN" sz="28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endParaRPr kumimoji="1" lang="en-US" altLang="zh-CN" sz="3200" b="1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kumimoji="1" lang="zh-CN" altLang="en-US" sz="3200" dirty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7091" name="Text Box 3"/>
          <p:cNvSpPr txBox="1">
            <a:spLocks noChangeArrowheads="1"/>
          </p:cNvSpPr>
          <p:nvPr/>
        </p:nvSpPr>
        <p:spPr bwMode="auto">
          <a:xfrm>
            <a:off x="5219700" y="5300663"/>
            <a:ext cx="38100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zh-CN" altLang="en-US" sz="3200" dirty="0">
                <a:solidFill>
                  <a:schemeClr val="bg2"/>
                </a:solidFill>
                <a:latin typeface="Times New Roman" panose="02020603050405020304" pitchFamily="18" charset="0"/>
              </a:rPr>
              <a:t>   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+ 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kumimoji="1"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 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 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+ 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kumimoji="1"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kumimoji="1" lang="en-US" altLang="zh-CN" sz="3200" b="1" baseline="300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17092" name="Text Box 4"/>
          <p:cNvSpPr txBox="1">
            <a:spLocks noChangeArrowheads="1"/>
          </p:cNvSpPr>
          <p:nvPr/>
        </p:nvSpPr>
        <p:spPr bwMode="auto">
          <a:xfrm>
            <a:off x="927076" y="2349500"/>
            <a:ext cx="31242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5 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· 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 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5219700" y="2420938"/>
            <a:ext cx="32766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zh-CN" altLang="en-US" sz="3200" dirty="0">
                <a:solidFill>
                  <a:schemeClr val="bg2"/>
                </a:solidFill>
                <a:latin typeface="Times New Roman" panose="02020603050405020304" pitchFamily="18" charset="0"/>
              </a:rPr>
              <a:t>  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5 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= 2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endParaRPr kumimoji="1"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7094" name="Text Box 6"/>
          <p:cNvSpPr txBox="1">
            <a:spLocks noChangeArrowheads="1"/>
          </p:cNvSpPr>
          <p:nvPr/>
        </p:nvSpPr>
        <p:spPr bwMode="auto">
          <a:xfrm>
            <a:off x="927076" y="3860800"/>
            <a:ext cx="32766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dirty="0">
                <a:solidFill>
                  <a:schemeClr val="hlink"/>
                </a:solidFill>
                <a:latin typeface="Times New Roman" panose="02020603050405020304" pitchFamily="18" charset="0"/>
              </a:rPr>
              <a:t>  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5  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· 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5 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 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217095" name="Text Box 7"/>
          <p:cNvSpPr txBox="1">
            <a:spLocks noChangeArrowheads="1"/>
          </p:cNvSpPr>
          <p:nvPr/>
        </p:nvSpPr>
        <p:spPr bwMode="auto">
          <a:xfrm>
            <a:off x="5219700" y="3860800"/>
            <a:ext cx="32766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zh-CN" altLang="en-US" sz="3200" dirty="0">
                <a:solidFill>
                  <a:schemeClr val="hlink"/>
                </a:solidFill>
                <a:latin typeface="Times New Roman" panose="02020603050405020304" pitchFamily="18" charset="0"/>
              </a:rPr>
              <a:t>   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kumimoji="1"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6 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· 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kumimoji="1"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5 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=-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kumimoji="1"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11</a:t>
            </a:r>
            <a:r>
              <a:rPr kumimoji="1" lang="en-US" altLang="zh-CN" sz="3200" b="1" baseline="300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17096" name="Text Box 8"/>
          <p:cNvSpPr txBox="1">
            <a:spLocks noChangeArrowheads="1"/>
          </p:cNvSpPr>
          <p:nvPr/>
        </p:nvSpPr>
        <p:spPr bwMode="auto">
          <a:xfrm>
            <a:off x="927076" y="5300663"/>
            <a:ext cx="31242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   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· 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kumimoji="1"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 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 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kumimoji="1"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3643306" y="1857364"/>
            <a:ext cx="7620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217098" name="Text Box 10"/>
          <p:cNvSpPr txBox="1">
            <a:spLocks noChangeArrowheads="1"/>
          </p:cNvSpPr>
          <p:nvPr/>
        </p:nvSpPr>
        <p:spPr bwMode="auto">
          <a:xfrm>
            <a:off x="8072462" y="1857364"/>
            <a:ext cx="490566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  <a:endParaRPr kumimoji="1"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7099" name="Text Box 11"/>
          <p:cNvSpPr txBox="1">
            <a:spLocks noChangeArrowheads="1"/>
          </p:cNvSpPr>
          <p:nvPr/>
        </p:nvSpPr>
        <p:spPr bwMode="auto">
          <a:xfrm>
            <a:off x="7812088" y="3429000"/>
            <a:ext cx="11430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  </a:t>
            </a: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217100" name="Text Box 12"/>
          <p:cNvSpPr txBox="1">
            <a:spLocks noChangeArrowheads="1"/>
          </p:cNvSpPr>
          <p:nvPr/>
        </p:nvSpPr>
        <p:spPr bwMode="auto">
          <a:xfrm>
            <a:off x="3428992" y="4857760"/>
            <a:ext cx="8382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217101" name="Text Box 13"/>
          <p:cNvSpPr txBox="1">
            <a:spLocks noChangeArrowheads="1"/>
          </p:cNvSpPr>
          <p:nvPr/>
        </p:nvSpPr>
        <p:spPr bwMode="auto">
          <a:xfrm>
            <a:off x="8143900" y="4857760"/>
            <a:ext cx="8382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217102" name="Text Box 14"/>
          <p:cNvSpPr txBox="1">
            <a:spLocks noChangeArrowheads="1"/>
          </p:cNvSpPr>
          <p:nvPr/>
        </p:nvSpPr>
        <p:spPr bwMode="auto">
          <a:xfrm>
            <a:off x="3571868" y="3429000"/>
            <a:ext cx="7620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7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7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7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7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7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1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17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17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17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17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autoUpdateAnimBg="0"/>
      <p:bldP spid="217092" grpId="0" autoUpdateAnimBg="0"/>
      <p:bldP spid="217093" grpId="0" autoUpdateAnimBg="0"/>
      <p:bldP spid="217094" grpId="0" autoUpdateAnimBg="0"/>
      <p:bldP spid="217095" grpId="0" autoUpdateAnimBg="0"/>
      <p:bldP spid="217096" grpId="0" autoUpdateAnimBg="0"/>
      <p:bldP spid="217097" grpId="0" autoUpdateAnimBg="0"/>
      <p:bldP spid="217098" grpId="0" autoUpdateAnimBg="0"/>
      <p:bldP spid="217099" grpId="0" autoUpdateAnimBg="0"/>
      <p:bldP spid="217100" grpId="0" autoUpdateAnimBg="0"/>
      <p:bldP spid="217101" grpId="0" autoUpdateAnimBg="0"/>
      <p:bldP spid="21710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05838" y="5861050"/>
            <a:ext cx="80962" cy="26987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zh-CN" altLang="zh-CN" sz="1500" b="1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52413" y="654050"/>
            <a:ext cx="7559675" cy="42386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．填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空：</a:t>
            </a:r>
          </a:p>
          <a:p>
            <a:pPr algn="just"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</a:rPr>
              <a:t>） 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16 </a:t>
            </a:r>
            <a:r>
              <a:rPr lang="en-US" altLang="zh-CN" sz="3200" b="1" dirty="0">
                <a:latin typeface="Times New Roman" panose="02020603050405020304" pitchFamily="18" charset="0"/>
              </a:rPr>
              <a:t>=  2</a:t>
            </a:r>
            <a:r>
              <a:rPr lang="en-US" altLang="zh-CN" sz="3200" b="1" i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3200" b="1" dirty="0">
                <a:latin typeface="Times New Roman" panose="02020603050405020304" pitchFamily="18" charset="0"/>
              </a:rPr>
              <a:t>，则 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3200" b="1" dirty="0">
                <a:latin typeface="Times New Roman" panose="02020603050405020304" pitchFamily="18" charset="0"/>
              </a:rPr>
              <a:t> =</a:t>
            </a:r>
            <a:r>
              <a:rPr lang="en-US" altLang="zh-CN" sz="3200" b="1" u="sng" dirty="0">
                <a:latin typeface="Times New Roman" panose="02020603050405020304" pitchFamily="18" charset="0"/>
              </a:rPr>
              <a:t>       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；</a:t>
            </a:r>
          </a:p>
          <a:p>
            <a:pPr algn="just">
              <a:spcBef>
                <a:spcPct val="50000"/>
              </a:spcBef>
            </a:pPr>
            <a:endParaRPr lang="zh-CN" altLang="en-US" sz="3200" b="1" dirty="0">
              <a:latin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</a:rPr>
              <a:t>） </a:t>
            </a:r>
            <a:r>
              <a:rPr lang="en-US" altLang="zh-CN" sz="3200" b="1" dirty="0">
                <a:latin typeface="Times New Roman" panose="02020603050405020304" pitchFamily="18" charset="0"/>
              </a:rPr>
              <a:t>8× 4 = 2</a:t>
            </a:r>
            <a:r>
              <a:rPr lang="en-US" altLang="zh-CN" sz="3200" b="1" i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3200" b="1" dirty="0">
                <a:latin typeface="Times New Roman" panose="02020603050405020304" pitchFamily="18" charset="0"/>
              </a:rPr>
              <a:t>，则 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3200" b="1" dirty="0">
                <a:latin typeface="Times New Roman" panose="02020603050405020304" pitchFamily="18" charset="0"/>
              </a:rPr>
              <a:t> =</a:t>
            </a:r>
            <a:r>
              <a:rPr lang="en-US" altLang="zh-CN" sz="3200" b="1" u="sng" dirty="0">
                <a:latin typeface="Times New Roman" panose="02020603050405020304" pitchFamily="18" charset="0"/>
              </a:rPr>
              <a:t>       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；</a:t>
            </a:r>
          </a:p>
          <a:p>
            <a:pPr algn="just">
              <a:spcBef>
                <a:spcPct val="50000"/>
              </a:spcBef>
            </a:pPr>
            <a:endParaRPr lang="zh-CN" altLang="en-US" sz="3200" b="1" dirty="0">
              <a:latin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</a:rPr>
              <a:t>3</a:t>
            </a:r>
            <a:r>
              <a:rPr lang="zh-CN" altLang="en-US" sz="3200" b="1" dirty="0">
                <a:latin typeface="Times New Roman" panose="02020603050405020304" pitchFamily="18" charset="0"/>
              </a:rPr>
              <a:t>） </a:t>
            </a:r>
            <a:r>
              <a:rPr lang="en-US" altLang="zh-CN" sz="3200" b="1" dirty="0">
                <a:latin typeface="Times New Roman" panose="02020603050405020304" pitchFamily="18" charset="0"/>
              </a:rPr>
              <a:t>3×27×9 = 3</a:t>
            </a:r>
            <a:r>
              <a:rPr lang="en-US" altLang="zh-CN" sz="3200" b="1" i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3200" b="1" dirty="0">
                <a:latin typeface="Times New Roman" panose="02020603050405020304" pitchFamily="18" charset="0"/>
              </a:rPr>
              <a:t>，则 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3200" b="1" dirty="0">
                <a:latin typeface="Times New Roman" panose="02020603050405020304" pitchFamily="18" charset="0"/>
              </a:rPr>
              <a:t> =</a:t>
            </a:r>
            <a:r>
              <a:rPr lang="en-US" altLang="zh-CN" sz="3200" b="1" u="sng" dirty="0">
                <a:latin typeface="Times New Roman" panose="02020603050405020304" pitchFamily="18" charset="0"/>
              </a:rPr>
              <a:t>     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357686" y="1285860"/>
            <a:ext cx="7620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4724400" y="2819400"/>
            <a:ext cx="5334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5257800" y="4267200"/>
            <a:ext cx="9906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utoUpdateAnimBg="0"/>
      <p:bldP spid="22537" grpId="0" autoUpdateAnimBg="0"/>
      <p:bldP spid="22545" grpId="0" autoUpdateAnimBg="0"/>
      <p:bldP spid="2255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7019-61E6-47D4-9F23-37B1E389C0D2}" type="datetime8">
              <a:rPr lang="zh-CN" altLang="en-US"/>
              <a:t>2023年1月17日7时55分</a:t>
            </a:fld>
            <a:endParaRPr lang="en-US" altLang="zh-CN"/>
          </a:p>
        </p:txBody>
      </p:sp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571472" y="1989138"/>
            <a:ext cx="7315200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．计</a:t>
            </a:r>
            <a:r>
              <a:rPr kumimoji="1"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算</a:t>
            </a:r>
            <a:r>
              <a:rPr kumimoji="1"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kumimoji="1"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‧</a:t>
            </a:r>
            <a:r>
              <a:rPr kumimoji="1"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3 </a:t>
            </a:r>
            <a:r>
              <a:rPr kumimoji="1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+ </a:t>
            </a:r>
            <a:r>
              <a:rPr kumimoji="1"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‧</a:t>
            </a:r>
            <a:r>
              <a:rPr kumimoji="1"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kumimoji="1" lang="en-US" altLang="zh-CN" sz="3600" b="1" baseline="30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72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6172200"/>
            <a:ext cx="544513" cy="3810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722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533400" cy="381000"/>
          </a:xfrm>
          <a:prstGeom prst="actionButtonEnd">
            <a:avLst/>
          </a:prstGeom>
          <a:solidFill>
            <a:schemeClr val="accent1"/>
          </a:solidFill>
          <a:ln w="38100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8" name="WordArt 33" descr="？4"/>
          <p:cNvSpPr>
            <a:spLocks noChangeArrowheads="1" noChangeShapeType="1"/>
          </p:cNvSpPr>
          <p:nvPr/>
        </p:nvSpPr>
        <p:spPr bwMode="auto">
          <a:xfrm>
            <a:off x="571472" y="571480"/>
            <a:ext cx="2571768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19050">
                  <a:solidFill>
                    <a:srgbClr val="FF0000"/>
                  </a:solidFill>
                  <a:rou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七、感悟延伸</a:t>
            </a:r>
            <a:endParaRPr lang="zh-CN" altLang="en-US" sz="3600" kern="10" dirty="0">
              <a:ln w="19050">
                <a:solidFill>
                  <a:srgbClr val="FF0000"/>
                </a:solidFill>
                <a:round/>
              </a:ln>
              <a:blipFill dpi="0" rotWithShape="0">
                <a:blip r:embed="rId5"/>
                <a:srcRect/>
                <a:stretch>
                  <a:fillRect/>
                </a:stretch>
              </a:blip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71472" y="2786058"/>
            <a:ext cx="7315200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解：</a:t>
            </a:r>
            <a:r>
              <a:rPr kumimoji="1"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i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en-US" altLang="zh-CN" sz="36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‧</a:t>
            </a:r>
            <a:r>
              <a:rPr kumimoji="1"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i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kumimoji="1" lang="en-US" altLang="zh-CN" sz="36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kumimoji="1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+ </a:t>
            </a:r>
            <a:r>
              <a:rPr kumimoji="1"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‧</a:t>
            </a:r>
            <a:r>
              <a:rPr kumimoji="1"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kumimoji="1"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kumimoji="1" lang="en-US" altLang="zh-CN" sz="3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2+3</a:t>
            </a:r>
            <a:r>
              <a:rPr kumimoji="1"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kumimoji="1"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baseline="30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1+</a:t>
            </a:r>
            <a:r>
              <a:rPr kumimoji="1" lang="en-US" altLang="zh-CN" sz="36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kumimoji="1"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kumimoji="1" lang="en-US" altLang="zh-CN" sz="3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kumimoji="1"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kumimoji="1"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baseline="30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kumimoji="1"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kumimoji="1" lang="en-US" altLang="zh-CN" sz="3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2</a:t>
            </a:r>
            <a:r>
              <a:rPr kumimoji="1"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kumimoji="1" lang="en-US" altLang="zh-CN" sz="36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kumimoji="1" lang="en-US" altLang="zh-CN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714348" y="1905000"/>
            <a:ext cx="44196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kumimoji="1" lang="en-US" altLang="zh-CN" sz="36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-</a:t>
            </a:r>
            <a:r>
              <a:rPr kumimoji="1" lang="en-US" altLang="zh-CN" sz="3600" b="1" i="1" dirty="0">
                <a:latin typeface="Times New Roman" panose="02020603050405020304" pitchFamily="18" charset="0"/>
              </a:rPr>
              <a:t>y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· (-</a:t>
            </a:r>
            <a:r>
              <a:rPr kumimoji="1" lang="en-US" altLang="zh-CN" sz="3600" b="1" i="1" dirty="0">
                <a:latin typeface="Times New Roman" panose="02020603050405020304" pitchFamily="18" charset="0"/>
              </a:rPr>
              <a:t>y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)</a:t>
            </a:r>
            <a:r>
              <a:rPr kumimoji="1" lang="en-US" altLang="zh-CN" sz="3600" b="1" baseline="30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· </a:t>
            </a:r>
            <a:r>
              <a:rPr kumimoji="1" lang="en-US" altLang="zh-CN" sz="3600" b="1" i="1" dirty="0">
                <a:latin typeface="Times New Roman" panose="02020603050405020304" pitchFamily="18" charset="0"/>
              </a:rPr>
              <a:t>y</a:t>
            </a:r>
            <a:r>
              <a:rPr kumimoji="1" lang="en-US" altLang="zh-CN" sz="3600" b="1" baseline="30000" dirty="0">
                <a:latin typeface="Times New Roman" panose="02020603050405020304" pitchFamily="18" charset="0"/>
              </a:rPr>
              <a:t>3</a:t>
            </a:r>
            <a:r>
              <a:rPr kumimoji="1"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ea typeface="Gulim" pitchFamily="34" charset="-127"/>
              </a:rPr>
              <a:t> </a:t>
            </a:r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714348" y="3657600"/>
            <a:ext cx="47244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   (</a:t>
            </a:r>
            <a:r>
              <a:rPr kumimoji="1" lang="en-US" altLang="zh-CN" sz="3600" b="1" i="1" dirty="0" err="1">
                <a:latin typeface="Times New Roman" panose="02020603050405020304" pitchFamily="18" charset="0"/>
              </a:rPr>
              <a:t>x</a:t>
            </a:r>
            <a:r>
              <a:rPr kumimoji="1" lang="en-US" altLang="zh-CN" sz="3600" b="1" dirty="0" err="1">
                <a:latin typeface="Times New Roman" panose="02020603050405020304" pitchFamily="18" charset="0"/>
              </a:rPr>
              <a:t>+</a:t>
            </a:r>
            <a:r>
              <a:rPr kumimoji="1" lang="en-US" altLang="zh-CN" sz="3600" b="1" i="1" dirty="0" err="1">
                <a:latin typeface="Times New Roman" panose="02020603050405020304" pitchFamily="18" charset="0"/>
              </a:rPr>
              <a:t>y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)</a:t>
            </a:r>
            <a:r>
              <a:rPr kumimoji="1" lang="en-US" altLang="zh-CN" sz="3600" b="1" baseline="30000" dirty="0">
                <a:latin typeface="Times New Roman" panose="02020603050405020304" pitchFamily="18" charset="0"/>
              </a:rPr>
              <a:t>3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· (</a:t>
            </a:r>
            <a:r>
              <a:rPr kumimoji="1" lang="en-US" altLang="zh-CN" sz="3600" b="1" i="1" dirty="0" err="1">
                <a:latin typeface="Times New Roman" panose="02020603050405020304" pitchFamily="18" charset="0"/>
              </a:rPr>
              <a:t>x</a:t>
            </a:r>
            <a:r>
              <a:rPr kumimoji="1" lang="en-US" altLang="zh-CN" sz="3600" b="1" dirty="0" err="1">
                <a:latin typeface="Times New Roman" panose="02020603050405020304" pitchFamily="18" charset="0"/>
              </a:rPr>
              <a:t>+</a:t>
            </a:r>
            <a:r>
              <a:rPr kumimoji="1" lang="en-US" altLang="zh-CN" sz="3600" b="1" i="1" dirty="0" err="1">
                <a:latin typeface="Times New Roman" panose="02020603050405020304" pitchFamily="18" charset="0"/>
              </a:rPr>
              <a:t>y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)</a:t>
            </a:r>
            <a:r>
              <a:rPr kumimoji="1" lang="en-US" altLang="zh-CN" sz="3600" b="1" baseline="30000" dirty="0">
                <a:latin typeface="Times New Roman" panose="02020603050405020304" pitchFamily="18" charset="0"/>
              </a:rPr>
              <a:t>4 </a:t>
            </a:r>
            <a:endParaRPr kumimoji="1"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183302" name="Text Box 6"/>
          <p:cNvSpPr txBox="1">
            <a:spLocks noChangeArrowheads="1"/>
          </p:cNvSpPr>
          <p:nvPr/>
        </p:nvSpPr>
        <p:spPr bwMode="auto">
          <a:xfrm>
            <a:off x="714348" y="1196975"/>
            <a:ext cx="19050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．计</a:t>
            </a:r>
            <a:r>
              <a:rPr kumimoji="1"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算</a:t>
            </a:r>
            <a:r>
              <a:rPr kumimoji="1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</a:p>
        </p:txBody>
      </p:sp>
      <p:sp>
        <p:nvSpPr>
          <p:cNvPr id="183304" name="Text Box 8"/>
          <p:cNvSpPr txBox="1">
            <a:spLocks noChangeArrowheads="1"/>
          </p:cNvSpPr>
          <p:nvPr/>
        </p:nvSpPr>
        <p:spPr bwMode="auto">
          <a:xfrm>
            <a:off x="714348" y="2786058"/>
            <a:ext cx="7451725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 smtClean="0">
                <a:latin typeface="宋体" panose="02010600030101010101" pitchFamily="2" charset="-122"/>
              </a:rPr>
              <a:t>解：原</a:t>
            </a:r>
            <a:r>
              <a:rPr kumimoji="1" lang="zh-CN" altLang="en-US" sz="3200" b="1" dirty="0">
                <a:latin typeface="宋体" panose="02010600030101010101" pitchFamily="2" charset="-122"/>
              </a:rPr>
              <a:t>式</a:t>
            </a:r>
            <a:r>
              <a:rPr kumimoji="1" lang="en-US" altLang="zh-CN" sz="3200" b="1" dirty="0">
                <a:latin typeface="宋体" panose="02010600030101010101" pitchFamily="2" charset="-122"/>
              </a:rPr>
              <a:t>=</a:t>
            </a:r>
            <a:r>
              <a:rPr kumimoji="1" lang="en-US" altLang="zh-CN" sz="3200" b="1" dirty="0">
                <a:latin typeface="Times New Roman" panose="02020603050405020304" pitchFamily="18" charset="0"/>
                <a:ea typeface="Gulim" pitchFamily="34" charset="-127"/>
              </a:rPr>
              <a:t> -</a:t>
            </a:r>
            <a:r>
              <a:rPr kumimoji="1" lang="en-US" altLang="zh-CN" sz="3200" b="1" i="1" dirty="0">
                <a:latin typeface="Times New Roman" panose="02020603050405020304" pitchFamily="18" charset="0"/>
                <a:ea typeface="Gulim" pitchFamily="34" charset="-127"/>
              </a:rPr>
              <a:t>y</a:t>
            </a:r>
            <a:r>
              <a:rPr kumimoji="1" lang="en-US" altLang="zh-CN" sz="3200" b="1" dirty="0">
                <a:latin typeface="Times New Roman" panose="02020603050405020304" pitchFamily="18" charset="0"/>
                <a:ea typeface="Gulim" pitchFamily="34" charset="-127"/>
              </a:rPr>
              <a:t> · </a:t>
            </a:r>
            <a:r>
              <a:rPr kumimoji="1" lang="en-US" altLang="zh-CN" sz="3200" b="1" i="1" dirty="0">
                <a:latin typeface="Times New Roman" panose="02020603050405020304" pitchFamily="18" charset="0"/>
                <a:ea typeface="Gulim" pitchFamily="34" charset="-127"/>
              </a:rPr>
              <a:t>y</a:t>
            </a:r>
            <a:r>
              <a:rPr kumimoji="1" lang="en-US" altLang="zh-CN" sz="3200" b="1" baseline="30000" dirty="0">
                <a:latin typeface="Times New Roman" panose="02020603050405020304" pitchFamily="18" charset="0"/>
                <a:ea typeface="Gulim" pitchFamily="34" charset="-127"/>
              </a:rPr>
              <a:t>2</a:t>
            </a:r>
            <a:r>
              <a:rPr kumimoji="1" lang="en-US" altLang="zh-CN" sz="3200" b="1" dirty="0">
                <a:latin typeface="Times New Roman" panose="02020603050405020304" pitchFamily="18" charset="0"/>
                <a:ea typeface="Gulim" pitchFamily="34" charset="-127"/>
              </a:rPr>
              <a:t> · </a:t>
            </a:r>
            <a:r>
              <a:rPr kumimoji="1" lang="en-US" altLang="zh-CN" sz="3200" b="1" i="1" dirty="0">
                <a:latin typeface="Times New Roman" panose="02020603050405020304" pitchFamily="18" charset="0"/>
                <a:ea typeface="Gulim" pitchFamily="34" charset="-127"/>
              </a:rPr>
              <a:t>y</a:t>
            </a:r>
            <a:r>
              <a:rPr kumimoji="1" lang="en-US" altLang="zh-CN" sz="3200" b="1" baseline="30000" dirty="0">
                <a:latin typeface="Times New Roman" panose="02020603050405020304" pitchFamily="18" charset="0"/>
                <a:ea typeface="Gulim" pitchFamily="34" charset="-127"/>
              </a:rPr>
              <a:t>3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Gulim" pitchFamily="34" charset="-127"/>
              </a:rPr>
              <a:t> 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=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-</a:t>
            </a:r>
            <a:r>
              <a:rPr kumimoji="1" lang="en-US" altLang="zh-CN" sz="3200" b="1" i="1" dirty="0">
                <a:latin typeface="Times New Roman" panose="02020603050405020304" pitchFamily="18" charset="0"/>
              </a:rPr>
              <a:t>y</a:t>
            </a:r>
            <a:r>
              <a:rPr kumimoji="1" lang="en-US" altLang="zh-CN" sz="3200" b="1" baseline="30000" dirty="0">
                <a:latin typeface="Times New Roman" panose="02020603050405020304" pitchFamily="18" charset="0"/>
              </a:rPr>
              <a:t>1+2+3</a:t>
            </a:r>
            <a:r>
              <a:rPr kumimoji="1" lang="en-US" altLang="zh-CN" sz="3200" b="1" dirty="0" smtClean="0">
                <a:latin typeface="Times New Roman" panose="02020603050405020304" pitchFamily="18" charset="0"/>
              </a:rPr>
              <a:t>= -</a:t>
            </a:r>
            <a:r>
              <a:rPr kumimoji="1" lang="en-US" altLang="zh-CN" sz="3200" b="1" i="1" dirty="0">
                <a:latin typeface="Times New Roman" panose="02020603050405020304" pitchFamily="18" charset="0"/>
              </a:rPr>
              <a:t>y</a:t>
            </a:r>
            <a:r>
              <a:rPr kumimoji="1" lang="en-US" altLang="zh-CN" sz="3200" b="1" baseline="30000" dirty="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83306" name="Text Box 10"/>
          <p:cNvSpPr txBox="1">
            <a:spLocks noChangeArrowheads="1"/>
          </p:cNvSpPr>
          <p:nvPr/>
        </p:nvSpPr>
        <p:spPr bwMode="auto">
          <a:xfrm>
            <a:off x="714348" y="5357826"/>
            <a:ext cx="7286676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解：</a:t>
            </a:r>
            <a:r>
              <a:rPr kumimoji="1"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kumimoji="1"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kumimoji="1"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kumimoji="1"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· (</a:t>
            </a:r>
            <a:r>
              <a:rPr kumimoji="1"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kumimoji="1"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kumimoji="1"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4  </a:t>
            </a:r>
            <a:r>
              <a:rPr kumimoji="1"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=(</a:t>
            </a:r>
            <a:r>
              <a:rPr kumimoji="1" lang="en-US" altLang="zh-CN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kumimoji="1" lang="en-US" altLang="zh-CN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kumimoji="1" lang="en-US" altLang="zh-CN" sz="36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3+4 </a:t>
            </a:r>
            <a:r>
              <a:rPr kumimoji="1"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=(</a:t>
            </a:r>
            <a:r>
              <a:rPr kumimoji="1" lang="en-US" altLang="zh-CN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kumimoji="1" lang="en-US" altLang="zh-CN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kumimoji="1" lang="en-US" altLang="zh-CN" sz="36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</a:p>
          <a:p>
            <a:pPr>
              <a:spcBef>
                <a:spcPct val="50000"/>
              </a:spcBef>
            </a:pPr>
            <a:endParaRPr kumimoji="1" lang="en-US" altLang="zh-CN" sz="3600" baseline="30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3308" name="Line 12"/>
          <p:cNvSpPr>
            <a:spLocks noChangeShapeType="1"/>
          </p:cNvSpPr>
          <p:nvPr/>
        </p:nvSpPr>
        <p:spPr bwMode="auto">
          <a:xfrm>
            <a:off x="2362200" y="426720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83309" name="Text Box 13"/>
          <p:cNvSpPr txBox="1">
            <a:spLocks noChangeArrowheads="1"/>
          </p:cNvSpPr>
          <p:nvPr/>
        </p:nvSpPr>
        <p:spPr bwMode="auto">
          <a:xfrm>
            <a:off x="2133600" y="4648200"/>
            <a:ext cx="3795722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 i="1" dirty="0">
                <a:latin typeface="Times New Roman" panose="02020603050405020304" pitchFamily="18" charset="0"/>
              </a:rPr>
              <a:t>a</a:t>
            </a:r>
            <a:r>
              <a:rPr kumimoji="1" lang="en-US" altLang="zh-CN" sz="4000" b="1" i="1" baseline="30000" dirty="0">
                <a:latin typeface="Times New Roman" panose="02020603050405020304" pitchFamily="18" charset="0"/>
              </a:rPr>
              <a:t>m</a:t>
            </a:r>
            <a:r>
              <a:rPr kumimoji="1" lang="en-US" altLang="zh-CN" sz="4000" b="1" dirty="0">
                <a:latin typeface="Times New Roman" panose="02020603050405020304" pitchFamily="18" charset="0"/>
              </a:rPr>
              <a:t>   ·    </a:t>
            </a:r>
            <a:r>
              <a:rPr kumimoji="1" lang="en-US" altLang="zh-CN" sz="4000" b="1" i="1" dirty="0">
                <a:latin typeface="Times New Roman" panose="02020603050405020304" pitchFamily="18" charset="0"/>
              </a:rPr>
              <a:t>a</a:t>
            </a:r>
            <a:r>
              <a:rPr kumimoji="1" lang="en-US" altLang="zh-CN" sz="4000" b="1" i="1" baseline="30000" dirty="0">
                <a:latin typeface="Times New Roman" panose="02020603050405020304" pitchFamily="18" charset="0"/>
              </a:rPr>
              <a:t>n</a:t>
            </a:r>
            <a:r>
              <a:rPr kumimoji="1" lang="en-US" altLang="zh-CN" sz="4000" b="1" baseline="30000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=  </a:t>
            </a:r>
            <a:r>
              <a:rPr kumimoji="1" lang="en-US" altLang="zh-CN" sz="4000" b="1" i="1" dirty="0" err="1">
                <a:latin typeface="Times New Roman" panose="02020603050405020304" pitchFamily="18" charset="0"/>
              </a:rPr>
              <a:t>a</a:t>
            </a:r>
            <a:r>
              <a:rPr kumimoji="1" lang="en-US" altLang="zh-CN" sz="4000" b="1" i="1" baseline="30000" dirty="0" err="1">
                <a:latin typeface="Times New Roman" panose="02020603050405020304" pitchFamily="18" charset="0"/>
              </a:rPr>
              <a:t>m+n</a:t>
            </a:r>
            <a:r>
              <a:rPr kumimoji="1" lang="en-US" altLang="zh-CN" sz="40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83311" name="Line 15"/>
          <p:cNvSpPr>
            <a:spLocks noChangeShapeType="1"/>
          </p:cNvSpPr>
          <p:nvPr/>
        </p:nvSpPr>
        <p:spPr bwMode="auto">
          <a:xfrm>
            <a:off x="3810000" y="426720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83312" name="Line 16"/>
          <p:cNvSpPr>
            <a:spLocks noChangeShapeType="1"/>
          </p:cNvSpPr>
          <p:nvPr/>
        </p:nvSpPr>
        <p:spPr bwMode="auto">
          <a:xfrm>
            <a:off x="2133600" y="52578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83313" name="Line 17"/>
          <p:cNvSpPr>
            <a:spLocks noChangeShapeType="1"/>
          </p:cNvSpPr>
          <p:nvPr/>
        </p:nvSpPr>
        <p:spPr bwMode="auto">
          <a:xfrm>
            <a:off x="3733800" y="52578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83317" name="Text Box 2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143636" y="4071942"/>
            <a:ext cx="2667000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公式中的</a:t>
            </a:r>
            <a:r>
              <a:rPr kumimoji="1"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可代表一个数、字母、式子等</a:t>
            </a:r>
            <a:r>
              <a:rPr kumimoji="1" lang="zh-CN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3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83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3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3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4" grpId="0" autoUpdateAnimBg="0"/>
      <p:bldP spid="183306" grpId="0" autoUpdateAnimBg="0"/>
      <p:bldP spid="183308" grpId="0" animBg="1"/>
      <p:bldP spid="183309" grpId="0" animBg="1" autoUpdateAnimBg="0"/>
      <p:bldP spid="183311" grpId="0" animBg="1"/>
      <p:bldP spid="183312" grpId="0" animBg="1"/>
      <p:bldP spid="183313" grpId="0" animBg="1"/>
      <p:bldP spid="18331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28596" y="642918"/>
            <a:ext cx="7582525" cy="240065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ts val="2215"/>
              </a:lnSpc>
              <a:tabLst>
                <a:tab pos="563245" algn="l"/>
                <a:tab pos="3232150" algn="l"/>
              </a:tabLst>
            </a:pPr>
            <a:r>
              <a:rPr lang="zh-CN" altLang="zh-CN" sz="2400" dirty="0">
                <a:ea typeface="楷体_GB2312" pitchFamily="49" charset="-122"/>
              </a:rPr>
              <a:t>		</a:t>
            </a:r>
            <a:endParaRPr lang="zh-CN" altLang="en-US" sz="2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ts val="3025"/>
              </a:lnSpc>
              <a:tabLst>
                <a:tab pos="563245" algn="l"/>
                <a:tab pos="3232150" algn="l"/>
              </a:tabLst>
            </a:pPr>
            <a:r>
              <a:rPr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．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  <a:cs typeface="方正书宋_GBK"/>
              </a:rPr>
              <a:t>计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  <a:cs typeface="方正书宋_GBK"/>
              </a:rPr>
              <a:t>算：</a:t>
            </a:r>
            <a:r>
              <a:rPr lang="zh-CN" altLang="zh-CN" sz="3600" b="1" dirty="0">
                <a:latin typeface="宋体" panose="02010600030101010101" pitchFamily="2" charset="-122"/>
                <a:ea typeface="宋体" panose="02010600030101010101" pitchFamily="2" charset="-122"/>
                <a:cs typeface="方正书宋_GBK"/>
              </a:rPr>
              <a:t>2</a:t>
            </a:r>
            <a:r>
              <a:rPr lang="zh-CN" altLang="zh-CN" sz="3600" b="1" baseline="30000" dirty="0">
                <a:latin typeface="宋体" panose="02010600030101010101" pitchFamily="2" charset="-122"/>
                <a:ea typeface="宋体" panose="02010600030101010101" pitchFamily="2" charset="-122"/>
                <a:cs typeface="方正书宋_GBK"/>
              </a:rPr>
              <a:t>2 010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lang="zh-CN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zh-CN" sz="36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2 </a:t>
            </a:r>
            <a:r>
              <a:rPr lang="zh-CN" altLang="zh-CN" sz="36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011</a:t>
            </a:r>
            <a:endParaRPr lang="zh-CN" altLang="zh-CN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1015"/>
              </a:lnSpc>
              <a:tabLst>
                <a:tab pos="563245" algn="l"/>
                <a:tab pos="3232150" algn="l"/>
              </a:tabLst>
            </a:pPr>
            <a:endParaRPr lang="zh-CN" altLang="zh-CN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ts val="1015"/>
              </a:lnSpc>
              <a:tabLst>
                <a:tab pos="563245" algn="l"/>
                <a:tab pos="3232150" algn="l"/>
              </a:tabLst>
            </a:pPr>
            <a:endParaRPr lang="zh-CN" altLang="zh-CN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tabLst>
                <a:tab pos="563245" algn="l"/>
                <a:tab pos="3232150" algn="l"/>
              </a:tabLst>
            </a:pPr>
            <a:r>
              <a:rPr lang="zh-CN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思路导引：将 </a:t>
            </a:r>
            <a:r>
              <a:rPr lang="zh-CN" altLang="zh-CN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2 011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拆写成</a:t>
            </a:r>
            <a:r>
              <a:rPr lang="zh-CN" altLang="zh-CN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2 010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＋</a:t>
            </a:r>
            <a:r>
              <a:rPr lang="zh-CN" altLang="zh-CN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endParaRPr lang="en-US" altLang="zh-CN" sz="32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tabLst>
                <a:tab pos="563245" algn="l"/>
                <a:tab pos="3232150" algn="l"/>
              </a:tabLst>
            </a:pP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再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逆用同底数幂的</a:t>
            </a: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乘法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法则．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28596" y="3214686"/>
            <a:ext cx="8286808" cy="14542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解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010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-2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2011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2</a:t>
            </a:r>
            <a:r>
              <a:rPr lang="zh-CN" altLang="en-US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010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-2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2010+1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=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2</a:t>
            </a:r>
            <a:r>
              <a:rPr lang="zh-CN" altLang="en-US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010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-2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2010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×2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 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010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×(1-2)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-2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2010</a:t>
            </a:r>
            <a:endParaRPr lang="zh-CN" altLang="en-US" sz="3200" b="1" baseline="30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14282" y="2500306"/>
            <a:ext cx="4876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．同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底数幂的乘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法表达式：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928794" y="5286388"/>
            <a:ext cx="63246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底数 </a:t>
            </a:r>
            <a:r>
              <a:rPr lang="zh-CN" altLang="en-US" sz="2800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28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，指数 </a:t>
            </a:r>
            <a:r>
              <a:rPr lang="zh-CN" altLang="en-US" sz="2800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zh-CN" altLang="en-US" sz="28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3000364" y="5214950"/>
            <a:ext cx="898525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不变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5357818" y="5214950"/>
            <a:ext cx="898525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相加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214282" y="4714884"/>
            <a:ext cx="4876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．法则：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同底数幂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相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乘，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214282" y="1285860"/>
            <a:ext cx="8018542" cy="1046440"/>
          </a:xfrm>
          <a:prstGeom prst="rect">
            <a:avLst/>
          </a:prstGeom>
          <a:noFill/>
          <a:ln w="38100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kumimoji="0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通</a:t>
            </a:r>
            <a:r>
              <a:rPr kumimoji="0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过本节课的学习，你在知识上有哪些收获</a:t>
            </a:r>
            <a:r>
              <a:rPr kumimoji="0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endParaRPr kumimoji="0"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你</a:t>
            </a:r>
            <a:r>
              <a:rPr kumimoji="0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学到了哪些方法？</a:t>
            </a:r>
          </a:p>
        </p:txBody>
      </p:sp>
      <p:sp>
        <p:nvSpPr>
          <p:cNvPr id="25" name="WordArt 33" descr="？4"/>
          <p:cNvSpPr>
            <a:spLocks noChangeArrowheads="1" noChangeShapeType="1"/>
          </p:cNvSpPr>
          <p:nvPr/>
        </p:nvSpPr>
        <p:spPr bwMode="auto">
          <a:xfrm>
            <a:off x="357158" y="500042"/>
            <a:ext cx="2786082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19050">
                  <a:solidFill>
                    <a:srgbClr val="FF0000"/>
                  </a:solidFill>
                  <a:round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八、总结启迪</a:t>
            </a:r>
            <a:endParaRPr lang="zh-CN" altLang="en-US" sz="3600" kern="10" dirty="0">
              <a:ln w="19050">
                <a:solidFill>
                  <a:srgbClr val="FF0000"/>
                </a:solidFill>
                <a:round/>
              </a:ln>
              <a:blipFill dpi="0" rotWithShape="0">
                <a:blip r:embed="rId3"/>
                <a:srcRect/>
                <a:stretch>
                  <a:fillRect/>
                </a:stretch>
              </a:blip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714348" y="3071810"/>
            <a:ext cx="738505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40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· </a:t>
            </a:r>
            <a:r>
              <a:rPr lang="en-US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40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altLang="zh-CN" sz="40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4000" b="1" i="1" baseline="30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m+n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当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zh-CN" altLang="en-US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都是正整数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642910" y="3786190"/>
            <a:ext cx="3886200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4400" dirty="0">
                <a:solidFill>
                  <a:schemeClr val="bg2"/>
                </a:solidFill>
              </a:rPr>
              <a:t> </a:t>
            </a:r>
            <a:r>
              <a:rPr lang="en-US" altLang="zh-CN" sz="44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4400" b="1" i="1" baseline="30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m</a:t>
            </a:r>
            <a:r>
              <a:rPr lang="en-US" altLang="zh-CN" sz="28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44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4400" b="1" i="1" baseline="30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44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4400" b="1" i="1" baseline="30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p</a:t>
            </a:r>
            <a:r>
              <a:rPr lang="en-US" altLang="zh-CN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= </a:t>
            </a:r>
            <a:r>
              <a:rPr lang="en-US" altLang="zh-CN" sz="40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4000" b="1" i="1" baseline="30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m+n+p</a:t>
            </a:r>
            <a:r>
              <a:rPr lang="en-US" altLang="zh-CN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 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4143372" y="3857628"/>
            <a:ext cx="46482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zh-CN" altLang="en-US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zh-CN" altLang="en-US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zh-CN" altLang="en-US" sz="32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都是正整数）</a:t>
            </a:r>
            <a:endParaRPr lang="zh-CN" altLang="en-US" sz="32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autoUpdateAnimBg="0"/>
      <p:bldP spid="15370" grpId="0" autoUpdateAnimBg="0"/>
      <p:bldP spid="15371" grpId="0" autoUpdateAnimBg="0"/>
      <p:bldP spid="15372" grpId="0" autoUpdateAnimBg="0"/>
      <p:bldP spid="15380" grpId="1"/>
      <p:bldP spid="26" grpId="0" build="p" autoUpdateAnimBg="0"/>
      <p:bldP spid="27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132138" y="620713"/>
            <a:ext cx="2520950" cy="792162"/>
          </a:xfrm>
          <a:solidFill>
            <a:srgbClr val="CCFFFF">
              <a:alpha val="43921"/>
            </a:srgbClr>
          </a:solidFill>
          <a:ln>
            <a:solidFill>
              <a:schemeClr val="bg1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l" eaLnBrk="1" hangingPunct="1"/>
            <a:r>
              <a:rPr lang="zh-CN" altLang="en-US" b="1" dirty="0" smtClean="0">
                <a:solidFill>
                  <a:srgbClr val="FF0066"/>
                </a:solidFill>
                <a:ea typeface="华文行楷" panose="02010800040101010101" pitchFamily="2" charset="-122"/>
              </a:rPr>
              <a:t>    作   业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34" y="2143116"/>
            <a:ext cx="8229600" cy="24987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4000" b="1" dirty="0" smtClean="0"/>
              <a:t>课本</a:t>
            </a:r>
            <a:r>
              <a:rPr lang="en-US" altLang="zh-CN" sz="4000" b="1" dirty="0" smtClean="0"/>
              <a:t>P.58</a:t>
            </a:r>
            <a:r>
              <a:rPr lang="zh-CN" altLang="en-US" sz="4000" b="1" dirty="0" smtClean="0"/>
              <a:t>第</a:t>
            </a:r>
            <a:r>
              <a:rPr lang="en-US" altLang="zh-CN" sz="4000" b="1" dirty="0" smtClean="0"/>
              <a:t>1</a:t>
            </a:r>
            <a:r>
              <a:rPr lang="zh-CN" altLang="en-US" sz="4000" b="1" dirty="0" smtClean="0"/>
              <a:t>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3505200" y="2819401"/>
            <a:ext cx="1371600" cy="1098550"/>
            <a:chOff x="0" y="0"/>
            <a:chExt cx="864" cy="692"/>
          </a:xfrm>
        </p:grpSpPr>
        <p:sp>
          <p:nvSpPr>
            <p:cNvPr id="37904" name="Rectangle 3"/>
            <p:cNvSpPr>
              <a:spLocks noChangeArrowheads="1"/>
            </p:cNvSpPr>
            <p:nvPr/>
          </p:nvSpPr>
          <p:spPr bwMode="auto">
            <a:xfrm>
              <a:off x="0" y="68"/>
              <a:ext cx="672" cy="624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400">
                <a:ea typeface="楷体_GB2312" pitchFamily="49" charset="-122"/>
              </a:endParaRPr>
            </a:p>
          </p:txBody>
        </p:sp>
        <p:grpSp>
          <p:nvGrpSpPr>
            <p:cNvPr id="3" name="Group 4"/>
            <p:cNvGrpSpPr/>
            <p:nvPr/>
          </p:nvGrpSpPr>
          <p:grpSpPr bwMode="auto">
            <a:xfrm>
              <a:off x="96" y="0"/>
              <a:ext cx="768" cy="692"/>
              <a:chOff x="0" y="0"/>
              <a:chExt cx="768" cy="692"/>
            </a:xfrm>
          </p:grpSpPr>
          <p:sp>
            <p:nvSpPr>
              <p:cNvPr id="37906" name="Text Box 5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768" cy="69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66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7907" name="Text Box 6"/>
              <p:cNvSpPr txBox="1">
                <a:spLocks noChangeArrowheads="1"/>
              </p:cNvSpPr>
              <p:nvPr/>
            </p:nvSpPr>
            <p:spPr bwMode="auto">
              <a:xfrm>
                <a:off x="240" y="53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 b="1" i="1" dirty="0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n</a:t>
                </a:r>
              </a:p>
            </p:txBody>
          </p:sp>
        </p:grpSp>
      </p:grpSp>
      <p:sp>
        <p:nvSpPr>
          <p:cNvPr id="8199" name="Line 7"/>
          <p:cNvSpPr>
            <a:spLocks noChangeShapeType="1"/>
          </p:cNvSpPr>
          <p:nvPr/>
        </p:nvSpPr>
        <p:spPr bwMode="auto">
          <a:xfrm rot="10800000" flipV="1">
            <a:off x="4343400" y="2743200"/>
            <a:ext cx="914400" cy="3810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rot="985259" flipV="1">
            <a:off x="2743200" y="3309938"/>
            <a:ext cx="919163" cy="271462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356225" y="2293938"/>
            <a:ext cx="1524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指数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657600" y="4648200"/>
            <a:ext cx="8382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幂</a:t>
            </a:r>
          </a:p>
        </p:txBody>
      </p:sp>
      <p:grpSp>
        <p:nvGrpSpPr>
          <p:cNvPr id="4" name="Group 11"/>
          <p:cNvGrpSpPr/>
          <p:nvPr/>
        </p:nvGrpSpPr>
        <p:grpSpPr bwMode="auto">
          <a:xfrm>
            <a:off x="5076825" y="2924175"/>
            <a:ext cx="3124200" cy="2224088"/>
            <a:chOff x="0" y="0"/>
            <a:chExt cx="1968" cy="1401"/>
          </a:xfrm>
        </p:grpSpPr>
        <p:sp>
          <p:nvSpPr>
            <p:cNvPr id="37901" name="Text Box 12"/>
            <p:cNvSpPr txBox="1">
              <a:spLocks noChangeArrowheads="1"/>
            </p:cNvSpPr>
            <p:nvPr/>
          </p:nvSpPr>
          <p:spPr bwMode="auto">
            <a:xfrm>
              <a:off x="0" y="0"/>
              <a:ext cx="1968" cy="57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5400" b="1" dirty="0">
                  <a:latin typeface="Times New Roman" panose="02020603050405020304" pitchFamily="18" charset="0"/>
                </a:rPr>
                <a:t>=</a:t>
              </a:r>
              <a:r>
                <a:rPr lang="en-US" altLang="zh-CN" sz="5400" b="1" i="1" dirty="0" err="1">
                  <a:latin typeface="Times New Roman" panose="02020603050405020304" pitchFamily="18" charset="0"/>
                </a:rPr>
                <a:t>a</a:t>
              </a:r>
              <a:r>
                <a:rPr lang="en-US" altLang="zh-CN" sz="5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·</a:t>
              </a:r>
              <a:r>
                <a:rPr lang="en-US" altLang="zh-CN" sz="5400" b="1" i="1" dirty="0" err="1">
                  <a:latin typeface="Times New Roman" panose="02020603050405020304" pitchFamily="18" charset="0"/>
                </a:rPr>
                <a:t>a</a:t>
              </a:r>
              <a:r>
                <a:rPr lang="en-US" altLang="zh-CN" sz="5400" b="1" dirty="0">
                  <a:latin typeface="Times New Roman" panose="02020603050405020304" pitchFamily="18" charset="0"/>
                </a:rPr>
                <a:t>· </a:t>
              </a:r>
              <a:r>
                <a:rPr lang="en-US" altLang="zh-CN" sz="4000" b="1" baseline="30000" dirty="0">
                  <a:latin typeface="Times New Roman" panose="02020603050405020304" pitchFamily="18" charset="0"/>
                </a:rPr>
                <a:t>…  </a:t>
              </a:r>
              <a:r>
                <a:rPr lang="en-US" altLang="zh-CN" sz="5400" b="1" dirty="0">
                  <a:latin typeface="Times New Roman" panose="02020603050405020304" pitchFamily="18" charset="0"/>
                </a:rPr>
                <a:t>·</a:t>
              </a:r>
              <a:r>
                <a:rPr lang="en-US" altLang="zh-CN" sz="5400" b="1" i="1" dirty="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7902" name="AutoShape 13"/>
            <p:cNvSpPr/>
            <p:nvPr/>
          </p:nvSpPr>
          <p:spPr bwMode="auto">
            <a:xfrm rot="-5400000">
              <a:off x="1032" y="-24"/>
              <a:ext cx="192" cy="1200"/>
            </a:xfrm>
            <a:prstGeom prst="leftBrace">
              <a:avLst>
                <a:gd name="adj1" fmla="val 5208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>
                <a:ea typeface="楷体_GB2312" pitchFamily="49" charset="-122"/>
              </a:endParaRPr>
            </a:p>
          </p:txBody>
        </p:sp>
        <p:sp>
          <p:nvSpPr>
            <p:cNvPr id="37903" name="Text Box 14"/>
            <p:cNvSpPr txBox="1">
              <a:spLocks noChangeArrowheads="1"/>
            </p:cNvSpPr>
            <p:nvPr/>
          </p:nvSpPr>
          <p:spPr bwMode="auto">
            <a:xfrm>
              <a:off x="816" y="729"/>
              <a:ext cx="720" cy="67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 i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n</a:t>
              </a:r>
              <a:r>
                <a:rPr lang="zh-CN" altLang="en-US" sz="32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个</a:t>
              </a:r>
              <a:r>
                <a:rPr lang="en-US" altLang="zh-CN" sz="3200" b="1" i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zh-CN" altLang="en-US" sz="32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相乘</a:t>
              </a:r>
            </a:p>
          </p:txBody>
        </p:sp>
      </p:grp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600200" y="3092450"/>
            <a:ext cx="1143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底数</a:t>
            </a:r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rot="17185259" flipV="1">
            <a:off x="3636962" y="4198938"/>
            <a:ext cx="690563" cy="217488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12" name="Text Box 2"/>
          <p:cNvSpPr txBox="1">
            <a:spLocks noChangeArrowheads="1"/>
          </p:cNvSpPr>
          <p:nvPr/>
        </p:nvSpPr>
        <p:spPr bwMode="auto">
          <a:xfrm>
            <a:off x="500034" y="1000108"/>
            <a:ext cx="8137525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32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i="1" baseline="30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表示的意义是什么？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其中</a:t>
            </a:r>
            <a:r>
              <a:rPr lang="en-US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i="1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分别叫做什么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? </a:t>
            </a:r>
          </a:p>
        </p:txBody>
      </p:sp>
      <p:sp>
        <p:nvSpPr>
          <p:cNvPr id="37899" name="Text Box 21"/>
          <p:cNvSpPr txBox="1">
            <a:spLocks noChangeArrowheads="1"/>
          </p:cNvSpPr>
          <p:nvPr/>
        </p:nvSpPr>
        <p:spPr bwMode="auto">
          <a:xfrm>
            <a:off x="1166813" y="5516563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zh-CN" altLang="en-US" sz="2400">
              <a:ea typeface="楷体_GB2312" pitchFamily="49" charset="-122"/>
            </a:endParaRPr>
          </a:p>
        </p:txBody>
      </p:sp>
      <p:sp>
        <p:nvSpPr>
          <p:cNvPr id="20" name="WordArt 33" descr="？4"/>
          <p:cNvSpPr>
            <a:spLocks noChangeArrowheads="1" noChangeShapeType="1"/>
          </p:cNvSpPr>
          <p:nvPr/>
        </p:nvSpPr>
        <p:spPr bwMode="auto">
          <a:xfrm>
            <a:off x="1020616" y="285728"/>
            <a:ext cx="2336938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19050">
                  <a:solidFill>
                    <a:srgbClr val="FF0000"/>
                  </a:solidFill>
                  <a:rou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二、衔接起步</a:t>
            </a:r>
            <a:endParaRPr lang="zh-CN" altLang="en-US" sz="3600" kern="10" dirty="0">
              <a:ln w="19050">
                <a:solidFill>
                  <a:srgbClr val="FF0000"/>
                </a:solidFill>
                <a:round/>
              </a:ln>
              <a:blipFill dpi="0" rotWithShape="0">
                <a:blip r:embed="rId2"/>
                <a:srcRect/>
                <a:stretch>
                  <a:fillRect/>
                </a:stretch>
              </a:blip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00" grpId="0" animBg="1"/>
      <p:bldP spid="8201" grpId="0" autoUpdateAnimBg="0"/>
      <p:bldP spid="8202" grpId="0" autoUpdateAnimBg="0"/>
      <p:bldP spid="8207" grpId="0" autoUpdateAnimBg="0"/>
      <p:bldP spid="8208" grpId="0" animBg="1"/>
      <p:bldP spid="821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42910" y="785794"/>
            <a:ext cx="6991350" cy="1376354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如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果嫦娥奔月的速度是</a:t>
            </a:r>
            <a:r>
              <a:rPr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en-US" altLang="zh-CN" sz="36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米</a:t>
            </a:r>
            <a:r>
              <a:rPr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秒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endParaRPr lang="en-US" altLang="zh-CN" sz="36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那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么嫦娥飞行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en-US" altLang="zh-CN" sz="36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秒能走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多远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？ 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42910" y="2233586"/>
            <a:ext cx="62484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6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路程</a:t>
            </a:r>
            <a:r>
              <a:rPr lang="en-US" altLang="zh-CN" sz="36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zh-CN" altLang="en-US" sz="36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时间</a:t>
            </a:r>
            <a:r>
              <a:rPr lang="en-US" altLang="zh-CN" sz="36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lang="zh-CN" altLang="en-US" sz="36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速</a:t>
            </a:r>
            <a:r>
              <a:rPr lang="zh-CN" altLang="en-US" sz="36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度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42910" y="3019404"/>
            <a:ext cx="388937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路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程</a:t>
            </a:r>
            <a:r>
              <a:rPr lang="en-US" altLang="zh-CN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=10</a:t>
            </a:r>
            <a:r>
              <a:rPr lang="en-US" altLang="zh-CN" sz="3200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 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lang="en-US" altLang="zh-CN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en-US" altLang="zh-CN" sz="3200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en-US" altLang="zh-CN" sz="3200" baseline="30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42910" y="3733784"/>
            <a:ext cx="2879725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底数相同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utoUpdateAnimBg="0"/>
      <p:bldP spid="92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286512" y="2143116"/>
            <a:ext cx="24098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（乘法结合律）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2071670" y="2214554"/>
            <a:ext cx="4464050" cy="1116013"/>
            <a:chOff x="0" y="0"/>
            <a:chExt cx="6802" cy="1759"/>
          </a:xfrm>
        </p:grpSpPr>
        <p:sp>
          <p:nvSpPr>
            <p:cNvPr id="40981" name="AutoShape 5"/>
            <p:cNvSpPr/>
            <p:nvPr/>
          </p:nvSpPr>
          <p:spPr bwMode="auto">
            <a:xfrm rot="-5400000">
              <a:off x="3515" y="-1929"/>
              <a:ext cx="228" cy="5445"/>
            </a:xfrm>
            <a:prstGeom prst="leftBrace">
              <a:avLst>
                <a:gd name="adj1" fmla="val 199013"/>
                <a:gd name="adj2" fmla="val 47958"/>
              </a:avLst>
            </a:prstGeom>
            <a:noFill/>
            <a:ln w="57150">
              <a:solidFill>
                <a:schemeClr val="tx2"/>
              </a:solidFill>
              <a:round/>
            </a:ln>
          </p:spPr>
          <p:txBody>
            <a:bodyPr wrap="none" anchor="ctr"/>
            <a:lstStyle/>
            <a:p>
              <a:endParaRPr lang="zh-CN" altLang="en-US" sz="2400">
                <a:ea typeface="楷体_GB2312" pitchFamily="49" charset="-122"/>
              </a:endParaRPr>
            </a:p>
          </p:txBody>
        </p:sp>
        <p:sp>
          <p:nvSpPr>
            <p:cNvPr id="40982" name="Text Box 6"/>
            <p:cNvSpPr txBox="1">
              <a:spLocks noChangeArrowheads="1"/>
            </p:cNvSpPr>
            <p:nvPr/>
          </p:nvSpPr>
          <p:spPr bwMode="auto">
            <a:xfrm>
              <a:off x="2608" y="1134"/>
              <a:ext cx="1930" cy="6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dirty="0">
                  <a:latin typeface="Times New Roman" panose="02020603050405020304" pitchFamily="18" charset="0"/>
                  <a:ea typeface="楷体_GB2312" pitchFamily="49" charset="-122"/>
                  <a:cs typeface="Times New Roman" panose="02020603050405020304" pitchFamily="18" charset="0"/>
                </a:rPr>
                <a:t>6</a:t>
              </a:r>
              <a:r>
                <a:rPr lang="zh-CN" altLang="en-US" sz="2000" b="1" dirty="0">
                  <a:latin typeface="Times New Roman" panose="02020603050405020304" pitchFamily="18" charset="0"/>
                  <a:ea typeface="楷体_GB2312" pitchFamily="49" charset="-122"/>
                  <a:cs typeface="Times New Roman" panose="02020603050405020304" pitchFamily="18" charset="0"/>
                </a:rPr>
                <a:t>个</a:t>
              </a:r>
              <a:r>
                <a:rPr lang="en-US" altLang="zh-CN" sz="2000" b="1" dirty="0">
                  <a:latin typeface="Times New Roman" panose="02020603050405020304" pitchFamily="18" charset="0"/>
                  <a:ea typeface="楷体_GB2312" pitchFamily="49" charset="-122"/>
                  <a:cs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40983" name="Text Box 7"/>
            <p:cNvSpPr txBox="1">
              <a:spLocks noChangeArrowheads="1"/>
            </p:cNvSpPr>
            <p:nvPr/>
          </p:nvSpPr>
          <p:spPr bwMode="auto">
            <a:xfrm>
              <a:off x="0" y="0"/>
              <a:ext cx="6802" cy="72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=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（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10×10×10×10×10×10</a:t>
              </a:r>
              <a:r>
                <a:rPr lang="zh-CN" altLang="en-US" sz="2400" dirty="0">
                  <a:latin typeface="宋体" panose="02010600030101010101" pitchFamily="2" charset="-122"/>
                  <a:ea typeface="宋体" panose="02010600030101010101" pitchFamily="2" charset="-122"/>
                </a:rPr>
                <a:t>）</a:t>
              </a:r>
            </a:p>
          </p:txBody>
        </p:sp>
      </p:grp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14282" y="714356"/>
            <a:ext cx="250033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endParaRPr lang="zh-CN" altLang="en-US" sz="3200" b="1" dirty="0">
              <a:ea typeface="楷体_GB2312" pitchFamily="49" charset="-122"/>
            </a:endParaRPr>
          </a:p>
          <a:p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en-US" altLang="zh-CN" sz="3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 ×10</a:t>
            </a:r>
            <a:r>
              <a:rPr lang="en-US" altLang="zh-CN" sz="3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endParaRPr lang="en-US" altLang="zh-CN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071670" y="3357562"/>
            <a:ext cx="13684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=10</a:t>
            </a:r>
            <a:r>
              <a:rPr lang="en-US" altLang="zh-CN" sz="24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857488" y="3357562"/>
            <a:ext cx="3048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乘方的意义）</a:t>
            </a:r>
          </a:p>
        </p:txBody>
      </p:sp>
      <p:grpSp>
        <p:nvGrpSpPr>
          <p:cNvPr id="3" name="Group 11"/>
          <p:cNvGrpSpPr/>
          <p:nvPr/>
        </p:nvGrpSpPr>
        <p:grpSpPr bwMode="auto">
          <a:xfrm>
            <a:off x="2285984" y="1214422"/>
            <a:ext cx="2160588" cy="968375"/>
            <a:chOff x="0" y="0"/>
            <a:chExt cx="3228" cy="1460"/>
          </a:xfrm>
        </p:grpSpPr>
        <p:sp>
          <p:nvSpPr>
            <p:cNvPr id="40978" name="AutoShape 12"/>
            <p:cNvSpPr/>
            <p:nvPr/>
          </p:nvSpPr>
          <p:spPr bwMode="auto">
            <a:xfrm rot="-5400000">
              <a:off x="1530" y="54"/>
              <a:ext cx="225" cy="1701"/>
            </a:xfrm>
            <a:prstGeom prst="leftBrace">
              <a:avLst>
                <a:gd name="adj1" fmla="val 63000"/>
                <a:gd name="adj2" fmla="val 47958"/>
              </a:avLst>
            </a:prstGeom>
            <a:noFill/>
            <a:ln w="57150">
              <a:solidFill>
                <a:schemeClr val="tx2"/>
              </a:solidFill>
              <a:round/>
            </a:ln>
          </p:spPr>
          <p:txBody>
            <a:bodyPr wrap="none" anchor="ctr"/>
            <a:lstStyle/>
            <a:p>
              <a:endParaRPr lang="zh-CN" altLang="en-US" sz="2400">
                <a:ea typeface="楷体_GB2312" pitchFamily="49" charset="-122"/>
              </a:endParaRPr>
            </a:p>
          </p:txBody>
        </p:sp>
        <p:sp>
          <p:nvSpPr>
            <p:cNvPr id="40979" name="Text Box 13"/>
            <p:cNvSpPr txBox="1">
              <a:spLocks noChangeArrowheads="1"/>
            </p:cNvSpPr>
            <p:nvPr/>
          </p:nvSpPr>
          <p:spPr bwMode="auto">
            <a:xfrm>
              <a:off x="1020" y="907"/>
              <a:ext cx="1359" cy="5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>
                  <a:ea typeface="楷体_GB2312" pitchFamily="49" charset="-122"/>
                </a:rPr>
                <a:t>2</a:t>
              </a:r>
              <a:r>
                <a:rPr lang="zh-CN" altLang="en-US" b="1">
                  <a:ea typeface="楷体_GB2312" pitchFamily="49" charset="-122"/>
                </a:rPr>
                <a:t>个</a:t>
              </a:r>
              <a:r>
                <a:rPr lang="en-US" altLang="zh-CN" b="1">
                  <a:ea typeface="楷体_GB2312" pitchFamily="49" charset="-122"/>
                </a:rPr>
                <a:t>10</a:t>
              </a:r>
            </a:p>
          </p:txBody>
        </p:sp>
        <p:sp>
          <p:nvSpPr>
            <p:cNvPr id="40980" name="Text Box 14"/>
            <p:cNvSpPr txBox="1">
              <a:spLocks noChangeArrowheads="1"/>
            </p:cNvSpPr>
            <p:nvPr/>
          </p:nvSpPr>
          <p:spPr bwMode="auto">
            <a:xfrm>
              <a:off x="0" y="0"/>
              <a:ext cx="3228" cy="78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（</a:t>
              </a:r>
              <a:r>
                <a:rPr lang="en-US" altLang="zh-CN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10×10</a:t>
              </a:r>
              <a:r>
                <a:rPr lang="zh-CN" altLang="en-US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）</a:t>
              </a:r>
              <a:endPara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4" name="Group 15"/>
          <p:cNvGrpSpPr/>
          <p:nvPr/>
        </p:nvGrpSpPr>
        <p:grpSpPr bwMode="auto">
          <a:xfrm>
            <a:off x="4000496" y="1214422"/>
            <a:ext cx="4895850" cy="1014412"/>
            <a:chOff x="0" y="0"/>
            <a:chExt cx="7710" cy="1599"/>
          </a:xfrm>
        </p:grpSpPr>
        <p:sp>
          <p:nvSpPr>
            <p:cNvPr id="40975" name="AutoShape 16"/>
            <p:cNvSpPr/>
            <p:nvPr/>
          </p:nvSpPr>
          <p:spPr bwMode="auto">
            <a:xfrm rot="-5400000">
              <a:off x="3174" y="-1019"/>
              <a:ext cx="228" cy="3855"/>
            </a:xfrm>
            <a:prstGeom prst="leftBrace">
              <a:avLst>
                <a:gd name="adj1" fmla="val 140899"/>
                <a:gd name="adj2" fmla="val 47958"/>
              </a:avLst>
            </a:prstGeom>
            <a:noFill/>
            <a:ln w="57150">
              <a:solidFill>
                <a:schemeClr val="tx2"/>
              </a:solidFill>
              <a:round/>
            </a:ln>
          </p:spPr>
          <p:txBody>
            <a:bodyPr wrap="none" anchor="ctr"/>
            <a:lstStyle/>
            <a:p>
              <a:endParaRPr lang="zh-CN" altLang="en-US" sz="2400">
                <a:ea typeface="楷体_GB2312" pitchFamily="49" charset="-122"/>
              </a:endParaRPr>
            </a:p>
          </p:txBody>
        </p:sp>
        <p:sp>
          <p:nvSpPr>
            <p:cNvPr id="40976" name="Text Box 17"/>
            <p:cNvSpPr txBox="1">
              <a:spLocks noChangeArrowheads="1"/>
            </p:cNvSpPr>
            <p:nvPr/>
          </p:nvSpPr>
          <p:spPr bwMode="auto">
            <a:xfrm>
              <a:off x="2723" y="1021"/>
              <a:ext cx="1360" cy="57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ea typeface="楷体_GB2312" pitchFamily="49" charset="-122"/>
                </a:rPr>
                <a:t>4</a:t>
              </a:r>
              <a:r>
                <a:rPr lang="zh-CN" altLang="en-US" b="1">
                  <a:ea typeface="楷体_GB2312" pitchFamily="49" charset="-122"/>
                </a:rPr>
                <a:t>个</a:t>
              </a:r>
              <a:r>
                <a:rPr lang="en-US" altLang="zh-CN" b="1">
                  <a:ea typeface="楷体_GB2312" pitchFamily="49" charset="-122"/>
                </a:rPr>
                <a:t>10</a:t>
              </a:r>
            </a:p>
          </p:txBody>
        </p:sp>
        <p:sp>
          <p:nvSpPr>
            <p:cNvPr id="40977" name="Text Box 18"/>
            <p:cNvSpPr txBox="1">
              <a:spLocks noChangeArrowheads="1"/>
            </p:cNvSpPr>
            <p:nvPr/>
          </p:nvSpPr>
          <p:spPr bwMode="auto">
            <a:xfrm>
              <a:off x="0" y="0"/>
              <a:ext cx="7710" cy="81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dirty="0" smtClean="0"/>
                <a:t>×</a:t>
              </a:r>
              <a:r>
                <a:rPr lang="zh-CN" altLang="en-US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（</a:t>
              </a:r>
              <a:r>
                <a:rPr lang="en-US" altLang="zh-CN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10×10×10×10</a:t>
              </a:r>
              <a:r>
                <a:rPr lang="zh-CN" altLang="en-US" sz="2800" dirty="0">
                  <a:latin typeface="宋体" panose="02010600030101010101" pitchFamily="2" charset="-122"/>
                  <a:ea typeface="宋体" panose="02010600030101010101" pitchFamily="2" charset="-122"/>
                </a:rPr>
                <a:t>）</a:t>
              </a:r>
              <a:endPara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214282" y="3857628"/>
            <a:ext cx="2087562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/>
              <a:t> 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×2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1785918" y="3857628"/>
            <a:ext cx="686918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 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2 ×2 ×2 × 2 × 2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2× 2 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1571604" y="4429132"/>
            <a:ext cx="9637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 2</a:t>
            </a:r>
            <a:r>
              <a:rPr lang="zh-CN" altLang="en-US" sz="28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714480" y="4929198"/>
            <a:ext cx="67818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b="1" i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lang="en-US" altLang="zh-CN" sz="3200" b="1" i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lang="en-US" altLang="zh-CN" sz="3200" b="1" i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)×(</a:t>
            </a:r>
            <a:r>
              <a:rPr lang="en-US" altLang="zh-CN" sz="3200" b="1" i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lang="en-US" altLang="zh-CN" sz="3200" b="1" i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1571604" y="5500702"/>
            <a:ext cx="187642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= </a:t>
            </a:r>
            <a:r>
              <a:rPr lang="en-US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214282" y="4929198"/>
            <a:ext cx="169950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" name="WordArt 33" descr="？4"/>
          <p:cNvSpPr>
            <a:spLocks noChangeArrowheads="1" noChangeShapeType="1"/>
          </p:cNvSpPr>
          <p:nvPr/>
        </p:nvSpPr>
        <p:spPr bwMode="auto">
          <a:xfrm>
            <a:off x="285720" y="500042"/>
            <a:ext cx="2428892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19050">
                  <a:solidFill>
                    <a:srgbClr val="FF0000"/>
                  </a:solidFill>
                  <a:rou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三、活动探究</a:t>
            </a:r>
            <a:endParaRPr lang="zh-CN" altLang="en-US" sz="3600" kern="10" dirty="0">
              <a:ln w="19050">
                <a:solidFill>
                  <a:srgbClr val="FF0000"/>
                </a:solidFill>
                <a:round/>
              </a:ln>
              <a:blipFill dpi="0" rotWithShape="0">
                <a:blip r:embed="rId2"/>
                <a:srcRect/>
                <a:stretch>
                  <a:fillRect/>
                </a:stretch>
              </a:blip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8" grpId="0" autoUpdateAnimBg="0"/>
      <p:bldP spid="10249" grpId="0" autoUpdateAnimBg="0"/>
      <p:bldP spid="10250" grpId="0" autoUpdateAnimBg="0"/>
      <p:bldP spid="10260" grpId="0" autoUpdateAnimBg="0"/>
      <p:bldP spid="10261" grpId="0" autoUpdateAnimBg="0"/>
      <p:bldP spid="10262" grpId="0" autoUpdateAnimBg="0"/>
      <p:bldP spid="10266" grpId="0" autoUpdateAnimBg="0"/>
      <p:bldP spid="10267" grpId="0" autoUpdateAnimBg="0"/>
      <p:bldP spid="1026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9"/>
          <p:cNvSpPr txBox="1">
            <a:spLocks noChangeArrowheads="1"/>
          </p:cNvSpPr>
          <p:nvPr/>
        </p:nvSpPr>
        <p:spPr bwMode="auto">
          <a:xfrm>
            <a:off x="500034" y="428604"/>
            <a:ext cx="7772400" cy="37856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观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察下面各题左右两边，底数、指数有什么关系？</a:t>
            </a:r>
          </a:p>
          <a:p>
            <a:pPr algn="just">
              <a:spcBef>
                <a:spcPct val="50000"/>
              </a:spcBef>
            </a:pP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 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×10</a:t>
            </a:r>
            <a:r>
              <a:rPr lang="en-US" altLang="zh-CN" sz="3200" b="1" baseline="30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= 10</a:t>
            </a:r>
            <a:r>
              <a:rPr lang="zh-CN" altLang="en-US" sz="3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（ </a:t>
            </a:r>
            <a:r>
              <a:rPr lang="zh-CN" altLang="en-US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3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 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×2</a:t>
            </a:r>
            <a:r>
              <a:rPr lang="en-US" altLang="zh-CN" sz="3200" b="1" baseline="30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3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 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   </a:t>
            </a:r>
            <a:r>
              <a:rPr lang="zh-CN" altLang="en-US" sz="3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3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spcBef>
                <a:spcPct val="50000"/>
              </a:spcBef>
            </a:pP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× </a:t>
            </a:r>
            <a:r>
              <a:rPr lang="en-US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  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 </a:t>
            </a:r>
            <a:r>
              <a:rPr lang="en-US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3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（  </a:t>
            </a:r>
            <a:r>
              <a:rPr lang="zh-CN" altLang="en-US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3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1988" name="Text Box 10"/>
          <p:cNvSpPr txBox="1">
            <a:spLocks noChangeArrowheads="1"/>
          </p:cNvSpPr>
          <p:nvPr/>
        </p:nvSpPr>
        <p:spPr bwMode="auto">
          <a:xfrm>
            <a:off x="3214678" y="2071678"/>
            <a:ext cx="7620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41989" name="Text Box 11"/>
          <p:cNvSpPr txBox="1">
            <a:spLocks noChangeArrowheads="1"/>
          </p:cNvSpPr>
          <p:nvPr/>
        </p:nvSpPr>
        <p:spPr bwMode="auto">
          <a:xfrm>
            <a:off x="2928926" y="2786058"/>
            <a:ext cx="7620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41990" name="Text Box 12"/>
          <p:cNvSpPr txBox="1">
            <a:spLocks noChangeArrowheads="1"/>
          </p:cNvSpPr>
          <p:nvPr/>
        </p:nvSpPr>
        <p:spPr bwMode="auto">
          <a:xfrm>
            <a:off x="3071802" y="3500438"/>
            <a:ext cx="8382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2295" name="Text Box 14"/>
          <p:cNvSpPr txBox="1">
            <a:spLocks noChangeArrowheads="1"/>
          </p:cNvSpPr>
          <p:nvPr/>
        </p:nvSpPr>
        <p:spPr bwMode="auto">
          <a:xfrm>
            <a:off x="428596" y="4143380"/>
            <a:ext cx="8143932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猜想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 </a:t>
            </a:r>
            <a:r>
              <a:rPr lang="en-US" altLang="zh-CN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600" b="1" i="1" baseline="30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3600" b="1" dirty="0" err="1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en-US" altLang="zh-CN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600" b="1" i="1" baseline="30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 </a:t>
            </a:r>
            <a:r>
              <a:rPr lang="en-US" altLang="zh-CN" sz="36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? (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</a:t>
            </a: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都是正整数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 </a:t>
            </a:r>
          </a:p>
        </p:txBody>
      </p:sp>
      <p:grpSp>
        <p:nvGrpSpPr>
          <p:cNvPr id="2" name="Group 8"/>
          <p:cNvGrpSpPr/>
          <p:nvPr/>
        </p:nvGrpSpPr>
        <p:grpSpPr bwMode="auto">
          <a:xfrm>
            <a:off x="4929190" y="2214554"/>
            <a:ext cx="1206500" cy="1947479"/>
            <a:chOff x="0" y="0"/>
            <a:chExt cx="1900" cy="3066"/>
          </a:xfrm>
        </p:grpSpPr>
        <p:sp>
          <p:nvSpPr>
            <p:cNvPr id="41995" name="Text Box 15"/>
            <p:cNvSpPr txBox="1">
              <a:spLocks noChangeArrowheads="1"/>
            </p:cNvSpPr>
            <p:nvPr/>
          </p:nvSpPr>
          <p:spPr bwMode="auto">
            <a:xfrm>
              <a:off x="340" y="0"/>
              <a:ext cx="1560" cy="81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2+4</a:t>
              </a:r>
            </a:p>
          </p:txBody>
        </p:sp>
        <p:sp>
          <p:nvSpPr>
            <p:cNvPr id="41996" name="Text Box 16"/>
            <p:cNvSpPr txBox="1">
              <a:spLocks noChangeArrowheads="1"/>
            </p:cNvSpPr>
            <p:nvPr/>
          </p:nvSpPr>
          <p:spPr bwMode="auto">
            <a:xfrm>
              <a:off x="0" y="1245"/>
              <a:ext cx="1560" cy="81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chemeClr val="hlin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5+2</a:t>
              </a:r>
            </a:p>
          </p:txBody>
        </p:sp>
        <p:sp>
          <p:nvSpPr>
            <p:cNvPr id="41997" name="Text Box 17"/>
            <p:cNvSpPr txBox="1">
              <a:spLocks noChangeArrowheads="1"/>
            </p:cNvSpPr>
            <p:nvPr/>
          </p:nvSpPr>
          <p:spPr bwMode="auto">
            <a:xfrm>
              <a:off x="225" y="2249"/>
              <a:ext cx="1560" cy="81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 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3+2</a:t>
              </a:r>
            </a:p>
          </p:txBody>
        </p:sp>
      </p:grpSp>
      <p:sp>
        <p:nvSpPr>
          <p:cNvPr id="12300" name="Text Box 19"/>
          <p:cNvSpPr txBox="1">
            <a:spLocks noChangeArrowheads="1"/>
          </p:cNvSpPr>
          <p:nvPr/>
        </p:nvSpPr>
        <p:spPr bwMode="auto">
          <a:xfrm>
            <a:off x="4000496" y="2214554"/>
            <a:ext cx="4343400" cy="25545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 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sz="3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（  </a:t>
            </a:r>
            <a:r>
              <a:rPr lang="zh-CN" altLang="en-US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3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 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（ </a:t>
            </a:r>
            <a:r>
              <a:rPr lang="zh-CN" altLang="en-US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3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= 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3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（ </a:t>
            </a:r>
            <a:r>
              <a:rPr lang="zh-CN" altLang="en-US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zh-CN" altLang="en-US" sz="3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  <a:p>
            <a:pPr>
              <a:spcBef>
                <a:spcPct val="50000"/>
              </a:spcBef>
            </a:pPr>
            <a:endParaRPr lang="zh-CN" altLang="en-US" sz="3200" baseline="30000" dirty="0">
              <a:latin typeface="Times New Roman" panose="02020603050405020304" pitchFamily="18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28596" y="4929198"/>
            <a:ext cx="7732713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分组讨论，并尝试证明你的猜想是否正确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utoUpdateAnimBg="0"/>
      <p:bldP spid="12300" grpId="0" autoUpdateAnimBg="0"/>
      <p:bldP spid="1230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539750" y="785794"/>
            <a:ext cx="8027987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猜想</a:t>
            </a: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en-US" altLang="zh-CN" sz="3200" b="1" dirty="0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32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i="1" baseline="30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3200" b="1" dirty="0" err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en-US" altLang="zh-CN" sz="32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i="1" baseline="30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zh-CN" altLang="en-US" sz="3200" b="1" baseline="300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3200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i="1" dirty="0" smtClean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sz="32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都是正整数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539750" y="2000240"/>
            <a:ext cx="59436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b="1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b="1" i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95236" name="AutoShape 4"/>
          <p:cNvSpPr/>
          <p:nvPr/>
        </p:nvSpPr>
        <p:spPr bwMode="auto">
          <a:xfrm rot="-5370566">
            <a:off x="4025900" y="1958975"/>
            <a:ext cx="228600" cy="1295400"/>
          </a:xfrm>
          <a:prstGeom prst="lef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bg2"/>
            </a:solidFill>
            <a:miter lim="800000"/>
          </a:ln>
        </p:spPr>
        <p:txBody>
          <a:bodyPr vert="eaVert" wrap="none" anchor="ctr"/>
          <a:lstStyle/>
          <a:p>
            <a:pPr algn="ctr"/>
            <a:endParaRPr lang="zh-CN" altLang="zh-CN">
              <a:solidFill>
                <a:schemeClr val="bg2"/>
              </a:solidFill>
            </a:endParaRPr>
          </a:p>
        </p:txBody>
      </p:sp>
      <p:sp>
        <p:nvSpPr>
          <p:cNvPr id="95237" name="AutoShape 5"/>
          <p:cNvSpPr/>
          <p:nvPr/>
        </p:nvSpPr>
        <p:spPr bwMode="auto">
          <a:xfrm rot="-5402997">
            <a:off x="5753100" y="1887538"/>
            <a:ext cx="228600" cy="1295400"/>
          </a:xfrm>
          <a:prstGeom prst="lef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bg2"/>
            </a:solidFill>
            <a:miter lim="800000"/>
          </a:ln>
        </p:spPr>
        <p:txBody>
          <a:bodyPr vert="eaVert" wrap="none" anchor="ctr"/>
          <a:lstStyle/>
          <a:p>
            <a:pPr algn="ctr"/>
            <a:endParaRPr lang="zh-CN" altLang="zh-CN">
              <a:solidFill>
                <a:schemeClr val="bg2"/>
              </a:solidFill>
            </a:endParaRPr>
          </a:p>
        </p:txBody>
      </p:sp>
      <p:sp>
        <p:nvSpPr>
          <p:cNvPr id="95238" name="AutoShape 6"/>
          <p:cNvSpPr/>
          <p:nvPr/>
        </p:nvSpPr>
        <p:spPr bwMode="auto">
          <a:xfrm rot="-5404578">
            <a:off x="3729038" y="3048000"/>
            <a:ext cx="228600" cy="990600"/>
          </a:xfrm>
          <a:prstGeom prst="lef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bg2"/>
            </a:solidFill>
            <a:miter lim="800000"/>
          </a:ln>
        </p:spPr>
        <p:txBody>
          <a:bodyPr vert="eaVert" wrap="none" anchor="ctr"/>
          <a:lstStyle/>
          <a:p>
            <a:pPr algn="ctr"/>
            <a:endParaRPr lang="zh-CN" altLang="zh-CN">
              <a:solidFill>
                <a:schemeClr val="bg2"/>
              </a:solidFill>
            </a:endParaRP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2857488" y="2643182"/>
            <a:ext cx="10668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个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4572000" y="2643182"/>
            <a:ext cx="12192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个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2071670" y="2928934"/>
            <a:ext cx="18288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aa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…a</a:t>
            </a:r>
            <a:endParaRPr lang="en-US" altLang="zh-CN" b="1" i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2071670" y="3857628"/>
            <a:ext cx="20574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b="1" i="1" baseline="30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m+n</a:t>
            </a:r>
            <a:endParaRPr lang="en-US" altLang="zh-CN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2714612" y="3500438"/>
            <a:ext cx="1676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</a:rPr>
              <a:t>(</a:t>
            </a:r>
            <a:r>
              <a:rPr lang="en-US" altLang="zh-CN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m+n</a:t>
            </a:r>
            <a:r>
              <a:rPr lang="en-US" altLang="zh-CN" dirty="0">
                <a:solidFill>
                  <a:srgbClr val="000000"/>
                </a:solidFill>
              </a:rPr>
              <a:t>)</a:t>
            </a:r>
            <a:r>
              <a:rPr lang="zh-CN" altLang="en-US" dirty="0">
                <a:solidFill>
                  <a:srgbClr val="000000"/>
                </a:solidFill>
              </a:rPr>
              <a:t>个</a:t>
            </a: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5244" name="Text Box 12"/>
          <p:cNvSpPr txBox="1">
            <a:spLocks noChangeArrowheads="1"/>
          </p:cNvSpPr>
          <p:nvPr/>
        </p:nvSpPr>
        <p:spPr bwMode="auto">
          <a:xfrm>
            <a:off x="539750" y="4941888"/>
            <a:ext cx="12192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即</a:t>
            </a: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</a:p>
        </p:txBody>
      </p:sp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1331913" y="4797425"/>
            <a:ext cx="738505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40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· </a:t>
            </a:r>
            <a:r>
              <a:rPr lang="en-US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40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altLang="zh-CN" sz="40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4000" b="1" i="1" baseline="30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m+n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当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都是正整数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2285984" y="2000240"/>
            <a:ext cx="51054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…a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4000496" y="2000240"/>
            <a:ext cx="24384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…a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3500430" y="714356"/>
            <a:ext cx="1676400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4000" i="1" baseline="30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m+n</a:t>
            </a:r>
            <a:endParaRPr lang="en-US" altLang="zh-CN" sz="4000" i="1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5786446" y="2071678"/>
            <a:ext cx="28956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（乘方的意义）</a:t>
            </a:r>
          </a:p>
        </p:txBody>
      </p:sp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3857620" y="3071810"/>
            <a:ext cx="24384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（乘法结合律）</a:t>
            </a:r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3286116" y="4000504"/>
            <a:ext cx="23622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（乘方的意义）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539750" y="1428736"/>
            <a:ext cx="1368425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证明：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95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75"/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75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75"/>
                                        <p:tgtEl>
                                          <p:spTgt spid="95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75"/>
                                        <p:tgtEl>
                                          <p:spTgt spid="95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75"/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5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75"/>
                                        <p:tgtEl>
                                          <p:spTgt spid="95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95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75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9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95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  <p:bldP spid="95236" grpId="0" animBg="1" autoUpdateAnimBg="0"/>
      <p:bldP spid="95237" grpId="0" animBg="1" autoUpdateAnimBg="0"/>
      <p:bldP spid="95238" grpId="0" animBg="1" autoUpdateAnimBg="0"/>
      <p:bldP spid="95239" grpId="0" build="p" autoUpdateAnimBg="0" advAuto="0"/>
      <p:bldP spid="95240" grpId="0" build="p" autoUpdateAnimBg="0" advAuto="0"/>
      <p:bldP spid="95241" grpId="0" build="p" autoUpdateAnimBg="0"/>
      <p:bldP spid="95242" grpId="0" autoUpdateAnimBg="0"/>
      <p:bldP spid="95243" grpId="0" build="p" autoUpdateAnimBg="0" advAuto="0"/>
      <p:bldP spid="95244" grpId="0" autoUpdateAnimBg="0"/>
      <p:bldP spid="95245" grpId="0" build="p" autoUpdateAnimBg="0"/>
      <p:bldP spid="95246" grpId="0" build="p" autoUpdateAnimBg="0"/>
      <p:bldP spid="95247" grpId="0" build="p" autoUpdateAnimBg="0"/>
      <p:bldP spid="95249" grpId="0" autoUpdateAnimBg="0"/>
      <p:bldP spid="95250" grpId="0" autoUpdateAnimBg="0"/>
      <p:bldP spid="95251" grpId="0" autoUpdateAnimBg="0"/>
      <p:bldP spid="338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533400" y="0"/>
            <a:ext cx="16764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b="0">
              <a:solidFill>
                <a:srgbClr val="FF0000"/>
              </a:solidFill>
              <a:ea typeface="华文细黑" panose="02010600040101010101" pitchFamily="2" charset="-122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005263" y="684213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zh-CN" altLang="zh-CN" sz="3600" baseline="30000">
              <a:solidFill>
                <a:srgbClr val="FF0000"/>
              </a:solidFill>
            </a:endParaRPr>
          </a:p>
        </p:txBody>
      </p:sp>
      <p:grpSp>
        <p:nvGrpSpPr>
          <p:cNvPr id="2" name="Group 6"/>
          <p:cNvGrpSpPr/>
          <p:nvPr/>
        </p:nvGrpSpPr>
        <p:grpSpPr bwMode="auto">
          <a:xfrm>
            <a:off x="214282" y="2643182"/>
            <a:ext cx="7105650" cy="584200"/>
            <a:chOff x="667" y="2341"/>
            <a:chExt cx="4476" cy="368"/>
          </a:xfrm>
        </p:grpSpPr>
        <p:sp>
          <p:nvSpPr>
            <p:cNvPr id="34842" name="Text Box 7"/>
            <p:cNvSpPr txBox="1">
              <a:spLocks noChangeArrowheads="1"/>
            </p:cNvSpPr>
            <p:nvPr/>
          </p:nvSpPr>
          <p:spPr bwMode="auto">
            <a:xfrm>
              <a:off x="667" y="2341"/>
              <a:ext cx="2113" cy="3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zh-CN" altLang="en-US" sz="3200" b="1" u="sng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同底数幂相乘</a:t>
              </a:r>
              <a:r>
                <a:rPr lang="zh-CN" altLang="en-US" sz="3200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，</a:t>
              </a:r>
              <a:endParaRPr lang="zh-CN" altLang="en-US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4843" name="Text Box 8"/>
            <p:cNvSpPr txBox="1">
              <a:spLocks noChangeArrowheads="1"/>
            </p:cNvSpPr>
            <p:nvPr/>
          </p:nvSpPr>
          <p:spPr bwMode="auto">
            <a:xfrm>
              <a:off x="2455" y="2341"/>
              <a:ext cx="2688" cy="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zh-CN" altLang="en-US" sz="3200" b="1" u="sng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底</a:t>
              </a:r>
              <a:r>
                <a:rPr lang="zh-CN" altLang="en-US" sz="3200" b="1" u="sng" dirty="0" smtClea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数　</a:t>
              </a:r>
              <a:r>
                <a:rPr lang="zh-CN" altLang="en-US" sz="3200" b="1" u="sng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　</a:t>
              </a:r>
              <a:r>
                <a:rPr lang="zh-CN" altLang="en-US" sz="3200" b="1" dirty="0" smtClea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，</a:t>
              </a:r>
              <a:r>
                <a:rPr lang="zh-CN" altLang="en-US" sz="3200" b="1" u="sng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指</a:t>
              </a:r>
              <a:r>
                <a:rPr lang="zh-CN" altLang="en-US" sz="3200" b="1" u="sng" dirty="0" smtClea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数　</a:t>
              </a:r>
              <a:r>
                <a:rPr lang="zh-CN" altLang="en-US" sz="3200" b="1" u="sng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　　</a:t>
              </a:r>
              <a:r>
                <a:rPr lang="zh-CN" altLang="en-US" sz="3200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。</a:t>
              </a:r>
              <a:endParaRPr lang="zh-CN" altLang="en-US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3" name="Group 9"/>
          <p:cNvGrpSpPr/>
          <p:nvPr/>
        </p:nvGrpSpPr>
        <p:grpSpPr bwMode="auto">
          <a:xfrm>
            <a:off x="3929064" y="2571751"/>
            <a:ext cx="3209926" cy="650876"/>
            <a:chOff x="2850" y="1669"/>
            <a:chExt cx="2022" cy="410"/>
          </a:xfrm>
        </p:grpSpPr>
        <p:sp>
          <p:nvSpPr>
            <p:cNvPr id="34840" name="Text Box 10"/>
            <p:cNvSpPr txBox="1">
              <a:spLocks noChangeArrowheads="1"/>
            </p:cNvSpPr>
            <p:nvPr/>
          </p:nvSpPr>
          <p:spPr bwMode="auto">
            <a:xfrm>
              <a:off x="2850" y="1669"/>
              <a:ext cx="720" cy="3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zh-CN" altLang="en-US" sz="32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不变</a:t>
              </a:r>
              <a:endParaRPr lang="zh-CN" altLang="en-US" b="1" dirty="0">
                <a:solidFill>
                  <a:srgbClr val="080808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4841" name="Text Box 11"/>
            <p:cNvSpPr txBox="1">
              <a:spLocks noChangeArrowheads="1"/>
            </p:cNvSpPr>
            <p:nvPr/>
          </p:nvSpPr>
          <p:spPr bwMode="auto">
            <a:xfrm>
              <a:off x="4200" y="1714"/>
              <a:ext cx="672" cy="3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zh-CN" altLang="en-US" sz="3200" b="1" dirty="0">
                  <a:solidFill>
                    <a:srgbClr val="FF0000"/>
                  </a:solidFill>
                </a:rPr>
                <a:t>相加</a:t>
              </a:r>
              <a:r>
                <a:rPr lang="zh-CN" altLang="en-US" sz="3200" u="sng" dirty="0">
                  <a:solidFill>
                    <a:srgbClr val="FF0000"/>
                  </a:solidFill>
                </a:rPr>
                <a:t> </a:t>
              </a:r>
              <a:endParaRPr lang="zh-CN" altLang="en-US" dirty="0">
                <a:solidFill>
                  <a:srgbClr val="080808"/>
                </a:solidFill>
              </a:endParaRPr>
            </a:p>
          </p:txBody>
        </p:sp>
      </p:grp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214282" y="1214422"/>
            <a:ext cx="6659562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SzPct val="130000"/>
              <a:buFont typeface="Wingdings" panose="05000000000000000000" pitchFamily="2" charset="2"/>
              <a:buNone/>
            </a:pPr>
            <a:r>
              <a:rPr lang="zh-CN" altLang="en-US" sz="36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同底数幂的乘法公式：</a:t>
            </a:r>
          </a:p>
        </p:txBody>
      </p:sp>
      <p:sp>
        <p:nvSpPr>
          <p:cNvPr id="96269" name="AutoShape 13"/>
          <p:cNvSpPr>
            <a:spLocks noChangeArrowheads="1"/>
          </p:cNvSpPr>
          <p:nvPr/>
        </p:nvSpPr>
        <p:spPr bwMode="auto">
          <a:xfrm>
            <a:off x="5500694" y="285728"/>
            <a:ext cx="3492500" cy="1282700"/>
          </a:xfrm>
          <a:prstGeom prst="wedgeEllipseCallout">
            <a:avLst>
              <a:gd name="adj1" fmla="val -62634"/>
              <a:gd name="adj2" fmla="val 69306"/>
            </a:avLst>
          </a:prstGeom>
          <a:solidFill>
            <a:srgbClr val="F9D3D5"/>
          </a:solidFill>
          <a:ln w="9525">
            <a:solidFill>
              <a:srgbClr val="080808"/>
            </a:solidFill>
            <a:miter lim="800000"/>
          </a:ln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96270" name="Text Box 14"/>
          <p:cNvSpPr txBox="1">
            <a:spLocks noChangeArrowheads="1"/>
          </p:cNvSpPr>
          <p:nvPr/>
        </p:nvSpPr>
        <p:spPr bwMode="auto">
          <a:xfrm>
            <a:off x="5715008" y="428604"/>
            <a:ext cx="3200400" cy="946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chemeClr val="bg2"/>
                </a:solidFill>
              </a:rPr>
              <a:t>　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你能用文字语言叙述这个结论吗？</a:t>
            </a:r>
          </a:p>
        </p:txBody>
      </p:sp>
      <p:sp>
        <p:nvSpPr>
          <p:cNvPr id="96271" name="Line 15"/>
          <p:cNvSpPr>
            <a:spLocks noChangeShapeType="1"/>
          </p:cNvSpPr>
          <p:nvPr/>
        </p:nvSpPr>
        <p:spPr bwMode="auto">
          <a:xfrm>
            <a:off x="323850" y="2565400"/>
            <a:ext cx="0" cy="914400"/>
          </a:xfrm>
          <a:prstGeom prst="line">
            <a:avLst/>
          </a:prstGeom>
          <a:noFill/>
          <a:ln w="9525">
            <a:solidFill>
              <a:schemeClr val="bg2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96273" name="Line 17"/>
          <p:cNvSpPr>
            <a:spLocks noChangeShapeType="1"/>
          </p:cNvSpPr>
          <p:nvPr/>
        </p:nvSpPr>
        <p:spPr bwMode="auto">
          <a:xfrm>
            <a:off x="323850" y="2492375"/>
            <a:ext cx="8153400" cy="0"/>
          </a:xfrm>
          <a:prstGeom prst="line">
            <a:avLst/>
          </a:prstGeom>
          <a:noFill/>
          <a:ln w="9525">
            <a:solidFill>
              <a:schemeClr val="bg2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>
            <a:off x="8477250" y="2565400"/>
            <a:ext cx="0" cy="914400"/>
          </a:xfrm>
          <a:prstGeom prst="line">
            <a:avLst/>
          </a:prstGeom>
          <a:noFill/>
          <a:ln w="9525">
            <a:solidFill>
              <a:schemeClr val="bg2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96275" name="Text Box 19"/>
          <p:cNvSpPr txBox="1">
            <a:spLocks noChangeArrowheads="1"/>
          </p:cNvSpPr>
          <p:nvPr/>
        </p:nvSpPr>
        <p:spPr bwMode="auto">
          <a:xfrm>
            <a:off x="457200" y="5451475"/>
            <a:ext cx="33226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.</a:t>
            </a:r>
          </a:p>
        </p:txBody>
      </p:sp>
      <p:sp>
        <p:nvSpPr>
          <p:cNvPr id="96283" name="Text Box 27"/>
          <p:cNvSpPr txBox="1">
            <a:spLocks noChangeArrowheads="1"/>
          </p:cNvSpPr>
          <p:nvPr/>
        </p:nvSpPr>
        <p:spPr bwMode="auto">
          <a:xfrm>
            <a:off x="214282" y="3286124"/>
            <a:ext cx="8288396" cy="13849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思</a:t>
            </a:r>
            <a:r>
              <a:rPr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考：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当三个或三个以上同底数幂相乘时，同底数幂的乘法公式是否也适用呢？怎样用公式表示？</a:t>
            </a:r>
          </a:p>
        </p:txBody>
      </p:sp>
      <p:sp>
        <p:nvSpPr>
          <p:cNvPr id="96284" name="Text Box 28"/>
          <p:cNvSpPr txBox="1">
            <a:spLocks noChangeArrowheads="1"/>
          </p:cNvSpPr>
          <p:nvPr/>
        </p:nvSpPr>
        <p:spPr bwMode="auto">
          <a:xfrm>
            <a:off x="214282" y="4786322"/>
            <a:ext cx="3886200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4400" dirty="0">
                <a:solidFill>
                  <a:schemeClr val="bg2"/>
                </a:solidFill>
              </a:rPr>
              <a:t> </a:t>
            </a:r>
            <a:r>
              <a:rPr lang="en-US" altLang="zh-CN" sz="44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4400" b="1" i="1" baseline="30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m</a:t>
            </a:r>
            <a:r>
              <a:rPr lang="en-US" altLang="zh-CN" sz="28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44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4400" b="1" i="1" baseline="30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44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4400" b="1" i="1" baseline="30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p</a:t>
            </a:r>
            <a:r>
              <a:rPr lang="en-US" altLang="zh-CN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=</a:t>
            </a:r>
            <a:r>
              <a:rPr lang="en-US" altLang="zh-CN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4000" b="1" i="1" baseline="30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m+n+p</a:t>
            </a:r>
            <a:r>
              <a:rPr lang="en-US" altLang="zh-CN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 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</p:txBody>
      </p:sp>
      <p:sp>
        <p:nvSpPr>
          <p:cNvPr id="96285" name="Text Box 29"/>
          <p:cNvSpPr txBox="1">
            <a:spLocks noChangeArrowheads="1"/>
          </p:cNvSpPr>
          <p:nvPr/>
        </p:nvSpPr>
        <p:spPr bwMode="auto">
          <a:xfrm>
            <a:off x="4000496" y="4857760"/>
            <a:ext cx="46482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zh-CN" altLang="en-US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zh-CN" altLang="en-US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都是正整数）</a:t>
            </a:r>
          </a:p>
        </p:txBody>
      </p:sp>
      <p:sp>
        <p:nvSpPr>
          <p:cNvPr id="28" name="WordArt 33" descr="？4"/>
          <p:cNvSpPr>
            <a:spLocks noChangeArrowheads="1" noChangeShapeType="1"/>
          </p:cNvSpPr>
          <p:nvPr/>
        </p:nvSpPr>
        <p:spPr bwMode="auto">
          <a:xfrm>
            <a:off x="357158" y="571480"/>
            <a:ext cx="2571768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19050">
                  <a:solidFill>
                    <a:srgbClr val="FF0000"/>
                  </a:solidFill>
                  <a:rou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四、归纳概括</a:t>
            </a:r>
            <a:endParaRPr lang="zh-CN" altLang="en-US" sz="3600" kern="10" dirty="0">
              <a:ln w="19050">
                <a:solidFill>
                  <a:srgbClr val="FF0000"/>
                </a:solidFill>
                <a:round/>
              </a:ln>
              <a:blipFill dpi="0" rotWithShape="0">
                <a:blip r:embed="rId2"/>
                <a:srcRect/>
                <a:stretch>
                  <a:fillRect/>
                </a:stretch>
              </a:blip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214282" y="1857364"/>
            <a:ext cx="738505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40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· </a:t>
            </a:r>
            <a:r>
              <a:rPr lang="en-US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40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altLang="zh-CN" sz="40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4000" b="1" i="1" baseline="30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m+n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当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zh-CN" altLang="en-US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都是正整数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9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96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96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8" grpId="0"/>
      <p:bldP spid="96269" grpId="0" animBg="1" autoUpdateAnimBg="0"/>
      <p:bldP spid="96270" grpId="0" autoUpdateAnimBg="0"/>
      <p:bldP spid="96275" grpId="0" autoUpdateAnimBg="0"/>
      <p:bldP spid="96283" grpId="0"/>
      <p:bldP spid="96284" grpId="0"/>
      <p:bldP spid="96285" grpId="0"/>
      <p:bldP spid="2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214414" y="2071678"/>
            <a:ext cx="6478587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（1）3</a:t>
            </a:r>
            <a:r>
              <a:rPr lang="zh-CN" altLang="en-US" sz="3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×3</a:t>
            </a:r>
            <a:r>
              <a:rPr lang="zh-CN" altLang="en-US" sz="3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2）(-5)</a:t>
            </a:r>
            <a:r>
              <a:rPr lang="zh-CN" altLang="en-US" sz="3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×(-5)</a:t>
            </a:r>
            <a:r>
              <a:rPr lang="zh-CN" altLang="en-US" sz="3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57158" y="2857496"/>
            <a:ext cx="54737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解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：（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1）3</a:t>
            </a:r>
            <a:r>
              <a:rPr lang="zh-CN" altLang="en-US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×3</a:t>
            </a:r>
            <a:r>
              <a:rPr lang="zh-CN" altLang="en-US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=3</a:t>
            </a:r>
            <a:r>
              <a:rPr lang="zh-CN" altLang="en-US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2+5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=3</a:t>
            </a:r>
            <a:r>
              <a:rPr lang="zh-CN" altLang="en-US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endParaRPr lang="zh-CN" altLang="en-US" sz="3200" b="1" baseline="30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214414" y="3673475"/>
            <a:ext cx="750099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2）(-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5)</a:t>
            </a:r>
            <a:r>
              <a:rPr lang="zh-CN" altLang="en-US" sz="3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×(-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5)</a:t>
            </a:r>
            <a:r>
              <a:rPr lang="zh-CN" altLang="en-US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=(-5)</a:t>
            </a:r>
            <a:r>
              <a:rPr lang="zh-CN" altLang="en-US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3+5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=(-5)</a:t>
            </a:r>
            <a:r>
              <a:rPr lang="zh-CN" altLang="en-US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=5</a:t>
            </a:r>
            <a:r>
              <a:rPr lang="zh-CN" altLang="en-US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endParaRPr lang="zh-CN" altLang="en-US" sz="3200" b="1" baseline="30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57158" y="1357298"/>
            <a:ext cx="2860675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例1、计算：</a:t>
            </a:r>
          </a:p>
        </p:txBody>
      </p:sp>
      <p:sp>
        <p:nvSpPr>
          <p:cNvPr id="6" name="WordArt 33" descr="？4"/>
          <p:cNvSpPr>
            <a:spLocks noChangeArrowheads="1" noChangeShapeType="1"/>
          </p:cNvSpPr>
          <p:nvPr/>
        </p:nvSpPr>
        <p:spPr bwMode="auto">
          <a:xfrm>
            <a:off x="428596" y="571480"/>
            <a:ext cx="2500330" cy="538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19050">
                  <a:solidFill>
                    <a:srgbClr val="FF0000"/>
                  </a:solidFill>
                  <a:rou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五、例题讲解</a:t>
            </a:r>
            <a:endParaRPr lang="zh-CN" altLang="en-US" sz="3600" kern="10" dirty="0">
              <a:ln w="19050">
                <a:solidFill>
                  <a:srgbClr val="FF0000"/>
                </a:solidFill>
                <a:round/>
              </a:ln>
              <a:blipFill dpi="0" rotWithShape="0">
                <a:blip r:embed="rId2"/>
                <a:srcRect/>
                <a:stretch>
                  <a:fillRect/>
                </a:stretch>
              </a:blip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utoUpdateAnimBg="0"/>
      <p:bldP spid="15364" grpId="0" autoUpdateAnimBg="0"/>
      <p:bldP spid="1536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214414" y="2071678"/>
            <a:ext cx="750099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1）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（2）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3200" b="1" i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a+b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·(</a:t>
            </a:r>
            <a:r>
              <a:rPr lang="en-US" altLang="zh-CN" sz="3200" b="1" i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a+b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sz="3200" b="1" baseline="30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57158" y="2857496"/>
            <a:ext cx="771530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解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：（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1）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8+3</a:t>
            </a:r>
            <a:r>
              <a:rPr lang="zh-CN" altLang="en-US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=3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12</a:t>
            </a:r>
            <a:endParaRPr lang="zh-CN" altLang="en-US" sz="3200" b="1" baseline="30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214414" y="3673475"/>
            <a:ext cx="750099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2）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3200" b="1" i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a+b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·(</a:t>
            </a:r>
            <a:r>
              <a:rPr lang="en-US" altLang="zh-CN" sz="3200" b="1" i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a+b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3200" b="1" i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a+b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3200" b="1" i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a+b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zh-CN" altLang="en-US" sz="3200" b="1" baseline="30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57158" y="1157294"/>
            <a:ext cx="2860675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3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6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计算：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utoUpdateAnimBg="0"/>
      <p:bldP spid="15364" grpId="0" autoUpdateAnimBg="0"/>
      <p:bldP spid="15366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944</Words>
  <Application>Microsoft Office PowerPoint</Application>
  <PresentationFormat>全屏显示(4:3)</PresentationFormat>
  <Paragraphs>167</Paragraphs>
  <Slides>19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4" baseType="lpstr">
      <vt:lpstr>Gulim</vt:lpstr>
      <vt:lpstr>方正书宋_GBK</vt:lpstr>
      <vt:lpstr>仿宋_GB2312</vt:lpstr>
      <vt:lpstr>黑体</vt:lpstr>
      <vt:lpstr>华文行楷</vt:lpstr>
      <vt:lpstr>华文细黑</vt:lpstr>
      <vt:lpstr>楷体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作   业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2015-02-05T06:17:00Z</dcterms:created>
  <dcterms:modified xsi:type="dcterms:W3CDTF">2023-01-16T23:55:26Z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2A7AB8ABC17D47018168EADAEE84CFEE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