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302" r:id="rId3"/>
    <p:sldId id="260" r:id="rId4"/>
    <p:sldId id="301" r:id="rId5"/>
    <p:sldId id="295" r:id="rId6"/>
    <p:sldId id="299" r:id="rId7"/>
    <p:sldId id="304" r:id="rId8"/>
    <p:sldId id="272" r:id="rId9"/>
    <p:sldId id="289" r:id="rId10"/>
    <p:sldId id="296" r:id="rId11"/>
    <p:sldId id="297" r:id="rId12"/>
    <p:sldId id="298" r:id="rId13"/>
    <p:sldId id="293" r:id="rId14"/>
    <p:sldId id="290" r:id="rId15"/>
    <p:sldId id="292" r:id="rId16"/>
    <p:sldId id="305" r:id="rId17"/>
    <p:sldId id="276" r:id="rId18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  <a:srgbClr val="BFD27B"/>
    <a:srgbClr val="8DC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99" autoAdjust="0"/>
    <p:restoredTop sz="96255" autoAdjust="0"/>
  </p:normalViewPr>
  <p:slideViewPr>
    <p:cSldViewPr snapToGrid="0" snapToObjects="1">
      <p:cViewPr>
        <p:scale>
          <a:sx n="100" d="100"/>
          <a:sy n="100" d="100"/>
        </p:scale>
        <p:origin x="-336" y="-804"/>
      </p:cViewPr>
      <p:guideLst>
        <p:guide orient="horz" pos="16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A86DC-5AA7-4E10-BE4D-219DA388F33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6CF7D-6A25-47C0-B21B-D2870A484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6CF7D-6A25-47C0-B21B-D2870A4844B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6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7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8.wmf"/><Relationship Id="rId4" Type="http://schemas.openxmlformats.org/officeDocument/2006/relationships/image" Target="../media/image5.png"/><Relationship Id="rId9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6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063" y="2"/>
            <a:ext cx="9135879" cy="51434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62" y="829864"/>
            <a:ext cx="913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第二章</a:t>
            </a:r>
            <a:r>
              <a:rPr kumimoji="1"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  </a:t>
            </a:r>
            <a:r>
              <a:rPr kumimoji="1"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一元二次方程</a:t>
            </a:r>
            <a:endParaRPr kumimoji="1"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9096" y="2025936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用配方法求解一元二次方程</a:t>
            </a:r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96522" y="2912580"/>
            <a:ext cx="1822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第</a:t>
            </a:r>
            <a:r>
              <a:rPr kumimoji="1" lang="en-US" altLang="zh-CN" sz="32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2</a:t>
            </a:r>
            <a:r>
              <a:rPr kumimoji="1" lang="zh-CN" altLang="en-US" sz="32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课时</a:t>
            </a:r>
            <a:endParaRPr kumimoji="1" lang="zh-CN" altLang="en-US" sz="3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512108"/>
            <a:ext cx="913994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425723" y="923593"/>
            <a:ext cx="6668890" cy="3603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45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移项，得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45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CN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45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配方，得</a:t>
            </a:r>
            <a:endParaRPr lang="en-US" altLang="zh-CN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45000"/>
              </a:lnSpc>
            </a:pPr>
            <a:r>
              <a:rPr lang="zh-CN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algn="l">
              <a:lnSpc>
                <a:spcPct val="145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endParaRPr lang="zh-CN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45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由此可得</a:t>
            </a:r>
            <a:endParaRPr lang="en-US" altLang="zh-CN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45000"/>
              </a:lnSpc>
            </a:pPr>
            <a:r>
              <a:rPr lang="zh-CN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45000"/>
              </a:lnSpc>
            </a:pPr>
            <a:r>
              <a:rPr lang="zh-CN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endParaRPr lang="zh-CN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45000"/>
              </a:lnSpc>
            </a:pPr>
            <a:r>
              <a:rPr lang="zh-CN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5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3951506" y="3396982"/>
          <a:ext cx="1808162" cy="327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5" name="Equation" r:id="rId5" imgW="21640800" imgH="5791200" progId="Equation.DSMT4">
                  <p:embed/>
                </p:oleObj>
              </mc:Choice>
              <mc:Fallback>
                <p:oleObj name="Equation" r:id="rId5" imgW="21640800" imgH="579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506" y="3396982"/>
                        <a:ext cx="1808162" cy="327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3295900" y="3935612"/>
          <a:ext cx="332712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6" name="Equation" r:id="rId7" imgW="1663700" imgH="254000" progId="Equation.DSMT4">
                  <p:embed/>
                </p:oleObj>
              </mc:Choice>
              <mc:Fallback>
                <p:oleObj name="Equation" r:id="rId7" imgW="1663700" imgH="254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900" y="3935612"/>
                        <a:ext cx="3327120" cy="38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175643" y="905869"/>
            <a:ext cx="6668890" cy="347787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移项，得     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CN" alt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二次项系数化为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，得</a:t>
            </a:r>
          </a:p>
          <a:p>
            <a:pPr algn="l">
              <a:lnSpc>
                <a:spcPct val="150000"/>
              </a:lnSpc>
            </a:pP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配方，得</a:t>
            </a:r>
          </a:p>
          <a:p>
            <a:pPr>
              <a:lnSpc>
                <a:spcPct val="150000"/>
              </a:lnSpc>
            </a:pPr>
            <a:endParaRPr lang="en-US" altLang="zh-CN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由此可得　　　　　</a:t>
            </a:r>
            <a:r>
              <a:rPr lang="zh-CN" alt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5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aphicFrame>
        <p:nvGraphicFramePr>
          <p:cNvPr id="47" name="对象 46"/>
          <p:cNvGraphicFramePr>
            <a:graphicFrameLocks noChangeAspect="1"/>
          </p:cNvGraphicFramePr>
          <p:nvPr/>
        </p:nvGraphicFramePr>
        <p:xfrm>
          <a:off x="4235451" y="2496702"/>
          <a:ext cx="1727200" cy="6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9" name="Equation" r:id="rId5" imgW="965200" imgH="469900" progId="Equation.DSMT4">
                  <p:embed/>
                </p:oleObj>
              </mc:Choice>
              <mc:Fallback>
                <p:oleObj name="Equation" r:id="rId5" imgW="965200" imgH="4699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1" y="2496702"/>
                        <a:ext cx="1727200" cy="6310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/>
          <p:cNvGraphicFramePr>
            <a:graphicFrameLocks noChangeAspect="1"/>
          </p:cNvGraphicFramePr>
          <p:nvPr/>
        </p:nvGraphicFramePr>
        <p:xfrm>
          <a:off x="5256047" y="1261468"/>
          <a:ext cx="1760537" cy="548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0" name="Equation" r:id="rId7" imgW="977265" imgH="406400" progId="Equation.DSMT4">
                  <p:embed/>
                </p:oleObj>
              </mc:Choice>
              <mc:Fallback>
                <p:oleObj name="Equation" r:id="rId7" imgW="977265" imgH="4064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047" y="1261468"/>
                        <a:ext cx="1760537" cy="5488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对象 54"/>
          <p:cNvGraphicFramePr>
            <a:graphicFrameLocks noChangeAspect="1"/>
          </p:cNvGraphicFramePr>
          <p:nvPr/>
        </p:nvGraphicFramePr>
        <p:xfrm>
          <a:off x="3636794" y="1810345"/>
          <a:ext cx="3429000" cy="634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1" name="Equation" r:id="rId9" imgW="1905000" imgH="469900" progId="Equation.DSMT4">
                  <p:embed/>
                </p:oleObj>
              </mc:Choice>
              <mc:Fallback>
                <p:oleObj name="Equation" r:id="rId9" imgW="1905000" imgH="4699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794" y="1810345"/>
                        <a:ext cx="3429000" cy="634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对象 55"/>
          <p:cNvGraphicFramePr>
            <a:graphicFrameLocks noChangeAspect="1"/>
          </p:cNvGraphicFramePr>
          <p:nvPr/>
        </p:nvGraphicFramePr>
        <p:xfrm>
          <a:off x="4513266" y="3179565"/>
          <a:ext cx="1439863" cy="548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2" name="Equation" r:id="rId11" imgW="799465" imgH="406400" progId="Equation.DSMT4">
                  <p:embed/>
                </p:oleObj>
              </mc:Choice>
              <mc:Fallback>
                <p:oleObj name="Equation" r:id="rId11" imgW="799465" imgH="4064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6" y="3179565"/>
                        <a:ext cx="1439863" cy="5488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对象 56"/>
          <p:cNvGraphicFramePr>
            <a:graphicFrameLocks noChangeAspect="1"/>
          </p:cNvGraphicFramePr>
          <p:nvPr/>
        </p:nvGraphicFramePr>
        <p:xfrm>
          <a:off x="4614866" y="3812382"/>
          <a:ext cx="15763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3" name="Equation" r:id="rId13" imgW="875665" imgH="406400" progId="Equation.DSMT4">
                  <p:embed/>
                </p:oleObj>
              </mc:Choice>
              <mc:Fallback>
                <p:oleObj name="Equation" r:id="rId13" imgW="875665" imgH="4064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6" y="3812382"/>
                        <a:ext cx="1576387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7"/>
          <p:cNvSpPr txBox="1"/>
          <p:nvPr/>
        </p:nvSpPr>
        <p:spPr>
          <a:xfrm>
            <a:off x="1309686" y="769875"/>
            <a:ext cx="6668890" cy="404726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移项，得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000" b="1" baseline="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二次项系数化为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，得</a:t>
            </a:r>
          </a:p>
          <a:p>
            <a:pPr>
              <a:lnSpc>
                <a:spcPct val="125000"/>
              </a:lnSpc>
            </a:pP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配方，得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zh-CN" alt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因为实数的平方不会是负数，所以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取任 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何实数时，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都是非负数，上式都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不成立，即原方程无实数根．</a:t>
            </a:r>
            <a:r>
              <a:rPr lang="zh-CN" alt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5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00145" y="2508446"/>
            <a:ext cx="3647271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5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+mn-ea"/>
              </a:rPr>
              <a:t>.</a:t>
            </a:r>
            <a:endParaRPr lang="zh-CN" altLang="en-US" sz="2400" b="1" dirty="0" smtClean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13545" y="1967207"/>
            <a:ext cx="2164715" cy="627864"/>
            <a:chOff x="4127500" y="2679699"/>
            <a:chExt cx="2164715" cy="837152"/>
          </a:xfrm>
        </p:grpSpPr>
        <p:sp>
          <p:nvSpPr>
            <p:cNvPr id="37" name="TextBox 36"/>
            <p:cNvSpPr txBox="1"/>
            <p:nvPr/>
          </p:nvSpPr>
          <p:spPr>
            <a:xfrm>
              <a:off x="4127500" y="2679699"/>
              <a:ext cx="2164715" cy="83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5000"/>
                </a:lnSpc>
              </a:pPr>
              <a:r>
                <a:rPr lang="en-US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+mn-ea"/>
                </a:rPr>
                <a:t>－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+mn-ea"/>
                </a:rPr>
                <a:t>＝   </a:t>
              </a:r>
              <a:r>
                <a:rPr lang="en-US" b="1" dirty="0" smtClean="0">
                  <a:solidFill>
                    <a:srgbClr val="FF0000"/>
                  </a:solidFill>
                  <a:latin typeface="+mn-ea"/>
                </a:rPr>
                <a:t>.</a:t>
              </a:r>
              <a:endParaRPr lang="zh-CN" altLang="en-US" b="1" dirty="0" smtClean="0">
                <a:solidFill>
                  <a:srgbClr val="FF0000"/>
                </a:solidFill>
                <a:latin typeface="+mn-ea"/>
              </a:endParaRPr>
            </a:p>
          </p:txBody>
        </p:sp>
        <p:graphicFrame>
          <p:nvGraphicFramePr>
            <p:cNvPr id="38" name="对象 37"/>
            <p:cNvGraphicFramePr>
              <a:graphicFrameLocks noChangeAspect="1"/>
            </p:cNvGraphicFramePr>
            <p:nvPr/>
          </p:nvGraphicFramePr>
          <p:xfrm>
            <a:off x="5464817" y="2762824"/>
            <a:ext cx="337677" cy="498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74" name="Equation" r:id="rId5" imgW="266700" imgH="393065" progId="Equation.DSMT4">
                    <p:embed/>
                  </p:oleObj>
                </mc:Choice>
                <mc:Fallback>
                  <p:oleObj name="Equation" r:id="rId5" imgW="266700" imgH="393065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4817" y="2762824"/>
                          <a:ext cx="337677" cy="4984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组合 40"/>
          <p:cNvGrpSpPr/>
          <p:nvPr/>
        </p:nvGrpSpPr>
        <p:grpSpPr>
          <a:xfrm>
            <a:off x="4436437" y="2875296"/>
            <a:ext cx="2078665" cy="494195"/>
            <a:chOff x="147635" y="4255577"/>
            <a:chExt cx="2078665" cy="658926"/>
          </a:xfrm>
        </p:grpSpPr>
        <p:sp>
          <p:nvSpPr>
            <p:cNvPr id="39" name="TextBox 38"/>
            <p:cNvSpPr txBox="1"/>
            <p:nvPr/>
          </p:nvSpPr>
          <p:spPr>
            <a:xfrm>
              <a:off x="147635" y="4298950"/>
              <a:ext cx="207866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0" name="Object 7"/>
            <p:cNvGraphicFramePr>
              <a:graphicFrameLocks noChangeAspect="1"/>
            </p:cNvGraphicFramePr>
            <p:nvPr/>
          </p:nvGraphicFramePr>
          <p:xfrm>
            <a:off x="1536228" y="4255577"/>
            <a:ext cx="366889" cy="541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75" name="Equation" r:id="rId7" imgW="266700" imgH="393065" progId="Equation.DSMT4">
                    <p:embed/>
                  </p:oleObj>
                </mc:Choice>
                <mc:Fallback>
                  <p:oleObj name="Equation" r:id="rId7" imgW="266700" imgH="393065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228" y="4255577"/>
                          <a:ext cx="366889" cy="5415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对象 34"/>
          <p:cNvGraphicFramePr>
            <a:graphicFrameLocks noChangeAspect="1"/>
          </p:cNvGraphicFramePr>
          <p:nvPr/>
        </p:nvGraphicFramePr>
        <p:xfrm>
          <a:off x="5836612" y="2508446"/>
          <a:ext cx="367183" cy="406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6" name="Equation" r:id="rId9" imgW="266700" imgH="393065" progId="Equation.DSMT4">
                  <p:embed/>
                </p:oleObj>
              </mc:Choice>
              <mc:Fallback>
                <p:oleObj name="Equation" r:id="rId9" imgW="266700" imgH="393065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6612" y="2508446"/>
                        <a:ext cx="367183" cy="406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1903747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6" name="直接连接符 12"/>
          <p:cNvCxnSpPr/>
          <p:nvPr/>
        </p:nvCxnSpPr>
        <p:spPr>
          <a:xfrm>
            <a:off x="-27605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grpSp>
        <p:nvGrpSpPr>
          <p:cNvPr id="3" name="组 7"/>
          <p:cNvGrpSpPr/>
          <p:nvPr/>
        </p:nvGrpSpPr>
        <p:grpSpPr>
          <a:xfrm>
            <a:off x="3653959" y="902700"/>
            <a:ext cx="1841693" cy="553998"/>
            <a:chOff x="3437515" y="1408557"/>
            <a:chExt cx="1841693" cy="738662"/>
          </a:xfrm>
        </p:grpSpPr>
        <p:sp>
          <p:nvSpPr>
            <p:cNvPr id="27" name="文本框 26"/>
            <p:cNvSpPr txBox="1"/>
            <p:nvPr/>
          </p:nvSpPr>
          <p:spPr>
            <a:xfrm>
              <a:off x="3933968" y="1408557"/>
              <a:ext cx="1345240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000" b="1" dirty="0" smtClean="0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dobe 黑体 Std R"/>
                </a:rPr>
                <a:t>总  结</a:t>
              </a:r>
              <a:endParaRPr kumimoji="1" lang="zh-CN" altLang="en-US" sz="3000" b="1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endParaRPr>
            </a:p>
          </p:txBody>
        </p:sp>
        <p:pic>
          <p:nvPicPr>
            <p:cNvPr id="28" name="Picture 6" descr="BS00554_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 38"/>
          <p:cNvGrpSpPr/>
          <p:nvPr/>
        </p:nvGrpSpPr>
        <p:grpSpPr>
          <a:xfrm>
            <a:off x="984245" y="1361994"/>
            <a:ext cx="8170127" cy="350428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8241" y="2020950"/>
              <a:ext cx="90612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7971" cy="235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132588" y="1401787"/>
            <a:ext cx="6904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—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般地，如果一个一元二次方程通过配方转化成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n)</a:t>
            </a:r>
            <a:r>
              <a:rPr lang="en-US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(Ⅱ)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的形式，那么就有：</a:t>
            </a:r>
          </a:p>
          <a:p>
            <a:pPr>
              <a:lnSpc>
                <a:spcPct val="14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时，方程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(Ⅱ)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有两个不等的实数根</a:t>
            </a:r>
          </a:p>
          <a:p>
            <a:pPr algn="ctr">
              <a:lnSpc>
                <a:spcPct val="140000"/>
              </a:lnSpc>
            </a:pP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时，方程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(Ⅱ)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有两个相等的实数根</a:t>
            </a:r>
          </a:p>
          <a:p>
            <a:pPr algn="ctr">
              <a:lnSpc>
                <a:spcPct val="140000"/>
              </a:lnSpc>
            </a:pP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4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时，因为对任意实数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，都有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n)</a:t>
            </a:r>
            <a:r>
              <a:rPr lang="en-US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≥0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     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所以方程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(Ⅱ)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无实数根．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243295" y="2644114"/>
            <a:ext cx="4144396" cy="553998"/>
            <a:chOff x="240119" y="1806107"/>
            <a:chExt cx="4144396" cy="738663"/>
          </a:xfrm>
        </p:grpSpPr>
        <p:sp>
          <p:nvSpPr>
            <p:cNvPr id="32" name="TextBox 31"/>
            <p:cNvSpPr txBox="1"/>
            <p:nvPr/>
          </p:nvSpPr>
          <p:spPr>
            <a:xfrm>
              <a:off x="240119" y="1806107"/>
              <a:ext cx="4144396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4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sz="2400" dirty="0" smtClean="0">
                  <a:latin typeface="+mn-ea"/>
                </a:rPr>
                <a:t>＝－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CN" altLang="en-US" sz="2400" dirty="0" smtClean="0">
                  <a:latin typeface="+mn-ea"/>
                </a:rPr>
                <a:t>－   ，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4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400" dirty="0" smtClean="0">
                  <a:latin typeface="+mn-ea"/>
                </a:rPr>
                <a:t>＝－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zh-CN" altLang="en-US" sz="2400" dirty="0" smtClean="0">
                  <a:latin typeface="+mn-ea"/>
                </a:rPr>
                <a:t>＋   ；</a:t>
              </a:r>
            </a:p>
          </p:txBody>
        </p:sp>
        <p:graphicFrame>
          <p:nvGraphicFramePr>
            <p:cNvPr id="33" name="对象 32"/>
            <p:cNvGraphicFramePr>
              <a:graphicFrameLocks noChangeAspect="1"/>
            </p:cNvGraphicFramePr>
            <p:nvPr/>
          </p:nvGraphicFramePr>
          <p:xfrm>
            <a:off x="1493147" y="1860685"/>
            <a:ext cx="532800" cy="50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03" name="Equation" r:id="rId6" imgW="266700" imgH="254000" progId="Equation.DSMT4">
                    <p:embed/>
                  </p:oleObj>
                </mc:Choice>
                <mc:Fallback>
                  <p:oleObj name="Equation" r:id="rId6" imgW="266700" imgH="25400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3147" y="1860685"/>
                          <a:ext cx="532800" cy="507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778" name="Object 2"/>
            <p:cNvGraphicFramePr>
              <a:graphicFrameLocks noChangeAspect="1"/>
            </p:cNvGraphicFramePr>
            <p:nvPr/>
          </p:nvGraphicFramePr>
          <p:xfrm>
            <a:off x="3648260" y="1839940"/>
            <a:ext cx="532800" cy="50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04" name="Equation" r:id="rId8" imgW="266700" imgH="254000" progId="Equation.DSMT4">
                    <p:embed/>
                  </p:oleObj>
                </mc:Choice>
                <mc:Fallback>
                  <p:oleObj name="Equation" r:id="rId8" imgW="266700" imgH="2540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260" y="1839940"/>
                          <a:ext cx="532800" cy="507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808564" y="2804945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5308" y="1163732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289672" y="963876"/>
            <a:ext cx="7182133" cy="33239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用配方法解下列方程，其中应在方程左右两边同时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加上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的是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             B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             D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一元二次方程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配方后可变形为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     B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     D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5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5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2" name="内容占位符 7"/>
          <p:cNvSpPr txBox="1"/>
          <p:nvPr/>
        </p:nvSpPr>
        <p:spPr>
          <a:xfrm>
            <a:off x="1189911" y="843051"/>
            <a:ext cx="6918771" cy="38010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下列用配方法解方程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，开始出现错误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的步骤是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</a:p>
          <a:p>
            <a:pPr algn="just"/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，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④</a:t>
            </a:r>
          </a:p>
          <a:p>
            <a:pPr algn="just"/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  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 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 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④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61790" y="910664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1220364" y="1885951"/>
          <a:ext cx="1417638" cy="548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4" name="Equation" r:id="rId5" imgW="786765" imgH="406400" progId="Equation.DSMT4">
                  <p:embed/>
                </p:oleObj>
              </mc:Choice>
              <mc:Fallback>
                <p:oleObj name="Equation" r:id="rId5" imgW="786765" imgH="40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364" y="1885951"/>
                        <a:ext cx="1417638" cy="5488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1220364" y="2460428"/>
          <a:ext cx="2286000" cy="548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5" name="Equation" r:id="rId7" imgW="1269365" imgH="406400" progId="Equation.DSMT4">
                  <p:embed/>
                </p:oleObj>
              </mc:Choice>
              <mc:Fallback>
                <p:oleObj name="Equation" r:id="rId7" imgW="1269365" imgH="40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364" y="2460428"/>
                        <a:ext cx="2286000" cy="5488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1287039" y="3112210"/>
          <a:ext cx="1758950" cy="634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6" name="Equation" r:id="rId9" imgW="977900" imgH="469900" progId="Equation.DSMT4">
                  <p:embed/>
                </p:oleObj>
              </mc:Choice>
              <mc:Fallback>
                <p:oleObj name="Equation" r:id="rId9" imgW="977900" imgH="4699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039" y="3112210"/>
                        <a:ext cx="1758950" cy="634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5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561045" y="1218478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内容占位符 7"/>
          <p:cNvSpPr txBox="1"/>
          <p:nvPr/>
        </p:nvSpPr>
        <p:spPr>
          <a:xfrm>
            <a:off x="1613202" y="1131791"/>
            <a:ext cx="4808082" cy="1907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解下列方程：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+2=0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+6=7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3=0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" y="1"/>
            <a:ext cx="9143998" cy="1224067"/>
          </a:xfrm>
          <a:prstGeom prst="rect">
            <a:avLst/>
          </a:prstGeom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7605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84757" y="405128"/>
            <a:ext cx="2574486" cy="44977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418108" y="1571626"/>
            <a:ext cx="1841404" cy="3475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直开平方法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03499" y="2264569"/>
            <a:ext cx="920702" cy="3475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降次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70483" y="3038266"/>
            <a:ext cx="1841404" cy="3475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配方法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18248" y="2205091"/>
            <a:ext cx="920702" cy="347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转化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rot="16200000" flipH="1">
            <a:off x="3785053" y="2434671"/>
            <a:ext cx="1040501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3190876" y="2421734"/>
            <a:ext cx="1095374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下弧形箭头 26"/>
          <p:cNvSpPr/>
          <p:nvPr/>
        </p:nvSpPr>
        <p:spPr>
          <a:xfrm rot="16200000">
            <a:off x="4813683" y="2292211"/>
            <a:ext cx="1526139" cy="568460"/>
          </a:xfrm>
          <a:prstGeom prst="curvedUpArrow">
            <a:avLst>
              <a:gd name="adj1" fmla="val 26291"/>
              <a:gd name="adj2" fmla="val 40929"/>
              <a:gd name="adj3" fmla="val 461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40683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35120" y="1617979"/>
            <a:ext cx="3778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</a:rPr>
              <a:t>二次三项式的配方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+mn-ea"/>
              </a:rPr>
              <a:t>用配方法解一元二次方程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543176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2"/>
          <p:cNvSpPr>
            <a:spLocks noChangeArrowheads="1"/>
          </p:cNvSpPr>
          <p:nvPr/>
        </p:nvSpPr>
        <p:spPr bwMode="gray">
          <a:xfrm flipH="1">
            <a:off x="2487782" y="1480504"/>
            <a:ext cx="3640635" cy="331009"/>
          </a:xfrm>
          <a:prstGeom prst="roundRect">
            <a:avLst>
              <a:gd name="adj" fmla="val 47680"/>
            </a:avLst>
          </a:prstGeom>
          <a:solidFill>
            <a:srgbClr val="0080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" y="1"/>
            <a:ext cx="9143998" cy="1224067"/>
          </a:xfrm>
          <a:prstGeom prst="rect">
            <a:avLst/>
          </a:prstGeom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AutoShape 2"/>
          <p:cNvSpPr>
            <a:spLocks noChangeArrowheads="1"/>
          </p:cNvSpPr>
          <p:nvPr/>
        </p:nvSpPr>
        <p:spPr bwMode="gray">
          <a:xfrm flipH="1">
            <a:off x="850810" y="1480504"/>
            <a:ext cx="1720943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2156911" y="1341263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>
                <a:solidFill>
                  <a:srgbClr val="FFFFFF"/>
                </a:solidFill>
                <a:ea typeface="Gulim" charset="0"/>
                <a:cs typeface="Gulim" charset="0"/>
              </a:rPr>
              <a:t>1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63581" y="1463882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  <a:endParaRPr kumimoji="1" lang="zh-CN" altLang="en-US" sz="2600" b="1" dirty="0">
              <a:solidFill>
                <a:schemeClr val="bg1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18480" y="1437164"/>
            <a:ext cx="4841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二次三项式的配方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7605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84757" y="405126"/>
            <a:ext cx="2574486" cy="449778"/>
          </a:xfrm>
          <a:prstGeom prst="rect">
            <a:avLst/>
          </a:prstGeom>
        </p:spPr>
      </p:pic>
      <p:sp>
        <p:nvSpPr>
          <p:cNvPr id="27" name="内容占位符 7"/>
          <p:cNvSpPr txBox="1"/>
          <p:nvPr/>
        </p:nvSpPr>
        <p:spPr>
          <a:xfrm>
            <a:off x="692899" y="1765176"/>
            <a:ext cx="7555345" cy="273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例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1 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  <a:latin typeface="+mn-ea"/>
              </a:rPr>
              <a:t>用利用完全平方式的特征配方，并完成填空．</a:t>
            </a:r>
          </a:p>
          <a:p>
            <a:pPr algn="l">
              <a:lnSpc>
                <a:spcPct val="150000"/>
              </a:lnSpc>
              <a:spcBef>
                <a:spcPts val="575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(1)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________)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575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(2)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(________)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(________)]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</a:p>
          <a:p>
            <a:pPr algn="l">
              <a:lnSpc>
                <a:spcPct val="150000"/>
              </a:lnSpc>
              <a:spcBef>
                <a:spcPts val="575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(3)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________)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76678" y="2357439"/>
            <a:ext cx="78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7022" y="235743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280" y="281798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±12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50085" y="2817988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±6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41358" y="32861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69134" y="32861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92899" y="3744972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导引：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1586989" y="3833176"/>
            <a:ext cx="60018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配方就是要配成完全平方，根据完全平方式的结构特征，当二次项系数为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时，常数项是一次项系数一半的平方．</a:t>
            </a:r>
            <a:endParaRPr lang="zh-CN" altLang="en-US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489728" y="1078192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文本框 45"/>
          <p:cNvSpPr txBox="1"/>
          <p:nvPr/>
        </p:nvSpPr>
        <p:spPr>
          <a:xfrm>
            <a:off x="7583276" y="1056759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1903747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6" name="直接连接符 12"/>
          <p:cNvCxnSpPr/>
          <p:nvPr/>
        </p:nvCxnSpPr>
        <p:spPr>
          <a:xfrm>
            <a:off x="-27605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grpSp>
        <p:nvGrpSpPr>
          <p:cNvPr id="3" name="组 7"/>
          <p:cNvGrpSpPr/>
          <p:nvPr/>
        </p:nvGrpSpPr>
        <p:grpSpPr>
          <a:xfrm>
            <a:off x="3653958" y="1056418"/>
            <a:ext cx="2035657" cy="553998"/>
            <a:chOff x="3437515" y="1408557"/>
            <a:chExt cx="2035657" cy="738662"/>
          </a:xfrm>
        </p:grpSpPr>
        <p:sp>
          <p:nvSpPr>
            <p:cNvPr id="27" name="文本框 26"/>
            <p:cNvSpPr txBox="1"/>
            <p:nvPr/>
          </p:nvSpPr>
          <p:spPr>
            <a:xfrm>
              <a:off x="3933968" y="1408557"/>
              <a:ext cx="15392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归</a:t>
              </a:r>
              <a:r>
                <a:rPr kumimoji="1" lang="en-US" altLang="zh-CN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纳</a:t>
              </a:r>
              <a:endParaRPr kumimoji="1" lang="zh-CN" altLang="en-US" sz="3000" b="1" dirty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endParaRPr>
            </a:p>
          </p:txBody>
        </p:sp>
        <p:pic>
          <p:nvPicPr>
            <p:cNvPr id="28" name="Picture 6" descr="BS00554_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 38"/>
          <p:cNvGrpSpPr/>
          <p:nvPr/>
        </p:nvGrpSpPr>
        <p:grpSpPr>
          <a:xfrm>
            <a:off x="984245" y="1515714"/>
            <a:ext cx="8170127" cy="350428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8241" y="2020950"/>
              <a:ext cx="90612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7971" cy="235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123238" y="1725296"/>
            <a:ext cx="68975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当二次项系数为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时，已知一次项的系数，则常数项为一次项系数一半的平方；已知常数项，则一次项系数为常数项的平方根的两倍．注意有两个．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当二次项系数不为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时，则先化二次项系数为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，然后再配方．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0890" y="1261679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591200" y="1244685"/>
            <a:ext cx="6675143" cy="26961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将代数式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变形，结果正确的是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   </a:t>
            </a:r>
          </a:p>
          <a:p>
            <a:pPr algn="just">
              <a:lnSpc>
                <a:spcPct val="125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    </a:t>
            </a:r>
          </a:p>
          <a:p>
            <a:pPr algn="just">
              <a:lnSpc>
                <a:spcPct val="125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5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444846" y="1254530"/>
            <a:ext cx="7303037" cy="26961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对于任意实数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，多项式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的值是一个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整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algn="just">
              <a:lnSpc>
                <a:spcPct val="125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．非负数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25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．正数  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algn="just">
              <a:lnSpc>
                <a:spcPct val="125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．无法确定</a:t>
            </a: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5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929105" y="1293265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5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561045" y="1218478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内容占位符 7"/>
          <p:cNvSpPr txBox="1"/>
          <p:nvPr/>
        </p:nvSpPr>
        <p:spPr>
          <a:xfrm>
            <a:off x="1613202" y="1131791"/>
            <a:ext cx="4808082" cy="2407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解下列方程：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+25=7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=8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（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+2=8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+4.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/>
          <p:cNvSpPr>
            <a:spLocks noChangeArrowheads="1"/>
          </p:cNvSpPr>
          <p:nvPr/>
        </p:nvSpPr>
        <p:spPr bwMode="gray">
          <a:xfrm flipH="1">
            <a:off x="2376749" y="1295809"/>
            <a:ext cx="4891154" cy="331009"/>
          </a:xfrm>
          <a:prstGeom prst="roundRect">
            <a:avLst>
              <a:gd name="adj" fmla="val 47680"/>
            </a:avLst>
          </a:prstGeom>
          <a:solidFill>
            <a:srgbClr val="0080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" name="Picture 33" descr="jihexingt2i"/>
          <p:cNvPicPr>
            <a:picLocks noChangeAspect="1" noChangeArrowheads="1"/>
          </p:cNvPicPr>
          <p:nvPr/>
        </p:nvPicPr>
        <p:blipFill>
          <a:blip r:embed="rId2" cstate="email">
            <a:alphaModFix amt="20000"/>
          </a:blip>
          <a:srcRect/>
          <a:stretch>
            <a:fillRect/>
          </a:stretch>
        </p:blipFill>
        <p:spPr bwMode="auto">
          <a:xfrm flipH="1">
            <a:off x="4043483" y="2042446"/>
            <a:ext cx="5107074" cy="2034812"/>
          </a:xfrm>
          <a:prstGeom prst="rect">
            <a:avLst/>
          </a:prstGeom>
          <a:noFill/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AutoShape 2"/>
          <p:cNvSpPr>
            <a:spLocks noChangeArrowheads="1"/>
          </p:cNvSpPr>
          <p:nvPr/>
        </p:nvSpPr>
        <p:spPr bwMode="gray">
          <a:xfrm flipH="1">
            <a:off x="850807" y="1295809"/>
            <a:ext cx="1811489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gray">
          <a:xfrm>
            <a:off x="2156911" y="1156567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 smtClean="0">
                <a:solidFill>
                  <a:srgbClr val="FFFFFF"/>
                </a:solidFill>
                <a:ea typeface="Gulim" charset="0"/>
                <a:cs typeface="Gulim" charset="0"/>
              </a:rPr>
              <a:t>2</a:t>
            </a:r>
            <a:endParaRPr lang="en-US" altLang="ko-KR" sz="2800" b="1" dirty="0">
              <a:solidFill>
                <a:srgbClr val="FFFFFF"/>
              </a:solidFill>
              <a:ea typeface="Gulim" charset="0"/>
              <a:cs typeface="Gulim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3581" y="1279187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  <a:endParaRPr kumimoji="1" lang="zh-CN" altLang="en-US" sz="2600" b="1" dirty="0">
              <a:solidFill>
                <a:schemeClr val="bg1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942856" y="1252468"/>
            <a:ext cx="38699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</a:t>
            </a:r>
            <a:r>
              <a:rPr lang="zh-CN" altLang="en-US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配方法解一元二次方程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7605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7547416" y="9349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09187" y="93499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－导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4009" y="1898716"/>
            <a:ext cx="704145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探究：</a:t>
            </a:r>
            <a:endParaRPr lang="en-US" altLang="zh-CN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怎样解方程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0?</a:t>
            </a:r>
            <a:endParaRPr lang="zh-CN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我们已经会解方程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因为它的左边是含有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的完全平方式，右边是非负数，所以可以直接降次解方程．那么，能否将方程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转化为可以直接降次的形式再求解呢？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" y="1"/>
            <a:ext cx="9143998" cy="733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877467" y="920656"/>
            <a:ext cx="7555345" cy="418576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解下列方程．</a:t>
            </a:r>
          </a:p>
          <a:p>
            <a:pPr algn="l">
              <a:lnSpc>
                <a:spcPct val="13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(1)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　　</a:t>
            </a:r>
            <a:endPara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(2)2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(3)3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(1)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方程的二次项系数为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，直接运用配方法．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先把方程化成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它的二次项系数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   为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，为了便于配方，需将二次项系数化为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   为此方程的两边都除以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类似，方程的两边都除以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后再配方．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5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99696" y="2636023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分析：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全屏显示(16:9)</PresentationFormat>
  <Paragraphs>143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Adobe 黑体 Std R</vt:lpstr>
      <vt:lpstr>Adobe 楷体 Std R</vt:lpstr>
      <vt:lpstr>Gulim</vt:lpstr>
      <vt:lpstr>黑体</vt:lpstr>
      <vt:lpstr>楷体</vt:lpstr>
      <vt:lpstr>楷体_GB2312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2023-01-16T23:55:32Z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79647BDF2C774B62A367C289FA15A7A8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