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1"/>
  </p:notesMasterIdLst>
  <p:handoutMasterIdLst>
    <p:handoutMasterId r:id="rId72"/>
  </p:handoutMasterIdLst>
  <p:sldIdLst>
    <p:sldId id="322" r:id="rId2"/>
    <p:sldId id="258" r:id="rId3"/>
    <p:sldId id="362" r:id="rId4"/>
    <p:sldId id="257" r:id="rId5"/>
    <p:sldId id="363" r:id="rId6"/>
    <p:sldId id="364" r:id="rId7"/>
    <p:sldId id="279" r:id="rId8"/>
    <p:sldId id="365" r:id="rId9"/>
    <p:sldId id="366" r:id="rId10"/>
    <p:sldId id="367" r:id="rId11"/>
    <p:sldId id="368" r:id="rId12"/>
    <p:sldId id="369" r:id="rId13"/>
    <p:sldId id="370" r:id="rId14"/>
    <p:sldId id="371" r:id="rId15"/>
    <p:sldId id="372" r:id="rId16"/>
    <p:sldId id="280" r:id="rId17"/>
    <p:sldId id="334" r:id="rId18"/>
    <p:sldId id="335" r:id="rId19"/>
    <p:sldId id="383" r:id="rId20"/>
    <p:sldId id="293" r:id="rId21"/>
    <p:sldId id="373" r:id="rId22"/>
    <p:sldId id="374" r:id="rId23"/>
    <p:sldId id="375" r:id="rId24"/>
    <p:sldId id="376" r:id="rId25"/>
    <p:sldId id="377" r:id="rId26"/>
    <p:sldId id="378" r:id="rId27"/>
    <p:sldId id="379" r:id="rId28"/>
    <p:sldId id="380" r:id="rId29"/>
    <p:sldId id="341" r:id="rId30"/>
    <p:sldId id="342" r:id="rId31"/>
    <p:sldId id="343" r:id="rId32"/>
    <p:sldId id="327" r:id="rId33"/>
    <p:sldId id="345" r:id="rId34"/>
    <p:sldId id="346" r:id="rId35"/>
    <p:sldId id="347" r:id="rId36"/>
    <p:sldId id="348" r:id="rId37"/>
    <p:sldId id="349" r:id="rId38"/>
    <p:sldId id="350" r:id="rId39"/>
    <p:sldId id="351" r:id="rId40"/>
    <p:sldId id="328" r:id="rId41"/>
    <p:sldId id="352" r:id="rId42"/>
    <p:sldId id="353" r:id="rId43"/>
    <p:sldId id="354" r:id="rId44"/>
    <p:sldId id="355" r:id="rId45"/>
    <p:sldId id="356" r:id="rId46"/>
    <p:sldId id="357" r:id="rId47"/>
    <p:sldId id="358" r:id="rId48"/>
    <p:sldId id="359" r:id="rId49"/>
    <p:sldId id="360" r:id="rId50"/>
    <p:sldId id="361" r:id="rId51"/>
    <p:sldId id="329" r:id="rId52"/>
    <p:sldId id="330" r:id="rId53"/>
    <p:sldId id="331" r:id="rId54"/>
    <p:sldId id="332" r:id="rId55"/>
    <p:sldId id="336" r:id="rId56"/>
    <p:sldId id="333" r:id="rId57"/>
    <p:sldId id="382" r:id="rId58"/>
    <p:sldId id="303" r:id="rId59"/>
    <p:sldId id="308" r:id="rId60"/>
    <p:sldId id="306" r:id="rId61"/>
    <p:sldId id="310" r:id="rId62"/>
    <p:sldId id="305" r:id="rId63"/>
    <p:sldId id="320" r:id="rId64"/>
    <p:sldId id="316" r:id="rId65"/>
    <p:sldId id="309" r:id="rId66"/>
    <p:sldId id="314" r:id="rId67"/>
    <p:sldId id="326" r:id="rId68"/>
    <p:sldId id="325" r:id="rId69"/>
    <p:sldId id="337" r:id="rId7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  <a:srgbClr val="000099"/>
    <a:srgbClr val="92D050"/>
    <a:srgbClr val="FF66FF"/>
    <a:srgbClr val="00FF00"/>
    <a:srgbClr val="FFFF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D12F6BC-19D7-47E8-A141-45DBE59FB84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5F00511-188C-4FAB-9155-321606D78BE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F00511-188C-4FAB-9155-321606D78BEC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8ADCFE2-3415-4670-9720-A968E4E9A79B}" type="slidenum">
              <a:rPr lang="en-US" altLang="zh-CN" smtClean="0"/>
              <a:t>46</a:t>
            </a:fld>
            <a:endParaRPr lang="en-US" altLang="zh-CN" smtClean="0"/>
          </a:p>
        </p:txBody>
      </p:sp>
      <p:sp>
        <p:nvSpPr>
          <p:cNvPr id="77827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8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zh-CN" smtClean="0">
              <a:latin typeface="Arial" panose="020B0604020202020204" pitchFamily="34" charset="0"/>
            </a:endParaRPr>
          </a:p>
        </p:txBody>
      </p:sp>
      <p:sp>
        <p:nvSpPr>
          <p:cNvPr id="77829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13A5EDB2-F64A-48FF-975B-E49B0624D23F}" type="slidenum">
              <a:rPr lang="en-US" altLang="zh-CN" sz="1200" b="1"/>
              <a:t>46</a:t>
            </a:fld>
            <a:endParaRPr lang="en-US" altLang="zh-CN" sz="1200" b="1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98DD6-9D0B-40C9-B7F4-709AB74296D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FD26E-BC42-423A-AA85-CEB58B64EF4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E5CBA-6485-4DA7-B1DE-B1A38D75F1E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DA58B-6534-43BD-908B-1692BC34362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675F3-7F40-47BE-80B5-40F51B34705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AB22D-BAEB-424B-BA5C-8A9CDE11983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57CBD-180E-47BF-A6D9-6070FE06EC7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FDAD2-84FA-4BB8-96C9-F4FFD9F5BCD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1AE4C-6593-4A12-81DB-F4B457D829C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EFA63-0FA8-40CC-9F6D-56EAD68622B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1CD36-BB02-4CAD-905E-FEF57CEF9F7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A6BB3-6323-4D22-AF9F-8270C0610E8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1D7A5-18F4-41A8-9EAB-EF4A68B883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82732-2371-485D-8FE1-F212CDE0286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B6D91-B692-481C-84D9-5939235F981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3E0BD-28B4-46D3-B5B1-09995B71E08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E960C-8D80-4243-9EC1-DA3072D4608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F883D-6836-42E0-98E3-FEEBE482A1C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4C9E2-E2D9-4FAE-88E1-A447CB98B77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6667D-D5AE-4E84-9C44-8AF03B6201D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88FA5-2A73-496E-8691-0402D594242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686BB-DE85-47AD-AC06-6AF165391C1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6E73D62-2193-4438-9E0A-1F20E8D58DF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E79DF71-52B4-44E8-8499-B2BE3FB0332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3"/>
          <p:cNvSpPr>
            <a:spLocks noChangeArrowheads="1"/>
          </p:cNvSpPr>
          <p:nvPr/>
        </p:nvSpPr>
        <p:spPr bwMode="auto">
          <a:xfrm>
            <a:off x="0" y="2492896"/>
            <a:ext cx="9144000" cy="11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en-US" sz="6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altLang="en-US" sz="6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 Language </a:t>
            </a:r>
            <a:r>
              <a:rPr lang="en-US" altLang="en-US" sz="6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use</a:t>
            </a:r>
          </a:p>
        </p:txBody>
      </p:sp>
      <p:sp>
        <p:nvSpPr>
          <p:cNvPr id="2051" name="WordArt 4"/>
          <p:cNvSpPr>
            <a:spLocks noChangeArrowheads="1" noChangeShapeType="1" noTextEdit="1"/>
          </p:cNvSpPr>
          <p:nvPr/>
        </p:nvSpPr>
        <p:spPr bwMode="auto">
          <a:xfrm>
            <a:off x="683568" y="1268760"/>
            <a:ext cx="5876702" cy="64807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9525">
                  <a:solidFill>
                    <a:srgbClr val="008000"/>
                  </a:solidFill>
                  <a:round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/>
              </a:rPr>
              <a:t>Module </a:t>
            </a:r>
            <a:r>
              <a:rPr lang="en-US" altLang="zh-CN" sz="3600" b="1" kern="10" dirty="0" smtClean="0">
                <a:ln w="9525">
                  <a:solidFill>
                    <a:srgbClr val="008000"/>
                  </a:solidFill>
                  <a:round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/>
              </a:rPr>
              <a:t>8  My </a:t>
            </a:r>
            <a:r>
              <a:rPr lang="en-US" altLang="zh-CN" sz="3600" b="1" kern="10" dirty="0">
                <a:ln w="9525">
                  <a:solidFill>
                    <a:srgbClr val="008000"/>
                  </a:solidFill>
                  <a:round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/>
              </a:rPr>
              <a:t>future life</a:t>
            </a:r>
            <a:endParaRPr lang="zh-CN" altLang="en-US" sz="3600" b="1" kern="10" dirty="0">
              <a:ln w="9525">
                <a:solidFill>
                  <a:srgbClr val="008000"/>
                </a:solidFill>
                <a:round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030920" y="5229071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C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971550" y="1196975"/>
            <a:ext cx="7345363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whom</a:t>
            </a:r>
            <a:r>
              <a:rPr lang="zh-CN" altLang="en-US" sz="3200" b="1">
                <a:latin typeface="Times New Roman" panose="02020603050405020304" pitchFamily="18" charset="0"/>
              </a:rPr>
              <a:t>也可以引导定语从句</a:t>
            </a:r>
            <a:r>
              <a:rPr lang="en-US" altLang="zh-CN" sz="3200" b="1">
                <a:latin typeface="Times New Roman" panose="02020603050405020304" pitchFamily="18" charset="0"/>
              </a:rPr>
              <a:t>, </a:t>
            </a:r>
            <a:r>
              <a:rPr lang="zh-CN" altLang="en-US" sz="3200" b="1">
                <a:latin typeface="Times New Roman" panose="02020603050405020304" pitchFamily="18" charset="0"/>
              </a:rPr>
              <a:t>在从句中只能作宾语</a:t>
            </a:r>
            <a:r>
              <a:rPr lang="en-US" altLang="zh-CN" sz="3200" b="1">
                <a:latin typeface="Times New Roman" panose="02020603050405020304" pitchFamily="18" charset="0"/>
              </a:rPr>
              <a:t>, </a:t>
            </a:r>
            <a:r>
              <a:rPr lang="zh-CN" altLang="en-US" sz="3200" b="1">
                <a:latin typeface="Times New Roman" panose="02020603050405020304" pitchFamily="18" charset="0"/>
              </a:rPr>
              <a:t>有时可以和</a:t>
            </a:r>
            <a:r>
              <a:rPr lang="en-US" altLang="zh-CN" sz="3200" b="1">
                <a:latin typeface="Times New Roman" panose="02020603050405020304" pitchFamily="18" charset="0"/>
              </a:rPr>
              <a:t>who</a:t>
            </a:r>
            <a:r>
              <a:rPr lang="zh-CN" altLang="en-US" sz="3200" b="1">
                <a:latin typeface="Times New Roman" panose="02020603050405020304" pitchFamily="18" charset="0"/>
              </a:rPr>
              <a:t>互换</a:t>
            </a:r>
            <a:r>
              <a:rPr lang="en-US" altLang="zh-CN" sz="3200" b="1">
                <a:latin typeface="Times New Roman" panose="02020603050405020304" pitchFamily="18" charset="0"/>
              </a:rPr>
              <a:t>, </a:t>
            </a:r>
            <a:r>
              <a:rPr lang="zh-CN" altLang="en-US" sz="3200" b="1">
                <a:latin typeface="Times New Roman" panose="02020603050405020304" pitchFamily="18" charset="0"/>
              </a:rPr>
              <a:t>但介词后只能用</a:t>
            </a:r>
            <a:r>
              <a:rPr lang="en-US" altLang="zh-CN" sz="3200" b="1">
                <a:latin typeface="Times New Roman" panose="02020603050405020304" pitchFamily="18" charset="0"/>
              </a:rPr>
              <a:t>whom, </a:t>
            </a:r>
            <a:r>
              <a:rPr lang="zh-CN" altLang="en-US" sz="3200" b="1">
                <a:latin typeface="Times New Roman" panose="02020603050405020304" pitchFamily="18" charset="0"/>
              </a:rPr>
              <a:t>不能用</a:t>
            </a:r>
            <a:r>
              <a:rPr lang="en-US" altLang="zh-CN" sz="3200" b="1">
                <a:latin typeface="Times New Roman" panose="02020603050405020304" pitchFamily="18" charset="0"/>
              </a:rPr>
              <a:t>who</a:t>
            </a:r>
            <a:r>
              <a:rPr lang="zh-CN" altLang="en-US" sz="3200" b="1">
                <a:latin typeface="Times New Roman" panose="02020603050405020304" pitchFamily="18" charset="0"/>
              </a:rPr>
              <a:t>。</a:t>
            </a:r>
          </a:p>
          <a:p>
            <a:pPr eaLnBrk="0" hangingPunct="0"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   </a:t>
            </a:r>
            <a:r>
              <a:rPr lang="en-US" altLang="zh-CN" sz="3200" b="1">
                <a:latin typeface="Times New Roman" panose="02020603050405020304" pitchFamily="18" charset="0"/>
              </a:rPr>
              <a:t>He is the man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who / whom </a:t>
            </a:r>
            <a:r>
              <a:rPr lang="en-US" altLang="zh-CN" sz="3200" b="1">
                <a:latin typeface="Times New Roman" panose="02020603050405020304" pitchFamily="18" charset="0"/>
              </a:rPr>
              <a:t>I have been looking for. 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= He is the man for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whom</a:t>
            </a:r>
            <a:r>
              <a:rPr lang="en-US" altLang="zh-CN" sz="3200" b="1">
                <a:latin typeface="Times New Roman" panose="02020603050405020304" pitchFamily="18" charset="0"/>
              </a:rPr>
              <a:t> I have been looking.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 </a:t>
            </a:r>
            <a:r>
              <a:rPr lang="zh-CN" altLang="en-US" sz="3200" b="1">
                <a:latin typeface="Times New Roman" panose="02020603050405020304" pitchFamily="18" charset="0"/>
              </a:rPr>
              <a:t>他就是我一直在找的人。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755650" y="1035050"/>
            <a:ext cx="7632700" cy="448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◆which</a:t>
            </a:r>
            <a:r>
              <a:rPr lang="zh-CN" altLang="en-US" sz="3200" b="1">
                <a:latin typeface="Times New Roman" panose="02020603050405020304" pitchFamily="18" charset="0"/>
              </a:rPr>
              <a:t>引导的定语从句 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which</a:t>
            </a:r>
            <a:r>
              <a:rPr lang="zh-CN" altLang="en-US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引导定语从句时</a:t>
            </a: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只能指物</a:t>
            </a: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在从句中可以作主语或宾语。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I want to take away the book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which</a:t>
            </a:r>
            <a:r>
              <a:rPr lang="en-US" altLang="zh-CN" sz="3200" b="1">
                <a:latin typeface="Times New Roman" panose="02020603050405020304" pitchFamily="18" charset="0"/>
              </a:rPr>
              <a:t> you showed me yesterday. 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(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book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是先行词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, which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在从句中作宾语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  </a:t>
            </a:r>
            <a:r>
              <a:rPr lang="zh-CN" altLang="en-US" sz="3200" b="1">
                <a:latin typeface="Times New Roman" panose="02020603050405020304" pitchFamily="18" charset="0"/>
              </a:rPr>
              <a:t>我想带走你昨天给我看的那本书。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914400" y="1143000"/>
            <a:ext cx="76327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注意</a:t>
            </a:r>
            <a:r>
              <a:rPr lang="en-US" altLang="zh-CN" sz="3200" b="1">
                <a:latin typeface="Times New Roman" panose="02020603050405020304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◆</a:t>
            </a:r>
            <a:r>
              <a:rPr lang="zh-CN" altLang="en-US" sz="3200" b="1">
                <a:latin typeface="Times New Roman" panose="02020603050405020304" pitchFamily="18" charset="0"/>
              </a:rPr>
              <a:t>在由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that, who</a:t>
            </a:r>
            <a:r>
              <a:rPr lang="zh-CN" altLang="en-US" sz="3200" b="1">
                <a:latin typeface="Times New Roman" panose="02020603050405020304" pitchFamily="18" charset="0"/>
              </a:rPr>
              <a:t>和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which</a:t>
            </a:r>
            <a:r>
              <a:rPr lang="zh-CN" altLang="en-US" sz="3200" b="1">
                <a:latin typeface="Times New Roman" panose="02020603050405020304" pitchFamily="18" charset="0"/>
              </a:rPr>
              <a:t>引导的定语从句中</a:t>
            </a:r>
            <a:r>
              <a:rPr lang="en-US" altLang="zh-CN" sz="3200" b="1">
                <a:latin typeface="Times New Roman" panose="02020603050405020304" pitchFamily="18" charset="0"/>
              </a:rPr>
              <a:t>, </a:t>
            </a:r>
            <a:r>
              <a:rPr lang="zh-CN" altLang="en-US" sz="3200" b="1">
                <a:latin typeface="Times New Roman" panose="02020603050405020304" pitchFamily="18" charset="0"/>
              </a:rPr>
              <a:t>当它们在从句中作主语时</a:t>
            </a:r>
            <a:r>
              <a:rPr lang="en-US" altLang="zh-CN" sz="3200" b="1">
                <a:latin typeface="Times New Roman" panose="02020603050405020304" pitchFamily="18" charset="0"/>
              </a:rPr>
              <a:t>, </a:t>
            </a:r>
            <a:r>
              <a:rPr lang="zh-CN" altLang="en-US" sz="3200" b="1">
                <a:latin typeface="Times New Roman" panose="02020603050405020304" pitchFamily="18" charset="0"/>
              </a:rPr>
              <a:t>都不可以省略；作宾语时</a:t>
            </a:r>
            <a:r>
              <a:rPr lang="en-US" altLang="zh-CN" sz="3200" b="1">
                <a:latin typeface="Times New Roman" panose="02020603050405020304" pitchFamily="18" charset="0"/>
              </a:rPr>
              <a:t>, </a:t>
            </a:r>
            <a:r>
              <a:rPr lang="zh-CN" altLang="en-US" sz="3200" b="1">
                <a:latin typeface="Times New Roman" panose="02020603050405020304" pitchFamily="18" charset="0"/>
              </a:rPr>
              <a:t>都可以省略。</a:t>
            </a:r>
          </a:p>
          <a:p>
            <a:pPr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◆介词后面只能用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which</a:t>
            </a:r>
            <a:r>
              <a:rPr lang="zh-CN" altLang="en-US" sz="3200" b="1">
                <a:latin typeface="Times New Roman" panose="02020603050405020304" pitchFamily="18" charset="0"/>
              </a:rPr>
              <a:t>或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whom</a:t>
            </a:r>
            <a:r>
              <a:rPr lang="en-US" altLang="zh-CN" sz="3200" b="1">
                <a:latin typeface="Times New Roman" panose="02020603050405020304" pitchFamily="18" charset="0"/>
              </a:rPr>
              <a:t>, </a:t>
            </a:r>
            <a:r>
              <a:rPr lang="zh-CN" altLang="en-US" sz="3200" b="1">
                <a:latin typeface="Times New Roman" panose="02020603050405020304" pitchFamily="18" charset="0"/>
              </a:rPr>
              <a:t>不能用</a:t>
            </a:r>
            <a:r>
              <a:rPr lang="en-US" altLang="zh-CN" sz="3200" b="1">
                <a:latin typeface="Times New Roman" panose="02020603050405020304" pitchFamily="18" charset="0"/>
              </a:rPr>
              <a:t>that</a:t>
            </a:r>
            <a:r>
              <a:rPr lang="zh-CN" altLang="en-US" sz="3200" b="1">
                <a:latin typeface="Times New Roman" panose="02020603050405020304" pitchFamily="18" charset="0"/>
              </a:rPr>
              <a:t>或</a:t>
            </a:r>
            <a:r>
              <a:rPr lang="en-US" altLang="zh-CN" sz="3200" b="1">
                <a:latin typeface="Times New Roman" panose="02020603050405020304" pitchFamily="18" charset="0"/>
              </a:rPr>
              <a:t>who</a:t>
            </a:r>
            <a:r>
              <a:rPr lang="zh-CN" altLang="en-US" sz="3200" b="1">
                <a:latin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219200" y="4953000"/>
            <a:ext cx="66246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There are lots of things (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that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</a:rPr>
              <a:t>I need to prepare before the trip.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14339" name="Picture 5" descr="20120717140723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29000" y="990600"/>
            <a:ext cx="2371725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371600" y="4724400"/>
            <a:ext cx="66246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Do you know the girl 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who / that </a:t>
            </a:r>
            <a:r>
              <a:rPr lang="en-US" altLang="zh-CN" sz="3200" b="1">
                <a:latin typeface="Times New Roman" panose="02020603050405020304" pitchFamily="18" charset="0"/>
              </a:rPr>
              <a:t>is singing in the classroom? </a:t>
            </a:r>
          </a:p>
        </p:txBody>
      </p:sp>
      <p:pic>
        <p:nvPicPr>
          <p:cNvPr id="15363" name="Picture 4" descr="Girl-Singing-5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990600"/>
            <a:ext cx="476250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524000" y="4876800"/>
            <a:ext cx="63357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This is the biggest fish (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that</a:t>
            </a:r>
            <a:r>
              <a:rPr lang="en-US" altLang="zh-CN" sz="3200" b="1">
                <a:latin typeface="Times New Roman" panose="02020603050405020304" pitchFamily="18" charset="0"/>
              </a:rPr>
              <a:t>) I have ever seen.</a:t>
            </a:r>
          </a:p>
        </p:txBody>
      </p:sp>
      <p:pic>
        <p:nvPicPr>
          <p:cNvPr id="16387" name="Picture 7" descr="catfish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0" y="1143000"/>
            <a:ext cx="4724400" cy="353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642938" y="1857375"/>
            <a:ext cx="735488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 dirty="0">
                <a:latin typeface="Times New Roman" panose="02020603050405020304" pitchFamily="18" charset="0"/>
              </a:rPr>
              <a:t>Finger food is the food ______________________________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571500" y="2286000"/>
            <a:ext cx="5340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which we eat with our fingers</a:t>
            </a: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571500" y="3143250"/>
            <a:ext cx="696436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 dirty="0">
                <a:latin typeface="Times New Roman" panose="02020603050405020304" pitchFamily="18" charset="0"/>
              </a:rPr>
              <a:t>A handbag is a small bag _____________________________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785813" y="3643313"/>
            <a:ext cx="7215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which women use to carry their things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500063" y="4500563"/>
            <a:ext cx="82804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 dirty="0">
                <a:latin typeface="Times New Roman" panose="02020603050405020304" pitchFamily="18" charset="0"/>
              </a:rPr>
              <a:t>School- leavers are young people _____________________________</a:t>
            </a:r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785813" y="5000625"/>
            <a:ext cx="6215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who are leaving school</a:t>
            </a:r>
          </a:p>
        </p:txBody>
      </p:sp>
      <p:sp>
        <p:nvSpPr>
          <p:cNvPr id="17416" name="Text Box 21"/>
          <p:cNvSpPr txBox="1">
            <a:spLocks noChangeArrowheads="1"/>
          </p:cNvSpPr>
          <p:nvPr/>
        </p:nvSpPr>
        <p:spPr bwMode="auto">
          <a:xfrm>
            <a:off x="1214438" y="357188"/>
            <a:ext cx="76438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 b="1" dirty="0">
                <a:latin typeface="Times New Roman" panose="02020603050405020304" pitchFamily="18" charset="0"/>
              </a:rPr>
              <a:t>Complete the sentences using </a:t>
            </a:r>
            <a:r>
              <a:rPr kumimoji="1" lang="en-US" altLang="zh-CN" sz="3600" b="1" i="1" dirty="0">
                <a:solidFill>
                  <a:srgbClr val="CC0000"/>
                </a:solidFill>
                <a:latin typeface="Times New Roman" panose="02020603050405020304" pitchFamily="18" charset="0"/>
              </a:rPr>
              <a:t>which</a:t>
            </a:r>
            <a:r>
              <a:rPr kumimoji="1"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, </a:t>
            </a:r>
            <a:r>
              <a:rPr kumimoji="1" lang="en-US" altLang="zh-CN" sz="3600" b="1" i="1" dirty="0">
                <a:solidFill>
                  <a:srgbClr val="CC0000"/>
                </a:solidFill>
                <a:latin typeface="Times New Roman" panose="02020603050405020304" pitchFamily="18" charset="0"/>
              </a:rPr>
              <a:t>that, who </a:t>
            </a:r>
            <a:r>
              <a:rPr kumimoji="1"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or </a:t>
            </a:r>
            <a:r>
              <a:rPr kumimoji="1" lang="en-US" altLang="zh-CN" sz="3600" b="1" i="1" dirty="0">
                <a:solidFill>
                  <a:srgbClr val="CC0000"/>
                </a:solidFill>
                <a:latin typeface="Times New Roman" panose="02020603050405020304" pitchFamily="18" charset="0"/>
              </a:rPr>
              <a:t>whom</a:t>
            </a:r>
            <a:r>
              <a:rPr kumimoji="1"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" name="椭圆 8"/>
          <p:cNvSpPr/>
          <p:nvPr/>
        </p:nvSpPr>
        <p:spPr>
          <a:xfrm>
            <a:off x="428625" y="500063"/>
            <a:ext cx="714375" cy="642937"/>
          </a:xfrm>
          <a:prstGeom prst="ellipse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600" b="1" dirty="0">
                <a:latin typeface="Arial Black" panose="020B0A04020102020204" pitchFamily="34" charset="0"/>
              </a:rPr>
              <a:t>1</a:t>
            </a:r>
            <a:endParaRPr lang="zh-CN" altLang="en-US" sz="3600" b="1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1" grpId="0"/>
      <p:bldP spid="37902" grpId="0" autoUpdateAnimBg="0"/>
      <p:bldP spid="37903" grpId="0"/>
      <p:bldP spid="37904" grpId="0" autoUpdateAnimBg="0"/>
      <p:bldP spid="37905" grpId="0"/>
      <p:bldP spid="3790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1214438" y="1428750"/>
            <a:ext cx="74977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>
                <a:latin typeface="Times New Roman" panose="02020603050405020304" pitchFamily="18" charset="0"/>
              </a:rPr>
              <a:t>A classmate is someone</a:t>
            </a:r>
          </a:p>
          <a:p>
            <a:pPr eaLnBrk="1" hangingPunct="1"/>
            <a:r>
              <a:rPr kumimoji="1" lang="en-US" altLang="zh-CN" sz="3200" b="1">
                <a:latin typeface="Times New Roman" panose="02020603050405020304" pitchFamily="18" charset="0"/>
              </a:rPr>
              <a:t>______________________________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1285875" y="1857375"/>
            <a:ext cx="5499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who is in the same class as me</a:t>
            </a: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1285875" y="2714625"/>
            <a:ext cx="696436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>
                <a:latin typeface="Times New Roman" panose="02020603050405020304" pitchFamily="18" charset="0"/>
              </a:rPr>
              <a:t>A friend is someone</a:t>
            </a:r>
          </a:p>
          <a:p>
            <a:pPr eaLnBrk="1" hangingPunct="1"/>
            <a:r>
              <a:rPr kumimoji="1" lang="en-US" altLang="zh-CN" sz="3200" b="1">
                <a:latin typeface="Times New Roman" panose="02020603050405020304" pitchFamily="18" charset="0"/>
              </a:rPr>
              <a:t>_____________________________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1500188" y="3143250"/>
            <a:ext cx="59293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I trust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1214438" y="4071938"/>
            <a:ext cx="82804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>
                <a:latin typeface="Times New Roman" panose="02020603050405020304" pitchFamily="18" charset="0"/>
              </a:rPr>
              <a:t>A stranger is someone</a:t>
            </a:r>
          </a:p>
          <a:p>
            <a:pPr eaLnBrk="1" hangingPunct="1"/>
            <a:r>
              <a:rPr kumimoji="1" lang="en-US" altLang="zh-CN" sz="3200" b="1">
                <a:latin typeface="Times New Roman" panose="02020603050405020304" pitchFamily="18" charset="0"/>
              </a:rPr>
              <a:t>_____________________________</a:t>
            </a:r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1500188" y="4572000"/>
            <a:ext cx="585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whom I don’t know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1" grpId="0"/>
      <p:bldP spid="37902" grpId="0" autoUpdateAnimBg="0"/>
      <p:bldP spid="37903" grpId="0"/>
      <p:bldP spid="37904" grpId="0" autoUpdateAnimBg="0"/>
      <p:bldP spid="37905" grpId="0"/>
      <p:bldP spid="3790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17"/>
          <p:cNvSpPr>
            <a:spLocks noChangeArrowheads="1"/>
          </p:cNvSpPr>
          <p:nvPr/>
        </p:nvSpPr>
        <p:spPr bwMode="auto">
          <a:xfrm>
            <a:off x="857250" y="2286000"/>
            <a:ext cx="80010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① How do you know that the party is </a:t>
            </a:r>
          </a:p>
          <a:p>
            <a:pPr>
              <a:spcAft>
                <a:spcPts val="600"/>
              </a:spcAft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international?</a:t>
            </a:r>
          </a:p>
          <a:p>
            <a:pPr>
              <a:spcAft>
                <a:spcPts val="600"/>
              </a:spcAft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② Why are the people cheering?</a:t>
            </a:r>
          </a:p>
          <a:p>
            <a:pPr>
              <a:spcAft>
                <a:spcPts val="600"/>
              </a:spcAft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③ What do you think the person making a </a:t>
            </a:r>
          </a:p>
          <a:p>
            <a:pPr>
              <a:spcAft>
                <a:spcPts val="600"/>
              </a:spcAft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speech is saying?</a:t>
            </a:r>
          </a:p>
        </p:txBody>
      </p:sp>
      <p:sp>
        <p:nvSpPr>
          <p:cNvPr id="19459" name="矩形 16"/>
          <p:cNvSpPr>
            <a:spLocks noChangeArrowheads="1"/>
          </p:cNvSpPr>
          <p:nvPr/>
        </p:nvSpPr>
        <p:spPr bwMode="auto">
          <a:xfrm>
            <a:off x="1500188" y="642938"/>
            <a:ext cx="7143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at the picture and the menu. Discuss the questions.</a:t>
            </a:r>
            <a:endParaRPr lang="zh-CN" altLang="en-US" sz="3600" b="1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642938" y="785813"/>
            <a:ext cx="714375" cy="642937"/>
          </a:xfrm>
          <a:prstGeom prst="ellipse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600" b="1" dirty="0">
                <a:latin typeface="Arial Black" panose="020B0A04020102020204" pitchFamily="34" charset="0"/>
              </a:rPr>
              <a:t>2</a:t>
            </a:r>
            <a:endParaRPr lang="zh-CN" altLang="en-US" sz="3600" b="1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17"/>
          <p:cNvSpPr>
            <a:spLocks noChangeArrowheads="1"/>
          </p:cNvSpPr>
          <p:nvPr/>
        </p:nvSpPr>
        <p:spPr bwMode="auto">
          <a:xfrm>
            <a:off x="428625" y="428625"/>
            <a:ext cx="8001000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① How do you know that the party is </a:t>
            </a:r>
          </a:p>
          <a:p>
            <a:pPr>
              <a:spcAft>
                <a:spcPts val="600"/>
              </a:spcAft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international?</a:t>
            </a:r>
          </a:p>
          <a:p>
            <a:pPr>
              <a:spcAft>
                <a:spcPts val="600"/>
              </a:spcAft>
            </a:pP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② Why are the people cheering?</a:t>
            </a:r>
          </a:p>
          <a:p>
            <a:pPr>
              <a:spcAft>
                <a:spcPts val="600"/>
              </a:spcAft>
            </a:pP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③ What do you think the person making a </a:t>
            </a:r>
          </a:p>
          <a:p>
            <a:pPr>
              <a:spcAft>
                <a:spcPts val="600"/>
              </a:spcAft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speech is saying?</a:t>
            </a: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714375" y="1643063"/>
            <a:ext cx="817245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 think the party is international because the </a:t>
            </a:r>
          </a:p>
          <a:p>
            <a:pPr eaLnBrk="1" hangingPunct="1"/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food is international.</a:t>
            </a: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714375" y="3143250"/>
            <a:ext cx="797401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 think the people are cheering because they </a:t>
            </a:r>
          </a:p>
          <a:p>
            <a:pPr eaLnBrk="1" hangingPunct="1"/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are happy about what the speaker is saying.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1000125" y="5500688"/>
            <a:ext cx="6935788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 think the speaker is saying that now </a:t>
            </a:r>
          </a:p>
          <a:p>
            <a:pPr eaLnBrk="1" hangingPunct="1"/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the speech is over and it is time to eat!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矩形 4"/>
          <p:cNvSpPr>
            <a:spLocks noChangeArrowheads="1"/>
          </p:cNvSpPr>
          <p:nvPr/>
        </p:nvSpPr>
        <p:spPr bwMode="auto">
          <a:xfrm>
            <a:off x="357188" y="1785938"/>
            <a:ext cx="8572500" cy="4524375"/>
          </a:xfrm>
          <a:prstGeom prst="rect">
            <a:avLst/>
          </a:prstGeom>
          <a:solidFill>
            <a:srgbClr val="92D050">
              <a:alpha val="5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know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you will be better at maths.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roses are to thank three groups of people for the three most important things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have learnt.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give the white rose to my teachers,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have taught me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there is no success without effort.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I’m sure that you all have your own memories about the happiness of the last three years, and the people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whom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you want to thank for it.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785813" y="428625"/>
            <a:ext cx="79216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Read these sentences and think about their structures.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ChangeArrowheads="1"/>
          </p:cNvSpPr>
          <p:nvPr/>
        </p:nvSpPr>
        <p:spPr bwMode="auto">
          <a:xfrm>
            <a:off x="250825" y="1400175"/>
            <a:ext cx="8642350" cy="51911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>
              <a:lnSpc>
                <a:spcPct val="95000"/>
              </a:lnSpc>
              <a:buFontTx/>
              <a:buAutoNum type="arabicPeriod"/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The boy _____ (who / which / where) I talked </a:t>
            </a:r>
          </a:p>
          <a:p>
            <a:pPr marL="342900" indent="-342900">
              <a:lnSpc>
                <a:spcPct val="95000"/>
              </a:lnSpc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    with just now is one of my best friends.</a:t>
            </a:r>
          </a:p>
          <a:p>
            <a:pPr marL="342900" indent="-342900">
              <a:lnSpc>
                <a:spcPct val="95000"/>
              </a:lnSpc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2. This is the dictionary ________ (who / which / what / whose) Mum gave me for my birthday.</a:t>
            </a:r>
          </a:p>
          <a:p>
            <a:pPr marL="342900" indent="-342900">
              <a:lnSpc>
                <a:spcPct val="95000"/>
              </a:lnSpc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3. The book _____ (where / that / whose) pages are broken is still on the floor.</a:t>
            </a:r>
          </a:p>
          <a:p>
            <a:pPr marL="342900" indent="-342900">
              <a:lnSpc>
                <a:spcPct val="95000"/>
              </a:lnSpc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4. We know Jackie Chan ______ (who / which / whose) is a very famous movie star.</a:t>
            </a:r>
          </a:p>
          <a:p>
            <a:pPr marL="342900" indent="-342900">
              <a:lnSpc>
                <a:spcPct val="95000"/>
              </a:lnSpc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5. Project Hope is only one of the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programmes</a:t>
            </a:r>
            <a:r>
              <a:rPr lang="en-US" altLang="zh-CN" sz="3200" b="1" dirty="0">
                <a:latin typeface="Times New Roman" panose="02020603050405020304" pitchFamily="18" charset="0"/>
              </a:rPr>
              <a:t> ____ (where / who / that) was set up to help those poor children. </a:t>
            </a:r>
          </a:p>
        </p:txBody>
      </p:sp>
      <p:sp>
        <p:nvSpPr>
          <p:cNvPr id="21507" name="Text Box 12"/>
          <p:cNvSpPr txBox="1">
            <a:spLocks noChangeArrowheads="1"/>
          </p:cNvSpPr>
          <p:nvPr/>
        </p:nvSpPr>
        <p:spPr bwMode="auto">
          <a:xfrm>
            <a:off x="500063" y="571500"/>
            <a:ext cx="8108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latin typeface="Times New Roman" panose="02020603050405020304" pitchFamily="18" charset="0"/>
              </a:rPr>
              <a:t>Fill in the blanks with the correct words.</a:t>
            </a:r>
          </a:p>
        </p:txBody>
      </p:sp>
      <p:sp>
        <p:nvSpPr>
          <p:cNvPr id="57357" name="Rectangle 13"/>
          <p:cNvSpPr>
            <a:spLocks noChangeArrowheads="1"/>
          </p:cNvSpPr>
          <p:nvPr/>
        </p:nvSpPr>
        <p:spPr bwMode="auto">
          <a:xfrm>
            <a:off x="2286000" y="1357313"/>
            <a:ext cx="9064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who</a:t>
            </a:r>
            <a:endParaRPr lang="zh-CN" altLang="en-US" sz="32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358" name="Rectangle 14"/>
          <p:cNvSpPr>
            <a:spLocks noChangeArrowheads="1"/>
          </p:cNvSpPr>
          <p:nvPr/>
        </p:nvSpPr>
        <p:spPr bwMode="auto">
          <a:xfrm>
            <a:off x="4572000" y="2276475"/>
            <a:ext cx="1222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which</a:t>
            </a:r>
            <a:endParaRPr lang="zh-CN" altLang="en-US" sz="32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359" name="Rectangle 15"/>
          <p:cNvSpPr>
            <a:spLocks noChangeArrowheads="1"/>
          </p:cNvSpPr>
          <p:nvPr/>
        </p:nvSpPr>
        <p:spPr bwMode="auto">
          <a:xfrm>
            <a:off x="2411413" y="3213100"/>
            <a:ext cx="12461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whose</a:t>
            </a:r>
            <a:endParaRPr lang="zh-CN" altLang="en-US" sz="32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360" name="Rectangle 16"/>
          <p:cNvSpPr>
            <a:spLocks noChangeArrowheads="1"/>
          </p:cNvSpPr>
          <p:nvPr/>
        </p:nvSpPr>
        <p:spPr bwMode="auto">
          <a:xfrm>
            <a:off x="4716463" y="4221163"/>
            <a:ext cx="9064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who</a:t>
            </a:r>
            <a:endParaRPr lang="zh-CN" altLang="en-US" sz="32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361" name="Rectangle 17"/>
          <p:cNvSpPr>
            <a:spLocks noChangeArrowheads="1"/>
          </p:cNvSpPr>
          <p:nvPr/>
        </p:nvSpPr>
        <p:spPr bwMode="auto">
          <a:xfrm>
            <a:off x="539750" y="5589588"/>
            <a:ext cx="882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that</a:t>
            </a:r>
            <a:endParaRPr lang="zh-CN" altLang="en-US" sz="32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7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7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7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7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7" grpId="0"/>
      <p:bldP spid="57358" grpId="0"/>
      <p:bldP spid="57359" grpId="0"/>
      <p:bldP spid="57360" grpId="0"/>
      <p:bldP spid="5736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827088" y="981075"/>
            <a:ext cx="7580312" cy="5140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ts val="0"/>
              </a:spcBef>
              <a:spcAft>
                <a:spcPts val="600"/>
              </a:spcAft>
              <a:defRPr/>
            </a:pPr>
            <a:r>
              <a:rPr lang="zh-CN" altLang="en-US" sz="3200" b="1" dirty="0">
                <a:latin typeface="Times New Roman" panose="02020603050405020304" pitchFamily="18" charset="0"/>
              </a:rPr>
              <a:t>根据句意</a:t>
            </a:r>
            <a:r>
              <a:rPr lang="en-US" altLang="zh-CN" sz="3200" b="1" dirty="0">
                <a:latin typeface="Times New Roman" panose="02020603050405020304" pitchFamily="18" charset="0"/>
              </a:rPr>
              <a:t>, </a:t>
            </a:r>
            <a:r>
              <a:rPr lang="zh-CN" altLang="en-US" sz="3200" b="1" dirty="0">
                <a:latin typeface="Times New Roman" panose="02020603050405020304" pitchFamily="18" charset="0"/>
              </a:rPr>
              <a:t>用正确的关系代词填空。</a:t>
            </a:r>
          </a:p>
          <a:p>
            <a:pPr marL="514350" indent="-514350" eaLnBrk="0" hangingPunct="0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He is the man __________  is ready to </a:t>
            </a:r>
          </a:p>
          <a:p>
            <a:pPr marL="514350" indent="-514350" eaLnBrk="0" hangingPunct="0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     help others. </a:t>
            </a:r>
          </a:p>
          <a:p>
            <a:pPr eaLnBrk="0" hangingPunct="0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2. The girl ________________ I spoke to </a:t>
            </a:r>
          </a:p>
          <a:p>
            <a:pPr eaLnBrk="0" hangingPunct="0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     just now is my friend. </a:t>
            </a:r>
          </a:p>
          <a:p>
            <a:pPr eaLnBrk="0" hangingPunct="0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3. The dress ___________  you bought in </a:t>
            </a:r>
          </a:p>
          <a:p>
            <a:pPr eaLnBrk="0" hangingPunct="0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     the city mall is made of silk.</a:t>
            </a:r>
          </a:p>
          <a:p>
            <a:pPr eaLnBrk="0" hangingPunct="0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4. Bill likes music ___________  he can </a:t>
            </a:r>
          </a:p>
          <a:p>
            <a:pPr eaLnBrk="0" hangingPunct="0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    sing along with. 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3810000" y="1524000"/>
            <a:ext cx="2041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that / who 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2743200" y="2590800"/>
            <a:ext cx="34305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that / who / whom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3124200" y="3810000"/>
            <a:ext cx="2257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that / which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4038600" y="4876800"/>
            <a:ext cx="2257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that / which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/>
      <p:bldP spid="55300" grpId="0"/>
      <p:bldP spid="55301" grpId="0"/>
      <p:bldP spid="5530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827088" y="1052513"/>
            <a:ext cx="7704137" cy="457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spcAft>
                <a:spcPts val="600"/>
              </a:spcAft>
            </a:pPr>
            <a:r>
              <a:rPr lang="en-US" altLang="zh-CN" sz="3200" b="1" dirty="0">
                <a:latin typeface="Times New Roman" panose="02020603050405020304" pitchFamily="18" charset="0"/>
              </a:rPr>
              <a:t>5. This is the village __________ I used to </a:t>
            </a:r>
          </a:p>
          <a:p>
            <a:pPr eaLnBrk="0" hangingPunct="0">
              <a:spcAft>
                <a:spcPts val="600"/>
              </a:spcAft>
            </a:pPr>
            <a:r>
              <a:rPr lang="en-US" altLang="zh-CN" sz="3200" b="1" dirty="0">
                <a:latin typeface="Times New Roman" panose="02020603050405020304" pitchFamily="18" charset="0"/>
              </a:rPr>
              <a:t>    live in.</a:t>
            </a:r>
          </a:p>
          <a:p>
            <a:pPr eaLnBrk="0" hangingPunct="0">
              <a:spcAft>
                <a:spcPts val="600"/>
              </a:spcAft>
            </a:pPr>
            <a:r>
              <a:rPr lang="en-US" altLang="zh-CN" sz="3200" b="1" dirty="0">
                <a:latin typeface="Times New Roman" panose="02020603050405020304" pitchFamily="18" charset="0"/>
              </a:rPr>
              <a:t>6. Women always like buying many things  </a:t>
            </a:r>
          </a:p>
          <a:p>
            <a:pPr eaLnBrk="0" hangingPunct="0">
              <a:spcAft>
                <a:spcPts val="600"/>
              </a:spcAft>
            </a:pPr>
            <a:r>
              <a:rPr lang="en-US" altLang="zh-CN" sz="3200" b="1" dirty="0">
                <a:latin typeface="Times New Roman" panose="02020603050405020304" pitchFamily="18" charset="0"/>
              </a:rPr>
              <a:t>   _____________ they don’t need at all. </a:t>
            </a:r>
          </a:p>
          <a:p>
            <a:pPr eaLnBrk="0" hangingPunct="0">
              <a:spcAft>
                <a:spcPts val="600"/>
              </a:spcAft>
            </a:pPr>
            <a:r>
              <a:rPr lang="en-US" altLang="zh-CN" sz="3200" b="1" dirty="0">
                <a:latin typeface="Times New Roman" panose="02020603050405020304" pitchFamily="18" charset="0"/>
              </a:rPr>
              <a:t>7. I’m studying a subject ___________ I am </a:t>
            </a:r>
          </a:p>
          <a:p>
            <a:pPr eaLnBrk="0" hangingPunct="0">
              <a:spcAft>
                <a:spcPts val="600"/>
              </a:spcAft>
            </a:pPr>
            <a:r>
              <a:rPr lang="en-US" altLang="zh-CN" sz="3200" b="1" dirty="0">
                <a:latin typeface="Times New Roman" panose="02020603050405020304" pitchFamily="18" charset="0"/>
              </a:rPr>
              <a:t>    very interested in.</a:t>
            </a:r>
          </a:p>
          <a:p>
            <a:pPr eaLnBrk="0" hangingPunct="0">
              <a:spcAft>
                <a:spcPts val="600"/>
              </a:spcAft>
            </a:pPr>
            <a:r>
              <a:rPr lang="en-US" altLang="zh-CN" sz="3200" b="1" dirty="0">
                <a:latin typeface="Times New Roman" panose="02020603050405020304" pitchFamily="18" charset="0"/>
              </a:rPr>
              <a:t>8. The girl with ________ I went shopping </a:t>
            </a:r>
          </a:p>
          <a:p>
            <a:pPr eaLnBrk="0" hangingPunct="0">
              <a:spcAft>
                <a:spcPts val="600"/>
              </a:spcAft>
            </a:pPr>
            <a:r>
              <a:rPr lang="en-US" altLang="zh-CN" sz="3200" b="1" dirty="0">
                <a:latin typeface="Times New Roman" panose="02020603050405020304" pitchFamily="18" charset="0"/>
              </a:rPr>
              <a:t>    yesterday is my cousin.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4343400" y="990600"/>
            <a:ext cx="2257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that / which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371600" y="2667000"/>
            <a:ext cx="2257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that / which</a:t>
            </a: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5257800" y="3276600"/>
            <a:ext cx="2257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that / which</a:t>
            </a: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3962400" y="4495800"/>
            <a:ext cx="12557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whom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/>
      <p:bldP spid="56324" grpId="0"/>
      <p:bldP spid="56325" grpId="0"/>
      <p:bldP spid="5632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914400" y="1066800"/>
            <a:ext cx="7632700" cy="423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注意</a:t>
            </a:r>
            <a:r>
              <a:rPr lang="en-US" altLang="zh-CN" sz="3200" b="1">
                <a:latin typeface="Times New Roman" panose="02020603050405020304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◆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关系词只能用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that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的情况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a. </a:t>
            </a:r>
            <a:r>
              <a:rPr lang="zh-CN" altLang="en-US" sz="3200" b="1">
                <a:latin typeface="Times New Roman" panose="02020603050405020304" pitchFamily="18" charset="0"/>
              </a:rPr>
              <a:t>先行词被序数词或形容词最高级所修饰</a:t>
            </a:r>
            <a:r>
              <a:rPr lang="en-US" altLang="zh-CN" sz="3200" b="1">
                <a:latin typeface="Times New Roman" panose="02020603050405020304" pitchFamily="18" charset="0"/>
              </a:rPr>
              <a:t>,</a:t>
            </a:r>
            <a:r>
              <a:rPr lang="zh-CN" altLang="en-US" sz="3200" b="1">
                <a:latin typeface="Times New Roman" panose="02020603050405020304" pitchFamily="18" charset="0"/>
              </a:rPr>
              <a:t>或本身是序数词、基数词、形容词最高级时</a:t>
            </a:r>
            <a:r>
              <a:rPr lang="en-US" altLang="zh-CN" sz="3200" b="1">
                <a:latin typeface="Times New Roman" panose="02020603050405020304" pitchFamily="18" charset="0"/>
              </a:rPr>
              <a:t>, </a:t>
            </a:r>
            <a:r>
              <a:rPr lang="zh-CN" altLang="en-US" sz="3200" b="1">
                <a:latin typeface="Times New Roman" panose="02020603050405020304" pitchFamily="18" charset="0"/>
              </a:rPr>
              <a:t>只能用</a:t>
            </a:r>
            <a:r>
              <a:rPr lang="en-US" altLang="zh-CN" sz="3200" b="1">
                <a:latin typeface="Times New Roman" panose="02020603050405020304" pitchFamily="18" charset="0"/>
              </a:rPr>
              <a:t>that,</a:t>
            </a:r>
            <a:r>
              <a:rPr lang="zh-CN" altLang="en-US" sz="3200" b="1">
                <a:latin typeface="Times New Roman" panose="02020603050405020304" pitchFamily="18" charset="0"/>
              </a:rPr>
              <a:t>而不用</a:t>
            </a:r>
            <a:r>
              <a:rPr lang="en-US" altLang="zh-CN" sz="3200" b="1">
                <a:latin typeface="Times New Roman" panose="02020603050405020304" pitchFamily="18" charset="0"/>
              </a:rPr>
              <a:t>which</a:t>
            </a:r>
            <a:r>
              <a:rPr lang="zh-CN" altLang="en-US" sz="3200" b="1">
                <a:latin typeface="Times New Roman" panose="02020603050405020304" pitchFamily="18" charset="0"/>
              </a:rPr>
              <a:t>。例如</a:t>
            </a:r>
            <a:r>
              <a:rPr lang="en-US" altLang="zh-CN" sz="3200" b="1">
                <a:latin typeface="Times New Roman" panose="02020603050405020304" pitchFamily="18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  He was the </a:t>
            </a:r>
            <a:r>
              <a:rPr lang="en-US" altLang="zh-CN" sz="3200" b="1" u="sng">
                <a:solidFill>
                  <a:srgbClr val="0000FF"/>
                </a:solidFill>
                <a:latin typeface="Times New Roman" panose="02020603050405020304" pitchFamily="18" charset="0"/>
              </a:rPr>
              <a:t>first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person that passed the exam.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838200" y="914400"/>
            <a:ext cx="76327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b. </a:t>
            </a:r>
            <a:r>
              <a:rPr lang="zh-CN" altLang="en-US" sz="3200" b="1">
                <a:latin typeface="Times New Roman" panose="02020603050405020304" pitchFamily="18" charset="0"/>
              </a:rPr>
              <a:t>被修饰的先行词为</a:t>
            </a:r>
            <a:r>
              <a:rPr lang="en-US" altLang="zh-CN" sz="3200" b="1">
                <a:latin typeface="Times New Roman" panose="02020603050405020304" pitchFamily="18" charset="0"/>
              </a:rPr>
              <a:t>all, any, much, many, everything, anything, none, the one</a:t>
            </a:r>
            <a:r>
              <a:rPr lang="zh-CN" altLang="en-US" sz="3200" b="1">
                <a:latin typeface="Times New Roman" panose="02020603050405020304" pitchFamily="18" charset="0"/>
              </a:rPr>
              <a:t>等不定代词时</a:t>
            </a:r>
            <a:r>
              <a:rPr lang="en-US" altLang="zh-CN" sz="3200" b="1">
                <a:latin typeface="Times New Roman" panose="02020603050405020304" pitchFamily="18" charset="0"/>
              </a:rPr>
              <a:t>, </a:t>
            </a:r>
            <a:r>
              <a:rPr lang="zh-CN" altLang="en-US" sz="3200" b="1">
                <a:latin typeface="Times New Roman" panose="02020603050405020304" pitchFamily="18" charset="0"/>
              </a:rPr>
              <a:t>只能用</a:t>
            </a:r>
            <a:r>
              <a:rPr lang="en-US" altLang="zh-CN" sz="3200" b="1">
                <a:latin typeface="Times New Roman" panose="02020603050405020304" pitchFamily="18" charset="0"/>
              </a:rPr>
              <a:t>that, </a:t>
            </a:r>
            <a:r>
              <a:rPr lang="zh-CN" altLang="en-US" sz="3200" b="1">
                <a:latin typeface="Times New Roman" panose="02020603050405020304" pitchFamily="18" charset="0"/>
              </a:rPr>
              <a:t>而不用</a:t>
            </a:r>
            <a:r>
              <a:rPr lang="en-US" altLang="zh-CN" sz="3200" b="1">
                <a:latin typeface="Times New Roman" panose="02020603050405020304" pitchFamily="18" charset="0"/>
              </a:rPr>
              <a:t>which</a:t>
            </a:r>
            <a:r>
              <a:rPr lang="zh-CN" altLang="en-US" sz="3200" b="1">
                <a:latin typeface="Times New Roman" panose="02020603050405020304" pitchFamily="18" charset="0"/>
              </a:rPr>
              <a:t>。例如</a:t>
            </a:r>
            <a:r>
              <a:rPr lang="en-US" altLang="zh-CN" sz="3200" b="1">
                <a:latin typeface="Times New Roman" panose="02020603050405020304" pitchFamily="18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</a:t>
            </a: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Is there </a:t>
            </a:r>
            <a:r>
              <a:rPr lang="en-US" altLang="zh-CN" sz="3200" b="1" u="sng">
                <a:solidFill>
                  <a:schemeClr val="hlink"/>
                </a:solidFill>
                <a:latin typeface="Times New Roman" panose="02020603050405020304" pitchFamily="18" charset="0"/>
              </a:rPr>
              <a:t>anything</a:t>
            </a: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 that you want to buy in the shop? 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c. </a:t>
            </a:r>
            <a:r>
              <a:rPr lang="zh-CN" altLang="en-US" sz="3200" b="1">
                <a:latin typeface="Times New Roman" panose="02020603050405020304" pitchFamily="18" charset="0"/>
              </a:rPr>
              <a:t>先行词被</a:t>
            </a:r>
            <a:r>
              <a:rPr lang="en-US" altLang="zh-CN" sz="3200" b="1">
                <a:latin typeface="Times New Roman" panose="02020603050405020304" pitchFamily="18" charset="0"/>
              </a:rPr>
              <a:t>the only, the very, the same, the last, little, few </a:t>
            </a:r>
            <a:r>
              <a:rPr lang="zh-CN" altLang="en-US" sz="3200" b="1">
                <a:latin typeface="Times New Roman" panose="02020603050405020304" pitchFamily="18" charset="0"/>
              </a:rPr>
              <a:t>等词修饰时</a:t>
            </a:r>
            <a:r>
              <a:rPr lang="en-US" altLang="zh-CN" sz="3200" b="1">
                <a:latin typeface="Times New Roman" panose="02020603050405020304" pitchFamily="18" charset="0"/>
              </a:rPr>
              <a:t>,</a:t>
            </a:r>
            <a:r>
              <a:rPr lang="zh-CN" altLang="en-US" sz="3200" b="1">
                <a:latin typeface="Times New Roman" panose="02020603050405020304" pitchFamily="18" charset="0"/>
              </a:rPr>
              <a:t>只能用</a:t>
            </a:r>
            <a:r>
              <a:rPr lang="en-US" altLang="zh-CN" sz="3200" b="1">
                <a:latin typeface="Times New Roman" panose="02020603050405020304" pitchFamily="18" charset="0"/>
              </a:rPr>
              <a:t>that,</a:t>
            </a:r>
            <a:r>
              <a:rPr lang="zh-CN" altLang="en-US" sz="3200" b="1">
                <a:latin typeface="Times New Roman" panose="02020603050405020304" pitchFamily="18" charset="0"/>
              </a:rPr>
              <a:t>而不用</a:t>
            </a:r>
            <a:r>
              <a:rPr lang="en-US" altLang="zh-CN" sz="3200" b="1">
                <a:latin typeface="Times New Roman" panose="02020603050405020304" pitchFamily="18" charset="0"/>
              </a:rPr>
              <a:t>which</a:t>
            </a:r>
            <a:r>
              <a:rPr lang="zh-CN" altLang="en-US" sz="3200" b="1">
                <a:latin typeface="Times New Roman" panose="02020603050405020304" pitchFamily="18" charset="0"/>
              </a:rPr>
              <a:t>。例如</a:t>
            </a:r>
            <a:r>
              <a:rPr lang="en-US" altLang="zh-CN" sz="3200" b="1">
                <a:latin typeface="Times New Roman" panose="02020603050405020304" pitchFamily="18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  This is the </a:t>
            </a:r>
            <a:r>
              <a:rPr lang="en-US" altLang="zh-CN" sz="3200" b="1" u="sng">
                <a:solidFill>
                  <a:srgbClr val="0000FF"/>
                </a:solidFill>
                <a:latin typeface="Times New Roman" panose="02020603050405020304" pitchFamily="18" charset="0"/>
              </a:rPr>
              <a:t>same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bike that I lost.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685800" y="533400"/>
            <a:ext cx="7848600" cy="581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15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d. </a:t>
            </a:r>
            <a:r>
              <a:rPr lang="zh-CN" altLang="en-US" sz="3200" b="1">
                <a:latin typeface="Times New Roman" panose="02020603050405020304" pitchFamily="18" charset="0"/>
              </a:rPr>
              <a:t>先行词里同时含有人或物时</a:t>
            </a:r>
            <a:r>
              <a:rPr lang="en-US" altLang="zh-CN" sz="3200" b="1">
                <a:latin typeface="Times New Roman" panose="02020603050405020304" pitchFamily="18" charset="0"/>
              </a:rPr>
              <a:t>, </a:t>
            </a:r>
            <a:r>
              <a:rPr lang="zh-CN" altLang="en-US" sz="3200" b="1">
                <a:latin typeface="Times New Roman" panose="02020603050405020304" pitchFamily="18" charset="0"/>
              </a:rPr>
              <a:t>只能用</a:t>
            </a:r>
            <a:r>
              <a:rPr lang="en-US" altLang="zh-CN" sz="3200" b="1">
                <a:latin typeface="Times New Roman" panose="02020603050405020304" pitchFamily="18" charset="0"/>
              </a:rPr>
              <a:t>that, </a:t>
            </a:r>
            <a:r>
              <a:rPr lang="zh-CN" altLang="en-US" sz="3200" b="1">
                <a:latin typeface="Times New Roman" panose="02020603050405020304" pitchFamily="18" charset="0"/>
              </a:rPr>
              <a:t>而不用</a:t>
            </a:r>
            <a:r>
              <a:rPr lang="en-US" altLang="zh-CN" sz="3200" b="1">
                <a:latin typeface="Times New Roman" panose="02020603050405020304" pitchFamily="18" charset="0"/>
              </a:rPr>
              <a:t>which</a:t>
            </a:r>
            <a:r>
              <a:rPr lang="zh-CN" altLang="en-US" sz="3200" b="1">
                <a:latin typeface="Times New Roman" panose="02020603050405020304" pitchFamily="18" charset="0"/>
              </a:rPr>
              <a:t>。例如</a:t>
            </a:r>
            <a:r>
              <a:rPr lang="en-US" altLang="zh-CN" sz="3200" b="1">
                <a:latin typeface="Times New Roman" panose="02020603050405020304" pitchFamily="18" charset="0"/>
              </a:rPr>
              <a:t>: </a:t>
            </a:r>
          </a:p>
          <a:p>
            <a:pPr>
              <a:spcBef>
                <a:spcPct val="15000"/>
              </a:spcBef>
            </a:pP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   I can remember well the persons and some pictures that I saw in the room.</a:t>
            </a:r>
          </a:p>
          <a:p>
            <a:pPr>
              <a:spcBef>
                <a:spcPct val="15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e. </a:t>
            </a:r>
            <a:r>
              <a:rPr lang="zh-CN" altLang="en-US" sz="3200" b="1">
                <a:latin typeface="Times New Roman" panose="02020603050405020304" pitchFamily="18" charset="0"/>
              </a:rPr>
              <a:t>以</a:t>
            </a:r>
            <a:r>
              <a:rPr lang="en-US" altLang="zh-CN" sz="3200" b="1">
                <a:latin typeface="Times New Roman" panose="02020603050405020304" pitchFamily="18" charset="0"/>
              </a:rPr>
              <a:t>who</a:t>
            </a:r>
            <a:r>
              <a:rPr lang="zh-CN" altLang="en-US" sz="3200" b="1">
                <a:latin typeface="Times New Roman" panose="02020603050405020304" pitchFamily="18" charset="0"/>
              </a:rPr>
              <a:t>或</a:t>
            </a:r>
            <a:r>
              <a:rPr lang="en-US" altLang="zh-CN" sz="3200" b="1">
                <a:latin typeface="Times New Roman" panose="02020603050405020304" pitchFamily="18" charset="0"/>
              </a:rPr>
              <a:t>which</a:t>
            </a:r>
            <a:r>
              <a:rPr lang="zh-CN" altLang="en-US" sz="3200" b="1">
                <a:latin typeface="Times New Roman" panose="02020603050405020304" pitchFamily="18" charset="0"/>
              </a:rPr>
              <a:t>引导的特殊疑问句</a:t>
            </a:r>
            <a:r>
              <a:rPr lang="en-US" altLang="zh-CN" sz="3200" b="1">
                <a:latin typeface="Times New Roman" panose="02020603050405020304" pitchFamily="18" charset="0"/>
              </a:rPr>
              <a:t>, </a:t>
            </a:r>
            <a:r>
              <a:rPr lang="zh-CN" altLang="en-US" sz="3200" b="1">
                <a:latin typeface="Times New Roman" panose="02020603050405020304" pitchFamily="18" charset="0"/>
              </a:rPr>
              <a:t>为避免重复</a:t>
            </a:r>
            <a:r>
              <a:rPr lang="en-US" altLang="zh-CN" sz="3200" b="1">
                <a:latin typeface="Times New Roman" panose="02020603050405020304" pitchFamily="18" charset="0"/>
              </a:rPr>
              <a:t>, </a:t>
            </a:r>
            <a:r>
              <a:rPr lang="zh-CN" altLang="en-US" sz="3200" b="1">
                <a:latin typeface="Times New Roman" panose="02020603050405020304" pitchFamily="18" charset="0"/>
              </a:rPr>
              <a:t>只能用</a:t>
            </a:r>
            <a:r>
              <a:rPr lang="en-US" altLang="zh-CN" sz="3200" b="1">
                <a:latin typeface="Times New Roman" panose="02020603050405020304" pitchFamily="18" charset="0"/>
              </a:rPr>
              <a:t>that</a:t>
            </a:r>
            <a:r>
              <a:rPr lang="zh-CN" altLang="en-US" sz="3200" b="1">
                <a:latin typeface="Times New Roman" panose="02020603050405020304" pitchFamily="18" charset="0"/>
              </a:rPr>
              <a:t>。例如</a:t>
            </a:r>
            <a:r>
              <a:rPr lang="en-US" altLang="zh-CN" sz="3200" b="1">
                <a:latin typeface="Times New Roman" panose="02020603050405020304" pitchFamily="18" charset="0"/>
              </a:rPr>
              <a:t>: </a:t>
            </a:r>
          </a:p>
          <a:p>
            <a:pPr>
              <a:spcBef>
                <a:spcPct val="15000"/>
              </a:spcBef>
            </a:pP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   Who is the girl that is crying? </a:t>
            </a:r>
          </a:p>
          <a:p>
            <a:pPr>
              <a:spcBef>
                <a:spcPct val="15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f. </a:t>
            </a:r>
            <a:r>
              <a:rPr lang="zh-CN" altLang="en-US" sz="3200" b="1">
                <a:latin typeface="Times New Roman" panose="02020603050405020304" pitchFamily="18" charset="0"/>
              </a:rPr>
              <a:t>主句是</a:t>
            </a:r>
            <a:r>
              <a:rPr lang="en-US" altLang="zh-CN" sz="3200" b="1">
                <a:latin typeface="Times New Roman" panose="02020603050405020304" pitchFamily="18" charset="0"/>
              </a:rPr>
              <a:t>there be </a:t>
            </a:r>
            <a:r>
              <a:rPr lang="zh-CN" altLang="en-US" sz="3200" b="1">
                <a:latin typeface="Times New Roman" panose="02020603050405020304" pitchFamily="18" charset="0"/>
              </a:rPr>
              <a:t>结构</a:t>
            </a:r>
            <a:r>
              <a:rPr lang="en-US" altLang="zh-CN" sz="3200" b="1">
                <a:latin typeface="Times New Roman" panose="02020603050405020304" pitchFamily="18" charset="0"/>
              </a:rPr>
              <a:t>, </a:t>
            </a:r>
            <a:r>
              <a:rPr lang="zh-CN" altLang="en-US" sz="3200" b="1">
                <a:latin typeface="Times New Roman" panose="02020603050405020304" pitchFamily="18" charset="0"/>
              </a:rPr>
              <a:t>修饰主语的定语从句用</a:t>
            </a:r>
            <a:r>
              <a:rPr lang="en-US" altLang="zh-CN" sz="3200" b="1">
                <a:latin typeface="Times New Roman" panose="02020603050405020304" pitchFamily="18" charset="0"/>
              </a:rPr>
              <a:t>that, </a:t>
            </a:r>
            <a:r>
              <a:rPr lang="zh-CN" altLang="en-US" sz="3200" b="1">
                <a:latin typeface="Times New Roman" panose="02020603050405020304" pitchFamily="18" charset="0"/>
              </a:rPr>
              <a:t>而不用</a:t>
            </a:r>
            <a:r>
              <a:rPr lang="en-US" altLang="zh-CN" sz="3200" b="1">
                <a:latin typeface="Times New Roman" panose="02020603050405020304" pitchFamily="18" charset="0"/>
              </a:rPr>
              <a:t>which</a:t>
            </a:r>
            <a:r>
              <a:rPr lang="zh-CN" altLang="en-US" sz="3200" b="1">
                <a:latin typeface="Times New Roman" panose="02020603050405020304" pitchFamily="18" charset="0"/>
              </a:rPr>
              <a:t>。例如</a:t>
            </a:r>
            <a:r>
              <a:rPr lang="en-US" altLang="zh-CN" sz="3200" b="1">
                <a:latin typeface="Times New Roman" panose="02020603050405020304" pitchFamily="18" charset="0"/>
              </a:rPr>
              <a:t>: </a:t>
            </a:r>
          </a:p>
          <a:p>
            <a:pPr>
              <a:spcBef>
                <a:spcPct val="15000"/>
              </a:spcBef>
            </a:pP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  There is a book on the desk that belongs to Tom.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8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533400" y="914400"/>
            <a:ext cx="8077200" cy="455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单项选择</a:t>
            </a:r>
          </a:p>
          <a:p>
            <a:pPr algn="just" eaLnBrk="1" hangingPunct="1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1. I like music </a:t>
            </a:r>
            <a:r>
              <a:rPr lang="en-US" altLang="zh-CN" sz="3200" b="1">
                <a:latin typeface="宋体" panose="02010600030101010101" pitchFamily="2" charset="-122"/>
              </a:rPr>
              <a:t>_______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great lyrics. </a:t>
            </a:r>
          </a:p>
          <a:p>
            <a:pPr algn="just" eaLnBrk="1" hangingPunct="1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A. that have                        B. that has</a:t>
            </a:r>
          </a:p>
          <a:p>
            <a:pPr algn="just" eaLnBrk="1" hangingPunct="1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C. who have                        D. who has</a:t>
            </a:r>
          </a:p>
          <a:p>
            <a:pPr algn="just" eaLnBrk="1" hangingPunct="1">
              <a:lnSpc>
                <a:spcPct val="110000"/>
              </a:lnSpc>
              <a:spcBef>
                <a:spcPct val="5000"/>
              </a:spcBef>
            </a:pP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2. They are talking about things and persons   </a:t>
            </a:r>
          </a:p>
          <a:p>
            <a:pPr algn="just" eaLnBrk="1" hangingPunct="1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3200" b="1">
                <a:latin typeface="宋体" panose="02010600030101010101" pitchFamily="2" charset="-122"/>
              </a:rPr>
              <a:t>_______ 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they saw  there a few days ago. </a:t>
            </a:r>
          </a:p>
          <a:p>
            <a:pPr algn="just" eaLnBrk="1" hangingPunct="1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A. who      B. which       C. that       D. what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657600" y="1447800"/>
            <a:ext cx="458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371600" y="4267200"/>
            <a:ext cx="481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57200" y="1371600"/>
            <a:ext cx="8153400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3. This is the highest building </a:t>
            </a:r>
            <a:r>
              <a:rPr lang="en-US" altLang="zh-CN" sz="3200" b="1">
                <a:latin typeface="Times New Roman" panose="02020603050405020304" pitchFamily="18" charset="0"/>
              </a:rPr>
              <a:t>_______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I’ve ever seen. </a:t>
            </a:r>
          </a:p>
          <a:p>
            <a:pPr algn="just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A. which      B. that      C. what      D. where</a:t>
            </a:r>
          </a:p>
          <a:p>
            <a:pPr algn="just" eaLnBrk="1" hangingPunct="1">
              <a:lnSpc>
                <a:spcPct val="110000"/>
              </a:lnSpc>
              <a:spcBef>
                <a:spcPct val="10000"/>
              </a:spcBef>
            </a:pP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4. I really didn’t know anything </a:t>
            </a:r>
            <a:r>
              <a:rPr lang="en-US" altLang="zh-CN" sz="3200" b="1">
                <a:latin typeface="Times New Roman" panose="02020603050405020304" pitchFamily="18" charset="0"/>
              </a:rPr>
              <a:t>_______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happened to Jim yesterday. </a:t>
            </a:r>
          </a:p>
          <a:p>
            <a:pPr algn="just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A. which     B. whose    C. when      D. that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705600" y="1295400"/>
            <a:ext cx="458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543800" y="3657600"/>
            <a:ext cx="481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533400" y="914400"/>
            <a:ext cx="8077200" cy="463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5. --- Who is the man </a:t>
            </a:r>
            <a:r>
              <a:rPr lang="en-US" altLang="zh-CN" sz="3200" b="1">
                <a:latin typeface="宋体" panose="02010600030101010101" pitchFamily="2" charset="-122"/>
              </a:rPr>
              <a:t>_______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is standing over there? </a:t>
            </a:r>
          </a:p>
          <a:p>
            <a:pPr algn="just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--- Oh,  he is my math teacher. </a:t>
            </a:r>
          </a:p>
          <a:p>
            <a:pPr algn="just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A. who      B. whom       C. that     D. which</a:t>
            </a:r>
          </a:p>
          <a:p>
            <a:pPr algn="just" eaLnBrk="1" hangingPunct="1">
              <a:lnSpc>
                <a:spcPct val="110000"/>
              </a:lnSpc>
              <a:spcBef>
                <a:spcPct val="10000"/>
              </a:spcBef>
            </a:pP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6. The building </a:t>
            </a:r>
            <a:r>
              <a:rPr lang="en-US" altLang="zh-CN" sz="3200" b="1">
                <a:latin typeface="宋体" panose="02010600030101010101" pitchFamily="2" charset="-122"/>
              </a:rPr>
              <a:t>_______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is over one hundred years old is very famous here. </a:t>
            </a:r>
          </a:p>
          <a:p>
            <a:pPr algn="just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A. which    B. what       C. when      D. where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486400" y="838200"/>
            <a:ext cx="481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962400" y="3733800"/>
            <a:ext cx="481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WordArt 2"/>
          <p:cNvSpPr>
            <a:spLocks noChangeArrowheads="1" noChangeShapeType="1" noTextEdit="1"/>
          </p:cNvSpPr>
          <p:nvPr/>
        </p:nvSpPr>
        <p:spPr bwMode="auto">
          <a:xfrm>
            <a:off x="2057400" y="2209800"/>
            <a:ext cx="4953000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9525">
                  <a:solidFill>
                    <a:srgbClr val="FF00FF"/>
                  </a:solidFill>
                  <a:round/>
                </a:ln>
                <a:solidFill>
                  <a:srgbClr val="333399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Arial Black" panose="020B0A04020102020204"/>
              </a:rPr>
              <a:t>Object clause</a:t>
            </a:r>
            <a:endParaRPr lang="zh-CN" altLang="en-US" sz="3600" b="1" kern="10" dirty="0">
              <a:ln w="9525">
                <a:solidFill>
                  <a:srgbClr val="FF00FF"/>
                </a:solidFill>
                <a:round/>
              </a:ln>
              <a:solidFill>
                <a:srgbClr val="333399"/>
              </a:solidFill>
              <a:effectLst>
                <a:outerShdw dist="563972" dir="14049741" sx="125000" sy="125000" algn="tl" rotWithShape="0">
                  <a:srgbClr val="C7DFD3">
                    <a:alpha val="79999"/>
                  </a:srgbClr>
                </a:outerShdw>
              </a:effectLst>
              <a:latin typeface="Arial Black" panose="020B0A040201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500063" y="2143125"/>
            <a:ext cx="7715250" cy="1719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9525">
                  <a:solidFill>
                    <a:srgbClr val="FF00FF"/>
                  </a:solidFill>
                  <a:round/>
                </a:ln>
                <a:solidFill>
                  <a:srgbClr val="333399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Arial Black" panose="020B0A04020102020204"/>
              </a:rPr>
              <a:t>Attributive Clause</a:t>
            </a:r>
            <a:endParaRPr lang="zh-CN" altLang="en-US" sz="3600" b="1" kern="10" dirty="0">
              <a:ln w="9525">
                <a:solidFill>
                  <a:srgbClr val="FF00FF"/>
                </a:solidFill>
                <a:round/>
              </a:ln>
              <a:solidFill>
                <a:srgbClr val="333399"/>
              </a:solidFill>
              <a:effectLst>
                <a:outerShdw dist="563972" dir="14049741" sx="125000" sy="125000" algn="tl" rotWithShape="0">
                  <a:srgbClr val="C7DFD3">
                    <a:alpha val="79999"/>
                  </a:srgbClr>
                </a:outerShdw>
              </a:effectLst>
              <a:latin typeface="Arial Black" panose="020B0A040201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85800"/>
            <a:ext cx="4968875" cy="762000"/>
          </a:xfrm>
        </p:spPr>
        <p:txBody>
          <a:bodyPr/>
          <a:lstStyle/>
          <a:p>
            <a:pPr algn="l" eaLnBrk="1" hangingPunct="1"/>
            <a:r>
              <a:rPr lang="zh-CN" altLang="en-US" sz="3200" b="1" dirty="0" smtClean="0">
                <a:latin typeface="Times New Roman" panose="02020603050405020304" pitchFamily="18" charset="0"/>
              </a:rPr>
              <a:t>一、宾语从句的概念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905000"/>
            <a:ext cx="7086600" cy="2879725"/>
          </a:xfrm>
        </p:spPr>
        <p:txBody>
          <a:bodyPr/>
          <a:lstStyle/>
          <a:p>
            <a:pPr marL="0" indent="0" eaLnBrk="1" hangingPunct="1">
              <a:lnSpc>
                <a:spcPct val="130000"/>
              </a:lnSpc>
              <a:buFontTx/>
              <a:buNone/>
            </a:pPr>
            <a:r>
              <a:rPr lang="zh-CN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宾语从句属于名词性从句，在句中作主句的宾语。</a:t>
            </a:r>
            <a:r>
              <a:rPr lang="en-US" altLang="zh-C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eg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:  </a:t>
            </a:r>
          </a:p>
          <a:p>
            <a:pPr marL="0" indent="0" eaLnBrk="1" hangingPunct="1">
              <a:lnSpc>
                <a:spcPct val="130000"/>
              </a:lnSpc>
              <a:buFontTx/>
              <a:buNone/>
            </a:pP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We know </a:t>
            </a:r>
            <a:r>
              <a:rPr lang="en-US" altLang="zh-CN" sz="2800" b="1" u="sng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Mr</a:t>
            </a:r>
            <a:r>
              <a:rPr lang="en-US" altLang="zh-CN" sz="2800" b="1" u="sng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Green teaches English</a:t>
            </a:r>
            <a:r>
              <a:rPr lang="en-US" altLang="zh-CN" sz="2800" b="1" u="sng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en-US" altLang="zh-CN" sz="2800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130000"/>
              </a:lnSpc>
              <a:buFontTx/>
              <a:buNone/>
            </a:pP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She asked </a:t>
            </a:r>
            <a:r>
              <a:rPr lang="en-US" altLang="zh-CN" sz="2800" b="1" u="sng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if these answers were right</a:t>
            </a:r>
            <a:r>
              <a:rPr lang="en-US" altLang="zh-CN" sz="2800" b="1" u="sng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ChangeArrowheads="1"/>
          </p:cNvSpPr>
          <p:nvPr/>
        </p:nvSpPr>
        <p:spPr bwMode="auto">
          <a:xfrm>
            <a:off x="1752600" y="1143000"/>
            <a:ext cx="54737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zh-CN" altLang="en-US" sz="3200" b="1" dirty="0">
                <a:latin typeface="Times New Roman" panose="02020603050405020304" pitchFamily="18" charset="0"/>
              </a:rPr>
              <a:t>二、宾语从句三要素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2971800" y="2362200"/>
            <a:ext cx="4537075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引导词（连接词）</a:t>
            </a:r>
          </a:p>
          <a:p>
            <a:pPr eaLnBrk="1" hangingPunct="1">
              <a:spcBef>
                <a:spcPct val="3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语   序</a:t>
            </a:r>
          </a:p>
          <a:p>
            <a:pPr eaLnBrk="1" hangingPunct="1">
              <a:spcBef>
                <a:spcPct val="3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时   态</a:t>
            </a:r>
          </a:p>
        </p:txBody>
      </p:sp>
      <p:sp>
        <p:nvSpPr>
          <p:cNvPr id="32774" name="AutoShape 6"/>
          <p:cNvSpPr/>
          <p:nvPr/>
        </p:nvSpPr>
        <p:spPr bwMode="auto">
          <a:xfrm>
            <a:off x="2362200" y="2514600"/>
            <a:ext cx="576263" cy="1584325"/>
          </a:xfrm>
          <a:prstGeom prst="leftBrace">
            <a:avLst>
              <a:gd name="adj1" fmla="val 22911"/>
              <a:gd name="adj2" fmla="val 50000"/>
            </a:avLst>
          </a:prstGeom>
          <a:noFill/>
          <a:ln w="28575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zh-CN" altLang="zh-CN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" name="图片 4" descr="u=3142261794,2367919611&amp;fm=21&amp;gp=0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4114800"/>
            <a:ext cx="20955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285750" y="1357313"/>
            <a:ext cx="8713788" cy="426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zh-CN" altLang="en-US" sz="3200" b="1" dirty="0">
                <a:latin typeface="Times New Roman" panose="02020603050405020304" pitchFamily="18" charset="0"/>
              </a:rPr>
              <a:t>三、引导宾语从句的词有：</a:t>
            </a:r>
          </a:p>
          <a:p>
            <a:pPr>
              <a:spcAft>
                <a:spcPts val="600"/>
              </a:spcAft>
            </a:pPr>
            <a:r>
              <a:rPr lang="en-US" altLang="zh-CN" sz="3200" b="1" dirty="0">
                <a:latin typeface="Times New Roman" panose="02020603050405020304" pitchFamily="18" charset="0"/>
              </a:rPr>
              <a:t>(1) </a:t>
            </a:r>
            <a:r>
              <a:rPr lang="zh-CN" altLang="en-US" sz="3200" b="1" dirty="0">
                <a:latin typeface="Times New Roman" panose="02020603050405020304" pitchFamily="18" charset="0"/>
              </a:rPr>
              <a:t>连词</a:t>
            </a:r>
            <a:r>
              <a:rPr lang="en-US" altLang="zh-CN" sz="3200" b="1" dirty="0">
                <a:latin typeface="Times New Roman" panose="02020603050405020304" pitchFamily="18" charset="0"/>
              </a:rPr>
              <a:t>that (</a:t>
            </a:r>
            <a:r>
              <a:rPr lang="zh-CN" altLang="en-US" sz="3200" b="1" dirty="0">
                <a:latin typeface="Times New Roman" panose="02020603050405020304" pitchFamily="18" charset="0"/>
              </a:rPr>
              <a:t>在口语中</a:t>
            </a:r>
            <a:r>
              <a:rPr lang="en-US" altLang="zh-CN" sz="3200" b="1" dirty="0">
                <a:latin typeface="Times New Roman" panose="02020603050405020304" pitchFamily="18" charset="0"/>
              </a:rPr>
              <a:t>that</a:t>
            </a:r>
            <a:r>
              <a:rPr lang="zh-CN" altLang="en-US" sz="3200" b="1" dirty="0">
                <a:latin typeface="Times New Roman" panose="02020603050405020304" pitchFamily="18" charset="0"/>
              </a:rPr>
              <a:t>常可省略）。如：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altLang="zh-CN" sz="3200" b="1" dirty="0">
                <a:latin typeface="Times New Roman" panose="02020603050405020304" pitchFamily="18" charset="0"/>
              </a:rPr>
              <a:t>    He knows </a:t>
            </a:r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(that)</a:t>
            </a:r>
            <a:r>
              <a:rPr lang="en-US" altLang="zh-CN" sz="3200" b="1" dirty="0">
                <a:latin typeface="Times New Roman" panose="02020603050405020304" pitchFamily="18" charset="0"/>
              </a:rPr>
              <a:t> Jim will work hard.</a:t>
            </a:r>
          </a:p>
          <a:p>
            <a:pPr>
              <a:spcAft>
                <a:spcPts val="600"/>
              </a:spcAft>
            </a:pPr>
            <a:r>
              <a:rPr lang="zh-CN" altLang="en-US" sz="3200" b="1" dirty="0">
                <a:latin typeface="Times New Roman" panose="02020603050405020304" pitchFamily="18" charset="0"/>
              </a:rPr>
              <a:t>在由</a:t>
            </a:r>
            <a:r>
              <a:rPr lang="en-US" altLang="zh-CN" sz="3200" b="1" dirty="0">
                <a:latin typeface="Times New Roman" panose="02020603050405020304" pitchFamily="18" charset="0"/>
              </a:rPr>
              <a:t>that</a:t>
            </a:r>
            <a:r>
              <a:rPr lang="zh-CN" altLang="en-US" sz="3200" b="1" dirty="0">
                <a:latin typeface="Times New Roman" panose="02020603050405020304" pitchFamily="18" charset="0"/>
              </a:rPr>
              <a:t>引导的宾语从句中，由于连词</a:t>
            </a:r>
            <a:r>
              <a:rPr lang="en-US" altLang="zh-CN" sz="3200" b="1" dirty="0">
                <a:latin typeface="Times New Roman" panose="02020603050405020304" pitchFamily="18" charset="0"/>
              </a:rPr>
              <a:t>that</a:t>
            </a:r>
            <a:r>
              <a:rPr lang="zh-CN" altLang="en-US" sz="3200" b="1" dirty="0">
                <a:latin typeface="Times New Roman" panose="02020603050405020304" pitchFamily="18" charset="0"/>
              </a:rPr>
              <a:t>只起引导功能，无具体意义，不担当任何成份，因此在口语或非正式的文体中常可省略。然而，大凡规则总有例外的情况，在下列</a:t>
            </a:r>
            <a:r>
              <a:rPr lang="en-US" altLang="zh-CN" sz="3200" b="1" dirty="0">
                <a:latin typeface="Times New Roman" panose="02020603050405020304" pitchFamily="18" charset="0"/>
              </a:rPr>
              <a:t>that</a:t>
            </a:r>
            <a:r>
              <a:rPr lang="zh-CN" altLang="en-US" sz="3200" b="1" dirty="0">
                <a:latin typeface="Times New Roman" panose="02020603050405020304" pitchFamily="18" charset="0"/>
              </a:rPr>
              <a:t>引导的宾语从句中，</a:t>
            </a:r>
            <a:r>
              <a:rPr lang="en-US" altLang="zh-CN" sz="3200" b="1" dirty="0">
                <a:latin typeface="Times New Roman" panose="02020603050405020304" pitchFamily="18" charset="0"/>
              </a:rPr>
              <a:t>that</a:t>
            </a:r>
            <a:r>
              <a:rPr lang="zh-CN" altLang="en-US" sz="3200" b="1" dirty="0">
                <a:latin typeface="Times New Roman" panose="02020603050405020304" pitchFamily="18" charset="0"/>
              </a:rPr>
              <a:t>则不能省略。</a:t>
            </a:r>
            <a:endParaRPr lang="en-US" altLang="zh-CN" sz="32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9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1219200" y="1828800"/>
            <a:ext cx="7086600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1). </a:t>
            </a:r>
            <a:r>
              <a:rPr lang="zh-CN" altLang="en-US" sz="3200" b="1" dirty="0">
                <a:latin typeface="Times New Roman" panose="02020603050405020304" pitchFamily="18" charset="0"/>
              </a:rPr>
              <a:t>从句的主语是</a:t>
            </a:r>
            <a:r>
              <a:rPr lang="en-US" altLang="zh-CN" sz="3200" b="1" dirty="0">
                <a:latin typeface="Times New Roman" panose="02020603050405020304" pitchFamily="18" charset="0"/>
              </a:rPr>
              <a:t>that</a:t>
            </a:r>
            <a:r>
              <a:rPr lang="zh-CN" altLang="en-US" sz="3200" b="1" dirty="0">
                <a:latin typeface="Times New Roman" panose="02020603050405020304" pitchFamily="18" charset="0"/>
              </a:rPr>
              <a:t>。如：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   </a:t>
            </a:r>
            <a:r>
              <a:rPr lang="en-US" altLang="zh-CN" sz="3200" b="1" dirty="0">
                <a:latin typeface="Times New Roman" panose="02020603050405020304" pitchFamily="18" charset="0"/>
              </a:rPr>
              <a:t>He says that that is a real king’s hat.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他说那是一个真的王冠。</a:t>
            </a:r>
          </a:p>
        </p:txBody>
      </p:sp>
      <p:pic>
        <p:nvPicPr>
          <p:cNvPr id="34819" name="图片 2" descr="u=2939964958,1554700920&amp;fm=11&amp;gp=0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53200" y="4419600"/>
            <a:ext cx="203835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6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685800" y="1066800"/>
            <a:ext cx="8070850" cy="448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2).  that</a:t>
            </a:r>
            <a:r>
              <a:rPr lang="zh-CN" altLang="en-US" sz="3200" b="1" dirty="0">
                <a:latin typeface="Times New Roman" panose="02020603050405020304" pitchFamily="18" charset="0"/>
              </a:rPr>
              <a:t>从句中含有主从复合句。如：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   </a:t>
            </a:r>
            <a:r>
              <a:rPr lang="en-US" altLang="zh-CN" sz="3200" b="1" dirty="0">
                <a:latin typeface="Times New Roman" panose="02020603050405020304" pitchFamily="18" charset="0"/>
              </a:rPr>
              <a:t>I’m afraid that if you’ve lost it, you must pay for it.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3). </a:t>
            </a:r>
            <a:r>
              <a:rPr lang="zh-CN" altLang="en-US" sz="3200" b="1" dirty="0">
                <a:latin typeface="Times New Roman" panose="02020603050405020304" pitchFamily="18" charset="0"/>
              </a:rPr>
              <a:t>主、从句之间有插入语时。如：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    </a:t>
            </a:r>
            <a:r>
              <a:rPr lang="en-US" altLang="zh-CN" sz="3200" b="1" dirty="0">
                <a:latin typeface="Times New Roman" panose="02020603050405020304" pitchFamily="18" charset="0"/>
              </a:rPr>
              <a:t>It says here, on this card, that it was used in plays in ancient times.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</a:t>
            </a:r>
            <a:r>
              <a:rPr lang="zh-CN" altLang="en-US" sz="3200" b="1" dirty="0">
                <a:latin typeface="Times New Roman" panose="02020603050405020304" pitchFamily="18" charset="0"/>
              </a:rPr>
              <a:t>卡片上写着，它是古代演戏用的。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533400" y="1219200"/>
            <a:ext cx="8135938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4).  </a:t>
            </a:r>
            <a:r>
              <a:rPr lang="zh-CN" altLang="en-US" sz="3200" b="1">
                <a:latin typeface="Times New Roman" panose="02020603050405020304" pitchFamily="18" charset="0"/>
              </a:rPr>
              <a:t>若出现两个或两上以上的由</a:t>
            </a:r>
            <a:r>
              <a:rPr lang="en-US" altLang="zh-CN" sz="3200" b="1">
                <a:latin typeface="Times New Roman" panose="02020603050405020304" pitchFamily="18" charset="0"/>
              </a:rPr>
              <a:t>that</a:t>
            </a:r>
            <a:r>
              <a:rPr lang="zh-CN" altLang="en-US" sz="3200" b="1">
                <a:latin typeface="Times New Roman" panose="02020603050405020304" pitchFamily="18" charset="0"/>
              </a:rPr>
              <a:t>引导的宾语从句，且由并列连词连接时，只有第一个连词</a:t>
            </a:r>
            <a:r>
              <a:rPr lang="en-US" altLang="zh-CN" sz="3200" b="1">
                <a:latin typeface="Times New Roman" panose="02020603050405020304" pitchFamily="18" charset="0"/>
              </a:rPr>
              <a:t>that</a:t>
            </a:r>
            <a:r>
              <a:rPr lang="zh-CN" altLang="en-US" sz="3200" b="1">
                <a:latin typeface="Times New Roman" panose="02020603050405020304" pitchFamily="18" charset="0"/>
              </a:rPr>
              <a:t>可以省略。如：</a:t>
            </a:r>
          </a:p>
          <a:p>
            <a:pPr>
              <a:lnSpc>
                <a:spcPct val="125000"/>
              </a:lnSpc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   </a:t>
            </a:r>
            <a:r>
              <a:rPr lang="en-US" altLang="zh-CN" sz="3200" b="1">
                <a:latin typeface="Times New Roman" panose="02020603050405020304" pitchFamily="18" charset="0"/>
              </a:rPr>
              <a:t>She said (that) she would come and that she would also bring her son. </a:t>
            </a:r>
          </a:p>
          <a:p>
            <a:pPr>
              <a:lnSpc>
                <a:spcPct val="125000"/>
              </a:lnSpc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</a:t>
            </a:r>
            <a:r>
              <a:rPr lang="zh-CN" altLang="en-US" sz="3200" b="1">
                <a:latin typeface="Times New Roman" panose="02020603050405020304" pitchFamily="18" charset="0"/>
              </a:rPr>
              <a:t>她说她要来，还要带她的儿子来。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 Box 2"/>
          <p:cNvSpPr txBox="1">
            <a:spLocks noChangeArrowheads="1"/>
          </p:cNvSpPr>
          <p:nvPr/>
        </p:nvSpPr>
        <p:spPr bwMode="auto">
          <a:xfrm>
            <a:off x="685800" y="1600200"/>
            <a:ext cx="8001000" cy="364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15000"/>
              </a:spcBef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that </a:t>
            </a:r>
            <a:r>
              <a:rPr lang="zh-CN" altLang="en-US" sz="3200" b="1">
                <a:latin typeface="Times New Roman" panose="02020603050405020304" pitchFamily="18" charset="0"/>
              </a:rPr>
              <a:t>引导宾语从句，主句用一般现在时，从句可以使用任意符合句意要求的时态。如：</a:t>
            </a:r>
          </a:p>
          <a:p>
            <a:pPr eaLnBrk="1" hangingPunct="1">
              <a:spcBef>
                <a:spcPct val="15000"/>
              </a:spcBef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He says (that) they have returned already</a:t>
            </a:r>
            <a:r>
              <a:rPr lang="zh-CN" altLang="en-US" sz="3200" b="1">
                <a:latin typeface="Times New Roman" panose="02020603050405020304" pitchFamily="18" charset="0"/>
              </a:rPr>
              <a:t>．</a:t>
            </a:r>
          </a:p>
          <a:p>
            <a:pPr eaLnBrk="1" hangingPunct="1">
              <a:spcBef>
                <a:spcPct val="15000"/>
              </a:spcBef>
              <a:spcAft>
                <a:spcPts val="600"/>
              </a:spcAft>
            </a:pPr>
            <a:r>
              <a:rPr lang="zh-CN" altLang="en-US" sz="3200" b="1">
                <a:latin typeface="Times New Roman" panose="02020603050405020304" pitchFamily="18" charset="0"/>
              </a:rPr>
              <a:t>    他说他们已经回来了。</a:t>
            </a:r>
          </a:p>
          <a:p>
            <a:pPr eaLnBrk="1" hangingPunct="1">
              <a:spcBef>
                <a:spcPct val="15000"/>
              </a:spcBef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He tells me that he was born in 1985.</a:t>
            </a:r>
          </a:p>
          <a:p>
            <a:pPr eaLnBrk="1" hangingPunct="1">
              <a:spcBef>
                <a:spcPct val="15000"/>
              </a:spcBef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    </a:t>
            </a:r>
            <a:r>
              <a:rPr lang="zh-CN" altLang="en-US" sz="3200" b="1">
                <a:latin typeface="Times New Roman" panose="02020603050405020304" pitchFamily="18" charset="0"/>
              </a:rPr>
              <a:t>他告诉我他生于</a:t>
            </a:r>
            <a:r>
              <a:rPr lang="en-US" altLang="zh-CN" sz="3200" b="1">
                <a:latin typeface="Times New Roman" panose="02020603050405020304" pitchFamily="18" charset="0"/>
              </a:rPr>
              <a:t>1985</a:t>
            </a:r>
            <a:r>
              <a:rPr lang="zh-CN" altLang="en-US" sz="3200" b="1">
                <a:latin typeface="Times New Roman" panose="02020603050405020304" pitchFamily="18" charset="0"/>
              </a:rPr>
              <a:t>年。</a:t>
            </a:r>
            <a:r>
              <a:rPr lang="zh-CN" altLang="en-US"/>
              <a:t> </a:t>
            </a:r>
          </a:p>
        </p:txBody>
      </p:sp>
      <p:sp>
        <p:nvSpPr>
          <p:cNvPr id="37891" name="Text Box 4"/>
          <p:cNvSpPr txBox="1">
            <a:spLocks noChangeArrowheads="1"/>
          </p:cNvSpPr>
          <p:nvPr/>
        </p:nvSpPr>
        <p:spPr bwMode="auto">
          <a:xfrm>
            <a:off x="857250" y="928688"/>
            <a:ext cx="19351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3200" b="1">
                <a:solidFill>
                  <a:srgbClr val="CC0000"/>
                </a:solidFill>
                <a:latin typeface="Times New Roman" panose="02020603050405020304" pitchFamily="18" charset="0"/>
              </a:rPr>
              <a:t> 时态问题</a:t>
            </a:r>
            <a:endParaRPr kumimoji="1" lang="en-US" altLang="zh-CN" sz="3200" b="1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8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8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1676400" y="762000"/>
            <a:ext cx="228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/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838200" y="1066800"/>
            <a:ext cx="7543800" cy="441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zh-CN" altLang="en-US" sz="3200" b="1">
                <a:latin typeface="Times New Roman" panose="02020603050405020304" pitchFamily="18" charset="0"/>
              </a:rPr>
              <a:t>如果主句用一般过去时，从句要用过去时态的某种形式（一般过去时，过去进行时，过去将 来时，过去完成时）。如：</a:t>
            </a:r>
          </a:p>
          <a:p>
            <a:pPr eaLnBrk="1" hangingPunct="1"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He said (that) he bought a new </a:t>
            </a:r>
          </a:p>
          <a:p>
            <a:pPr eaLnBrk="1" hangingPunct="1"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dictionary</a:t>
            </a:r>
            <a:r>
              <a:rPr lang="zh-CN" altLang="en-US" sz="3200" b="1">
                <a:latin typeface="Times New Roman" panose="02020603050405020304" pitchFamily="18" charset="0"/>
              </a:rPr>
              <a:t>．</a:t>
            </a:r>
          </a:p>
          <a:p>
            <a:pPr eaLnBrk="1" hangingPunct="1">
              <a:spcAft>
                <a:spcPts val="600"/>
              </a:spcAft>
            </a:pPr>
            <a:r>
              <a:rPr lang="zh-CN" altLang="en-US" sz="3200" b="1">
                <a:latin typeface="Times New Roman" panose="02020603050405020304" pitchFamily="18" charset="0"/>
              </a:rPr>
              <a:t>    他说他买了本新词典。</a:t>
            </a:r>
          </a:p>
          <a:p>
            <a:pPr eaLnBrk="1" hangingPunct="1"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I knew they were studying English</a:t>
            </a:r>
            <a:r>
              <a:rPr lang="zh-CN" altLang="en-US" sz="3200" b="1">
                <a:latin typeface="Times New Roman" panose="02020603050405020304" pitchFamily="18" charset="0"/>
              </a:rPr>
              <a:t>．</a:t>
            </a:r>
          </a:p>
          <a:p>
            <a:pPr eaLnBrk="1" hangingPunct="1">
              <a:spcAft>
                <a:spcPts val="600"/>
              </a:spcAft>
            </a:pPr>
            <a:r>
              <a:rPr lang="zh-CN" altLang="en-US" sz="3200" b="1">
                <a:latin typeface="Times New Roman" panose="02020603050405020304" pitchFamily="18" charset="0"/>
              </a:rPr>
              <a:t>    我知道他们正在学英语。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18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18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18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18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218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685800" y="990600"/>
            <a:ext cx="77724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Times New Roman" panose="02020603050405020304" pitchFamily="18" charset="0"/>
              </a:rPr>
              <a:t>如果从句表达的是客观事实、真理、自然现象、名言、警句、格言、谚语等等，尽管主句用一般过去时，从句也要用一般现在时。如：</a:t>
            </a:r>
          </a:p>
          <a:p>
            <a:pPr eaLnBrk="1" hangingPunct="1"/>
            <a:r>
              <a:rPr lang="en-US" altLang="zh-CN" sz="3200" b="1">
                <a:latin typeface="Times New Roman" panose="02020603050405020304" pitchFamily="18" charset="0"/>
              </a:rPr>
              <a:t>Our teacher told us that light travels faster than sound.</a:t>
            </a:r>
          </a:p>
          <a:p>
            <a:pPr eaLnBrk="1" hangingPunct="1"/>
            <a:r>
              <a:rPr lang="en-US" altLang="zh-CN" sz="3200" b="1">
                <a:latin typeface="Times New Roman" panose="02020603050405020304" pitchFamily="18" charset="0"/>
              </a:rPr>
              <a:t>    </a:t>
            </a:r>
            <a:r>
              <a:rPr lang="zh-CN" altLang="en-US" sz="3200" b="1">
                <a:latin typeface="Times New Roman" panose="02020603050405020304" pitchFamily="18" charset="0"/>
              </a:rPr>
              <a:t>我们老师告诉我们，光比声音传播得快。</a:t>
            </a:r>
          </a:p>
          <a:p>
            <a:pPr eaLnBrk="1" hangingPunct="1"/>
            <a:r>
              <a:rPr lang="en-US" altLang="zh-CN" sz="3200" b="1">
                <a:latin typeface="Times New Roman" panose="02020603050405020304" pitchFamily="18" charset="0"/>
              </a:rPr>
              <a:t>He said that time is life.</a:t>
            </a:r>
          </a:p>
          <a:p>
            <a:pPr eaLnBrk="1" hangingPunct="1"/>
            <a:r>
              <a:rPr lang="en-US" altLang="zh-CN" sz="3200" b="1">
                <a:latin typeface="Times New Roman" panose="02020603050405020304" pitchFamily="18" charset="0"/>
              </a:rPr>
              <a:t>    </a:t>
            </a:r>
            <a:r>
              <a:rPr lang="zh-CN" altLang="en-US" sz="3200" b="1">
                <a:latin typeface="Times New Roman" panose="02020603050405020304" pitchFamily="18" charset="0"/>
              </a:rPr>
              <a:t>他说时间就是生命。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3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ChangeArrowheads="1"/>
          </p:cNvSpPr>
          <p:nvPr/>
        </p:nvSpPr>
        <p:spPr bwMode="auto">
          <a:xfrm>
            <a:off x="500063" y="1143000"/>
            <a:ext cx="8280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(2) </a:t>
            </a:r>
            <a:r>
              <a:rPr lang="zh-CN" altLang="en-US" sz="3200" b="1">
                <a:latin typeface="Times New Roman" panose="02020603050405020304" pitchFamily="18" charset="0"/>
              </a:rPr>
              <a:t>连接代词</a:t>
            </a:r>
            <a:r>
              <a:rPr lang="en-US" altLang="zh-CN" sz="3200" b="1">
                <a:latin typeface="Times New Roman" panose="02020603050405020304" pitchFamily="18" charset="0"/>
              </a:rPr>
              <a:t>who, whom, which</a:t>
            </a:r>
            <a:r>
              <a:rPr lang="zh-CN" altLang="en-US" sz="3200" b="1">
                <a:latin typeface="Times New Roman" panose="02020603050405020304" pitchFamily="18" charset="0"/>
              </a:rPr>
              <a:t>等，如：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Do you know </a:t>
            </a:r>
            <a:r>
              <a:rPr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who (whom)</a:t>
            </a:r>
            <a:r>
              <a:rPr lang="en-US" altLang="zh-CN" sz="3200" b="1">
                <a:latin typeface="Times New Roman" panose="02020603050405020304" pitchFamily="18" charset="0"/>
              </a:rPr>
              <a:t> they are waiting for?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(3) </a:t>
            </a:r>
            <a:r>
              <a:rPr lang="zh-CN" altLang="en-US" sz="3200" b="1">
                <a:latin typeface="Times New Roman" panose="02020603050405020304" pitchFamily="18" charset="0"/>
              </a:rPr>
              <a:t>连接副词</a:t>
            </a:r>
            <a:r>
              <a:rPr lang="en-US" altLang="zh-CN" sz="3200" b="1">
                <a:latin typeface="Times New Roman" panose="02020603050405020304" pitchFamily="18" charset="0"/>
              </a:rPr>
              <a:t>when, where, how, why</a:t>
            </a:r>
            <a:r>
              <a:rPr lang="zh-CN" altLang="en-US" sz="3200" b="1">
                <a:latin typeface="Times New Roman" panose="02020603050405020304" pitchFamily="18" charset="0"/>
              </a:rPr>
              <a:t>等。如：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  </a:t>
            </a:r>
            <a:r>
              <a:rPr lang="en-US" altLang="zh-CN" sz="3200" b="1">
                <a:latin typeface="Times New Roman" panose="02020603050405020304" pitchFamily="18" charset="0"/>
              </a:rPr>
              <a:t>Could you tell me</a:t>
            </a:r>
            <a:r>
              <a:rPr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 how</a:t>
            </a:r>
            <a:r>
              <a:rPr lang="en-US" altLang="zh-CN" sz="3200" b="1">
                <a:latin typeface="Times New Roman" panose="02020603050405020304" pitchFamily="18" charset="0"/>
              </a:rPr>
              <a:t> we can get to the station?</a:t>
            </a:r>
          </a:p>
        </p:txBody>
      </p:sp>
      <p:pic>
        <p:nvPicPr>
          <p:cNvPr id="40963" name="Picture 2" descr="http://img0.imgtn.bdimg.com/it/u=2119450685,3651212465&amp;fm=21&amp;gp=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75" y="4429125"/>
            <a:ext cx="147637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73025" y="1268413"/>
            <a:ext cx="83042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 dirty="0">
                <a:latin typeface="Times New Roman" panose="02020603050405020304" pitchFamily="18" charset="0"/>
              </a:rPr>
              <a:t>This is the film 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which I saw last night.</a:t>
            </a:r>
          </a:p>
        </p:txBody>
      </p:sp>
      <p:sp>
        <p:nvSpPr>
          <p:cNvPr id="5123" name="Text Box 9"/>
          <p:cNvSpPr txBox="1">
            <a:spLocks noChangeArrowheads="1"/>
          </p:cNvSpPr>
          <p:nvPr/>
        </p:nvSpPr>
        <p:spPr bwMode="auto">
          <a:xfrm>
            <a:off x="73025" y="3046413"/>
            <a:ext cx="83470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 dirty="0">
                <a:latin typeface="Times New Roman" panose="02020603050405020304" pitchFamily="18" charset="0"/>
              </a:rPr>
              <a:t>This is the film 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whose name is Titanic .</a:t>
            </a:r>
          </a:p>
        </p:txBody>
      </p:sp>
      <p:sp>
        <p:nvSpPr>
          <p:cNvPr id="5124" name="Text Box 10"/>
          <p:cNvSpPr txBox="1">
            <a:spLocks noChangeArrowheads="1"/>
          </p:cNvSpPr>
          <p:nvPr/>
        </p:nvSpPr>
        <p:spPr bwMode="auto">
          <a:xfrm>
            <a:off x="115888" y="3733800"/>
            <a:ext cx="83042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 dirty="0">
                <a:latin typeface="Times New Roman" panose="02020603050405020304" pitchFamily="18" charset="0"/>
              </a:rPr>
              <a:t>The man and the woman 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whom you see in the picture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 are Jack and Lucy . </a:t>
            </a:r>
          </a:p>
        </p:txBody>
      </p:sp>
      <p:sp>
        <p:nvSpPr>
          <p:cNvPr id="5125" name="Text Box 11"/>
          <p:cNvSpPr txBox="1">
            <a:spLocks noChangeArrowheads="1"/>
          </p:cNvSpPr>
          <p:nvPr/>
        </p:nvSpPr>
        <p:spPr bwMode="auto">
          <a:xfrm>
            <a:off x="144463" y="1987550"/>
            <a:ext cx="83042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 dirty="0">
                <a:latin typeface="Times New Roman" panose="02020603050405020304" pitchFamily="18" charset="0"/>
              </a:rPr>
              <a:t>Here are two pictures 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that are taken from the film .</a:t>
            </a:r>
          </a:p>
        </p:txBody>
      </p:sp>
      <p:sp>
        <p:nvSpPr>
          <p:cNvPr id="5126" name="Text Box 12"/>
          <p:cNvSpPr txBox="1">
            <a:spLocks noChangeArrowheads="1"/>
          </p:cNvSpPr>
          <p:nvPr/>
        </p:nvSpPr>
        <p:spPr bwMode="auto">
          <a:xfrm>
            <a:off x="0" y="4940300"/>
            <a:ext cx="730885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 dirty="0">
                <a:latin typeface="Times New Roman" panose="02020603050405020304" pitchFamily="18" charset="0"/>
              </a:rPr>
              <a:t>Jack and Lucy are the hero and the heroine 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who loved each other very much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 in the film . </a:t>
            </a:r>
          </a:p>
        </p:txBody>
      </p:sp>
      <p:pic>
        <p:nvPicPr>
          <p:cNvPr id="5127" name="Picture 18" descr="TITANIC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29500" y="5572125"/>
            <a:ext cx="17145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9" descr="TITANIC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02525" y="0"/>
            <a:ext cx="1641475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" name="AutoShape 20"/>
          <p:cNvSpPr>
            <a:spLocks noChangeArrowheads="1"/>
          </p:cNvSpPr>
          <p:nvPr/>
        </p:nvSpPr>
        <p:spPr bwMode="auto">
          <a:xfrm flipV="1">
            <a:off x="250825" y="836613"/>
            <a:ext cx="3889375" cy="533400"/>
          </a:xfrm>
          <a:prstGeom prst="wedgeRectCallout">
            <a:avLst>
              <a:gd name="adj1" fmla="val 31102"/>
              <a:gd name="adj2" fmla="val -8422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</a:ln>
        </p:spPr>
        <p:txBody>
          <a:bodyPr rot="10800000"/>
          <a:lstStyle/>
          <a:p>
            <a:r>
              <a:rPr kumimoji="1"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which</a:t>
            </a:r>
            <a:r>
              <a:rPr kumimoji="1" lang="zh-CN" altLang="en-US" sz="3200" b="1">
                <a:solidFill>
                  <a:srgbClr val="CC0000"/>
                </a:solidFill>
                <a:latin typeface="Times New Roman" panose="02020603050405020304" pitchFamily="18" charset="0"/>
              </a:rPr>
              <a:t>指物，作宾语</a:t>
            </a:r>
          </a:p>
        </p:txBody>
      </p:sp>
      <p:sp>
        <p:nvSpPr>
          <p:cNvPr id="1046" name="AutoShape 22"/>
          <p:cNvSpPr>
            <a:spLocks noChangeArrowheads="1"/>
          </p:cNvSpPr>
          <p:nvPr/>
        </p:nvSpPr>
        <p:spPr bwMode="auto">
          <a:xfrm flipV="1">
            <a:off x="1116013" y="1484313"/>
            <a:ext cx="3995737" cy="533400"/>
          </a:xfrm>
          <a:prstGeom prst="wedgeRectCallout">
            <a:avLst>
              <a:gd name="adj1" fmla="val 33074"/>
              <a:gd name="adj2" fmla="val -101491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</a:ln>
        </p:spPr>
        <p:txBody>
          <a:bodyPr rot="10800000"/>
          <a:lstStyle/>
          <a:p>
            <a:r>
              <a:rPr kumimoji="1"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that</a:t>
            </a:r>
            <a:r>
              <a:rPr kumimoji="1" lang="zh-CN" altLang="en-US" sz="3200" b="1">
                <a:solidFill>
                  <a:srgbClr val="CC0000"/>
                </a:solidFill>
                <a:latin typeface="Times New Roman" panose="02020603050405020304" pitchFamily="18" charset="0"/>
              </a:rPr>
              <a:t>指物，作主语</a:t>
            </a:r>
          </a:p>
        </p:txBody>
      </p:sp>
      <p:sp>
        <p:nvSpPr>
          <p:cNvPr id="1047" name="AutoShape 23"/>
          <p:cNvSpPr>
            <a:spLocks noChangeArrowheads="1"/>
          </p:cNvSpPr>
          <p:nvPr/>
        </p:nvSpPr>
        <p:spPr bwMode="auto">
          <a:xfrm flipV="1">
            <a:off x="3924300" y="2565400"/>
            <a:ext cx="3889375" cy="533400"/>
          </a:xfrm>
          <a:prstGeom prst="wedgeRectCallout">
            <a:avLst>
              <a:gd name="adj1" fmla="val -61023"/>
              <a:gd name="adj2" fmla="val -97324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</a:ln>
        </p:spPr>
        <p:txBody>
          <a:bodyPr rot="10800000"/>
          <a:lstStyle/>
          <a:p>
            <a:r>
              <a:rPr kumimoji="1"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whose</a:t>
            </a:r>
            <a:r>
              <a:rPr kumimoji="1" lang="zh-CN" altLang="en-US" sz="3200" b="1">
                <a:solidFill>
                  <a:srgbClr val="CC0000"/>
                </a:solidFill>
                <a:latin typeface="Times New Roman" panose="02020603050405020304" pitchFamily="18" charset="0"/>
              </a:rPr>
              <a:t>指人，作定语</a:t>
            </a:r>
          </a:p>
        </p:txBody>
      </p:sp>
      <p:sp>
        <p:nvSpPr>
          <p:cNvPr id="1048" name="AutoShape 24"/>
          <p:cNvSpPr>
            <a:spLocks noChangeArrowheads="1"/>
          </p:cNvSpPr>
          <p:nvPr/>
        </p:nvSpPr>
        <p:spPr bwMode="auto">
          <a:xfrm flipV="1">
            <a:off x="468313" y="3357563"/>
            <a:ext cx="3959225" cy="533400"/>
          </a:xfrm>
          <a:prstGeom prst="wedgeRectCallout">
            <a:avLst>
              <a:gd name="adj1" fmla="val 68000"/>
              <a:gd name="adj2" fmla="val -8303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</a:ln>
        </p:spPr>
        <p:txBody>
          <a:bodyPr rot="10800000"/>
          <a:lstStyle/>
          <a:p>
            <a:r>
              <a:rPr kumimoji="1"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whom</a:t>
            </a:r>
            <a:r>
              <a:rPr kumimoji="1" lang="zh-CN" altLang="en-US" sz="3200" b="1">
                <a:solidFill>
                  <a:srgbClr val="CC0000"/>
                </a:solidFill>
                <a:latin typeface="Times New Roman" panose="02020603050405020304" pitchFamily="18" charset="0"/>
              </a:rPr>
              <a:t>指人，作宾语</a:t>
            </a:r>
          </a:p>
        </p:txBody>
      </p:sp>
      <p:sp>
        <p:nvSpPr>
          <p:cNvPr id="1049" name="AutoShape 25"/>
          <p:cNvSpPr>
            <a:spLocks noChangeArrowheads="1"/>
          </p:cNvSpPr>
          <p:nvPr/>
        </p:nvSpPr>
        <p:spPr bwMode="auto">
          <a:xfrm flipV="1">
            <a:off x="827088" y="4652963"/>
            <a:ext cx="3924300" cy="533400"/>
          </a:xfrm>
          <a:prstGeom prst="wedgeRectCallout">
            <a:avLst>
              <a:gd name="adj1" fmla="val -23019"/>
              <a:gd name="adj2" fmla="val -148514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</a:ln>
        </p:spPr>
        <p:txBody>
          <a:bodyPr rot="10800000"/>
          <a:lstStyle/>
          <a:p>
            <a:r>
              <a:rPr kumimoji="1"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who</a:t>
            </a:r>
            <a:r>
              <a:rPr kumimoji="1" lang="zh-CN" altLang="en-US" sz="3200" b="1">
                <a:solidFill>
                  <a:srgbClr val="CC0000"/>
                </a:solidFill>
                <a:latin typeface="Times New Roman" panose="02020603050405020304" pitchFamily="18" charset="0"/>
              </a:rPr>
              <a:t>指人，作主语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" grpId="0" animBg="1" autoUpdateAnimBg="0"/>
      <p:bldP spid="1046" grpId="0" animBg="1" autoUpdateAnimBg="0"/>
      <p:bldP spid="1047" grpId="0" animBg="1" autoUpdateAnimBg="0"/>
      <p:bldP spid="1048" grpId="0" animBg="1" autoUpdateAnimBg="0"/>
      <p:bldP spid="1049" grpId="0" animBg="1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9"/>
          <p:cNvSpPr>
            <a:spLocks noChangeArrowheads="1"/>
          </p:cNvSpPr>
          <p:nvPr/>
        </p:nvSpPr>
        <p:spPr bwMode="auto">
          <a:xfrm>
            <a:off x="1000125" y="1214438"/>
            <a:ext cx="6500813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(4)</a:t>
            </a:r>
            <a:r>
              <a:rPr lang="zh-CN" altLang="en-US" sz="3200" b="1">
                <a:latin typeface="Times New Roman" panose="02020603050405020304" pitchFamily="18" charset="0"/>
              </a:rPr>
              <a:t>由</a:t>
            </a:r>
            <a:r>
              <a:rPr lang="en-US" altLang="zh-CN" sz="3200" b="1">
                <a:latin typeface="Times New Roman" panose="02020603050405020304" pitchFamily="18" charset="0"/>
              </a:rPr>
              <a:t>if</a:t>
            </a:r>
            <a:r>
              <a:rPr lang="zh-CN" altLang="en-US" sz="3200" b="1">
                <a:latin typeface="Times New Roman" panose="02020603050405020304" pitchFamily="18" charset="0"/>
              </a:rPr>
              <a:t>和</a:t>
            </a:r>
            <a:r>
              <a:rPr lang="en-US" altLang="zh-CN" sz="3200" b="1">
                <a:latin typeface="Times New Roman" panose="02020603050405020304" pitchFamily="18" charset="0"/>
              </a:rPr>
              <a:t>whether</a:t>
            </a:r>
            <a:r>
              <a:rPr lang="zh-CN" altLang="en-US" sz="3200" b="1">
                <a:latin typeface="Times New Roman" panose="02020603050405020304" pitchFamily="18" charset="0"/>
              </a:rPr>
              <a:t>引导的宾语从句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57250" y="2000250"/>
            <a:ext cx="74295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spcAft>
                <a:spcPct val="150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Ⅰ. if</a:t>
            </a:r>
            <a:r>
              <a:rPr lang="zh-CN" altLang="en-US" sz="3200" b="1">
                <a:latin typeface="Times New Roman" panose="02020603050405020304" pitchFamily="18" charset="0"/>
              </a:rPr>
              <a:t>和</a:t>
            </a:r>
            <a:r>
              <a:rPr lang="en-US" altLang="zh-CN" sz="3200" b="1">
                <a:latin typeface="Times New Roman" panose="02020603050405020304" pitchFamily="18" charset="0"/>
              </a:rPr>
              <a:t>whether</a:t>
            </a:r>
            <a:r>
              <a:rPr lang="zh-CN" altLang="en-US" sz="3200" b="1">
                <a:latin typeface="Times New Roman" panose="02020603050405020304" pitchFamily="18" charset="0"/>
              </a:rPr>
              <a:t>引导宾语从句时，作“是否”讲，一般情况下，二者没有区别，可以换用。但</a:t>
            </a:r>
            <a:r>
              <a:rPr lang="en-US" altLang="zh-CN" sz="3200" b="1">
                <a:latin typeface="Times New Roman" panose="02020603050405020304" pitchFamily="18" charset="0"/>
              </a:rPr>
              <a:t>if</a:t>
            </a:r>
            <a:r>
              <a:rPr lang="zh-CN" altLang="en-US" sz="3200" b="1">
                <a:latin typeface="Times New Roman" panose="02020603050405020304" pitchFamily="18" charset="0"/>
              </a:rPr>
              <a:t>常用于口语中，</a:t>
            </a:r>
            <a:r>
              <a:rPr lang="en-US" altLang="zh-CN" sz="3200" b="1">
                <a:latin typeface="Times New Roman" panose="02020603050405020304" pitchFamily="18" charset="0"/>
              </a:rPr>
              <a:t>whether</a:t>
            </a:r>
            <a:r>
              <a:rPr lang="zh-CN" altLang="en-US" sz="3200" b="1">
                <a:latin typeface="Times New Roman" panose="02020603050405020304" pitchFamily="18" charset="0"/>
              </a:rPr>
              <a:t>比较正式。如：    </a:t>
            </a:r>
          </a:p>
        </p:txBody>
      </p:sp>
      <p:pic>
        <p:nvPicPr>
          <p:cNvPr id="41988" name="Picture 2" descr="http://img2.imgtn.bdimg.com/it/u=2094395928,1252780214&amp;fm=90&amp;gp=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0575" y="4500563"/>
            <a:ext cx="1431925" cy="197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1143000" y="1295400"/>
            <a:ext cx="6781800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Millie asked if / whether he liked this sweater.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</a:t>
            </a:r>
            <a:r>
              <a:rPr lang="zh-CN" altLang="en-US" sz="3200" b="1">
                <a:latin typeface="Times New Roman" panose="02020603050405020304" pitchFamily="18" charset="0"/>
              </a:rPr>
              <a:t>米莉问他是否喜欢这件羊毛衫。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     </a:t>
            </a:r>
            <a:r>
              <a:rPr lang="en-US" altLang="zh-CN" sz="3200" b="1">
                <a:latin typeface="Times New Roman" panose="02020603050405020304" pitchFamily="18" charset="0"/>
              </a:rPr>
              <a:t>The fisherman wants to know if / whether it will rain.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</a:t>
            </a:r>
            <a:r>
              <a:rPr lang="zh-CN" altLang="en-US" sz="3200" b="1">
                <a:latin typeface="Times New Roman" panose="02020603050405020304" pitchFamily="18" charset="0"/>
              </a:rPr>
              <a:t>渔民想知道天是否会下雨。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685800" y="1066800"/>
            <a:ext cx="7758113" cy="462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1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Ⅱ. if</a:t>
            </a:r>
            <a:r>
              <a:rPr lang="zh-CN" altLang="en-US" sz="3200" b="1" dirty="0">
                <a:latin typeface="Times New Roman" panose="02020603050405020304" pitchFamily="18" charset="0"/>
              </a:rPr>
              <a:t>和</a:t>
            </a:r>
            <a:r>
              <a:rPr lang="en-US" altLang="zh-CN" sz="3200" b="1" dirty="0">
                <a:latin typeface="Times New Roman" panose="02020603050405020304" pitchFamily="18" charset="0"/>
              </a:rPr>
              <a:t>whether</a:t>
            </a:r>
            <a:r>
              <a:rPr lang="zh-CN" altLang="en-US" sz="3200" b="1" dirty="0">
                <a:latin typeface="Times New Roman" panose="02020603050405020304" pitchFamily="18" charset="0"/>
              </a:rPr>
              <a:t>引导宾语从句时，要注意宾语从句三要素，即连词、语序和时态。由于</a:t>
            </a:r>
            <a:r>
              <a:rPr lang="en-US" altLang="zh-CN" sz="3200" b="1" dirty="0">
                <a:latin typeface="Times New Roman" panose="02020603050405020304" pitchFamily="18" charset="0"/>
              </a:rPr>
              <a:t>if</a:t>
            </a:r>
            <a:r>
              <a:rPr lang="zh-CN" altLang="en-US" sz="3200" b="1" dirty="0">
                <a:latin typeface="Times New Roman" panose="02020603050405020304" pitchFamily="18" charset="0"/>
              </a:rPr>
              <a:t>和</a:t>
            </a:r>
            <a:r>
              <a:rPr lang="en-US" altLang="zh-CN" sz="3200" b="1" dirty="0">
                <a:latin typeface="Times New Roman" panose="02020603050405020304" pitchFamily="18" charset="0"/>
              </a:rPr>
              <a:t>whether</a:t>
            </a:r>
            <a:r>
              <a:rPr lang="zh-CN" altLang="en-US" sz="3200" b="1" dirty="0">
                <a:latin typeface="Times New Roman" panose="02020603050405020304" pitchFamily="18" charset="0"/>
              </a:rPr>
              <a:t>连接的是一般疑问句，因此要注意把从句语序改为陈述句语序。如：</a:t>
            </a:r>
          </a:p>
          <a:p>
            <a:pPr>
              <a:spcBef>
                <a:spcPct val="15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      </a:t>
            </a:r>
            <a:r>
              <a:rPr lang="en-US" altLang="zh-CN" sz="3200" b="1" dirty="0">
                <a:latin typeface="Times New Roman" panose="02020603050405020304" pitchFamily="18" charset="0"/>
              </a:rPr>
              <a:t>Does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Mr</a:t>
            </a:r>
            <a:r>
              <a:rPr lang="en-US" altLang="zh-CN" sz="3200" b="1" dirty="0">
                <a:latin typeface="Times New Roman" panose="02020603050405020304" pitchFamily="18" charset="0"/>
              </a:rPr>
              <a:t> Zhao live in Room 208? Could you tell me?</a:t>
            </a:r>
          </a:p>
          <a:p>
            <a:pPr>
              <a:spcBef>
                <a:spcPct val="1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→Could you tell me if / whether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Mr</a:t>
            </a:r>
            <a:r>
              <a:rPr lang="en-US" altLang="zh-CN" sz="3200" b="1" dirty="0">
                <a:latin typeface="Times New Roman" panose="02020603050405020304" pitchFamily="18" charset="0"/>
              </a:rPr>
              <a:t> Zhao  lives in Room 208?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609600" y="1219200"/>
            <a:ext cx="8281988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其次要注意时态变化：</a:t>
            </a:r>
          </a:p>
          <a:p>
            <a:pPr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</a:rPr>
              <a:t>1). </a:t>
            </a:r>
            <a:r>
              <a:rPr lang="zh-CN" altLang="en-US" sz="3200" b="1">
                <a:latin typeface="Times New Roman" panose="02020603050405020304" pitchFamily="18" charset="0"/>
              </a:rPr>
              <a:t>若主句是一般现在时，从句用任何所需时态。如：</a:t>
            </a:r>
          </a:p>
          <a:p>
            <a:pPr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   </a:t>
            </a:r>
            <a:r>
              <a:rPr lang="en-US" altLang="zh-CN" sz="3200" b="1">
                <a:latin typeface="Times New Roman" panose="02020603050405020304" pitchFamily="18" charset="0"/>
              </a:rPr>
              <a:t>He wants to know if / whether they had a good journey home. 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</a:t>
            </a:r>
            <a:r>
              <a:rPr lang="zh-CN" altLang="en-US" sz="3200" b="1">
                <a:latin typeface="Times New Roman" panose="02020603050405020304" pitchFamily="18" charset="0"/>
              </a:rPr>
              <a:t>他想知道他们回家旅途是否愉快。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6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685800" y="1066800"/>
            <a:ext cx="7685088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2). </a:t>
            </a:r>
            <a:r>
              <a:rPr lang="zh-CN" altLang="en-US" sz="3200" b="1">
                <a:latin typeface="Times New Roman" panose="02020603050405020304" pitchFamily="18" charset="0"/>
              </a:rPr>
              <a:t>若主句是一般过去时，从句则用跟过去相关的时态。即一般现在时变为一般过去时、现在进行时变为过去进行时、一般将来时为过去将来时、现在完成时态变为过去完成时。如：</a:t>
            </a:r>
          </a:p>
          <a:p>
            <a:pPr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       </a:t>
            </a:r>
            <a:r>
              <a:rPr lang="en-US" altLang="zh-CN" sz="3200" b="1">
                <a:latin typeface="Times New Roman" panose="02020603050405020304" pitchFamily="18" charset="0"/>
              </a:rPr>
              <a:t>Did the train leave? She didn’t know. 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→She didn’t know if / whether the train had left.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838200" y="1066800"/>
            <a:ext cx="7542213" cy="399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Ⅲ. if</a:t>
            </a:r>
            <a:r>
              <a:rPr lang="zh-CN" altLang="en-US" sz="3200" b="1">
                <a:latin typeface="Times New Roman" panose="02020603050405020304" pitchFamily="18" charset="0"/>
              </a:rPr>
              <a:t>和</a:t>
            </a:r>
            <a:r>
              <a:rPr lang="en-US" altLang="zh-CN" sz="3200" b="1">
                <a:latin typeface="Times New Roman" panose="02020603050405020304" pitchFamily="18" charset="0"/>
              </a:rPr>
              <a:t>whether</a:t>
            </a:r>
            <a:r>
              <a:rPr lang="zh-CN" altLang="en-US" sz="3200" b="1">
                <a:latin typeface="Times New Roman" panose="02020603050405020304" pitchFamily="18" charset="0"/>
              </a:rPr>
              <a:t>的区别</a:t>
            </a:r>
          </a:p>
          <a:p>
            <a:pPr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二者在下列几种情况下不能换用：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1). </a:t>
            </a:r>
            <a:r>
              <a:rPr lang="zh-CN" altLang="en-US" sz="3200" b="1">
                <a:latin typeface="Times New Roman" panose="02020603050405020304" pitchFamily="18" charset="0"/>
              </a:rPr>
              <a:t>宾语从句置于句首表示强调时，应用</a:t>
            </a:r>
            <a:r>
              <a:rPr lang="en-US" altLang="zh-CN" sz="3200" b="1">
                <a:latin typeface="Times New Roman" panose="02020603050405020304" pitchFamily="18" charset="0"/>
              </a:rPr>
              <a:t>whether</a:t>
            </a:r>
            <a:r>
              <a:rPr lang="zh-CN" altLang="en-US" sz="3200" b="1">
                <a:latin typeface="Times New Roman" panose="02020603050405020304" pitchFamily="18" charset="0"/>
              </a:rPr>
              <a:t>，不用</a:t>
            </a:r>
            <a:r>
              <a:rPr lang="en-US" altLang="zh-CN" sz="3200" b="1">
                <a:latin typeface="Times New Roman" panose="02020603050405020304" pitchFamily="18" charset="0"/>
              </a:rPr>
              <a:t>if</a:t>
            </a:r>
            <a:r>
              <a:rPr lang="zh-CN" altLang="en-US" sz="3200" b="1">
                <a:latin typeface="Times New Roman" panose="02020603050405020304" pitchFamily="18" charset="0"/>
              </a:rPr>
              <a:t>。如：</a:t>
            </a:r>
          </a:p>
          <a:p>
            <a:pPr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   </a:t>
            </a:r>
            <a:r>
              <a:rPr lang="en-US" altLang="zh-CN" sz="3200" b="1">
                <a:latin typeface="Times New Roman" panose="02020603050405020304" pitchFamily="18" charset="0"/>
              </a:rPr>
              <a:t>Whether this is true or not, I can’t say.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 </a:t>
            </a:r>
            <a:r>
              <a:rPr lang="zh-CN" altLang="en-US" sz="3200" b="1">
                <a:latin typeface="Times New Roman" panose="02020603050405020304" pitchFamily="18" charset="0"/>
              </a:rPr>
              <a:t>这是否对，我不能说。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8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8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914400" y="1828800"/>
            <a:ext cx="7542213" cy="30178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2). </a:t>
            </a:r>
            <a:r>
              <a:rPr lang="zh-CN" altLang="en-US" sz="3200" b="1">
                <a:latin typeface="Times New Roman" panose="02020603050405020304" pitchFamily="18" charset="0"/>
              </a:rPr>
              <a:t>宾语从句与</a:t>
            </a:r>
            <a:r>
              <a:rPr lang="en-US" altLang="zh-CN" sz="3200" b="1">
                <a:latin typeface="Times New Roman" panose="02020603050405020304" pitchFamily="18" charset="0"/>
              </a:rPr>
              <a:t>or not</a:t>
            </a:r>
            <a:r>
              <a:rPr lang="zh-CN" altLang="en-US" sz="3200" b="1">
                <a:latin typeface="Times New Roman" panose="02020603050405020304" pitchFamily="18" charset="0"/>
              </a:rPr>
              <a:t>直接连用时，应用</a:t>
            </a:r>
            <a:r>
              <a:rPr lang="en-US" altLang="zh-CN" sz="3200" b="1">
                <a:latin typeface="Times New Roman" panose="02020603050405020304" pitchFamily="18" charset="0"/>
              </a:rPr>
              <a:t>whether</a:t>
            </a:r>
            <a:r>
              <a:rPr lang="zh-CN" altLang="en-US" sz="3200" b="1">
                <a:latin typeface="Times New Roman" panose="02020603050405020304" pitchFamily="18" charset="0"/>
              </a:rPr>
              <a:t>，不能用</a:t>
            </a:r>
            <a:r>
              <a:rPr lang="en-US" altLang="zh-CN" sz="3200" b="1">
                <a:latin typeface="Times New Roman" panose="02020603050405020304" pitchFamily="18" charset="0"/>
              </a:rPr>
              <a:t>if</a:t>
            </a:r>
            <a:r>
              <a:rPr lang="zh-CN" altLang="en-US" sz="3200" b="1">
                <a:latin typeface="Times New Roman" panose="02020603050405020304" pitchFamily="18" charset="0"/>
              </a:rPr>
              <a:t>。如：</a:t>
            </a:r>
          </a:p>
          <a:p>
            <a:pPr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   </a:t>
            </a:r>
            <a:r>
              <a:rPr lang="en-US" altLang="zh-CN" sz="3200" b="1">
                <a:latin typeface="Times New Roman" panose="02020603050405020304" pitchFamily="18" charset="0"/>
              </a:rPr>
              <a:t>I don’t know whether or not he will come tomorrow. 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</a:t>
            </a:r>
            <a:r>
              <a:rPr lang="zh-CN" altLang="en-US" sz="3200" b="1">
                <a:latin typeface="Times New Roman" panose="02020603050405020304" pitchFamily="18" charset="0"/>
              </a:rPr>
              <a:t>我不知道他明天是否来。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457200" y="1143000"/>
            <a:ext cx="8283575" cy="42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3). </a:t>
            </a:r>
            <a:r>
              <a:rPr lang="zh-CN" altLang="en-US" sz="3200" b="1">
                <a:latin typeface="Times New Roman" panose="02020603050405020304" pitchFamily="18" charset="0"/>
              </a:rPr>
              <a:t>与动词不定式连用时，只能用</a:t>
            </a:r>
            <a:r>
              <a:rPr lang="en-US" altLang="zh-CN" sz="3200" b="1">
                <a:latin typeface="Times New Roman" panose="02020603050405020304" pitchFamily="18" charset="0"/>
              </a:rPr>
              <a:t>whether</a:t>
            </a:r>
            <a:r>
              <a:rPr lang="zh-CN" altLang="en-US" sz="3200" b="1">
                <a:latin typeface="Times New Roman" panose="02020603050405020304" pitchFamily="18" charset="0"/>
              </a:rPr>
              <a:t>。如：</a:t>
            </a:r>
          </a:p>
          <a:p>
            <a:pPr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     </a:t>
            </a:r>
            <a:r>
              <a:rPr lang="en-US" altLang="zh-CN" sz="3200" b="1">
                <a:latin typeface="Times New Roman" panose="02020603050405020304" pitchFamily="18" charset="0"/>
              </a:rPr>
              <a:t>She can’t decide whether to go to America. 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 </a:t>
            </a:r>
            <a:r>
              <a:rPr lang="zh-CN" altLang="en-US" sz="3200" b="1">
                <a:latin typeface="Times New Roman" panose="02020603050405020304" pitchFamily="18" charset="0"/>
              </a:rPr>
              <a:t>她不能决定是否去美国。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4). </a:t>
            </a:r>
            <a:r>
              <a:rPr lang="zh-CN" altLang="en-US" sz="3200" b="1">
                <a:latin typeface="Times New Roman" panose="02020603050405020304" pitchFamily="18" charset="0"/>
              </a:rPr>
              <a:t>从句作介词宾语时，只能用</a:t>
            </a:r>
            <a:r>
              <a:rPr lang="en-US" altLang="zh-CN" sz="3200" b="1">
                <a:latin typeface="Times New Roman" panose="02020603050405020304" pitchFamily="18" charset="0"/>
              </a:rPr>
              <a:t>whether</a:t>
            </a:r>
            <a:r>
              <a:rPr lang="zh-CN" altLang="en-US" sz="3200" b="1">
                <a:latin typeface="Times New Roman" panose="02020603050405020304" pitchFamily="18" charset="0"/>
              </a:rPr>
              <a:t>。如：</a:t>
            </a:r>
          </a:p>
          <a:p>
            <a:pPr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    </a:t>
            </a:r>
            <a:r>
              <a:rPr lang="en-US" altLang="zh-CN" sz="3200" b="1">
                <a:latin typeface="Times New Roman" panose="02020603050405020304" pitchFamily="18" charset="0"/>
              </a:rPr>
              <a:t>I worry about whether I hurt her feeling. 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 </a:t>
            </a:r>
            <a:r>
              <a:rPr lang="zh-CN" altLang="en-US" sz="3200" b="1">
                <a:latin typeface="Times New Roman" panose="02020603050405020304" pitchFamily="18" charset="0"/>
              </a:rPr>
              <a:t>我担心是否伤了她的感情。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9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762000" y="1524000"/>
            <a:ext cx="7532688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5). </a:t>
            </a:r>
            <a:r>
              <a:rPr lang="zh-CN" altLang="en-US" sz="3200" b="1">
                <a:latin typeface="Times New Roman" panose="02020603050405020304" pitchFamily="18" charset="0"/>
              </a:rPr>
              <a:t>宾语从句的谓语动词是否定形式时，只能用</a:t>
            </a:r>
            <a:r>
              <a:rPr lang="en-US" altLang="zh-CN" sz="3200" b="1">
                <a:latin typeface="Times New Roman" panose="02020603050405020304" pitchFamily="18" charset="0"/>
              </a:rPr>
              <a:t>if</a:t>
            </a:r>
            <a:r>
              <a:rPr lang="zh-CN" altLang="en-US" sz="3200" b="1">
                <a:latin typeface="Times New Roman" panose="02020603050405020304" pitchFamily="18" charset="0"/>
              </a:rPr>
              <a:t>，不能用</a:t>
            </a:r>
            <a:r>
              <a:rPr lang="en-US" altLang="zh-CN" sz="3200" b="1">
                <a:latin typeface="Times New Roman" panose="02020603050405020304" pitchFamily="18" charset="0"/>
              </a:rPr>
              <a:t>whether</a:t>
            </a:r>
            <a:r>
              <a:rPr lang="zh-CN" altLang="en-US" sz="3200" b="1">
                <a:latin typeface="Times New Roman" panose="02020603050405020304" pitchFamily="18" charset="0"/>
              </a:rPr>
              <a:t>。如：</a:t>
            </a:r>
          </a:p>
          <a:p>
            <a:pPr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   </a:t>
            </a:r>
            <a:r>
              <a:rPr lang="en-US" altLang="zh-CN" sz="3200" b="1">
                <a:latin typeface="Times New Roman" panose="02020603050405020304" pitchFamily="18" charset="0"/>
              </a:rPr>
              <a:t>Tom wants to know if he won’t come here tomorrow.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</a:t>
            </a:r>
            <a:r>
              <a:rPr lang="zh-CN" altLang="en-US" sz="3200" b="1">
                <a:latin typeface="Times New Roman" panose="02020603050405020304" pitchFamily="18" charset="0"/>
              </a:rPr>
              <a:t>汤姆想知道他明天是否不来这儿。</a:t>
            </a:r>
          </a:p>
          <a:p>
            <a:pPr>
              <a:spcBef>
                <a:spcPct val="50000"/>
              </a:spcBef>
            </a:pPr>
            <a:endParaRPr lang="en-US" altLang="zh-CN" sz="32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1143000" y="1295400"/>
            <a:ext cx="69342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6). if</a:t>
            </a:r>
            <a:r>
              <a:rPr lang="zh-CN" altLang="en-US" sz="3200" b="1">
                <a:latin typeface="Times New Roman" panose="02020603050405020304" pitchFamily="18" charset="0"/>
              </a:rPr>
              <a:t>意为“假如，如果”时，可以引导条件状语从句，而</a:t>
            </a:r>
            <a:r>
              <a:rPr lang="en-US" altLang="zh-CN" sz="3200" b="1">
                <a:latin typeface="Times New Roman" panose="02020603050405020304" pitchFamily="18" charset="0"/>
              </a:rPr>
              <a:t>whether</a:t>
            </a:r>
            <a:r>
              <a:rPr lang="zh-CN" altLang="en-US" sz="3200" b="1">
                <a:latin typeface="Times New Roman" panose="02020603050405020304" pitchFamily="18" charset="0"/>
              </a:rPr>
              <a:t>没有这个用法。如：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   </a:t>
            </a:r>
            <a:r>
              <a:rPr lang="en-US" altLang="zh-CN" sz="3200" b="1">
                <a:latin typeface="Times New Roman" panose="02020603050405020304" pitchFamily="18" charset="0"/>
              </a:rPr>
              <a:t>If Simon comes here tomorrow, I’ll call you.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</a:t>
            </a:r>
            <a:r>
              <a:rPr lang="zh-CN" altLang="en-US" sz="3200" b="1">
                <a:latin typeface="Times New Roman" panose="02020603050405020304" pitchFamily="18" charset="0"/>
              </a:rPr>
              <a:t>假如西蒙明天来这儿，我将打电话告诉你。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4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4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4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4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14375" y="1357313"/>
            <a:ext cx="7991475" cy="408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定语从句在句中作定语</a:t>
            </a:r>
            <a:r>
              <a:rPr lang="en-US" altLang="zh-CN" sz="3200" b="1" dirty="0">
                <a:latin typeface="Times New Roman" panose="02020603050405020304" pitchFamily="18" charset="0"/>
              </a:rPr>
              <a:t>, </a:t>
            </a:r>
            <a:r>
              <a:rPr lang="zh-CN" altLang="en-US" sz="3200" b="1" dirty="0">
                <a:latin typeface="Times New Roman" panose="02020603050405020304" pitchFamily="18" charset="0"/>
              </a:rPr>
              <a:t>用来修饰某个名词或代词</a:t>
            </a:r>
            <a:r>
              <a:rPr lang="en-US" altLang="zh-CN" sz="3200" b="1" dirty="0">
                <a:latin typeface="Times New Roman" panose="02020603050405020304" pitchFamily="18" charset="0"/>
              </a:rPr>
              <a:t>, </a:t>
            </a:r>
            <a:r>
              <a:rPr lang="zh-CN" altLang="en-US" sz="3200" b="1" dirty="0">
                <a:latin typeface="Times New Roman" panose="02020603050405020304" pitchFamily="18" charset="0"/>
              </a:rPr>
              <a:t>这个名词或代词叫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先行词</a:t>
            </a:r>
            <a:r>
              <a:rPr lang="en-US" altLang="zh-CN" sz="3200" b="1" dirty="0">
                <a:latin typeface="Times New Roman" panose="02020603050405020304" pitchFamily="18" charset="0"/>
              </a:rPr>
              <a:t>, </a:t>
            </a:r>
            <a:r>
              <a:rPr lang="zh-CN" altLang="en-US" sz="3200" b="1" dirty="0">
                <a:latin typeface="Times New Roman" panose="02020603050405020304" pitchFamily="18" charset="0"/>
              </a:rPr>
              <a:t>而定语从句位于先行词的后面。</a:t>
            </a:r>
          </a:p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用来引导定语从句的词叫做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关系词</a:t>
            </a:r>
            <a:r>
              <a:rPr lang="zh-CN" altLang="en-US" sz="3200" b="1" dirty="0">
                <a:latin typeface="Times New Roman" panose="02020603050405020304" pitchFamily="18" charset="0"/>
              </a:rPr>
              <a:t>。</a:t>
            </a:r>
          </a:p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关系词分关系代词</a:t>
            </a:r>
            <a:r>
              <a:rPr lang="en-US" altLang="zh-CN" sz="3200" b="1" dirty="0">
                <a:latin typeface="Times New Roman" panose="02020603050405020304" pitchFamily="18" charset="0"/>
              </a:rPr>
              <a:t>(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that, which, who, whom, whose</a:t>
            </a:r>
            <a:r>
              <a:rPr lang="en-US" altLang="zh-CN" sz="3200" b="1" dirty="0">
                <a:latin typeface="Times New Roman" panose="02020603050405020304" pitchFamily="18" charset="0"/>
              </a:rPr>
              <a:t>)</a:t>
            </a:r>
            <a:r>
              <a:rPr lang="zh-CN" altLang="en-US" sz="3200" b="1" dirty="0">
                <a:latin typeface="Times New Roman" panose="02020603050405020304" pitchFamily="18" charset="0"/>
              </a:rPr>
              <a:t>和关系副词</a:t>
            </a:r>
            <a:r>
              <a:rPr lang="en-US" altLang="zh-CN" sz="3200" b="1" dirty="0">
                <a:latin typeface="Times New Roman" panose="02020603050405020304" pitchFamily="18" charset="0"/>
              </a:rPr>
              <a:t>(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when, where, why</a:t>
            </a:r>
            <a:r>
              <a:rPr lang="en-US" altLang="zh-CN" sz="3200" b="1" dirty="0">
                <a:latin typeface="Times New Roman" panose="02020603050405020304" pitchFamily="18" charset="0"/>
              </a:rPr>
              <a:t>)</a:t>
            </a:r>
            <a:r>
              <a:rPr lang="zh-CN" altLang="en-US" sz="3200" b="1" dirty="0">
                <a:latin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295400"/>
            <a:ext cx="7466013" cy="16271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b="1" smtClean="0">
                <a:latin typeface="Times New Roman" panose="02020603050405020304" pitchFamily="18" charset="0"/>
              </a:rPr>
              <a:t>1. Uncle Wang came up to see </a:t>
            </a:r>
            <a:r>
              <a:rPr lang="en-US" altLang="zh-CN" sz="2800" b="1" smtClean="0">
                <a:latin typeface="Times New Roman" panose="02020603050405020304" pitchFamily="18" charset="0"/>
              </a:rPr>
              <a:t>__________ </a:t>
            </a:r>
            <a:r>
              <a:rPr lang="en-US" altLang="zh-CN" b="1" smtClean="0">
                <a:latin typeface="Times New Roman" panose="02020603050405020304" pitchFamily="18" charset="0"/>
              </a:rPr>
              <a:t>there was anything wrong with the machine.</a:t>
            </a:r>
          </a:p>
          <a:p>
            <a:pPr eaLnBrk="1" hangingPunct="1">
              <a:buFontTx/>
              <a:buNone/>
            </a:pPr>
            <a:endParaRPr lang="en-US" altLang="zh-CN" b="1" smtClean="0">
              <a:latin typeface="Times New Roman" panose="02020603050405020304" pitchFamily="18" charset="0"/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5943600" y="1295400"/>
            <a:ext cx="21701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if / whether</a:t>
            </a:r>
          </a:p>
        </p:txBody>
      </p:sp>
      <p:sp>
        <p:nvSpPr>
          <p:cNvPr id="52228" name="Rectangle 6"/>
          <p:cNvSpPr>
            <a:spLocks noChangeArrowheads="1"/>
          </p:cNvSpPr>
          <p:nvPr/>
        </p:nvSpPr>
        <p:spPr bwMode="auto">
          <a:xfrm>
            <a:off x="685800" y="2971800"/>
            <a:ext cx="8218488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2. I don’t know __________ to go or stay.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3. ________ that is true, what should we do?</a:t>
            </a: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3733800" y="2971800"/>
            <a:ext cx="1606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whether</a:t>
            </a: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1524000" y="358140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If</a:t>
            </a:r>
          </a:p>
        </p:txBody>
      </p:sp>
      <p:sp>
        <p:nvSpPr>
          <p:cNvPr id="52231" name="Rectangle 9"/>
          <p:cNvSpPr>
            <a:spLocks noChangeArrowheads="1"/>
          </p:cNvSpPr>
          <p:nvPr/>
        </p:nvSpPr>
        <p:spPr bwMode="auto">
          <a:xfrm>
            <a:off x="685800" y="4267200"/>
            <a:ext cx="8229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4. ________ they will ever become future Olympic champions only time will tell.</a:t>
            </a:r>
            <a:r>
              <a:rPr lang="en-US" altLang="zh-CN" sz="3200" b="1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1143000" y="4191000"/>
            <a:ext cx="17351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Whether</a:t>
            </a:r>
          </a:p>
        </p:txBody>
      </p:sp>
      <p:sp>
        <p:nvSpPr>
          <p:cNvPr id="52233" name="Rectangle 10"/>
          <p:cNvSpPr>
            <a:spLocks noChangeArrowheads="1"/>
          </p:cNvSpPr>
          <p:nvPr/>
        </p:nvSpPr>
        <p:spPr bwMode="auto">
          <a:xfrm>
            <a:off x="457200" y="533400"/>
            <a:ext cx="81740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Complete the sentences with </a:t>
            </a:r>
            <a:r>
              <a:rPr lang="en-US" altLang="zh-CN" sz="3600" b="1" i="1">
                <a:solidFill>
                  <a:srgbClr val="000000"/>
                </a:solidFill>
                <a:latin typeface="Times New Roman" panose="02020603050405020304" pitchFamily="18" charset="0"/>
              </a:rPr>
              <a:t>if 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/ </a:t>
            </a:r>
            <a:r>
              <a:rPr lang="en-US" altLang="zh-CN" sz="3600" b="1" i="1">
                <a:solidFill>
                  <a:srgbClr val="000000"/>
                </a:solidFill>
                <a:latin typeface="Times New Roman" panose="02020603050405020304" pitchFamily="18" charset="0"/>
              </a:rPr>
              <a:t>whether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  <p:bldP spid="50183" grpId="0"/>
      <p:bldP spid="50184" grpId="0"/>
      <p:bldP spid="50186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5"/>
          <p:cNvSpPr>
            <a:spLocks noChangeArrowheads="1"/>
          </p:cNvSpPr>
          <p:nvPr/>
        </p:nvSpPr>
        <p:spPr bwMode="auto">
          <a:xfrm>
            <a:off x="0" y="1285875"/>
            <a:ext cx="820896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1.</a:t>
            </a:r>
            <a:r>
              <a:rPr lang="zh-CN" altLang="en-US" sz="3200" b="1" dirty="0">
                <a:latin typeface="Times New Roman" panose="02020603050405020304" pitchFamily="18" charset="0"/>
              </a:rPr>
              <a:t>宾语从句要用陈述句语序。如：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   </a:t>
            </a:r>
            <a:r>
              <a:rPr lang="en-US" altLang="zh-CN" sz="3200" b="1" dirty="0">
                <a:latin typeface="Times New Roman" panose="02020603050405020304" pitchFamily="18" charset="0"/>
              </a:rPr>
              <a:t>I don’t know when will he leave.      (</a:t>
            </a:r>
            <a:r>
              <a:rPr lang="zh-CN" altLang="en-US" sz="3200" b="1" dirty="0">
                <a:latin typeface="Times New Roman" panose="02020603050405020304" pitchFamily="18" charset="0"/>
              </a:rPr>
              <a:t>误</a:t>
            </a:r>
            <a:r>
              <a:rPr lang="en-US" altLang="zh-CN" sz="3200" b="1" dirty="0">
                <a:latin typeface="Times New Roman" panose="02020603050405020304" pitchFamily="18" charset="0"/>
              </a:rPr>
              <a:t>)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I don’t know when _____  _____ leave.  (</a:t>
            </a:r>
            <a:r>
              <a:rPr lang="zh-CN" altLang="en-US" sz="3200" b="1" dirty="0">
                <a:latin typeface="Times New Roman" panose="02020603050405020304" pitchFamily="18" charset="0"/>
              </a:rPr>
              <a:t>正</a:t>
            </a:r>
            <a:r>
              <a:rPr lang="en-US" altLang="zh-CN" sz="3200" b="1" dirty="0">
                <a:latin typeface="Times New Roman" panose="02020603050405020304" pitchFamily="18" charset="0"/>
              </a:rPr>
              <a:t>) 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3948113" y="2357438"/>
            <a:ext cx="762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he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4786313" y="2357438"/>
            <a:ext cx="1143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will</a:t>
            </a: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250825" y="3068638"/>
            <a:ext cx="8424863" cy="289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2.</a:t>
            </a:r>
            <a:r>
              <a:rPr lang="zh-CN" altLang="en-US" sz="3200" b="1" dirty="0">
                <a:latin typeface="Times New Roman" panose="02020603050405020304" pitchFamily="18" charset="0"/>
              </a:rPr>
              <a:t>宾语从句一定要注意时态呼应，即：当主句谓语动词是过去式时，从句中谓语动词也应是过去范畴的时态，但若从句陈述的是真理或客观规律，其谓语的时态仍用一般现在时，如：</a:t>
            </a:r>
            <a:r>
              <a:rPr lang="en-US" altLang="zh-CN" sz="3200" b="1" dirty="0">
                <a:latin typeface="Times New Roman" panose="02020603050405020304" pitchFamily="18" charset="0"/>
              </a:rPr>
              <a:t>(</a:t>
            </a:r>
            <a:r>
              <a:rPr lang="zh-CN" altLang="en-US" sz="3200" b="1" dirty="0">
                <a:latin typeface="Times New Roman" panose="02020603050405020304" pitchFamily="18" charset="0"/>
              </a:rPr>
              <a:t>注意下列句子中从句的时态和语序</a:t>
            </a:r>
            <a:r>
              <a:rPr lang="en-US" altLang="zh-CN" sz="3200" b="1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53254" name="矩形 5"/>
          <p:cNvSpPr>
            <a:spLocks noChangeArrowheads="1"/>
          </p:cNvSpPr>
          <p:nvPr/>
        </p:nvSpPr>
        <p:spPr bwMode="auto">
          <a:xfrm>
            <a:off x="3143250" y="357188"/>
            <a:ext cx="2428875" cy="646112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注意事项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 autoUpdateAnimBg="0"/>
      <p:bldP spid="40967" grpId="0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ChangeArrowheads="1"/>
          </p:cNvSpPr>
          <p:nvPr/>
        </p:nvSpPr>
        <p:spPr bwMode="auto">
          <a:xfrm>
            <a:off x="250825" y="188913"/>
            <a:ext cx="8569325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He asked who could answer the question.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My father told me that the earth ______ (go) round the sun.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6227763" y="692150"/>
            <a:ext cx="955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goes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0" y="1773238"/>
            <a:ext cx="889317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3.</a:t>
            </a:r>
            <a:r>
              <a:rPr lang="zh-CN" altLang="en-US" sz="3200" b="1" dirty="0">
                <a:latin typeface="Times New Roman" panose="02020603050405020304" pitchFamily="18" charset="0"/>
              </a:rPr>
              <a:t>当主句谓语动词是</a:t>
            </a:r>
            <a:r>
              <a:rPr lang="en-US" altLang="zh-CN" sz="3200" b="1" dirty="0">
                <a:latin typeface="Times New Roman" panose="02020603050405020304" pitchFamily="18" charset="0"/>
              </a:rPr>
              <a:t>think, believe, suppose</a:t>
            </a:r>
            <a:r>
              <a:rPr lang="zh-CN" altLang="en-US" sz="3200" b="1" dirty="0">
                <a:latin typeface="Times New Roman" panose="02020603050405020304" pitchFamily="18" charset="0"/>
              </a:rPr>
              <a:t>等动词时</a:t>
            </a:r>
            <a:r>
              <a:rPr lang="en-US" altLang="zh-CN" sz="3200" b="1" dirty="0">
                <a:latin typeface="Times New Roman" panose="02020603050405020304" pitchFamily="18" charset="0"/>
              </a:rPr>
              <a:t>,</a:t>
            </a:r>
            <a:r>
              <a:rPr lang="zh-CN" altLang="en-US" sz="3200" b="1" dirty="0">
                <a:latin typeface="Times New Roman" panose="02020603050405020304" pitchFamily="18" charset="0"/>
              </a:rPr>
              <a:t>宾语从句的否定意义要放到主句中。另外，当主句主语为第一人称时，后面若接附加疑问句</a:t>
            </a:r>
            <a:r>
              <a:rPr lang="en-US" altLang="zh-CN" sz="3200" b="1" dirty="0">
                <a:latin typeface="Times New Roman" panose="02020603050405020304" pitchFamily="18" charset="0"/>
              </a:rPr>
              <a:t>(</a:t>
            </a:r>
            <a:r>
              <a:rPr lang="zh-CN" altLang="en-US" sz="3200" b="1" dirty="0">
                <a:latin typeface="Times New Roman" panose="02020603050405020304" pitchFamily="18" charset="0"/>
              </a:rPr>
              <a:t>即反意疑问句</a:t>
            </a:r>
            <a:r>
              <a:rPr lang="en-US" altLang="zh-CN" sz="3200" b="1" dirty="0">
                <a:latin typeface="Times New Roman" panose="02020603050405020304" pitchFamily="18" charset="0"/>
              </a:rPr>
              <a:t>)</a:t>
            </a:r>
            <a:r>
              <a:rPr lang="zh-CN" altLang="en-US" sz="3200" b="1" dirty="0">
                <a:latin typeface="Times New Roman" panose="02020603050405020304" pitchFamily="18" charset="0"/>
              </a:rPr>
              <a:t>，那么附加疑问句应疑问在从句上，其他人称疑问在主句上，如：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I don't think he looks like his father, __________?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They think he looks like his father,  ___________?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We suppose Lucy has been to Dalian,__________?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6443663" y="4365625"/>
            <a:ext cx="16605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does he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6227763" y="5157788"/>
            <a:ext cx="19573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don’t they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6516688" y="5949950"/>
            <a:ext cx="2276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hasn’t she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19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19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19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autoUpdateAnimBg="0"/>
      <p:bldP spid="41992" grpId="0" autoUpdateAnimBg="0"/>
      <p:bldP spid="41993" grpId="0" autoUpdateAnimBg="0"/>
      <p:bldP spid="41994" grpId="0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5"/>
          <p:cNvSpPr>
            <a:spLocks noChangeArrowheads="1"/>
          </p:cNvSpPr>
          <p:nvPr/>
        </p:nvSpPr>
        <p:spPr bwMode="auto">
          <a:xfrm>
            <a:off x="250825" y="476250"/>
            <a:ext cx="8497888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4.</a:t>
            </a:r>
            <a:r>
              <a:rPr lang="zh-CN" altLang="en-US" sz="3200" b="1" dirty="0">
                <a:latin typeface="Times New Roman" panose="02020603050405020304" pitchFamily="18" charset="0"/>
              </a:rPr>
              <a:t>直接引语和间接引语也是宾语从句，直接引语是引述别人的原话，放在引号内，不用连词联接（如</a:t>
            </a:r>
            <a:r>
              <a:rPr lang="en-US" altLang="zh-CN" sz="3200" b="1" dirty="0">
                <a:latin typeface="Times New Roman" panose="02020603050405020304" pitchFamily="18" charset="0"/>
              </a:rPr>
              <a:t>, She said, “I’m a student.”</a:t>
            </a:r>
            <a:r>
              <a:rPr lang="zh-CN" altLang="en-US" sz="3200" b="1" dirty="0">
                <a:latin typeface="Times New Roman" panose="02020603050405020304" pitchFamily="18" charset="0"/>
              </a:rPr>
              <a:t>）；间接引语是用自己的话转述别人的话，通常用连接词与主句联接（如</a:t>
            </a:r>
            <a:r>
              <a:rPr lang="en-US" altLang="zh-CN" sz="3200" b="1" dirty="0">
                <a:latin typeface="Times New Roman" panose="02020603050405020304" pitchFamily="18" charset="0"/>
              </a:rPr>
              <a:t>, She said that she is thirteen</a:t>
            </a:r>
            <a:r>
              <a:rPr lang="zh-CN" altLang="en-US" sz="3200" b="1" dirty="0">
                <a:latin typeface="Times New Roman" panose="02020603050405020304" pitchFamily="18" charset="0"/>
              </a:rPr>
              <a:t>）。直接引语的宾语从句可变为间接引语的宾语从句。</a:t>
            </a: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250825" y="4149725"/>
            <a:ext cx="8497888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(1)</a:t>
            </a:r>
            <a:r>
              <a:rPr lang="zh-CN" altLang="en-US" sz="3200" b="1">
                <a:latin typeface="Times New Roman" panose="02020603050405020304" pitchFamily="18" charset="0"/>
              </a:rPr>
              <a:t>陈述句变为以</a:t>
            </a:r>
            <a:r>
              <a:rPr lang="en-US" altLang="zh-CN" sz="3200" b="1">
                <a:latin typeface="Times New Roman" panose="02020603050405020304" pitchFamily="18" charset="0"/>
              </a:rPr>
              <a:t>that</a:t>
            </a:r>
            <a:r>
              <a:rPr lang="zh-CN" altLang="en-US" sz="3200" b="1">
                <a:latin typeface="Times New Roman" panose="02020603050405020304" pitchFamily="18" charset="0"/>
              </a:rPr>
              <a:t>引导的宾语从句，如：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He said, “I'm happy.”             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He said _______ he _____happy.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2268538" y="5589588"/>
            <a:ext cx="10826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that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4140200" y="5589588"/>
            <a:ext cx="8397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0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0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6" grpId="0" autoUpdateAnimBg="0"/>
      <p:bldP spid="43017" grpId="0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5"/>
          <p:cNvSpPr>
            <a:spLocks noChangeArrowheads="1"/>
          </p:cNvSpPr>
          <p:nvPr/>
        </p:nvSpPr>
        <p:spPr bwMode="auto">
          <a:xfrm>
            <a:off x="611188" y="549275"/>
            <a:ext cx="7993062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(2)</a:t>
            </a:r>
            <a:r>
              <a:rPr lang="zh-CN" altLang="en-US" sz="3200" b="1">
                <a:latin typeface="Times New Roman" panose="02020603050405020304" pitchFamily="18" charset="0"/>
              </a:rPr>
              <a:t>一般疑问句变为</a:t>
            </a:r>
            <a:r>
              <a:rPr lang="en-US" altLang="zh-CN" sz="3200" b="1">
                <a:latin typeface="Times New Roman" panose="02020603050405020304" pitchFamily="18" charset="0"/>
              </a:rPr>
              <a:t>if (whether)</a:t>
            </a:r>
            <a:r>
              <a:rPr lang="zh-CN" altLang="en-US" sz="3200" b="1">
                <a:latin typeface="Times New Roman" panose="02020603050405020304" pitchFamily="18" charset="0"/>
              </a:rPr>
              <a:t>引导的宾语从句。如：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He asked me, “Does his father know Mr. Green?”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He asked me_____ his father __________ Mr. Green. 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3059113" y="2997200"/>
            <a:ext cx="10048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if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6084888" y="2997200"/>
            <a:ext cx="11096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knew</a:t>
            </a:r>
          </a:p>
        </p:txBody>
      </p:sp>
      <p:pic>
        <p:nvPicPr>
          <p:cNvPr id="56325" name="Picture 2" descr="http://img4.imgtn.bdimg.com/it/u=1833235831,650527209&amp;fm=21&amp;gp=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57900" y="4929188"/>
            <a:ext cx="3086100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 autoUpdateAnimBg="0"/>
      <p:bldP spid="44039" grpId="0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3"/>
          <p:cNvSpPr txBox="1">
            <a:spLocks noChangeArrowheads="1"/>
          </p:cNvSpPr>
          <p:nvPr/>
        </p:nvSpPr>
        <p:spPr bwMode="auto">
          <a:xfrm>
            <a:off x="1143000" y="642938"/>
            <a:ext cx="77771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latin typeface="Times New Roman" panose="02020603050405020304" pitchFamily="18" charset="0"/>
              </a:rPr>
              <a:t>Complete the passage with the clauses </a:t>
            </a:r>
          </a:p>
          <a:p>
            <a:pPr eaLnBrk="1" hangingPunct="1"/>
            <a:r>
              <a:rPr lang="en-US" altLang="zh-CN" sz="3600" b="1">
                <a:latin typeface="Times New Roman" panose="02020603050405020304" pitchFamily="18" charset="0"/>
              </a:rPr>
              <a:t>in the box.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71688" y="2357438"/>
            <a:ext cx="4618037" cy="15700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Answers: </a:t>
            </a:r>
          </a:p>
          <a:p>
            <a:pPr marL="514350" indent="-514350">
              <a:defRPr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1. a     2. e    3. b</a:t>
            </a:r>
          </a:p>
          <a:p>
            <a:pPr marL="514350" indent="-514350">
              <a:defRPr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4. c     5. d</a:t>
            </a:r>
            <a:endParaRPr lang="zh-CN" altLang="en-US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57348" name="Picture 2" descr="http://img2.imgtn.bdimg.com/it/u=2094395928,1252780214&amp;fm=90&amp;gp=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58013" y="4214813"/>
            <a:ext cx="1685925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椭圆 5"/>
          <p:cNvSpPr/>
          <p:nvPr/>
        </p:nvSpPr>
        <p:spPr>
          <a:xfrm>
            <a:off x="428625" y="785813"/>
            <a:ext cx="714375" cy="642937"/>
          </a:xfrm>
          <a:prstGeom prst="ellipse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600" b="1" dirty="0">
                <a:latin typeface="Arial Black" panose="020B0A04020102020204" pitchFamily="34" charset="0"/>
              </a:rPr>
              <a:t>3</a:t>
            </a:r>
            <a:endParaRPr lang="zh-CN" altLang="en-US" sz="3600" b="1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250825" y="1052513"/>
            <a:ext cx="8642350" cy="545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1. Where did Sally work last year? Do you know?</a:t>
            </a:r>
            <a:br>
              <a:rPr lang="en-US" altLang="zh-CN" sz="3200" b="1" dirty="0">
                <a:latin typeface="Times New Roman" panose="02020603050405020304" pitchFamily="18" charset="0"/>
              </a:rPr>
            </a:br>
            <a:r>
              <a:rPr lang="en-US" altLang="zh-CN" sz="3200" b="1" dirty="0">
                <a:latin typeface="Times New Roman" panose="02020603050405020304" pitchFamily="18" charset="0"/>
              </a:rPr>
              <a:t>     _______________________________________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2. When did he buy the nice car? Can you tell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  me?</a:t>
            </a:r>
            <a:br>
              <a:rPr lang="en-US" altLang="zh-CN" sz="3200" b="1" dirty="0">
                <a:latin typeface="Times New Roman" panose="02020603050405020304" pitchFamily="18" charset="0"/>
              </a:rPr>
            </a:br>
            <a:r>
              <a:rPr lang="en-US" altLang="zh-CN" sz="3200" b="1" dirty="0">
                <a:latin typeface="Times New Roman" panose="02020603050405020304" pitchFamily="18" charset="0"/>
              </a:rPr>
              <a:t>     _______________________________________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3. Where does she live? I don’t know.</a:t>
            </a:r>
            <a:br>
              <a:rPr lang="en-US" altLang="zh-CN" sz="3200" b="1" dirty="0">
                <a:latin typeface="Times New Roman" panose="02020603050405020304" pitchFamily="18" charset="0"/>
              </a:rPr>
            </a:br>
            <a:r>
              <a:rPr lang="en-US" altLang="zh-CN" sz="3200" b="1" dirty="0">
                <a:latin typeface="Times New Roman" panose="02020603050405020304" pitchFamily="18" charset="0"/>
              </a:rPr>
              <a:t>     _______________________________________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4. "What did you say just now?" I asked Jim.</a:t>
            </a:r>
            <a:br>
              <a:rPr lang="en-US" altLang="zh-CN" sz="3200" b="1" dirty="0">
                <a:latin typeface="Times New Roman" panose="02020603050405020304" pitchFamily="18" charset="0"/>
              </a:rPr>
            </a:br>
            <a:r>
              <a:rPr lang="en-US" altLang="zh-CN" sz="3200" b="1" dirty="0">
                <a:latin typeface="Times New Roman" panose="02020603050405020304" pitchFamily="18" charset="0"/>
              </a:rPr>
              <a:t>     _______________________________________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5. When will he come back home? Please tell me.</a:t>
            </a:r>
            <a:br>
              <a:rPr lang="en-US" altLang="zh-CN" sz="3200" b="1" dirty="0">
                <a:latin typeface="Times New Roman" panose="02020603050405020304" pitchFamily="18" charset="0"/>
              </a:rPr>
            </a:br>
            <a:r>
              <a:rPr lang="en-US" altLang="zh-CN" sz="3200" b="1" dirty="0">
                <a:latin typeface="Times New Roman" panose="02020603050405020304" pitchFamily="18" charset="0"/>
              </a:rPr>
              <a:t>     _______________________________________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928688" y="285750"/>
            <a:ext cx="3803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Join the sentences.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668338" y="1557338"/>
            <a:ext cx="8007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Do you know where Sally worked last year?</a:t>
            </a:r>
            <a:endParaRPr lang="zh-CN" altLang="en-US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755650" y="2997200"/>
            <a:ext cx="81359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Can you tell me when he bought the nice car?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900113" y="4005263"/>
            <a:ext cx="52197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I don’t know where she lives.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827088" y="4941888"/>
            <a:ext cx="61880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I asked Jim what he said just then.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755650" y="5876925"/>
            <a:ext cx="7848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Please tell me when he will come back home.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61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/>
      <p:bldP spid="61445" grpId="0"/>
      <p:bldP spid="61446" grpId="0"/>
      <p:bldP spid="61448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3"/>
          <p:cNvSpPr txBox="1">
            <a:spLocks noChangeArrowheads="1"/>
          </p:cNvSpPr>
          <p:nvPr/>
        </p:nvSpPr>
        <p:spPr bwMode="auto">
          <a:xfrm>
            <a:off x="1403648" y="908720"/>
            <a:ext cx="57435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Times New Roman" panose="02020603050405020304" pitchFamily="18" charset="0"/>
              </a:rPr>
              <a:t>宾语从句与定语从句的区别</a:t>
            </a:r>
            <a:endParaRPr lang="en-US" altLang="zh-CN" sz="3600" b="1" dirty="0">
              <a:latin typeface="Times New Roman" panose="02020603050405020304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71563" y="2000250"/>
            <a:ext cx="7143750" cy="3124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宾语从句</a:t>
            </a:r>
            <a:r>
              <a:rPr lang="zh-CN" altLang="en-US" sz="3200" b="1" dirty="0">
                <a:latin typeface="Times New Roman" panose="02020603050405020304" pitchFamily="18" charset="0"/>
              </a:rPr>
              <a:t>相当于宾语，只是以一个句子的形式出现；而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定语从句</a:t>
            </a:r>
            <a:r>
              <a:rPr lang="zh-CN" altLang="en-US" sz="3200" b="1" dirty="0">
                <a:latin typeface="Times New Roman" panose="02020603050405020304" pitchFamily="18" charset="0"/>
              </a:rPr>
              <a:t>相当于形容词，用来修饰名词或代词。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pPr>
              <a:spcBef>
                <a:spcPts val="600"/>
              </a:spcBef>
              <a:defRPr/>
            </a:pP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宾语从句</a:t>
            </a:r>
            <a:r>
              <a:rPr lang="zh-CN" altLang="en-US" sz="3200" b="1" dirty="0">
                <a:latin typeface="Times New Roman" panose="02020603050405020304" pitchFamily="18" charset="0"/>
              </a:rPr>
              <a:t>是做宾语的，一般是在动词或者介词后面；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定语从句</a:t>
            </a:r>
            <a:r>
              <a:rPr lang="zh-CN" altLang="en-US" sz="3200" b="1" dirty="0">
                <a:latin typeface="Times New Roman" panose="02020603050405020304" pitchFamily="18" charset="0"/>
              </a:rPr>
              <a:t>放在名词或代词的后面。</a:t>
            </a:r>
            <a:endParaRPr lang="en-US" altLang="zh-CN" sz="3200" b="1" dirty="0">
              <a:latin typeface="Times New Roman" panose="02020603050405020304" pitchFamily="18" charset="0"/>
            </a:endParaRPr>
          </a:p>
        </p:txBody>
      </p:sp>
      <p:pic>
        <p:nvPicPr>
          <p:cNvPr id="59396" name="Picture 2" descr="http://img2.imgtn.bdimg.com/it/u=2094395928,1252780214&amp;fm=90&amp;gp=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97775" y="4718050"/>
            <a:ext cx="1546225" cy="213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6"/>
          <p:cNvSpPr txBox="1">
            <a:spLocks noChangeArrowheads="1"/>
          </p:cNvSpPr>
          <p:nvPr/>
        </p:nvSpPr>
        <p:spPr bwMode="auto">
          <a:xfrm>
            <a:off x="3132138" y="260350"/>
            <a:ext cx="25193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中考链接</a:t>
            </a:r>
          </a:p>
        </p:txBody>
      </p:sp>
      <p:sp>
        <p:nvSpPr>
          <p:cNvPr id="60419" name="Rectangle 7"/>
          <p:cNvSpPr>
            <a:spLocks noChangeArrowheads="1"/>
          </p:cNvSpPr>
          <p:nvPr/>
        </p:nvSpPr>
        <p:spPr bwMode="auto">
          <a:xfrm>
            <a:off x="179388" y="1052513"/>
            <a:ext cx="8424862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(       )</a:t>
            </a:r>
            <a:r>
              <a:rPr lang="en-GB" altLang="zh-CN" sz="3200" b="1" dirty="0">
                <a:latin typeface="Times New Roman" panose="02020603050405020304" pitchFamily="18" charset="0"/>
              </a:rPr>
              <a:t>1. — Excuse me. Could you tell me ____ ?</a:t>
            </a:r>
          </a:p>
          <a:p>
            <a:r>
              <a:rPr lang="en-GB" altLang="zh-CN" sz="3200" b="1" dirty="0">
                <a:latin typeface="Times New Roman" panose="02020603050405020304" pitchFamily="18" charset="0"/>
              </a:rPr>
              <a:t>  — It will leave at 4:00 p.m. (</a:t>
            </a:r>
            <a:r>
              <a:rPr lang="en-US" altLang="zh-CN" sz="3200" b="1" dirty="0">
                <a:latin typeface="Times New Roman" panose="02020603050405020304" pitchFamily="18" charset="0"/>
              </a:rPr>
              <a:t>2011</a:t>
            </a:r>
            <a:r>
              <a:rPr lang="zh-CN" altLang="en-US" sz="3200" b="1" dirty="0">
                <a:latin typeface="Times New Roman" panose="02020603050405020304" pitchFamily="18" charset="0"/>
              </a:rPr>
              <a:t>盐城</a:t>
            </a:r>
            <a:r>
              <a:rPr lang="en-US" altLang="zh-CN" sz="3200" b="1" dirty="0">
                <a:latin typeface="Times New Roman" panose="02020603050405020304" pitchFamily="18" charset="0"/>
              </a:rPr>
              <a:t>)</a:t>
            </a:r>
            <a:endParaRPr lang="en-GB" altLang="zh-CN" sz="3200" b="1" dirty="0">
              <a:latin typeface="Times New Roman" panose="02020603050405020304" pitchFamily="18" charset="0"/>
            </a:endParaRPr>
          </a:p>
          <a:p>
            <a:r>
              <a:rPr lang="en-GB" altLang="zh-CN" sz="3200" b="1" dirty="0">
                <a:latin typeface="Times New Roman" panose="02020603050405020304" pitchFamily="18" charset="0"/>
              </a:rPr>
              <a:t>    A. how will you go Shanghai            </a:t>
            </a:r>
            <a:br>
              <a:rPr lang="en-GB" altLang="zh-CN" sz="3200" b="1" dirty="0">
                <a:latin typeface="Times New Roman" panose="02020603050405020304" pitchFamily="18" charset="0"/>
              </a:rPr>
            </a:br>
            <a:r>
              <a:rPr lang="en-GB" altLang="zh-CN" sz="3200" b="1" dirty="0">
                <a:latin typeface="Times New Roman" panose="02020603050405020304" pitchFamily="18" charset="0"/>
              </a:rPr>
              <a:t>    B. how you will go to Shanghai</a:t>
            </a:r>
          </a:p>
          <a:p>
            <a:r>
              <a:rPr lang="en-GB" altLang="zh-CN" sz="3200" b="1" dirty="0">
                <a:latin typeface="Times New Roman" panose="02020603050405020304" pitchFamily="18" charset="0"/>
              </a:rPr>
              <a:t>    C. when will the bus leave for Shanghai   </a:t>
            </a:r>
            <a:br>
              <a:rPr lang="en-GB" altLang="zh-CN" sz="3200" b="1" dirty="0">
                <a:latin typeface="Times New Roman" panose="02020603050405020304" pitchFamily="18" charset="0"/>
              </a:rPr>
            </a:br>
            <a:r>
              <a:rPr lang="en-GB" altLang="zh-CN" sz="3200" b="1" dirty="0">
                <a:latin typeface="Times New Roman" panose="02020603050405020304" pitchFamily="18" charset="0"/>
              </a:rPr>
              <a:t>    D. when the bus will leave for Shanghai</a:t>
            </a:r>
          </a:p>
        </p:txBody>
      </p:sp>
      <p:sp>
        <p:nvSpPr>
          <p:cNvPr id="72713" name="Rectangle 9"/>
          <p:cNvSpPr>
            <a:spLocks noChangeArrowheads="1"/>
          </p:cNvSpPr>
          <p:nvPr/>
        </p:nvSpPr>
        <p:spPr bwMode="auto">
          <a:xfrm>
            <a:off x="468313" y="1052513"/>
            <a:ext cx="4778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D</a:t>
            </a:r>
            <a:endParaRPr lang="zh-CN" altLang="en-US" sz="3200" b="1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421" name="Rectangle 10"/>
          <p:cNvSpPr>
            <a:spLocks noChangeArrowheads="1"/>
          </p:cNvSpPr>
          <p:nvPr/>
        </p:nvSpPr>
        <p:spPr bwMode="auto">
          <a:xfrm>
            <a:off x="179388" y="4437063"/>
            <a:ext cx="8713787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66675">
              <a:tabLst>
                <a:tab pos="1333500" algn="l"/>
                <a:tab pos="2617470" algn="ctr"/>
                <a:tab pos="3695700" algn="l"/>
              </a:tabLst>
            </a:pPr>
            <a:r>
              <a:rPr lang="en-US" altLang="zh-CN" sz="3200" b="1" dirty="0">
                <a:latin typeface="Times New Roman" panose="02020603050405020304" pitchFamily="18" charset="0"/>
              </a:rPr>
              <a:t>(      )2. I don’t know the girl in red. Could you tell me ________? (2011</a:t>
            </a:r>
            <a:r>
              <a:rPr lang="zh-CN" altLang="en-US" sz="3200" b="1" dirty="0">
                <a:latin typeface="Times New Roman" panose="02020603050405020304" pitchFamily="18" charset="0"/>
              </a:rPr>
              <a:t>湖北黄石</a:t>
            </a:r>
            <a:r>
              <a:rPr lang="en-US" altLang="zh-CN" sz="3200" b="1" dirty="0">
                <a:latin typeface="Times New Roman" panose="02020603050405020304" pitchFamily="18" charset="0"/>
              </a:rPr>
              <a:t>)</a:t>
            </a:r>
          </a:p>
          <a:p>
            <a:pPr indent="66675">
              <a:tabLst>
                <a:tab pos="1333500" algn="l"/>
                <a:tab pos="2617470" algn="ctr"/>
                <a:tab pos="3695700" algn="l"/>
              </a:tabLst>
            </a:pPr>
            <a:r>
              <a:rPr lang="en-US" altLang="zh-CN" sz="3200" b="1" dirty="0">
                <a:latin typeface="Times New Roman" panose="02020603050405020304" pitchFamily="18" charset="0"/>
              </a:rPr>
              <a:t>   A. what is her name  B. how old is she</a:t>
            </a:r>
          </a:p>
          <a:p>
            <a:pPr indent="66675">
              <a:tabLst>
                <a:tab pos="1333500" algn="l"/>
                <a:tab pos="2617470" algn="ctr"/>
                <a:tab pos="3695700" algn="l"/>
              </a:tabLst>
            </a:pPr>
            <a:r>
              <a:rPr lang="en-US" altLang="zh-CN" sz="3200" b="1" dirty="0">
                <a:latin typeface="Times New Roman" panose="02020603050405020304" pitchFamily="18" charset="0"/>
              </a:rPr>
              <a:t>   C. who is she              D. where she comes from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72715" name="Rectangle 11"/>
          <p:cNvSpPr>
            <a:spLocks noChangeArrowheads="1"/>
          </p:cNvSpPr>
          <p:nvPr/>
        </p:nvSpPr>
        <p:spPr bwMode="auto">
          <a:xfrm>
            <a:off x="468313" y="4505325"/>
            <a:ext cx="495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D</a:t>
            </a:r>
            <a:endParaRPr lang="zh-CN" altLang="en-US" sz="3200" b="1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3" grpId="0"/>
      <p:bldP spid="72715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5"/>
          <p:cNvSpPr>
            <a:spLocks noChangeArrowheads="1"/>
          </p:cNvSpPr>
          <p:nvPr/>
        </p:nvSpPr>
        <p:spPr bwMode="auto">
          <a:xfrm>
            <a:off x="250825" y="404813"/>
            <a:ext cx="8569325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66675">
              <a:tabLst>
                <a:tab pos="1333500" algn="l"/>
                <a:tab pos="2617470" algn="ctr"/>
                <a:tab pos="3695700" algn="l"/>
              </a:tabLst>
            </a:pPr>
            <a:r>
              <a:rPr lang="en-US" altLang="zh-CN" sz="3200" b="1" dirty="0">
                <a:latin typeface="Times New Roman" panose="02020603050405020304" pitchFamily="18" charset="0"/>
              </a:rPr>
              <a:t>(      )3. —Do you know the kid with ______ Bob is talking over there? </a:t>
            </a:r>
          </a:p>
          <a:p>
            <a:pPr indent="66675">
              <a:tabLst>
                <a:tab pos="1333500" algn="l"/>
                <a:tab pos="2617470" algn="ctr"/>
                <a:tab pos="3695700" algn="l"/>
              </a:tabLst>
            </a:pPr>
            <a:r>
              <a:rPr lang="en-US" altLang="zh-CN" sz="3200" b="1" dirty="0">
                <a:latin typeface="Times New Roman" panose="02020603050405020304" pitchFamily="18" charset="0"/>
              </a:rPr>
              <a:t>   —Yes, it’s my cousin. (2011</a:t>
            </a:r>
            <a:r>
              <a:rPr lang="zh-CN" altLang="en-US" sz="3200" b="1" dirty="0">
                <a:latin typeface="Times New Roman" panose="02020603050405020304" pitchFamily="18" charset="0"/>
              </a:rPr>
              <a:t>湖北黄石</a:t>
            </a:r>
            <a:r>
              <a:rPr lang="en-US" altLang="zh-CN" sz="3200" b="1" dirty="0">
                <a:latin typeface="Times New Roman" panose="02020603050405020304" pitchFamily="18" charset="0"/>
              </a:rPr>
              <a:t>)</a:t>
            </a:r>
          </a:p>
          <a:p>
            <a:pPr indent="66675">
              <a:tabLst>
                <a:tab pos="1333500" algn="l"/>
                <a:tab pos="2617470" algn="ctr"/>
                <a:tab pos="3695700" algn="l"/>
              </a:tabLst>
            </a:pPr>
            <a:r>
              <a:rPr lang="en-US" altLang="zh-CN" sz="3200" b="1" dirty="0">
                <a:latin typeface="Times New Roman" panose="02020603050405020304" pitchFamily="18" charset="0"/>
              </a:rPr>
              <a:t>A. who    B. that         C. </a:t>
            </a:r>
            <a:r>
              <a:rPr lang="zh-CN" altLang="en-US" sz="3200" b="1" dirty="0">
                <a:latin typeface="Times New Roman" panose="02020603050405020304" pitchFamily="18" charset="0"/>
              </a:rPr>
              <a:t>不填        </a:t>
            </a:r>
            <a:r>
              <a:rPr lang="en-US" altLang="zh-CN" sz="3200" b="1" dirty="0">
                <a:latin typeface="Times New Roman" panose="02020603050405020304" pitchFamily="18" charset="0"/>
              </a:rPr>
              <a:t>D. whom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611188" y="404813"/>
            <a:ext cx="4778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D</a:t>
            </a:r>
            <a:endParaRPr lang="zh-CN" altLang="en-US" sz="3200" b="1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44" name="Rectangle 8"/>
          <p:cNvSpPr>
            <a:spLocks noChangeArrowheads="1"/>
          </p:cNvSpPr>
          <p:nvPr/>
        </p:nvSpPr>
        <p:spPr bwMode="auto">
          <a:xfrm>
            <a:off x="250825" y="3068638"/>
            <a:ext cx="8228013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(      )4. --- Can you tell me _____ it is from home to school?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--- Sure. It’s about three kilometers. (2011</a:t>
            </a:r>
            <a:r>
              <a:rPr lang="zh-CN" altLang="en-US" sz="3200" b="1" dirty="0">
                <a:latin typeface="Times New Roman" panose="02020603050405020304" pitchFamily="18" charset="0"/>
              </a:rPr>
              <a:t>襄阳</a:t>
            </a:r>
            <a:r>
              <a:rPr lang="en-US" altLang="zh-CN" sz="3200" b="1" dirty="0">
                <a:latin typeface="Times New Roman" panose="02020603050405020304" pitchFamily="18" charset="0"/>
              </a:rPr>
              <a:t>)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A. how much           B. how long  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C. how far                D. how soon</a:t>
            </a:r>
          </a:p>
        </p:txBody>
      </p:sp>
      <p:sp>
        <p:nvSpPr>
          <p:cNvPr id="73737" name="Rectangle 9"/>
          <p:cNvSpPr>
            <a:spLocks noChangeArrowheads="1"/>
          </p:cNvSpPr>
          <p:nvPr/>
        </p:nvSpPr>
        <p:spPr bwMode="auto">
          <a:xfrm>
            <a:off x="466725" y="3140075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C</a:t>
            </a:r>
            <a:endParaRPr lang="zh-CN" altLang="en-US" sz="3200" b="1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5" grpId="0"/>
      <p:bldP spid="737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071563" y="1285875"/>
            <a:ext cx="72009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关系词引导定语从句</a:t>
            </a:r>
            <a:r>
              <a:rPr lang="en-US" altLang="zh-CN" sz="3200" b="1" dirty="0">
                <a:latin typeface="Times New Roman" panose="02020603050405020304" pitchFamily="18" charset="0"/>
              </a:rPr>
              <a:t>, </a:t>
            </a:r>
            <a:r>
              <a:rPr lang="zh-CN" altLang="en-US" sz="3200" b="1" dirty="0">
                <a:latin typeface="Times New Roman" panose="02020603050405020304" pitchFamily="18" charset="0"/>
              </a:rPr>
              <a:t>指代先行词</a:t>
            </a:r>
            <a:r>
              <a:rPr lang="en-US" altLang="zh-CN" sz="3200" b="1" dirty="0">
                <a:latin typeface="Times New Roman" panose="02020603050405020304" pitchFamily="18" charset="0"/>
              </a:rPr>
              <a:t>, </a:t>
            </a:r>
            <a:r>
              <a:rPr lang="zh-CN" altLang="en-US" sz="3200" b="1" dirty="0">
                <a:latin typeface="Times New Roman" panose="02020603050405020304" pitchFamily="18" charset="0"/>
              </a:rPr>
              <a:t>并在从句中作一定成分</a:t>
            </a:r>
            <a:r>
              <a:rPr lang="en-US" altLang="zh-CN" sz="3200" b="1" dirty="0">
                <a:latin typeface="Times New Roman" panose="02020603050405020304" pitchFamily="18" charset="0"/>
              </a:rPr>
              <a:t>, </a:t>
            </a:r>
            <a:r>
              <a:rPr lang="zh-CN" altLang="en-US" sz="3200" b="1" dirty="0">
                <a:latin typeface="Times New Roman" panose="02020603050405020304" pitchFamily="18" charset="0"/>
              </a:rPr>
              <a:t>如作主语、宾语或状语等。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用来引导定语从句的</a:t>
            </a:r>
            <a:r>
              <a:rPr lang="zh-CN" altLang="en-US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关系代词</a:t>
            </a:r>
            <a:r>
              <a:rPr lang="zh-CN" altLang="en-US" sz="3200" b="1" dirty="0">
                <a:latin typeface="Times New Roman" panose="02020603050405020304" pitchFamily="18" charset="0"/>
              </a:rPr>
              <a:t>有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that, which, who, whom, whose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323850" y="574675"/>
            <a:ext cx="8207375" cy="289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00025">
              <a:lnSpc>
                <a:spcPct val="11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(      )5. --- Do you know the man ______ is reading the book over there?</a:t>
            </a:r>
          </a:p>
          <a:p>
            <a:pPr indent="200025">
              <a:lnSpc>
                <a:spcPct val="11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---Yes, he’s Mr. Green, our PE teacher. (2011</a:t>
            </a:r>
            <a:r>
              <a:rPr lang="zh-CN" altLang="en-US" sz="3200" b="1">
                <a:latin typeface="Times New Roman" panose="02020603050405020304" pitchFamily="18" charset="0"/>
              </a:rPr>
              <a:t>襄阳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  <a:p>
            <a:pPr indent="200025">
              <a:lnSpc>
                <a:spcPct val="11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A. which     B. what     C. whom     D. who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820738" y="688975"/>
            <a:ext cx="5826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D</a:t>
            </a:r>
            <a:endParaRPr lang="zh-CN" altLang="en-US" sz="3200" b="1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323850" y="3860800"/>
            <a:ext cx="8389938" cy="206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3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(       )6. The people _____ helped us build our hometown are from Beijing. (2011</a:t>
            </a:r>
            <a:r>
              <a:rPr lang="zh-CN" altLang="en-US" sz="3200" b="1">
                <a:latin typeface="Times New Roman" panose="02020603050405020304" pitchFamily="18" charset="0"/>
              </a:rPr>
              <a:t>四川德阳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  <a:p>
            <a:pPr>
              <a:lnSpc>
                <a:spcPct val="13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A. which          B. whom            C. who</a:t>
            </a:r>
            <a:endParaRPr lang="zh-CN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611188" y="4005263"/>
            <a:ext cx="4778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/>
      <p:bldP spid="75781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323850" y="260350"/>
            <a:ext cx="8208963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  (       )7.—Could you tell me ________ the party?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  —Next Friday. (2011</a:t>
            </a:r>
            <a:r>
              <a:rPr lang="zh-CN" altLang="en-US" sz="3200" b="1">
                <a:latin typeface="Times New Roman" panose="02020603050405020304" pitchFamily="18" charset="0"/>
              </a:rPr>
              <a:t>广西柳州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    A. where we are going to have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    B. when we are going to have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    C. when we were going to have</a:t>
            </a:r>
            <a:endParaRPr lang="zh-CN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900113" y="260350"/>
            <a:ext cx="4556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323850" y="3500438"/>
            <a:ext cx="8424863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/>
            <a:r>
              <a:rPr lang="en-US" altLang="zh-CN" sz="3200" b="1">
                <a:latin typeface="Times New Roman" panose="02020603050405020304" pitchFamily="18" charset="0"/>
              </a:rPr>
              <a:t>(      )8. I don't know if she</a:t>
            </a:r>
            <a:r>
              <a:rPr lang="en-US" altLang="zh-CN" sz="3200" b="1" u="sng">
                <a:latin typeface="Times New Roman" panose="02020603050405020304" pitchFamily="18" charset="0"/>
              </a:rPr>
              <a:t>      </a:t>
            </a:r>
            <a:r>
              <a:rPr lang="en-US" altLang="zh-CN" sz="3200" b="1">
                <a:latin typeface="Times New Roman" panose="02020603050405020304" pitchFamily="18" charset="0"/>
              </a:rPr>
              <a:t>to my birthday party tomorrow. If she</a:t>
            </a:r>
            <a:r>
              <a:rPr lang="en-US" altLang="zh-CN" sz="3200" b="1" u="sng">
                <a:latin typeface="Times New Roman" panose="02020603050405020304" pitchFamily="18" charset="0"/>
              </a:rPr>
              <a:t>     </a:t>
            </a:r>
            <a:r>
              <a:rPr lang="en-US" altLang="zh-CN" sz="3200" b="1">
                <a:latin typeface="Times New Roman" panose="02020603050405020304" pitchFamily="18" charset="0"/>
              </a:rPr>
              <a:t>, I'll be very happy. (2011</a:t>
            </a:r>
            <a:r>
              <a:rPr lang="zh-CN" altLang="en-US" sz="3200" b="1">
                <a:latin typeface="Times New Roman" panose="02020603050405020304" pitchFamily="18" charset="0"/>
              </a:rPr>
              <a:t>湖南益阳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  <a:p>
            <a:pPr indent="266700"/>
            <a:r>
              <a:rPr lang="en-US" altLang="zh-CN" sz="3200" b="1">
                <a:latin typeface="Times New Roman" panose="02020603050405020304" pitchFamily="18" charset="0"/>
              </a:rPr>
              <a:t>A. comes; comes       </a:t>
            </a:r>
            <a:br>
              <a:rPr lang="en-US" altLang="zh-CN" sz="3200" b="1">
                <a:latin typeface="Times New Roman" panose="02020603050405020304" pitchFamily="18" charset="0"/>
              </a:rPr>
            </a:br>
            <a:r>
              <a:rPr lang="en-US" altLang="zh-CN" sz="3200" b="1">
                <a:latin typeface="Times New Roman" panose="02020603050405020304" pitchFamily="18" charset="0"/>
              </a:rPr>
              <a:t>   B. will come; comes      </a:t>
            </a:r>
            <a:br>
              <a:rPr lang="en-US" altLang="zh-CN" sz="3200" b="1">
                <a:latin typeface="Times New Roman" panose="02020603050405020304" pitchFamily="18" charset="0"/>
              </a:rPr>
            </a:br>
            <a:r>
              <a:rPr lang="en-US" altLang="zh-CN" sz="3200" b="1">
                <a:latin typeface="Times New Roman" panose="02020603050405020304" pitchFamily="18" charset="0"/>
              </a:rPr>
              <a:t>   C. comes; will come</a:t>
            </a: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876300" y="3570288"/>
            <a:ext cx="4556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B</a:t>
            </a:r>
            <a:endParaRPr lang="zh-CN" altLang="en-US" sz="3200" b="1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/>
      <p:bldP spid="79877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250825" y="760413"/>
            <a:ext cx="8281988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(        )9. Have you finished the book ____ you borrowed from the library? (2011</a:t>
            </a:r>
            <a:r>
              <a:rPr lang="zh-CN" altLang="en-US" sz="3200" b="1">
                <a:latin typeface="Times New Roman" panose="02020603050405020304" pitchFamily="18" charset="0"/>
              </a:rPr>
              <a:t>四川广元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  <a:p>
            <a:pPr>
              <a:lnSpc>
                <a:spcPct val="10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A. which      B. it        C.  what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684213" y="765175"/>
            <a:ext cx="4778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A</a:t>
            </a:r>
            <a:endParaRPr lang="zh-CN" altLang="en-US" sz="3200" b="1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64516" name="Rectangle 5"/>
          <p:cNvSpPr>
            <a:spLocks noChangeArrowheads="1"/>
          </p:cNvSpPr>
          <p:nvPr/>
        </p:nvSpPr>
        <p:spPr bwMode="auto">
          <a:xfrm>
            <a:off x="179388" y="2638425"/>
            <a:ext cx="8713787" cy="367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133350">
              <a:lnSpc>
                <a:spcPct val="10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(      )10. —Mary, could you tell me if your mother _____ our school sports meeting tomorrow?</a:t>
            </a:r>
            <a:r>
              <a:rPr lang="zh-CN" altLang="en-US" sz="3200" b="1">
                <a:latin typeface="Times New Roman" panose="02020603050405020304" pitchFamily="18" charset="0"/>
              </a:rPr>
              <a:t>　　</a:t>
            </a:r>
          </a:p>
          <a:p>
            <a:pPr indent="133350">
              <a:lnSpc>
                <a:spcPct val="10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— I think she will come to school if she _____ free.</a:t>
            </a:r>
            <a:r>
              <a:rPr lang="zh-CN" altLang="en-US" sz="3200" b="1">
                <a:latin typeface="Times New Roman" panose="02020603050405020304" pitchFamily="18" charset="0"/>
              </a:rPr>
              <a:t>　</a:t>
            </a:r>
            <a:r>
              <a:rPr lang="en-US" altLang="zh-CN" sz="3200" b="1">
                <a:latin typeface="Times New Roman" panose="02020603050405020304" pitchFamily="18" charset="0"/>
              </a:rPr>
              <a:t>(2011</a:t>
            </a:r>
            <a:r>
              <a:rPr lang="zh-CN" altLang="en-US" sz="3200" b="1">
                <a:latin typeface="Times New Roman" panose="02020603050405020304" pitchFamily="18" charset="0"/>
              </a:rPr>
              <a:t>山东滨州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  <a:r>
              <a:rPr lang="zh-CN" altLang="en-US" sz="3200" b="1">
                <a:latin typeface="Times New Roman" panose="02020603050405020304" pitchFamily="18" charset="0"/>
              </a:rPr>
              <a:t>　</a:t>
            </a:r>
          </a:p>
          <a:p>
            <a:pPr indent="133350">
              <a:lnSpc>
                <a:spcPct val="10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A. will take part in; will be    B. takes part in; is             </a:t>
            </a:r>
          </a:p>
          <a:p>
            <a:pPr indent="133350">
              <a:lnSpc>
                <a:spcPct val="10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C. will take part in; is     D. takes part in; will be</a:t>
            </a:r>
            <a:endParaRPr lang="zh-CN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611188" y="2636838"/>
            <a:ext cx="4778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C</a:t>
            </a:r>
            <a:endParaRPr lang="zh-CN" altLang="en-US" sz="3200" b="1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/>
      <p:bldP spid="76806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250825" y="476250"/>
            <a:ext cx="8497888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66675">
              <a:lnSpc>
                <a:spcPct val="110000"/>
              </a:lnSpc>
              <a:tabLst>
                <a:tab pos="228600" algn="l"/>
              </a:tabLst>
            </a:pPr>
            <a:r>
              <a:rPr lang="en-US" altLang="zh-CN" sz="3200" b="1">
                <a:latin typeface="Times New Roman" panose="02020603050405020304" pitchFamily="18" charset="0"/>
              </a:rPr>
              <a:t>(       )11. —Tom wants to know if you will have a picnic tomorrow.</a:t>
            </a:r>
          </a:p>
          <a:p>
            <a:pPr indent="66675">
              <a:lnSpc>
                <a:spcPct val="110000"/>
              </a:lnSpc>
              <a:tabLst>
                <a:tab pos="228600" algn="l"/>
              </a:tabLst>
            </a:pPr>
            <a:r>
              <a:rPr lang="en-US" altLang="zh-CN" sz="3200" b="1">
                <a:latin typeface="Times New Roman" panose="02020603050405020304" pitchFamily="18" charset="0"/>
              </a:rPr>
              <a:t>   —Yes. But if it ______, we’ll play chess instead. (2011</a:t>
            </a:r>
            <a:r>
              <a:rPr lang="zh-CN" altLang="en-US" sz="3200" b="1">
                <a:latin typeface="Times New Roman" panose="02020603050405020304" pitchFamily="18" charset="0"/>
              </a:rPr>
              <a:t>山东泰安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  <a:p>
            <a:pPr indent="66675">
              <a:lnSpc>
                <a:spcPct val="110000"/>
              </a:lnSpc>
              <a:tabLst>
                <a:tab pos="228600" algn="l"/>
              </a:tabLst>
            </a:pPr>
            <a:r>
              <a:rPr lang="en-US" altLang="zh-CN" sz="3200" b="1">
                <a:latin typeface="Times New Roman" panose="02020603050405020304" pitchFamily="18" charset="0"/>
              </a:rPr>
              <a:t>    A. will rain			B. rained	</a:t>
            </a:r>
            <a:br>
              <a:rPr lang="en-US" altLang="zh-CN" sz="3200" b="1">
                <a:latin typeface="Times New Roman" panose="02020603050405020304" pitchFamily="18" charset="0"/>
              </a:rPr>
            </a:br>
            <a:r>
              <a:rPr lang="en-US" altLang="zh-CN" sz="3200" b="1">
                <a:latin typeface="Times New Roman" panose="02020603050405020304" pitchFamily="18" charset="0"/>
              </a:rPr>
              <a:t>    C. is raining			D. rains</a:t>
            </a:r>
            <a:endParaRPr lang="zh-CN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684213" y="549275"/>
            <a:ext cx="4778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D</a:t>
            </a:r>
            <a:endParaRPr lang="zh-CN" altLang="en-US" sz="32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5540" name="Rectangle 5"/>
          <p:cNvSpPr>
            <a:spLocks noChangeArrowheads="1"/>
          </p:cNvSpPr>
          <p:nvPr/>
        </p:nvSpPr>
        <p:spPr bwMode="auto">
          <a:xfrm>
            <a:off x="214313" y="3841750"/>
            <a:ext cx="8497887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(      )12.—Where did you go last week?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 —I went to Zhang Aiping’s hometown and visited the house </a:t>
            </a:r>
            <a:r>
              <a:rPr lang="en-US" altLang="zh-CN" sz="3200" b="1" u="sng">
                <a:latin typeface="Times New Roman" panose="02020603050405020304" pitchFamily="18" charset="0"/>
              </a:rPr>
              <a:t>       </a:t>
            </a:r>
            <a:r>
              <a:rPr lang="en-US" altLang="zh-CN" sz="3200" b="1">
                <a:latin typeface="Times New Roman" panose="02020603050405020304" pitchFamily="18" charset="0"/>
              </a:rPr>
              <a:t>he was born in. (2011</a:t>
            </a:r>
            <a:r>
              <a:rPr lang="zh-CN" altLang="en-US" sz="3200" b="1">
                <a:latin typeface="Times New Roman" panose="02020603050405020304" pitchFamily="18" charset="0"/>
              </a:rPr>
              <a:t>四川达州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    A. that                  B. there         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    C. who                  D. whose</a:t>
            </a:r>
            <a:endParaRPr lang="zh-CN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03238" y="3841750"/>
            <a:ext cx="4778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A</a:t>
            </a:r>
            <a:endParaRPr lang="zh-CN" altLang="en-US" sz="32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/>
      <p:bldP spid="7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323850" y="333375"/>
            <a:ext cx="82804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(        )13.—I hear that Lily’s brother is a worker here.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  —Look, the man _____ is working over there is her brother. (2011</a:t>
            </a:r>
            <a:r>
              <a:rPr lang="zh-CN" altLang="en-US" sz="3200" b="1">
                <a:latin typeface="Times New Roman" panose="02020603050405020304" pitchFamily="18" charset="0"/>
              </a:rPr>
              <a:t>四川资阳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  A. who        B. whom       C. what      D. which</a:t>
            </a:r>
            <a:endParaRPr lang="zh-CN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684213" y="328613"/>
            <a:ext cx="4778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66564" name="Rectangle 5"/>
          <p:cNvSpPr>
            <a:spLocks noChangeArrowheads="1"/>
          </p:cNvSpPr>
          <p:nvPr/>
        </p:nvSpPr>
        <p:spPr bwMode="auto">
          <a:xfrm>
            <a:off x="323850" y="3068638"/>
            <a:ext cx="8424863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00025"/>
            <a:r>
              <a:rPr lang="en-US" altLang="zh-CN" sz="3200" b="1">
                <a:latin typeface="Times New Roman" panose="02020603050405020304" pitchFamily="18" charset="0"/>
              </a:rPr>
              <a:t>(       )14. —Have you got any idea for the summer vacation?</a:t>
            </a:r>
          </a:p>
          <a:p>
            <a:pPr indent="200025"/>
            <a:r>
              <a:rPr lang="en-US" altLang="zh-CN" sz="3200" b="1">
                <a:latin typeface="Times New Roman" panose="02020603050405020304" pitchFamily="18" charset="0"/>
              </a:rPr>
              <a:t>—I don’t mind _____. It will be OK if there is sun, sea and beach. (2012</a:t>
            </a:r>
            <a:r>
              <a:rPr lang="zh-CN" altLang="en-US" sz="3200" b="1">
                <a:latin typeface="Times New Roman" panose="02020603050405020304" pitchFamily="18" charset="0"/>
              </a:rPr>
              <a:t>四川乐山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  <a:p>
            <a:pPr indent="200025"/>
            <a:r>
              <a:rPr lang="en-US" altLang="zh-CN" sz="3200" b="1">
                <a:latin typeface="Times New Roman" panose="02020603050405020304" pitchFamily="18" charset="0"/>
              </a:rPr>
              <a:t>    A. where do we go       </a:t>
            </a:r>
            <a:br>
              <a:rPr lang="en-US" altLang="zh-CN" sz="3200" b="1">
                <a:latin typeface="Times New Roman" panose="02020603050405020304" pitchFamily="18" charset="0"/>
              </a:rPr>
            </a:br>
            <a:r>
              <a:rPr lang="en-US" altLang="zh-CN" sz="3200" b="1">
                <a:latin typeface="Times New Roman" panose="02020603050405020304" pitchFamily="18" charset="0"/>
              </a:rPr>
              <a:t>     B. where we go            </a:t>
            </a:r>
            <a:br>
              <a:rPr lang="en-US" altLang="zh-CN" sz="3200" b="1">
                <a:latin typeface="Times New Roman" panose="02020603050405020304" pitchFamily="18" charset="0"/>
              </a:rPr>
            </a:br>
            <a:r>
              <a:rPr lang="en-US" altLang="zh-CN" sz="3200" b="1">
                <a:latin typeface="Times New Roman" panose="02020603050405020304" pitchFamily="18" charset="0"/>
              </a:rPr>
              <a:t>     C. when we go</a:t>
            </a:r>
          </a:p>
        </p:txBody>
      </p:sp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684213" y="3068638"/>
            <a:ext cx="4556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/>
      <p:bldP spid="91142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5"/>
          <p:cNvSpPr>
            <a:spLocks noChangeArrowheads="1"/>
          </p:cNvSpPr>
          <p:nvPr/>
        </p:nvSpPr>
        <p:spPr bwMode="auto">
          <a:xfrm>
            <a:off x="323850" y="404813"/>
            <a:ext cx="8280400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133350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(       ) 15. Steve Jobs is one of the persons ______ founded Apple Computer Company. His death marked the end of an era (</a:t>
            </a:r>
            <a:r>
              <a:rPr lang="zh-CN" altLang="en-US" sz="3200" b="1">
                <a:latin typeface="Times New Roman" panose="02020603050405020304" pitchFamily="18" charset="0"/>
              </a:rPr>
              <a:t>时代</a:t>
            </a:r>
            <a:r>
              <a:rPr lang="en-US" altLang="zh-CN" sz="3200" b="1">
                <a:latin typeface="Times New Roman" panose="02020603050405020304" pitchFamily="18" charset="0"/>
              </a:rPr>
              <a:t>). (2012</a:t>
            </a:r>
            <a:r>
              <a:rPr lang="zh-CN" altLang="en-US" sz="3200" b="1">
                <a:latin typeface="Times New Roman" panose="02020603050405020304" pitchFamily="18" charset="0"/>
              </a:rPr>
              <a:t>山东东营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  <a:p>
            <a:pPr indent="133350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A. who	     B. whom      C. which	  D. /</a:t>
            </a: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611188" y="476250"/>
            <a:ext cx="4778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67588" name="Rectangle 7"/>
          <p:cNvSpPr>
            <a:spLocks noChangeArrowheads="1"/>
          </p:cNvSpPr>
          <p:nvPr/>
        </p:nvSpPr>
        <p:spPr bwMode="auto">
          <a:xfrm>
            <a:off x="252413" y="3592513"/>
            <a:ext cx="8567737" cy="245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(       ) 16. — What are you looking for?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— I'm looking for the pen _______ my father gave me last week. (2012</a:t>
            </a:r>
            <a:r>
              <a:rPr lang="zh-CN" altLang="en-US" sz="3200" b="1">
                <a:latin typeface="Times New Roman" panose="02020603050405020304" pitchFamily="18" charset="0"/>
              </a:rPr>
              <a:t>浙江衢州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A. who      B. which     C. whose     D. whom</a:t>
            </a:r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auto">
          <a:xfrm>
            <a:off x="611188" y="3644900"/>
            <a:ext cx="4556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2" grpId="0"/>
      <p:bldP spid="80904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5"/>
          <p:cNvSpPr>
            <a:spLocks noChangeArrowheads="1"/>
          </p:cNvSpPr>
          <p:nvPr/>
        </p:nvSpPr>
        <p:spPr bwMode="auto">
          <a:xfrm>
            <a:off x="285750" y="428625"/>
            <a:ext cx="8353425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(       ) 17. Please pass me the cartoon book ______ has a Mickey Mouse on the cover. (2012</a:t>
            </a:r>
            <a:r>
              <a:rPr lang="zh-CN" altLang="en-US" sz="3200" b="1">
                <a:latin typeface="Times New Roman" panose="02020603050405020304" pitchFamily="18" charset="0"/>
              </a:rPr>
              <a:t>天津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   A. whom      B. whose     C. who     D. which</a:t>
            </a:r>
          </a:p>
        </p:txBody>
      </p:sp>
      <p:sp>
        <p:nvSpPr>
          <p:cNvPr id="68611" name="Rectangle 6"/>
          <p:cNvSpPr>
            <a:spLocks noChangeArrowheads="1"/>
          </p:cNvSpPr>
          <p:nvPr/>
        </p:nvSpPr>
        <p:spPr bwMode="auto">
          <a:xfrm>
            <a:off x="395288" y="3141663"/>
            <a:ext cx="7704137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65405"/>
            <a:r>
              <a:rPr lang="en-US" altLang="zh-CN" sz="3200" b="1">
                <a:latin typeface="Times New Roman" panose="02020603050405020304" pitchFamily="18" charset="0"/>
              </a:rPr>
              <a:t>(      ) 18. “What do you think of the school uniforms?” “Very good. I like clothes ______ make me feel comfortable.” (2012</a:t>
            </a:r>
            <a:r>
              <a:rPr lang="zh-CN" altLang="en-US" sz="3200" b="1">
                <a:latin typeface="Times New Roman" panose="02020603050405020304" pitchFamily="18" charset="0"/>
              </a:rPr>
              <a:t>贵州贵阳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  <a:p>
            <a:pPr indent="65405"/>
            <a:r>
              <a:rPr lang="en-US" altLang="zh-CN" sz="3200" b="1">
                <a:latin typeface="Times New Roman" panose="02020603050405020304" pitchFamily="18" charset="0"/>
              </a:rPr>
              <a:t>    A. that            B. what             C. who</a:t>
            </a:r>
          </a:p>
        </p:txBody>
      </p: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684213" y="3141663"/>
            <a:ext cx="4778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611188" y="476250"/>
            <a:ext cx="4778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7" grpId="0"/>
      <p:bldP spid="81928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"/>
          <p:cNvSpPr>
            <a:spLocks noChangeArrowheads="1"/>
          </p:cNvSpPr>
          <p:nvPr/>
        </p:nvSpPr>
        <p:spPr bwMode="auto">
          <a:xfrm>
            <a:off x="395288" y="333375"/>
            <a:ext cx="7920037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>
              <a:tabLst>
                <a:tab pos="200025" algn="l"/>
                <a:tab pos="1466850" algn="l"/>
                <a:tab pos="2800350" algn="l"/>
                <a:tab pos="4067175" algn="l"/>
              </a:tabLst>
            </a:pPr>
            <a:r>
              <a:rPr lang="en-US" altLang="zh-CN" sz="3200" b="1">
                <a:latin typeface="Times New Roman" panose="02020603050405020304" pitchFamily="18" charset="0"/>
              </a:rPr>
              <a:t>(        ) 19.—I wonder ____________ at 8:00 last night?</a:t>
            </a:r>
            <a:br>
              <a:rPr lang="en-US" altLang="zh-CN" sz="3200" b="1">
                <a:latin typeface="Times New Roman" panose="02020603050405020304" pitchFamily="18" charset="0"/>
              </a:rPr>
            </a:br>
            <a:r>
              <a:rPr lang="en-US" altLang="zh-CN" sz="3200" b="1">
                <a:latin typeface="Times New Roman" panose="02020603050405020304" pitchFamily="18" charset="0"/>
              </a:rPr>
              <a:t>—I was watching NBA. (2013</a:t>
            </a:r>
            <a:r>
              <a:rPr lang="zh-CN" altLang="en-US" sz="3200" b="1">
                <a:latin typeface="Times New Roman" panose="02020603050405020304" pitchFamily="18" charset="0"/>
              </a:rPr>
              <a:t>铜仁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  <a:p>
            <a:pPr indent="266700">
              <a:tabLst>
                <a:tab pos="200025" algn="l"/>
                <a:tab pos="1466850" algn="l"/>
                <a:tab pos="2800350" algn="l"/>
                <a:tab pos="4067175" algn="l"/>
              </a:tabLst>
            </a:pPr>
            <a:r>
              <a:rPr lang="en-US" altLang="zh-CN" sz="3200" b="1">
                <a:latin typeface="Times New Roman" panose="02020603050405020304" pitchFamily="18" charset="0"/>
              </a:rPr>
              <a:t>    A. what were you doing     	</a:t>
            </a:r>
          </a:p>
          <a:p>
            <a:pPr indent="266700">
              <a:tabLst>
                <a:tab pos="200025" algn="l"/>
                <a:tab pos="1466850" algn="l"/>
                <a:tab pos="2800350" algn="l"/>
                <a:tab pos="4067175" algn="l"/>
              </a:tabLst>
            </a:pPr>
            <a:r>
              <a:rPr lang="en-US" altLang="zh-CN" sz="3200" b="1">
                <a:latin typeface="Times New Roman" panose="02020603050405020304" pitchFamily="18" charset="0"/>
              </a:rPr>
              <a:t>    B. what did you do       	</a:t>
            </a:r>
          </a:p>
          <a:p>
            <a:pPr indent="266700">
              <a:tabLst>
                <a:tab pos="200025" algn="l"/>
                <a:tab pos="1466850" algn="l"/>
                <a:tab pos="2800350" algn="l"/>
                <a:tab pos="4067175" algn="l"/>
              </a:tabLst>
            </a:pPr>
            <a:r>
              <a:rPr lang="en-US" altLang="zh-CN" sz="3200" b="1">
                <a:latin typeface="Times New Roman" panose="02020603050405020304" pitchFamily="18" charset="0"/>
              </a:rPr>
              <a:t>    C. what you were doing      	</a:t>
            </a:r>
          </a:p>
          <a:p>
            <a:pPr indent="266700">
              <a:tabLst>
                <a:tab pos="200025" algn="l"/>
                <a:tab pos="1466850" algn="l"/>
                <a:tab pos="2800350" algn="l"/>
                <a:tab pos="4067175" algn="l"/>
              </a:tabLst>
            </a:pPr>
            <a:r>
              <a:rPr lang="en-US" altLang="zh-CN" sz="3200" b="1">
                <a:latin typeface="Times New Roman" panose="02020603050405020304" pitchFamily="18" charset="0"/>
              </a:rPr>
              <a:t>    D. what are you doing</a:t>
            </a: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1042988" y="333375"/>
            <a:ext cx="4778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69636" name="Rectangle 6"/>
          <p:cNvSpPr>
            <a:spLocks noChangeArrowheads="1"/>
          </p:cNvSpPr>
          <p:nvPr/>
        </p:nvSpPr>
        <p:spPr bwMode="auto">
          <a:xfrm>
            <a:off x="250825" y="4005263"/>
            <a:ext cx="8321675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00050"/>
            <a:r>
              <a:rPr lang="en-US" altLang="zh-CN" sz="3200" b="1">
                <a:latin typeface="Times New Roman" panose="02020603050405020304" pitchFamily="18" charset="0"/>
              </a:rPr>
              <a:t>(        ) 20. I don't remember____________ the book yesterday. (2013</a:t>
            </a:r>
            <a:r>
              <a:rPr lang="zh-CN" altLang="en-US" sz="3200" b="1">
                <a:latin typeface="Times New Roman" panose="02020603050405020304" pitchFamily="18" charset="0"/>
              </a:rPr>
              <a:t>北京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  <a:p>
            <a:pPr indent="400050"/>
            <a:r>
              <a:rPr lang="en-US" altLang="zh-CN" sz="3200" b="1">
                <a:latin typeface="Times New Roman" panose="02020603050405020304" pitchFamily="18" charset="0"/>
              </a:rPr>
              <a:t>    A. where I put              B. where did I put</a:t>
            </a:r>
          </a:p>
          <a:p>
            <a:pPr indent="400050"/>
            <a:r>
              <a:rPr lang="en-US" altLang="zh-CN" sz="3200" b="1">
                <a:latin typeface="Times New Roman" panose="02020603050405020304" pitchFamily="18" charset="0"/>
              </a:rPr>
              <a:t>    C. where will I put    	 D. where l will put</a:t>
            </a:r>
          </a:p>
        </p:txBody>
      </p:sp>
      <p:sp>
        <p:nvSpPr>
          <p:cNvPr id="98311" name="Rectangle 7"/>
          <p:cNvSpPr>
            <a:spLocks noChangeArrowheads="1"/>
          </p:cNvSpPr>
          <p:nvPr/>
        </p:nvSpPr>
        <p:spPr bwMode="auto">
          <a:xfrm>
            <a:off x="1116013" y="4005263"/>
            <a:ext cx="4778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9" grpId="0"/>
      <p:bldP spid="98311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ChangeArrowheads="1"/>
          </p:cNvSpPr>
          <p:nvPr/>
        </p:nvSpPr>
        <p:spPr bwMode="auto">
          <a:xfrm>
            <a:off x="428625" y="1143000"/>
            <a:ext cx="80645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(        ) 21. —Excuse me, Could you tell _____?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   —Yes. Go along this street and you will find it on your left. (2013 </a:t>
            </a:r>
            <a:r>
              <a:rPr lang="zh-CN" altLang="en-US" sz="3200" b="1">
                <a:latin typeface="Times New Roman" panose="02020603050405020304" pitchFamily="18" charset="0"/>
              </a:rPr>
              <a:t>衢州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    A. where is the museum          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    B. which is the way to the museum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    C. how far is the museum        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    D. how can I get to the museum</a:t>
            </a:r>
            <a:endParaRPr lang="zh-CN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928688" y="1143000"/>
            <a:ext cx="4556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8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714375" y="1500188"/>
            <a:ext cx="8215313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Aft>
                <a:spcPct val="150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(        ) 22. Could you tell me ______ a</a:t>
            </a:r>
          </a:p>
          <a:p>
            <a:pPr eaLnBrk="1" hangingPunct="1">
              <a:spcAft>
                <a:spcPct val="150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meeting in Guangzhou next week? (2013</a:t>
            </a:r>
            <a:r>
              <a:rPr lang="zh-CN" altLang="en-US" sz="3200" b="1">
                <a:latin typeface="Times New Roman" panose="02020603050405020304" pitchFamily="18" charset="0"/>
              </a:rPr>
              <a:t>梅州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spcAft>
                <a:spcPct val="150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    A. if there was going to be </a:t>
            </a:r>
          </a:p>
          <a:p>
            <a:pPr eaLnBrk="1" hangingPunct="1">
              <a:spcAft>
                <a:spcPct val="150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    B. if there is going to be</a:t>
            </a:r>
          </a:p>
          <a:p>
            <a:pPr eaLnBrk="1" hangingPunct="1">
              <a:spcAft>
                <a:spcPct val="150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    C. whether is there going to be</a:t>
            </a:r>
          </a:p>
          <a:p>
            <a:pPr eaLnBrk="1" hangingPunct="1">
              <a:spcAft>
                <a:spcPct val="150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    D. whether there is going to have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1285875" y="1571625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907" name="Group 43"/>
          <p:cNvGraphicFramePr>
            <a:graphicFrameLocks noGrp="1"/>
          </p:cNvGraphicFramePr>
          <p:nvPr/>
        </p:nvGraphicFramePr>
        <p:xfrm>
          <a:off x="323850" y="1341438"/>
          <a:ext cx="8375650" cy="4154532"/>
        </p:xfrm>
        <a:graphic>
          <a:graphicData uri="http://schemas.openxmlformats.org/drawingml/2006/table">
            <a:tbl>
              <a:tblPr/>
              <a:tblGrid>
                <a:gridCol w="1852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0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2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7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relatives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used for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used as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which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thing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subject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（主语）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object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（宾语）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11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that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thing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207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person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11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who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person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76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whom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person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object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（宾语）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whose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person/thing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attribute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（定语）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685800" y="838200"/>
            <a:ext cx="7777163" cy="555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◆that</a:t>
            </a:r>
            <a:r>
              <a:rPr lang="zh-CN" altLang="en-US" sz="3200" b="1" dirty="0">
                <a:latin typeface="Times New Roman" panose="02020603050405020304" pitchFamily="18" charset="0"/>
              </a:rPr>
              <a:t>引导的定语从句</a:t>
            </a:r>
          </a:p>
          <a:p>
            <a:pPr>
              <a:spcBef>
                <a:spcPct val="30000"/>
              </a:spcBef>
            </a:pPr>
            <a:r>
              <a:rPr lang="en-US" altLang="zh-CN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that</a:t>
            </a:r>
            <a:r>
              <a:rPr lang="zh-CN" altLang="en-US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引导定语从句时</a:t>
            </a:r>
            <a:r>
              <a:rPr lang="en-US" altLang="zh-CN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既可以指人</a:t>
            </a:r>
            <a:r>
              <a:rPr lang="en-US" altLang="zh-CN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也可以指物</a:t>
            </a:r>
            <a:r>
              <a:rPr lang="en-US" altLang="zh-CN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在从句中可以作主语或宾语。</a:t>
            </a:r>
          </a:p>
          <a:p>
            <a:pPr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He is a person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that</a:t>
            </a:r>
            <a:r>
              <a:rPr lang="en-US" altLang="zh-CN" sz="3200" b="1" dirty="0">
                <a:latin typeface="Times New Roman" panose="02020603050405020304" pitchFamily="18" charset="0"/>
              </a:rPr>
              <a:t> does what he says.   </a:t>
            </a:r>
          </a:p>
          <a:p>
            <a:pPr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(person</a:t>
            </a:r>
            <a:r>
              <a:rPr lang="zh-CN" altLang="en-US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是先行词</a:t>
            </a:r>
            <a:r>
              <a:rPr lang="en-US" altLang="zh-CN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, that</a:t>
            </a:r>
            <a:r>
              <a:rPr lang="zh-CN" altLang="en-US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在从句中作主语</a:t>
            </a:r>
            <a:r>
              <a:rPr lang="en-US" altLang="zh-CN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)</a:t>
            </a:r>
          </a:p>
          <a:p>
            <a:pPr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他是一个说话算数的人。</a:t>
            </a:r>
          </a:p>
          <a:p>
            <a:pPr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The cat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that</a:t>
            </a:r>
            <a:r>
              <a:rPr lang="en-US" altLang="zh-CN" sz="3200" b="1" dirty="0">
                <a:latin typeface="Times New Roman" panose="02020603050405020304" pitchFamily="18" charset="0"/>
              </a:rPr>
              <a:t> I bought yesterday is ill. </a:t>
            </a:r>
          </a:p>
          <a:p>
            <a:pPr>
              <a:spcBef>
                <a:spcPct val="30000"/>
              </a:spcBef>
            </a:pPr>
            <a:r>
              <a:rPr lang="en-US" altLang="zh-CN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(cat</a:t>
            </a:r>
            <a:r>
              <a:rPr lang="zh-CN" altLang="en-US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是先行词</a:t>
            </a:r>
            <a:r>
              <a:rPr lang="en-US" altLang="zh-CN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, that</a:t>
            </a:r>
            <a:r>
              <a:rPr lang="zh-CN" altLang="en-US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在从句中作宾语</a:t>
            </a:r>
            <a:r>
              <a:rPr lang="en-US" altLang="zh-CN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)</a:t>
            </a:r>
          </a:p>
          <a:p>
            <a:pPr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我昨天买的那只猫病了。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838200" y="990600"/>
            <a:ext cx="78486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◆who</a:t>
            </a:r>
            <a:r>
              <a:rPr lang="zh-CN" altLang="en-US" sz="3200" b="1" dirty="0">
                <a:latin typeface="Times New Roman" panose="02020603050405020304" pitchFamily="18" charset="0"/>
              </a:rPr>
              <a:t>引导的定语从句 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who</a:t>
            </a:r>
            <a:r>
              <a:rPr lang="zh-CN" altLang="en-US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引导定语从句时只能指人</a:t>
            </a:r>
            <a:r>
              <a:rPr lang="en-US" altLang="zh-CN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在从句中可以作主语或宾语。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  </a:t>
            </a:r>
            <a:r>
              <a:rPr lang="en-US" altLang="zh-CN" sz="3200" b="1" dirty="0">
                <a:latin typeface="Times New Roman" panose="02020603050405020304" pitchFamily="18" charset="0"/>
              </a:rPr>
              <a:t>A friend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who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</a:rPr>
              <a:t>helps you when you have trouble is a real friend. 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(friend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是先行词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who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在从句中作主语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在你有困难时帮助你的朋友才是真正的朋友。  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4271</Words>
  <Application>Microsoft Office PowerPoint</Application>
  <PresentationFormat>全屏显示(4:3)</PresentationFormat>
  <Paragraphs>426</Paragraphs>
  <Slides>69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69</vt:i4>
      </vt:variant>
    </vt:vector>
  </HeadingPairs>
  <TitlesOfParts>
    <vt:vector size="77" baseType="lpstr">
      <vt:lpstr>宋体</vt:lpstr>
      <vt:lpstr>微软雅黑</vt:lpstr>
      <vt:lpstr>Arial</vt:lpstr>
      <vt:lpstr>Arial Black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一、宾语从句的概念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2009-10-26T08:28:00Z</dcterms:created>
  <dcterms:modified xsi:type="dcterms:W3CDTF">2023-01-16T23:55:37Z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6BF7753B807E4A1196D4C0B92675D373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