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03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301" r:id="rId16"/>
    <p:sldId id="293" r:id="rId17"/>
    <p:sldId id="294" r:id="rId18"/>
    <p:sldId id="295" r:id="rId19"/>
    <p:sldId id="296" r:id="rId20"/>
    <p:sldId id="298" r:id="rId21"/>
    <p:sldId id="299" r:id="rId22"/>
    <p:sldId id="300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5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Relationship Id="rId4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656EFB6-A735-49A0-A37B-518B4DCE296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6EFB6-A735-49A0-A37B-518B4DCE2965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B58D8-D50D-42A2-91C8-568561EC2C8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6A0D6-AE0B-4A96-A7CA-1672FCF6279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FB436-9AE2-4A10-A858-E2D2ADA7A8A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62562-BE25-424F-8CAD-23DF7426714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67C38-A1CC-4B12-A74F-1C85DEF60E4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CD5AD-D28A-450C-909A-F8E44AA7C13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8D1C3-37DA-4D32-9170-7B2944E683A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E6DEB-8C72-462F-90AD-F6095FAA927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CFAC6-2F87-49EF-891B-E55D84AA0FA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AB32B-7EE2-4055-9345-6811CDC3E0E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/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14A2349-1CAB-44FB-8C1E-92F81BE06E8B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7176" name="Freeform 8"/>
          <p:cNvSpPr/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7" name="Freeform 9"/>
          <p:cNvSpPr/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178" name="Group 10"/>
          <p:cNvGrpSpPr/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179" name="Freeform 11"/>
            <p:cNvSpPr/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0" name="Freeform 12"/>
            <p:cNvSpPr/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1" name="Freeform 13"/>
            <p:cNvSpPr/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2" name="Freeform 14"/>
            <p:cNvSpPr/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3" name="Freeform 15"/>
            <p:cNvSpPr/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4" name="Freeform 16"/>
            <p:cNvSpPr/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5" name="Freeform 17"/>
            <p:cNvSpPr/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6" name="Freeform 18"/>
            <p:cNvSpPr/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7" name="Freeform 19"/>
            <p:cNvSpPr/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7188" name="Group 20"/>
            <p:cNvGrpSpPr/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7189" name="Group 21"/>
              <p:cNvGrpSpPr/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190" name="Freeform 22"/>
                <p:cNvSpPr/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91" name="Freeform 23"/>
                <p:cNvSpPr/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92" name="Freeform 24"/>
                <p:cNvSpPr/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7193" name="Freeform 25"/>
              <p:cNvSpPr/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4" name="Freeform 26"/>
              <p:cNvSpPr/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5" name="Freeform 27"/>
              <p:cNvSpPr/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7196" name="Group 28"/>
              <p:cNvGrpSpPr/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197" name="Freeform 29"/>
                <p:cNvSpPr/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98" name="Freeform 30"/>
                <p:cNvSpPr/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99" name="Freeform 31"/>
                <p:cNvSpPr/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00" name="Freeform 32"/>
                <p:cNvSpPr/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01" name="Freeform 33"/>
                <p:cNvSpPr/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02" name="Freeform 34"/>
                <p:cNvSpPr/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03" name="Freeform 35"/>
                <p:cNvSpPr/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04" name="Freeform 36"/>
                <p:cNvSpPr/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7205" name="Group 37"/>
          <p:cNvGrpSpPr/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206" name="Freeform 38"/>
            <p:cNvSpPr/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7" name="Freeform 39"/>
            <p:cNvSpPr/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208" name="Group 40"/>
          <p:cNvGrpSpPr/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7209" name="Group 41"/>
            <p:cNvGrpSpPr/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210" name="Freeform 42"/>
              <p:cNvSpPr/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7211" name="Group 43"/>
              <p:cNvGrpSpPr/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212" name="Freeform 44"/>
                <p:cNvSpPr/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13" name="Freeform 45"/>
                <p:cNvSpPr/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14" name="Freeform 46"/>
                <p:cNvSpPr/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15" name="Freeform 47"/>
                <p:cNvSpPr/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16" name="Freeform 48"/>
                <p:cNvSpPr/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17" name="Freeform 49"/>
                <p:cNvSpPr/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18" name="Freeform 50"/>
                <p:cNvSpPr/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19" name="Freeform 51"/>
                <p:cNvSpPr/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722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13" Type="http://schemas.openxmlformats.org/officeDocument/2006/relationships/oleObject" Target="../embeddings/oleObject7.bin"/><Relationship Id="rId3" Type="http://schemas.openxmlformats.org/officeDocument/2006/relationships/image" Target="../media/image21.wmf"/><Relationship Id="rId7" Type="http://schemas.openxmlformats.org/officeDocument/2006/relationships/oleObject" Target="../embeddings/oleObject5.bin"/><Relationship Id="rId12" Type="http://schemas.openxmlformats.org/officeDocument/2006/relationships/image" Target="../media/image2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emf"/><Relationship Id="rId11" Type="http://schemas.openxmlformats.org/officeDocument/2006/relationships/image" Target="../media/image23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9.e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20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0.GIF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2.jpeg"/><Relationship Id="rId4" Type="http://schemas.openxmlformats.org/officeDocument/2006/relationships/image" Target="../media/image11.png"/><Relationship Id="rId9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298461" y="1700808"/>
            <a:ext cx="6768752" cy="1080120"/>
          </a:xfrm>
          <a:prstGeom prst="rect">
            <a:avLst/>
          </a:prstGeom>
          <a:solidFill>
            <a:srgbClr val="3500CC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500CC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flatTx/>
          </a:bodyPr>
          <a:lstStyle/>
          <a:p>
            <a:pPr algn="ctr"/>
            <a:r>
              <a:rPr lang="en-US" altLang="zh-CN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汉仪大黑简" pitchFamily="49" charset="-122"/>
                <a:ea typeface="汉仪大黑简" pitchFamily="49" charset="-122"/>
              </a:rPr>
              <a:t>3.1 </a:t>
            </a:r>
            <a:r>
              <a:rPr lang="zh-CN" altLang="en-US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汉仪大黑简" pitchFamily="49" charset="-122"/>
                <a:ea typeface="汉仪大黑简" pitchFamily="49" charset="-122"/>
              </a:rPr>
              <a:t>用字母表示数</a:t>
            </a:r>
          </a:p>
        </p:txBody>
      </p:sp>
      <p:sp>
        <p:nvSpPr>
          <p:cNvPr id="3" name="矩形 2"/>
          <p:cNvSpPr/>
          <p:nvPr/>
        </p:nvSpPr>
        <p:spPr>
          <a:xfrm>
            <a:off x="3011664" y="522920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b="1" kern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600" b="1" kern="0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981200" y="762000"/>
            <a:ext cx="71628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6000" b="1" dirty="0">
                <a:solidFill>
                  <a:srgbClr val="3500CC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思维拓展</a:t>
            </a:r>
            <a:r>
              <a:rPr kumimoji="1" lang="zh-CN" altLang="en-US" sz="60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：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dirty="0">
                <a:latin typeface="Times New Roman" panose="02020603050405020304" pitchFamily="18" charset="0"/>
              </a:rPr>
              <a:t>                  </a:t>
            </a:r>
          </a:p>
        </p:txBody>
      </p:sp>
      <p:pic>
        <p:nvPicPr>
          <p:cNvPr id="44035" name="Picture 3" descr="021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096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843213" y="2249488"/>
            <a:ext cx="6300787" cy="319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体育委员带来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500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元钱去买体育用品，已知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一个足球</a:t>
            </a:r>
            <a:r>
              <a:rPr kumimoji="1" lang="en-US" altLang="zh-CN" sz="2400" b="1" i="1" dirty="0">
                <a:latin typeface="Times New Roman" panose="02020603050405020304" pitchFamily="18" charset="0"/>
              </a:rPr>
              <a:t>a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元，一个篮球</a:t>
            </a:r>
            <a:r>
              <a:rPr kumimoji="1" lang="en-US" altLang="zh-CN" sz="2400" b="1" i="1" dirty="0">
                <a:latin typeface="Times New Roman" panose="02020603050405020304" pitchFamily="18" charset="0"/>
              </a:rPr>
              <a:t>b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元，一个排球</a:t>
            </a:r>
            <a:r>
              <a:rPr kumimoji="1" lang="en-US" altLang="zh-CN" sz="2400" b="1" i="1" dirty="0">
                <a:latin typeface="Times New Roman" panose="02020603050405020304" pitchFamily="18" charset="0"/>
              </a:rPr>
              <a:t>c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元．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请说出下列每个式子的意思：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        ⑴</a:t>
            </a:r>
            <a:r>
              <a:rPr kumimoji="1" lang="en-US" altLang="zh-CN" sz="2400" b="1" i="1" dirty="0">
                <a:latin typeface="Times New Roman" panose="02020603050405020304" pitchFamily="18" charset="0"/>
              </a:rPr>
              <a:t>a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＋</a:t>
            </a:r>
            <a:r>
              <a:rPr kumimoji="1" lang="en-US" altLang="zh-CN" sz="2400" b="1" i="1" dirty="0">
                <a:latin typeface="Times New Roman" panose="02020603050405020304" pitchFamily="18" charset="0"/>
              </a:rPr>
              <a:t>b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,      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        ⑵500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－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3</a:t>
            </a:r>
            <a:r>
              <a:rPr kumimoji="1" lang="en-US" altLang="zh-CN" sz="2400" b="1" i="1" dirty="0">
                <a:latin typeface="Times New Roman" panose="02020603050405020304" pitchFamily="18" charset="0"/>
              </a:rPr>
              <a:t>b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,        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        ⑶2(</a:t>
            </a:r>
            <a:r>
              <a:rPr kumimoji="1" lang="en-US" altLang="zh-CN" sz="2400" b="1" i="1" dirty="0">
                <a:latin typeface="Times New Roman" panose="02020603050405020304" pitchFamily="18" charset="0"/>
              </a:rPr>
              <a:t>a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＋</a:t>
            </a:r>
            <a:r>
              <a:rPr kumimoji="1" lang="en-US" altLang="zh-CN" sz="2400" b="1" i="1" dirty="0">
                <a:latin typeface="Times New Roman" panose="02020603050405020304" pitchFamily="18" charset="0"/>
              </a:rPr>
              <a:t>b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＋</a:t>
            </a:r>
            <a:r>
              <a:rPr kumimoji="1" lang="en-US" altLang="zh-CN" sz="2400" b="1" i="1" dirty="0">
                <a:latin typeface="Times New Roman" panose="02020603050405020304" pitchFamily="18" charset="0"/>
              </a:rPr>
              <a:t>c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)</a:t>
            </a:r>
          </a:p>
        </p:txBody>
      </p:sp>
      <p:pic>
        <p:nvPicPr>
          <p:cNvPr id="44037" name="Picture 5" descr="0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420938"/>
            <a:ext cx="24892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391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60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能力冲</a:t>
            </a:r>
            <a:r>
              <a:rPr kumimoji="1" lang="zh-CN" altLang="en-US" sz="6000" b="1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浪</a:t>
            </a:r>
            <a:endParaRPr kumimoji="1"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8359775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星期天，亮亮从妈妈那里拿了</a:t>
            </a:r>
            <a:r>
              <a:rPr kumimoji="1" lang="en-US" altLang="zh-CN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50</a:t>
            </a:r>
            <a:r>
              <a:rPr kumimoji="1" lang="zh-CN" altLang="en-US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元钱去商店买学习用品．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⑴从家中出发半个小时后遇到了数学老师，聊了</a:t>
            </a:r>
            <a:r>
              <a:rPr kumimoji="1" lang="en-US" altLang="zh-CN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分钟，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又走了</a:t>
            </a:r>
            <a:r>
              <a:rPr kumimoji="1" lang="en-US" altLang="zh-CN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t </a:t>
            </a:r>
            <a:r>
              <a:rPr kumimoji="1" lang="zh-CN" altLang="en-US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分钟到了商店．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    思考：你能根据这段话编一个数学习题吗？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476250" y="3657600"/>
            <a:ext cx="7696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(2)</a:t>
            </a:r>
            <a:r>
              <a:rPr kumimoji="1" lang="zh-CN" altLang="en-US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亮亮买了</a:t>
            </a:r>
            <a:r>
              <a:rPr kumimoji="1" lang="en-US" altLang="zh-CN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w</a:t>
            </a:r>
            <a:r>
              <a:rPr kumimoji="1" lang="zh-CN" altLang="en-US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本练习本，每本</a:t>
            </a:r>
            <a:r>
              <a:rPr kumimoji="1" lang="en-US" altLang="zh-CN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元．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     思考：你又能编出有关的数学问题吗？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468313" y="4876800"/>
            <a:ext cx="7620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(3)</a:t>
            </a:r>
            <a:r>
              <a:rPr kumimoji="1" lang="zh-CN" altLang="en-US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亮亮又买了做手工的彩带</a:t>
            </a:r>
            <a:r>
              <a:rPr kumimoji="1" lang="en-US" altLang="zh-CN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h</a:t>
            </a:r>
            <a:r>
              <a:rPr kumimoji="1" lang="zh-CN" altLang="en-US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米，每米</a:t>
            </a:r>
            <a:r>
              <a:rPr kumimoji="1" lang="en-US" altLang="zh-CN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0.7</a:t>
            </a:r>
            <a:r>
              <a:rPr kumimoji="1" lang="zh-CN" altLang="en-US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元，回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     家把它平均分成</a:t>
            </a:r>
            <a:r>
              <a:rPr kumimoji="1" lang="en-US" altLang="zh-CN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段．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3500CC"/>
                </a:solidFill>
                <a:latin typeface="Times New Roman" panose="02020603050405020304" pitchFamily="18" charset="0"/>
              </a:rPr>
              <a:t>    思考：你还能编了怎样的数学问题呢？</a:t>
            </a:r>
          </a:p>
        </p:txBody>
      </p:sp>
      <p:pic>
        <p:nvPicPr>
          <p:cNvPr id="45062" name="Picture 6" descr="Tuzi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15888"/>
            <a:ext cx="1073150" cy="119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60" grpId="0" autoUpdateAnimBg="0"/>
      <p:bldP spid="4506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8305800" cy="326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问题情境：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2004</a:t>
            </a: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年秋季，东湖中学将迎来市一级学校的评估．为了迎接这次评估，小明设想按下图的方式从左往右搭</a:t>
            </a:r>
            <a:r>
              <a:rPr kumimoji="1" lang="en-US" altLang="zh-CN" sz="3200" b="1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2004</a:t>
            </a: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个正方形以示祝贺，谁能在</a:t>
            </a:r>
            <a:r>
              <a:rPr kumimoji="1" lang="en-US" altLang="zh-CN" sz="3200" b="1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10</a:t>
            </a: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秒钟内告诉老师，小明一共需要多少根小棒？</a:t>
            </a: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46083" name="Group 3"/>
          <p:cNvGrpSpPr/>
          <p:nvPr/>
        </p:nvGrpSpPr>
        <p:grpSpPr bwMode="auto">
          <a:xfrm>
            <a:off x="685800" y="4365625"/>
            <a:ext cx="1219200" cy="1608138"/>
            <a:chOff x="432" y="436"/>
            <a:chExt cx="768" cy="1041"/>
          </a:xfrm>
        </p:grpSpPr>
        <p:grpSp>
          <p:nvGrpSpPr>
            <p:cNvPr id="46084" name="Group 4"/>
            <p:cNvGrpSpPr/>
            <p:nvPr/>
          </p:nvGrpSpPr>
          <p:grpSpPr bwMode="auto">
            <a:xfrm>
              <a:off x="432" y="436"/>
              <a:ext cx="720" cy="122"/>
              <a:chOff x="1008" y="912"/>
              <a:chExt cx="720" cy="96"/>
            </a:xfrm>
          </p:grpSpPr>
          <p:sp>
            <p:nvSpPr>
              <p:cNvPr id="46085" name="Line 5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6086" name="Oval 6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6087" name="Group 7"/>
            <p:cNvGrpSpPr/>
            <p:nvPr/>
          </p:nvGrpSpPr>
          <p:grpSpPr bwMode="auto">
            <a:xfrm rot="16200000">
              <a:off x="21" y="936"/>
              <a:ext cx="918" cy="72"/>
              <a:chOff x="1008" y="912"/>
              <a:chExt cx="720" cy="96"/>
            </a:xfrm>
          </p:grpSpPr>
          <p:sp>
            <p:nvSpPr>
              <p:cNvPr id="46088" name="Line 8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6089" name="Oval 9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6090" name="Group 10"/>
            <p:cNvGrpSpPr/>
            <p:nvPr/>
          </p:nvGrpSpPr>
          <p:grpSpPr bwMode="auto">
            <a:xfrm rot="10800000">
              <a:off x="480" y="1354"/>
              <a:ext cx="720" cy="123"/>
              <a:chOff x="1008" y="912"/>
              <a:chExt cx="720" cy="96"/>
            </a:xfrm>
          </p:grpSpPr>
          <p:sp>
            <p:nvSpPr>
              <p:cNvPr id="46091" name="Line 11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6092" name="Oval 12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6093" name="Group 13"/>
            <p:cNvGrpSpPr/>
            <p:nvPr/>
          </p:nvGrpSpPr>
          <p:grpSpPr bwMode="auto">
            <a:xfrm rot="5400000">
              <a:off x="693" y="908"/>
              <a:ext cx="918" cy="96"/>
              <a:chOff x="1008" y="912"/>
              <a:chExt cx="720" cy="96"/>
            </a:xfrm>
          </p:grpSpPr>
          <p:sp>
            <p:nvSpPr>
              <p:cNvPr id="46094" name="Line 14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6095" name="Oval 15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46096" name="Group 16"/>
          <p:cNvGrpSpPr/>
          <p:nvPr/>
        </p:nvGrpSpPr>
        <p:grpSpPr bwMode="auto">
          <a:xfrm>
            <a:off x="1908175" y="4365625"/>
            <a:ext cx="1152525" cy="1555750"/>
            <a:chOff x="2880" y="543"/>
            <a:chExt cx="726" cy="980"/>
          </a:xfrm>
        </p:grpSpPr>
        <p:sp>
          <p:nvSpPr>
            <p:cNvPr id="46097" name="Line 17"/>
            <p:cNvSpPr>
              <a:spLocks noChangeShapeType="1"/>
            </p:cNvSpPr>
            <p:nvPr/>
          </p:nvSpPr>
          <p:spPr bwMode="auto">
            <a:xfrm>
              <a:off x="2880" y="618"/>
              <a:ext cx="624" cy="0"/>
            </a:xfrm>
            <a:prstGeom prst="line">
              <a:avLst/>
            </a:prstGeom>
            <a:noFill/>
            <a:ln w="57150">
              <a:solidFill>
                <a:srgbClr val="35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46098" name="Group 18"/>
            <p:cNvGrpSpPr/>
            <p:nvPr/>
          </p:nvGrpSpPr>
          <p:grpSpPr bwMode="auto">
            <a:xfrm rot="10800000">
              <a:off x="2886" y="1400"/>
              <a:ext cx="720" cy="123"/>
              <a:chOff x="1008" y="912"/>
              <a:chExt cx="720" cy="96"/>
            </a:xfrm>
          </p:grpSpPr>
          <p:sp>
            <p:nvSpPr>
              <p:cNvPr id="46099" name="Line 19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6100" name="Oval 20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6101" name="Group 21"/>
            <p:cNvGrpSpPr/>
            <p:nvPr/>
          </p:nvGrpSpPr>
          <p:grpSpPr bwMode="auto">
            <a:xfrm rot="5400000">
              <a:off x="3099" y="954"/>
              <a:ext cx="918" cy="96"/>
              <a:chOff x="1008" y="912"/>
              <a:chExt cx="720" cy="96"/>
            </a:xfrm>
          </p:grpSpPr>
          <p:sp>
            <p:nvSpPr>
              <p:cNvPr id="46102" name="Line 22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6103" name="Oval 23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46104" name="Group 24"/>
          <p:cNvGrpSpPr/>
          <p:nvPr/>
        </p:nvGrpSpPr>
        <p:grpSpPr bwMode="auto">
          <a:xfrm>
            <a:off x="3059113" y="4394200"/>
            <a:ext cx="1152525" cy="1555750"/>
            <a:chOff x="2880" y="543"/>
            <a:chExt cx="726" cy="980"/>
          </a:xfrm>
        </p:grpSpPr>
        <p:sp>
          <p:nvSpPr>
            <p:cNvPr id="46105" name="Line 25"/>
            <p:cNvSpPr>
              <a:spLocks noChangeShapeType="1"/>
            </p:cNvSpPr>
            <p:nvPr/>
          </p:nvSpPr>
          <p:spPr bwMode="auto">
            <a:xfrm>
              <a:off x="2880" y="618"/>
              <a:ext cx="624" cy="0"/>
            </a:xfrm>
            <a:prstGeom prst="line">
              <a:avLst/>
            </a:prstGeom>
            <a:noFill/>
            <a:ln w="57150">
              <a:solidFill>
                <a:srgbClr val="35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46106" name="Group 26"/>
            <p:cNvGrpSpPr/>
            <p:nvPr/>
          </p:nvGrpSpPr>
          <p:grpSpPr bwMode="auto">
            <a:xfrm rot="10800000">
              <a:off x="2886" y="1400"/>
              <a:ext cx="720" cy="123"/>
              <a:chOff x="1008" y="912"/>
              <a:chExt cx="720" cy="96"/>
            </a:xfrm>
          </p:grpSpPr>
          <p:sp>
            <p:nvSpPr>
              <p:cNvPr id="46107" name="Line 27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6108" name="Oval 28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6109" name="Group 29"/>
            <p:cNvGrpSpPr/>
            <p:nvPr/>
          </p:nvGrpSpPr>
          <p:grpSpPr bwMode="auto">
            <a:xfrm rot="5400000">
              <a:off x="3099" y="954"/>
              <a:ext cx="918" cy="96"/>
              <a:chOff x="1008" y="912"/>
              <a:chExt cx="720" cy="96"/>
            </a:xfrm>
          </p:grpSpPr>
          <p:sp>
            <p:nvSpPr>
              <p:cNvPr id="46110" name="Line 30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6111" name="Oval 31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46112" name="Group 32"/>
          <p:cNvGrpSpPr/>
          <p:nvPr/>
        </p:nvGrpSpPr>
        <p:grpSpPr bwMode="auto">
          <a:xfrm>
            <a:off x="5364163" y="4465638"/>
            <a:ext cx="1152525" cy="1555750"/>
            <a:chOff x="2880" y="543"/>
            <a:chExt cx="726" cy="980"/>
          </a:xfrm>
        </p:grpSpPr>
        <p:sp>
          <p:nvSpPr>
            <p:cNvPr id="46113" name="Line 33"/>
            <p:cNvSpPr>
              <a:spLocks noChangeShapeType="1"/>
            </p:cNvSpPr>
            <p:nvPr/>
          </p:nvSpPr>
          <p:spPr bwMode="auto">
            <a:xfrm>
              <a:off x="2880" y="618"/>
              <a:ext cx="624" cy="0"/>
            </a:xfrm>
            <a:prstGeom prst="line">
              <a:avLst/>
            </a:prstGeom>
            <a:noFill/>
            <a:ln w="57150">
              <a:solidFill>
                <a:srgbClr val="35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46114" name="Group 34"/>
            <p:cNvGrpSpPr/>
            <p:nvPr/>
          </p:nvGrpSpPr>
          <p:grpSpPr bwMode="auto">
            <a:xfrm rot="10800000">
              <a:off x="2886" y="1400"/>
              <a:ext cx="720" cy="123"/>
              <a:chOff x="1008" y="912"/>
              <a:chExt cx="720" cy="96"/>
            </a:xfrm>
          </p:grpSpPr>
          <p:sp>
            <p:nvSpPr>
              <p:cNvPr id="46115" name="Line 35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6116" name="Oval 36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6117" name="Group 37"/>
            <p:cNvGrpSpPr/>
            <p:nvPr/>
          </p:nvGrpSpPr>
          <p:grpSpPr bwMode="auto">
            <a:xfrm rot="5400000">
              <a:off x="3099" y="954"/>
              <a:ext cx="918" cy="96"/>
              <a:chOff x="1008" y="912"/>
              <a:chExt cx="720" cy="96"/>
            </a:xfrm>
          </p:grpSpPr>
          <p:sp>
            <p:nvSpPr>
              <p:cNvPr id="46118" name="Line 38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6119" name="Oval 39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46120" name="Group 40"/>
          <p:cNvGrpSpPr/>
          <p:nvPr/>
        </p:nvGrpSpPr>
        <p:grpSpPr bwMode="auto">
          <a:xfrm>
            <a:off x="4211638" y="4422775"/>
            <a:ext cx="1152525" cy="1555750"/>
            <a:chOff x="2880" y="543"/>
            <a:chExt cx="726" cy="980"/>
          </a:xfrm>
        </p:grpSpPr>
        <p:sp>
          <p:nvSpPr>
            <p:cNvPr id="46121" name="Line 41"/>
            <p:cNvSpPr>
              <a:spLocks noChangeShapeType="1"/>
            </p:cNvSpPr>
            <p:nvPr/>
          </p:nvSpPr>
          <p:spPr bwMode="auto">
            <a:xfrm>
              <a:off x="2880" y="618"/>
              <a:ext cx="624" cy="0"/>
            </a:xfrm>
            <a:prstGeom prst="line">
              <a:avLst/>
            </a:prstGeom>
            <a:noFill/>
            <a:ln w="57150">
              <a:solidFill>
                <a:srgbClr val="35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46122" name="Group 42"/>
            <p:cNvGrpSpPr/>
            <p:nvPr/>
          </p:nvGrpSpPr>
          <p:grpSpPr bwMode="auto">
            <a:xfrm rot="10800000">
              <a:off x="2886" y="1400"/>
              <a:ext cx="720" cy="123"/>
              <a:chOff x="1008" y="912"/>
              <a:chExt cx="720" cy="96"/>
            </a:xfrm>
          </p:grpSpPr>
          <p:sp>
            <p:nvSpPr>
              <p:cNvPr id="46123" name="Line 43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6124" name="Oval 44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6125" name="Group 45"/>
            <p:cNvGrpSpPr/>
            <p:nvPr/>
          </p:nvGrpSpPr>
          <p:grpSpPr bwMode="auto">
            <a:xfrm rot="5400000">
              <a:off x="3099" y="954"/>
              <a:ext cx="918" cy="96"/>
              <a:chOff x="1008" y="912"/>
              <a:chExt cx="720" cy="96"/>
            </a:xfrm>
          </p:grpSpPr>
          <p:sp>
            <p:nvSpPr>
              <p:cNvPr id="46126" name="Line 46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6127" name="Oval 47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46128" name="Text Box 48"/>
          <p:cNvSpPr txBox="1">
            <a:spLocks noChangeArrowheads="1"/>
          </p:cNvSpPr>
          <p:nvPr/>
        </p:nvSpPr>
        <p:spPr bwMode="auto">
          <a:xfrm>
            <a:off x="6911975" y="4868863"/>
            <a:ext cx="2339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从简单入手探索研究：</a:t>
            </a:r>
          </a:p>
        </p:txBody>
      </p:sp>
      <p:grpSp>
        <p:nvGrpSpPr>
          <p:cNvPr id="47107" name="Group 3"/>
          <p:cNvGrpSpPr/>
          <p:nvPr/>
        </p:nvGrpSpPr>
        <p:grpSpPr bwMode="auto">
          <a:xfrm>
            <a:off x="685800" y="1219200"/>
            <a:ext cx="1219200" cy="1295400"/>
            <a:chOff x="432" y="768"/>
            <a:chExt cx="768" cy="816"/>
          </a:xfrm>
        </p:grpSpPr>
        <p:grpSp>
          <p:nvGrpSpPr>
            <p:cNvPr id="47108" name="Group 4"/>
            <p:cNvGrpSpPr/>
            <p:nvPr/>
          </p:nvGrpSpPr>
          <p:grpSpPr bwMode="auto">
            <a:xfrm>
              <a:off x="432" y="768"/>
              <a:ext cx="720" cy="96"/>
              <a:chOff x="1008" y="912"/>
              <a:chExt cx="720" cy="96"/>
            </a:xfrm>
          </p:grpSpPr>
          <p:sp>
            <p:nvSpPr>
              <p:cNvPr id="47109" name="Line 5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7110" name="Oval 6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7111" name="Group 7"/>
            <p:cNvGrpSpPr/>
            <p:nvPr/>
          </p:nvGrpSpPr>
          <p:grpSpPr bwMode="auto">
            <a:xfrm rot="16200000">
              <a:off x="120" y="1152"/>
              <a:ext cx="720" cy="72"/>
              <a:chOff x="1008" y="912"/>
              <a:chExt cx="720" cy="96"/>
            </a:xfrm>
          </p:grpSpPr>
          <p:sp>
            <p:nvSpPr>
              <p:cNvPr id="47112" name="Line 8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7113" name="Oval 9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7114" name="Group 10"/>
            <p:cNvGrpSpPr/>
            <p:nvPr/>
          </p:nvGrpSpPr>
          <p:grpSpPr bwMode="auto">
            <a:xfrm rot="10800000">
              <a:off x="480" y="1488"/>
              <a:ext cx="720" cy="96"/>
              <a:chOff x="1008" y="912"/>
              <a:chExt cx="720" cy="96"/>
            </a:xfrm>
          </p:grpSpPr>
          <p:sp>
            <p:nvSpPr>
              <p:cNvPr id="47115" name="Line 11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7116" name="Oval 12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7117" name="Group 13"/>
            <p:cNvGrpSpPr/>
            <p:nvPr/>
          </p:nvGrpSpPr>
          <p:grpSpPr bwMode="auto">
            <a:xfrm rot="5400000">
              <a:off x="792" y="1128"/>
              <a:ext cx="720" cy="96"/>
              <a:chOff x="1008" y="912"/>
              <a:chExt cx="720" cy="96"/>
            </a:xfrm>
          </p:grpSpPr>
          <p:sp>
            <p:nvSpPr>
              <p:cNvPr id="47118" name="Line 14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7119" name="Oval 15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47120" name="Group 16"/>
          <p:cNvGrpSpPr/>
          <p:nvPr/>
        </p:nvGrpSpPr>
        <p:grpSpPr bwMode="auto">
          <a:xfrm>
            <a:off x="2286000" y="1219200"/>
            <a:ext cx="2286000" cy="1295400"/>
            <a:chOff x="1440" y="768"/>
            <a:chExt cx="1440" cy="816"/>
          </a:xfrm>
        </p:grpSpPr>
        <p:grpSp>
          <p:nvGrpSpPr>
            <p:cNvPr id="47121" name="Group 17"/>
            <p:cNvGrpSpPr/>
            <p:nvPr/>
          </p:nvGrpSpPr>
          <p:grpSpPr bwMode="auto">
            <a:xfrm>
              <a:off x="1440" y="768"/>
              <a:ext cx="720" cy="96"/>
              <a:chOff x="1008" y="912"/>
              <a:chExt cx="720" cy="96"/>
            </a:xfrm>
          </p:grpSpPr>
          <p:sp>
            <p:nvSpPr>
              <p:cNvPr id="47122" name="Line 18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7123" name="Oval 19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7124" name="Group 20"/>
            <p:cNvGrpSpPr/>
            <p:nvPr/>
          </p:nvGrpSpPr>
          <p:grpSpPr bwMode="auto">
            <a:xfrm rot="16200000">
              <a:off x="1128" y="1152"/>
              <a:ext cx="720" cy="72"/>
              <a:chOff x="1008" y="912"/>
              <a:chExt cx="720" cy="96"/>
            </a:xfrm>
          </p:grpSpPr>
          <p:sp>
            <p:nvSpPr>
              <p:cNvPr id="47125" name="Line 21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7126" name="Oval 22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7127" name="Group 23"/>
            <p:cNvGrpSpPr/>
            <p:nvPr/>
          </p:nvGrpSpPr>
          <p:grpSpPr bwMode="auto">
            <a:xfrm rot="10800000">
              <a:off x="1488" y="1488"/>
              <a:ext cx="720" cy="96"/>
              <a:chOff x="1008" y="912"/>
              <a:chExt cx="720" cy="96"/>
            </a:xfrm>
          </p:grpSpPr>
          <p:sp>
            <p:nvSpPr>
              <p:cNvPr id="47128" name="Line 24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7129" name="Oval 25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7130" name="Group 26"/>
            <p:cNvGrpSpPr/>
            <p:nvPr/>
          </p:nvGrpSpPr>
          <p:grpSpPr bwMode="auto">
            <a:xfrm rot="5400000">
              <a:off x="1800" y="1080"/>
              <a:ext cx="720" cy="96"/>
              <a:chOff x="1008" y="912"/>
              <a:chExt cx="720" cy="96"/>
            </a:xfrm>
          </p:grpSpPr>
          <p:sp>
            <p:nvSpPr>
              <p:cNvPr id="47131" name="Line 27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7132" name="Oval 28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7133" name="Group 29"/>
            <p:cNvGrpSpPr/>
            <p:nvPr/>
          </p:nvGrpSpPr>
          <p:grpSpPr bwMode="auto">
            <a:xfrm>
              <a:off x="2112" y="768"/>
              <a:ext cx="720" cy="96"/>
              <a:chOff x="1008" y="912"/>
              <a:chExt cx="720" cy="96"/>
            </a:xfrm>
          </p:grpSpPr>
          <p:sp>
            <p:nvSpPr>
              <p:cNvPr id="47134" name="Line 30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7135" name="Oval 31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7136" name="Group 32"/>
            <p:cNvGrpSpPr/>
            <p:nvPr/>
          </p:nvGrpSpPr>
          <p:grpSpPr bwMode="auto">
            <a:xfrm rot="10800000">
              <a:off x="2160" y="1488"/>
              <a:ext cx="720" cy="96"/>
              <a:chOff x="1008" y="912"/>
              <a:chExt cx="720" cy="96"/>
            </a:xfrm>
          </p:grpSpPr>
          <p:sp>
            <p:nvSpPr>
              <p:cNvPr id="47137" name="Line 33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7138" name="Oval 34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7139" name="Group 35"/>
            <p:cNvGrpSpPr/>
            <p:nvPr/>
          </p:nvGrpSpPr>
          <p:grpSpPr bwMode="auto">
            <a:xfrm rot="5400000">
              <a:off x="2472" y="1128"/>
              <a:ext cx="720" cy="96"/>
              <a:chOff x="1008" y="912"/>
              <a:chExt cx="720" cy="96"/>
            </a:xfrm>
          </p:grpSpPr>
          <p:sp>
            <p:nvSpPr>
              <p:cNvPr id="47140" name="Line 36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7141" name="Oval 37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47142" name="Group 38"/>
          <p:cNvGrpSpPr/>
          <p:nvPr/>
        </p:nvGrpSpPr>
        <p:grpSpPr bwMode="auto">
          <a:xfrm>
            <a:off x="4953000" y="1219200"/>
            <a:ext cx="3429000" cy="1314450"/>
            <a:chOff x="3120" y="768"/>
            <a:chExt cx="2160" cy="828"/>
          </a:xfrm>
        </p:grpSpPr>
        <p:grpSp>
          <p:nvGrpSpPr>
            <p:cNvPr id="47143" name="Group 39"/>
            <p:cNvGrpSpPr/>
            <p:nvPr/>
          </p:nvGrpSpPr>
          <p:grpSpPr bwMode="auto">
            <a:xfrm>
              <a:off x="3120" y="780"/>
              <a:ext cx="720" cy="96"/>
              <a:chOff x="1008" y="912"/>
              <a:chExt cx="720" cy="96"/>
            </a:xfrm>
          </p:grpSpPr>
          <p:sp>
            <p:nvSpPr>
              <p:cNvPr id="47144" name="Line 40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7145" name="Oval 41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7146" name="Group 42"/>
            <p:cNvGrpSpPr/>
            <p:nvPr/>
          </p:nvGrpSpPr>
          <p:grpSpPr bwMode="auto">
            <a:xfrm rot="16200000">
              <a:off x="2808" y="1164"/>
              <a:ext cx="720" cy="72"/>
              <a:chOff x="1008" y="912"/>
              <a:chExt cx="720" cy="96"/>
            </a:xfrm>
          </p:grpSpPr>
          <p:sp>
            <p:nvSpPr>
              <p:cNvPr id="47147" name="Line 43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7148" name="Oval 44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7149" name="Group 45"/>
            <p:cNvGrpSpPr/>
            <p:nvPr/>
          </p:nvGrpSpPr>
          <p:grpSpPr bwMode="auto">
            <a:xfrm rot="10800000">
              <a:off x="3168" y="1500"/>
              <a:ext cx="720" cy="96"/>
              <a:chOff x="1008" y="912"/>
              <a:chExt cx="720" cy="96"/>
            </a:xfrm>
          </p:grpSpPr>
          <p:sp>
            <p:nvSpPr>
              <p:cNvPr id="47150" name="Line 46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7151" name="Oval 47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7152" name="Group 48"/>
            <p:cNvGrpSpPr/>
            <p:nvPr/>
          </p:nvGrpSpPr>
          <p:grpSpPr bwMode="auto">
            <a:xfrm rot="5400000">
              <a:off x="3480" y="1128"/>
              <a:ext cx="720" cy="96"/>
              <a:chOff x="1008" y="912"/>
              <a:chExt cx="720" cy="96"/>
            </a:xfrm>
          </p:grpSpPr>
          <p:sp>
            <p:nvSpPr>
              <p:cNvPr id="47153" name="Line 49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7154" name="Oval 50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7155" name="Group 51"/>
            <p:cNvGrpSpPr/>
            <p:nvPr/>
          </p:nvGrpSpPr>
          <p:grpSpPr bwMode="auto">
            <a:xfrm>
              <a:off x="3828" y="768"/>
              <a:ext cx="720" cy="96"/>
              <a:chOff x="1008" y="912"/>
              <a:chExt cx="720" cy="96"/>
            </a:xfrm>
          </p:grpSpPr>
          <p:sp>
            <p:nvSpPr>
              <p:cNvPr id="47156" name="Line 52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7157" name="Oval 53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7158" name="Group 54"/>
            <p:cNvGrpSpPr/>
            <p:nvPr/>
          </p:nvGrpSpPr>
          <p:grpSpPr bwMode="auto">
            <a:xfrm rot="10800000">
              <a:off x="3876" y="1488"/>
              <a:ext cx="720" cy="96"/>
              <a:chOff x="1008" y="912"/>
              <a:chExt cx="720" cy="96"/>
            </a:xfrm>
          </p:grpSpPr>
          <p:sp>
            <p:nvSpPr>
              <p:cNvPr id="47159" name="Line 55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7160" name="Oval 56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7161" name="Group 57"/>
            <p:cNvGrpSpPr/>
            <p:nvPr/>
          </p:nvGrpSpPr>
          <p:grpSpPr bwMode="auto">
            <a:xfrm rot="5400000">
              <a:off x="4188" y="1128"/>
              <a:ext cx="720" cy="96"/>
              <a:chOff x="1008" y="912"/>
              <a:chExt cx="720" cy="96"/>
            </a:xfrm>
          </p:grpSpPr>
          <p:sp>
            <p:nvSpPr>
              <p:cNvPr id="47162" name="Line 58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7163" name="Oval 59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7164" name="Group 60"/>
            <p:cNvGrpSpPr/>
            <p:nvPr/>
          </p:nvGrpSpPr>
          <p:grpSpPr bwMode="auto">
            <a:xfrm>
              <a:off x="4512" y="768"/>
              <a:ext cx="720" cy="96"/>
              <a:chOff x="1008" y="912"/>
              <a:chExt cx="720" cy="96"/>
            </a:xfrm>
          </p:grpSpPr>
          <p:sp>
            <p:nvSpPr>
              <p:cNvPr id="47165" name="Line 61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7166" name="Oval 62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7167" name="Group 63"/>
            <p:cNvGrpSpPr/>
            <p:nvPr/>
          </p:nvGrpSpPr>
          <p:grpSpPr bwMode="auto">
            <a:xfrm rot="10800000">
              <a:off x="4560" y="1488"/>
              <a:ext cx="720" cy="96"/>
              <a:chOff x="1008" y="912"/>
              <a:chExt cx="720" cy="96"/>
            </a:xfrm>
          </p:grpSpPr>
          <p:sp>
            <p:nvSpPr>
              <p:cNvPr id="47168" name="Line 64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7169" name="Oval 65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7170" name="Group 66"/>
            <p:cNvGrpSpPr/>
            <p:nvPr/>
          </p:nvGrpSpPr>
          <p:grpSpPr bwMode="auto">
            <a:xfrm rot="5400000">
              <a:off x="4872" y="1128"/>
              <a:ext cx="720" cy="96"/>
              <a:chOff x="1008" y="912"/>
              <a:chExt cx="720" cy="96"/>
            </a:xfrm>
          </p:grpSpPr>
          <p:sp>
            <p:nvSpPr>
              <p:cNvPr id="47171" name="Line 67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7172" name="Oval 68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47173" name="Text Box 69"/>
          <p:cNvSpPr txBox="1">
            <a:spLocks noChangeArrowheads="1"/>
          </p:cNvSpPr>
          <p:nvPr/>
        </p:nvSpPr>
        <p:spPr bwMode="auto">
          <a:xfrm>
            <a:off x="1158875" y="3068638"/>
            <a:ext cx="8382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en-US" altLang="zh-CN" sz="32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搭</a:t>
            </a:r>
            <a:r>
              <a:rPr kumimoji="1"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个正方形需要</a:t>
            </a:r>
            <a:r>
              <a:rPr kumimoji="1"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____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根小棒．</a:t>
            </a:r>
          </a:p>
        </p:txBody>
      </p:sp>
      <p:sp>
        <p:nvSpPr>
          <p:cNvPr id="47174" name="Text Box 70"/>
          <p:cNvSpPr txBox="1">
            <a:spLocks noChangeArrowheads="1"/>
          </p:cNvSpPr>
          <p:nvPr/>
        </p:nvSpPr>
        <p:spPr bwMode="auto">
          <a:xfrm>
            <a:off x="179388" y="4581525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）搭</a:t>
            </a:r>
            <a:r>
              <a:rPr kumimoji="1"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10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个这样的正方形需要多少根小棒？</a:t>
            </a:r>
          </a:p>
        </p:txBody>
      </p:sp>
      <p:sp>
        <p:nvSpPr>
          <p:cNvPr id="47175" name="Text Box 71"/>
          <p:cNvSpPr txBox="1">
            <a:spLocks noChangeArrowheads="1"/>
          </p:cNvSpPr>
          <p:nvPr/>
        </p:nvSpPr>
        <p:spPr bwMode="auto">
          <a:xfrm>
            <a:off x="179388" y="5373688"/>
            <a:ext cx="8077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）搭</a:t>
            </a:r>
            <a:r>
              <a:rPr kumimoji="1"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100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个这样的正方形需要多少根小棒？你是怎样得到的？</a:t>
            </a:r>
          </a:p>
        </p:txBody>
      </p:sp>
      <p:sp>
        <p:nvSpPr>
          <p:cNvPr id="47176" name="Text Box 72"/>
          <p:cNvSpPr txBox="1">
            <a:spLocks noChangeArrowheads="1"/>
          </p:cNvSpPr>
          <p:nvPr/>
        </p:nvSpPr>
        <p:spPr bwMode="auto">
          <a:xfrm>
            <a:off x="468313" y="2781300"/>
            <a:ext cx="6480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搭</a:t>
            </a:r>
            <a:r>
              <a:rPr kumimoji="1"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个正方形需要</a:t>
            </a:r>
            <a:r>
              <a:rPr kumimoji="1"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根小棒．</a:t>
            </a:r>
          </a:p>
        </p:txBody>
      </p:sp>
      <p:sp>
        <p:nvSpPr>
          <p:cNvPr id="47177" name="Text Box 73"/>
          <p:cNvSpPr txBox="1">
            <a:spLocks noChangeArrowheads="1"/>
          </p:cNvSpPr>
          <p:nvPr/>
        </p:nvSpPr>
        <p:spPr bwMode="auto">
          <a:xfrm>
            <a:off x="179388" y="3284538"/>
            <a:ext cx="8713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）按图的方式，搭</a:t>
            </a:r>
            <a:r>
              <a:rPr kumimoji="1"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个正方形需要</a:t>
            </a:r>
            <a:r>
              <a:rPr kumimoji="1"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___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根小棒，</a:t>
            </a:r>
          </a:p>
        </p:txBody>
      </p:sp>
      <p:sp>
        <p:nvSpPr>
          <p:cNvPr id="47178" name="Text Box 74"/>
          <p:cNvSpPr txBox="1">
            <a:spLocks noChangeArrowheads="1"/>
          </p:cNvSpPr>
          <p:nvPr/>
        </p:nvSpPr>
        <p:spPr bwMode="auto">
          <a:xfrm>
            <a:off x="6877050" y="3284538"/>
            <a:ext cx="647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47179" name="Text Box 75"/>
          <p:cNvSpPr txBox="1">
            <a:spLocks noChangeArrowheads="1"/>
          </p:cNvSpPr>
          <p:nvPr/>
        </p:nvSpPr>
        <p:spPr bwMode="auto">
          <a:xfrm>
            <a:off x="4427538" y="3789363"/>
            <a:ext cx="86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73" grpId="0"/>
      <p:bldP spid="47174" grpId="0"/>
      <p:bldP spid="47175" grpId="0"/>
      <p:bldP spid="47176" grpId="0"/>
      <p:bldP spid="47177" grpId="0"/>
      <p:bldP spid="47178" grpId="0"/>
      <p:bldP spid="4717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468313" y="3789363"/>
            <a:ext cx="8077200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）如果用</a:t>
            </a:r>
            <a:r>
              <a:rPr kumimoji="1" lang="en-US" altLang="zh-CN" sz="4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表示所搭正方形的个</a:t>
            </a:r>
            <a:r>
              <a:rPr kumimoji="1" lang="zh-CN" altLang="en-US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数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，那么搭</a:t>
            </a:r>
            <a:r>
              <a:rPr kumimoji="1" lang="en-US" altLang="zh-CN" sz="40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个这样的正方形需要多少根小棒？与同伴交流．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365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3200" b="1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48132" name="AutoShape 4">
            <a:hlinkClick r:id="" action="ppaction://noaction" highlightClick="1"/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1143000" y="5181600"/>
            <a:ext cx="1219200" cy="914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8133" name="AutoShape 5">
            <a:hlinkClick r:id="" action="ppaction://hlinkshowjump?jump=nextslide" highlightClick="1"/>
            <a:hlinkHover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295400" y="4876800"/>
            <a:ext cx="838200" cy="838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533400" y="44450"/>
            <a:ext cx="3048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议一议：</a:t>
            </a:r>
          </a:p>
        </p:txBody>
      </p:sp>
      <p:grpSp>
        <p:nvGrpSpPr>
          <p:cNvPr id="48135" name="Group 7"/>
          <p:cNvGrpSpPr/>
          <p:nvPr/>
        </p:nvGrpSpPr>
        <p:grpSpPr bwMode="auto">
          <a:xfrm>
            <a:off x="685800" y="1512888"/>
            <a:ext cx="1219200" cy="1436687"/>
            <a:chOff x="432" y="436"/>
            <a:chExt cx="768" cy="1041"/>
          </a:xfrm>
        </p:grpSpPr>
        <p:grpSp>
          <p:nvGrpSpPr>
            <p:cNvPr id="48136" name="Group 8"/>
            <p:cNvGrpSpPr/>
            <p:nvPr/>
          </p:nvGrpSpPr>
          <p:grpSpPr bwMode="auto">
            <a:xfrm>
              <a:off x="432" y="436"/>
              <a:ext cx="720" cy="122"/>
              <a:chOff x="1008" y="912"/>
              <a:chExt cx="720" cy="96"/>
            </a:xfrm>
          </p:grpSpPr>
          <p:sp>
            <p:nvSpPr>
              <p:cNvPr id="48137" name="Line 9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8138" name="Oval 10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8139" name="Group 11"/>
            <p:cNvGrpSpPr/>
            <p:nvPr/>
          </p:nvGrpSpPr>
          <p:grpSpPr bwMode="auto">
            <a:xfrm rot="16200000">
              <a:off x="21" y="936"/>
              <a:ext cx="918" cy="72"/>
              <a:chOff x="1008" y="912"/>
              <a:chExt cx="720" cy="96"/>
            </a:xfrm>
          </p:grpSpPr>
          <p:sp>
            <p:nvSpPr>
              <p:cNvPr id="48140" name="Line 12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8141" name="Oval 13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8142" name="Group 14"/>
            <p:cNvGrpSpPr/>
            <p:nvPr/>
          </p:nvGrpSpPr>
          <p:grpSpPr bwMode="auto">
            <a:xfrm rot="10800000">
              <a:off x="480" y="1354"/>
              <a:ext cx="720" cy="123"/>
              <a:chOff x="1008" y="912"/>
              <a:chExt cx="720" cy="96"/>
            </a:xfrm>
          </p:grpSpPr>
          <p:sp>
            <p:nvSpPr>
              <p:cNvPr id="48143" name="Line 15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8144" name="Oval 16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8145" name="Group 17"/>
            <p:cNvGrpSpPr/>
            <p:nvPr/>
          </p:nvGrpSpPr>
          <p:grpSpPr bwMode="auto">
            <a:xfrm rot="5400000">
              <a:off x="693" y="908"/>
              <a:ext cx="918" cy="96"/>
              <a:chOff x="1008" y="912"/>
              <a:chExt cx="720" cy="96"/>
            </a:xfrm>
          </p:grpSpPr>
          <p:sp>
            <p:nvSpPr>
              <p:cNvPr id="48146" name="Line 18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8147" name="Oval 19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48148" name="Group 20"/>
          <p:cNvGrpSpPr/>
          <p:nvPr/>
        </p:nvGrpSpPr>
        <p:grpSpPr bwMode="auto">
          <a:xfrm>
            <a:off x="1908175" y="1512888"/>
            <a:ext cx="1152525" cy="1439862"/>
            <a:chOff x="2880" y="543"/>
            <a:chExt cx="726" cy="980"/>
          </a:xfrm>
        </p:grpSpPr>
        <p:sp>
          <p:nvSpPr>
            <p:cNvPr id="48149" name="Line 21"/>
            <p:cNvSpPr>
              <a:spLocks noChangeShapeType="1"/>
            </p:cNvSpPr>
            <p:nvPr/>
          </p:nvSpPr>
          <p:spPr bwMode="auto">
            <a:xfrm>
              <a:off x="2880" y="618"/>
              <a:ext cx="624" cy="0"/>
            </a:xfrm>
            <a:prstGeom prst="line">
              <a:avLst/>
            </a:prstGeom>
            <a:noFill/>
            <a:ln w="57150">
              <a:solidFill>
                <a:srgbClr val="35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48150" name="Group 22"/>
            <p:cNvGrpSpPr/>
            <p:nvPr/>
          </p:nvGrpSpPr>
          <p:grpSpPr bwMode="auto">
            <a:xfrm rot="10800000">
              <a:off x="2886" y="1400"/>
              <a:ext cx="720" cy="123"/>
              <a:chOff x="1008" y="912"/>
              <a:chExt cx="720" cy="96"/>
            </a:xfrm>
          </p:grpSpPr>
          <p:sp>
            <p:nvSpPr>
              <p:cNvPr id="48151" name="Line 23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8152" name="Oval 24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8153" name="Group 25"/>
            <p:cNvGrpSpPr/>
            <p:nvPr/>
          </p:nvGrpSpPr>
          <p:grpSpPr bwMode="auto">
            <a:xfrm rot="5400000">
              <a:off x="3099" y="954"/>
              <a:ext cx="918" cy="96"/>
              <a:chOff x="1008" y="912"/>
              <a:chExt cx="720" cy="96"/>
            </a:xfrm>
          </p:grpSpPr>
          <p:sp>
            <p:nvSpPr>
              <p:cNvPr id="48154" name="Line 26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8155" name="Oval 27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48156" name="Group 28"/>
          <p:cNvGrpSpPr/>
          <p:nvPr/>
        </p:nvGrpSpPr>
        <p:grpSpPr bwMode="auto">
          <a:xfrm>
            <a:off x="3059113" y="1512888"/>
            <a:ext cx="1152525" cy="1484312"/>
            <a:chOff x="2880" y="543"/>
            <a:chExt cx="726" cy="980"/>
          </a:xfrm>
        </p:grpSpPr>
        <p:sp>
          <p:nvSpPr>
            <p:cNvPr id="48157" name="Line 29"/>
            <p:cNvSpPr>
              <a:spLocks noChangeShapeType="1"/>
            </p:cNvSpPr>
            <p:nvPr/>
          </p:nvSpPr>
          <p:spPr bwMode="auto">
            <a:xfrm>
              <a:off x="2880" y="618"/>
              <a:ext cx="624" cy="0"/>
            </a:xfrm>
            <a:prstGeom prst="line">
              <a:avLst/>
            </a:prstGeom>
            <a:noFill/>
            <a:ln w="57150">
              <a:solidFill>
                <a:srgbClr val="35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48158" name="Group 30"/>
            <p:cNvGrpSpPr/>
            <p:nvPr/>
          </p:nvGrpSpPr>
          <p:grpSpPr bwMode="auto">
            <a:xfrm rot="10800000">
              <a:off x="2886" y="1400"/>
              <a:ext cx="720" cy="123"/>
              <a:chOff x="1008" y="912"/>
              <a:chExt cx="720" cy="96"/>
            </a:xfrm>
          </p:grpSpPr>
          <p:sp>
            <p:nvSpPr>
              <p:cNvPr id="48159" name="Line 31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8160" name="Oval 32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8161" name="Group 33"/>
            <p:cNvGrpSpPr/>
            <p:nvPr/>
          </p:nvGrpSpPr>
          <p:grpSpPr bwMode="auto">
            <a:xfrm rot="5400000">
              <a:off x="3099" y="954"/>
              <a:ext cx="918" cy="96"/>
              <a:chOff x="1008" y="912"/>
              <a:chExt cx="720" cy="96"/>
            </a:xfrm>
          </p:grpSpPr>
          <p:sp>
            <p:nvSpPr>
              <p:cNvPr id="48162" name="Line 34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8163" name="Oval 35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48164" name="Group 36"/>
          <p:cNvGrpSpPr/>
          <p:nvPr/>
        </p:nvGrpSpPr>
        <p:grpSpPr bwMode="auto">
          <a:xfrm>
            <a:off x="5364163" y="1512888"/>
            <a:ext cx="1152525" cy="1555750"/>
            <a:chOff x="2880" y="543"/>
            <a:chExt cx="726" cy="980"/>
          </a:xfrm>
        </p:grpSpPr>
        <p:sp>
          <p:nvSpPr>
            <p:cNvPr id="48165" name="Line 37"/>
            <p:cNvSpPr>
              <a:spLocks noChangeShapeType="1"/>
            </p:cNvSpPr>
            <p:nvPr/>
          </p:nvSpPr>
          <p:spPr bwMode="auto">
            <a:xfrm>
              <a:off x="2880" y="618"/>
              <a:ext cx="624" cy="0"/>
            </a:xfrm>
            <a:prstGeom prst="line">
              <a:avLst/>
            </a:prstGeom>
            <a:noFill/>
            <a:ln w="57150">
              <a:solidFill>
                <a:srgbClr val="35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48166" name="Group 38"/>
            <p:cNvGrpSpPr/>
            <p:nvPr/>
          </p:nvGrpSpPr>
          <p:grpSpPr bwMode="auto">
            <a:xfrm rot="10800000">
              <a:off x="2886" y="1400"/>
              <a:ext cx="720" cy="123"/>
              <a:chOff x="1008" y="912"/>
              <a:chExt cx="720" cy="96"/>
            </a:xfrm>
          </p:grpSpPr>
          <p:sp>
            <p:nvSpPr>
              <p:cNvPr id="48167" name="Line 39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8168" name="Oval 40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8169" name="Group 41"/>
            <p:cNvGrpSpPr/>
            <p:nvPr/>
          </p:nvGrpSpPr>
          <p:grpSpPr bwMode="auto">
            <a:xfrm rot="5400000">
              <a:off x="3099" y="954"/>
              <a:ext cx="918" cy="96"/>
              <a:chOff x="1008" y="912"/>
              <a:chExt cx="720" cy="96"/>
            </a:xfrm>
          </p:grpSpPr>
          <p:sp>
            <p:nvSpPr>
              <p:cNvPr id="48170" name="Line 42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8171" name="Oval 43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48172" name="Group 44"/>
          <p:cNvGrpSpPr/>
          <p:nvPr/>
        </p:nvGrpSpPr>
        <p:grpSpPr bwMode="auto">
          <a:xfrm>
            <a:off x="4211638" y="1512888"/>
            <a:ext cx="1152525" cy="1512887"/>
            <a:chOff x="2880" y="543"/>
            <a:chExt cx="726" cy="980"/>
          </a:xfrm>
        </p:grpSpPr>
        <p:sp>
          <p:nvSpPr>
            <p:cNvPr id="48173" name="Line 45"/>
            <p:cNvSpPr>
              <a:spLocks noChangeShapeType="1"/>
            </p:cNvSpPr>
            <p:nvPr/>
          </p:nvSpPr>
          <p:spPr bwMode="auto">
            <a:xfrm>
              <a:off x="2880" y="618"/>
              <a:ext cx="624" cy="0"/>
            </a:xfrm>
            <a:prstGeom prst="line">
              <a:avLst/>
            </a:prstGeom>
            <a:noFill/>
            <a:ln w="57150">
              <a:solidFill>
                <a:srgbClr val="35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48174" name="Group 46"/>
            <p:cNvGrpSpPr/>
            <p:nvPr/>
          </p:nvGrpSpPr>
          <p:grpSpPr bwMode="auto">
            <a:xfrm rot="10800000">
              <a:off x="2886" y="1400"/>
              <a:ext cx="720" cy="123"/>
              <a:chOff x="1008" y="912"/>
              <a:chExt cx="720" cy="96"/>
            </a:xfrm>
          </p:grpSpPr>
          <p:sp>
            <p:nvSpPr>
              <p:cNvPr id="48175" name="Line 47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8176" name="Oval 48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8177" name="Group 49"/>
            <p:cNvGrpSpPr/>
            <p:nvPr/>
          </p:nvGrpSpPr>
          <p:grpSpPr bwMode="auto">
            <a:xfrm rot="5400000">
              <a:off x="3099" y="954"/>
              <a:ext cx="918" cy="96"/>
              <a:chOff x="1008" y="912"/>
              <a:chExt cx="720" cy="96"/>
            </a:xfrm>
          </p:grpSpPr>
          <p:sp>
            <p:nvSpPr>
              <p:cNvPr id="48178" name="Line 50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8179" name="Oval 51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48180" name="Text Box 52"/>
          <p:cNvSpPr txBox="1">
            <a:spLocks noChangeArrowheads="1"/>
          </p:cNvSpPr>
          <p:nvPr/>
        </p:nvSpPr>
        <p:spPr bwMode="auto">
          <a:xfrm>
            <a:off x="6804025" y="1912938"/>
            <a:ext cx="2339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468313" y="1916113"/>
            <a:ext cx="8077200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</a:t>
            </a: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）如果用</a:t>
            </a:r>
            <a:r>
              <a:rPr kumimoji="1" lang="en-US" altLang="zh-CN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表示所搭正方形的个</a:t>
            </a:r>
            <a:r>
              <a:rPr kumimoji="1" lang="zh-CN" alt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数</a:t>
            </a: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，那么搭</a:t>
            </a:r>
            <a:r>
              <a:rPr kumimoji="1" lang="en-US" altLang="zh-CN" sz="40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个这样的正方形需要多少根小棒？与同伴交流．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365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3200" b="1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8372" name="AutoShape 4">
            <a:hlinkClick r:id="" action="ppaction://noaction" highlightClick="1"/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1143000" y="5181600"/>
            <a:ext cx="1219200" cy="914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8373" name="AutoShape 5">
            <a:hlinkClick r:id="" action="ppaction://hlinkshowjump?jump=nextslide" highlightClick="1"/>
            <a:hlinkHover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295400" y="4876800"/>
            <a:ext cx="838200" cy="838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58375" name="Group 7"/>
          <p:cNvGrpSpPr/>
          <p:nvPr/>
        </p:nvGrpSpPr>
        <p:grpSpPr bwMode="auto">
          <a:xfrm>
            <a:off x="685800" y="188913"/>
            <a:ext cx="1219200" cy="1436687"/>
            <a:chOff x="432" y="436"/>
            <a:chExt cx="768" cy="1041"/>
          </a:xfrm>
        </p:grpSpPr>
        <p:grpSp>
          <p:nvGrpSpPr>
            <p:cNvPr id="58376" name="Group 8"/>
            <p:cNvGrpSpPr/>
            <p:nvPr/>
          </p:nvGrpSpPr>
          <p:grpSpPr bwMode="auto">
            <a:xfrm>
              <a:off x="432" y="436"/>
              <a:ext cx="720" cy="122"/>
              <a:chOff x="1008" y="912"/>
              <a:chExt cx="720" cy="96"/>
            </a:xfrm>
          </p:grpSpPr>
          <p:sp>
            <p:nvSpPr>
              <p:cNvPr id="58377" name="Line 9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8378" name="Oval 10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8379" name="Group 11"/>
            <p:cNvGrpSpPr/>
            <p:nvPr/>
          </p:nvGrpSpPr>
          <p:grpSpPr bwMode="auto">
            <a:xfrm rot="16200000">
              <a:off x="21" y="936"/>
              <a:ext cx="918" cy="72"/>
              <a:chOff x="1008" y="912"/>
              <a:chExt cx="720" cy="96"/>
            </a:xfrm>
          </p:grpSpPr>
          <p:sp>
            <p:nvSpPr>
              <p:cNvPr id="58380" name="Line 12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8381" name="Oval 13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8382" name="Group 14"/>
            <p:cNvGrpSpPr/>
            <p:nvPr/>
          </p:nvGrpSpPr>
          <p:grpSpPr bwMode="auto">
            <a:xfrm rot="10800000">
              <a:off x="480" y="1354"/>
              <a:ext cx="720" cy="123"/>
              <a:chOff x="1008" y="912"/>
              <a:chExt cx="720" cy="96"/>
            </a:xfrm>
          </p:grpSpPr>
          <p:sp>
            <p:nvSpPr>
              <p:cNvPr id="58383" name="Line 15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8384" name="Oval 16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8385" name="Group 17"/>
            <p:cNvGrpSpPr/>
            <p:nvPr/>
          </p:nvGrpSpPr>
          <p:grpSpPr bwMode="auto">
            <a:xfrm rot="5400000">
              <a:off x="693" y="908"/>
              <a:ext cx="918" cy="96"/>
              <a:chOff x="1008" y="912"/>
              <a:chExt cx="720" cy="96"/>
            </a:xfrm>
          </p:grpSpPr>
          <p:sp>
            <p:nvSpPr>
              <p:cNvPr id="58386" name="Line 18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8387" name="Oval 19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58388" name="Group 20"/>
          <p:cNvGrpSpPr/>
          <p:nvPr/>
        </p:nvGrpSpPr>
        <p:grpSpPr bwMode="auto">
          <a:xfrm>
            <a:off x="1908175" y="188913"/>
            <a:ext cx="1152525" cy="1439862"/>
            <a:chOff x="2880" y="543"/>
            <a:chExt cx="726" cy="980"/>
          </a:xfrm>
        </p:grpSpPr>
        <p:sp>
          <p:nvSpPr>
            <p:cNvPr id="58389" name="Line 21"/>
            <p:cNvSpPr>
              <a:spLocks noChangeShapeType="1"/>
            </p:cNvSpPr>
            <p:nvPr/>
          </p:nvSpPr>
          <p:spPr bwMode="auto">
            <a:xfrm>
              <a:off x="2880" y="618"/>
              <a:ext cx="624" cy="0"/>
            </a:xfrm>
            <a:prstGeom prst="line">
              <a:avLst/>
            </a:prstGeom>
            <a:noFill/>
            <a:ln w="57150">
              <a:solidFill>
                <a:srgbClr val="35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58390" name="Group 22"/>
            <p:cNvGrpSpPr/>
            <p:nvPr/>
          </p:nvGrpSpPr>
          <p:grpSpPr bwMode="auto">
            <a:xfrm rot="10800000">
              <a:off x="2886" y="1400"/>
              <a:ext cx="720" cy="123"/>
              <a:chOff x="1008" y="912"/>
              <a:chExt cx="720" cy="96"/>
            </a:xfrm>
          </p:grpSpPr>
          <p:sp>
            <p:nvSpPr>
              <p:cNvPr id="58391" name="Line 23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8392" name="Oval 24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8393" name="Group 25"/>
            <p:cNvGrpSpPr/>
            <p:nvPr/>
          </p:nvGrpSpPr>
          <p:grpSpPr bwMode="auto">
            <a:xfrm rot="5400000">
              <a:off x="3099" y="954"/>
              <a:ext cx="918" cy="96"/>
              <a:chOff x="1008" y="912"/>
              <a:chExt cx="720" cy="96"/>
            </a:xfrm>
          </p:grpSpPr>
          <p:sp>
            <p:nvSpPr>
              <p:cNvPr id="58394" name="Line 26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8395" name="Oval 27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58396" name="Group 28"/>
          <p:cNvGrpSpPr/>
          <p:nvPr/>
        </p:nvGrpSpPr>
        <p:grpSpPr bwMode="auto">
          <a:xfrm>
            <a:off x="3059113" y="188913"/>
            <a:ext cx="1152525" cy="1484312"/>
            <a:chOff x="2880" y="543"/>
            <a:chExt cx="726" cy="980"/>
          </a:xfrm>
        </p:grpSpPr>
        <p:sp>
          <p:nvSpPr>
            <p:cNvPr id="58397" name="Line 29"/>
            <p:cNvSpPr>
              <a:spLocks noChangeShapeType="1"/>
            </p:cNvSpPr>
            <p:nvPr/>
          </p:nvSpPr>
          <p:spPr bwMode="auto">
            <a:xfrm>
              <a:off x="2880" y="618"/>
              <a:ext cx="624" cy="0"/>
            </a:xfrm>
            <a:prstGeom prst="line">
              <a:avLst/>
            </a:prstGeom>
            <a:noFill/>
            <a:ln w="57150">
              <a:solidFill>
                <a:srgbClr val="35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58398" name="Group 30"/>
            <p:cNvGrpSpPr/>
            <p:nvPr/>
          </p:nvGrpSpPr>
          <p:grpSpPr bwMode="auto">
            <a:xfrm rot="10800000">
              <a:off x="2886" y="1400"/>
              <a:ext cx="720" cy="123"/>
              <a:chOff x="1008" y="912"/>
              <a:chExt cx="720" cy="96"/>
            </a:xfrm>
          </p:grpSpPr>
          <p:sp>
            <p:nvSpPr>
              <p:cNvPr id="58399" name="Line 31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8400" name="Oval 32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8401" name="Group 33"/>
            <p:cNvGrpSpPr/>
            <p:nvPr/>
          </p:nvGrpSpPr>
          <p:grpSpPr bwMode="auto">
            <a:xfrm rot="5400000">
              <a:off x="3099" y="954"/>
              <a:ext cx="918" cy="96"/>
              <a:chOff x="1008" y="912"/>
              <a:chExt cx="720" cy="96"/>
            </a:xfrm>
          </p:grpSpPr>
          <p:sp>
            <p:nvSpPr>
              <p:cNvPr id="58402" name="Line 34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8403" name="Oval 35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58404" name="Group 36"/>
          <p:cNvGrpSpPr/>
          <p:nvPr/>
        </p:nvGrpSpPr>
        <p:grpSpPr bwMode="auto">
          <a:xfrm>
            <a:off x="5364163" y="188913"/>
            <a:ext cx="1152525" cy="1555750"/>
            <a:chOff x="2880" y="543"/>
            <a:chExt cx="726" cy="980"/>
          </a:xfrm>
        </p:grpSpPr>
        <p:sp>
          <p:nvSpPr>
            <p:cNvPr id="58405" name="Line 37"/>
            <p:cNvSpPr>
              <a:spLocks noChangeShapeType="1"/>
            </p:cNvSpPr>
            <p:nvPr/>
          </p:nvSpPr>
          <p:spPr bwMode="auto">
            <a:xfrm>
              <a:off x="2880" y="618"/>
              <a:ext cx="624" cy="0"/>
            </a:xfrm>
            <a:prstGeom prst="line">
              <a:avLst/>
            </a:prstGeom>
            <a:noFill/>
            <a:ln w="57150">
              <a:solidFill>
                <a:srgbClr val="35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58406" name="Group 38"/>
            <p:cNvGrpSpPr/>
            <p:nvPr/>
          </p:nvGrpSpPr>
          <p:grpSpPr bwMode="auto">
            <a:xfrm rot="10800000">
              <a:off x="2886" y="1400"/>
              <a:ext cx="720" cy="123"/>
              <a:chOff x="1008" y="912"/>
              <a:chExt cx="720" cy="96"/>
            </a:xfrm>
          </p:grpSpPr>
          <p:sp>
            <p:nvSpPr>
              <p:cNvPr id="58407" name="Line 39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8408" name="Oval 40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8409" name="Group 41"/>
            <p:cNvGrpSpPr/>
            <p:nvPr/>
          </p:nvGrpSpPr>
          <p:grpSpPr bwMode="auto">
            <a:xfrm rot="5400000">
              <a:off x="3099" y="954"/>
              <a:ext cx="918" cy="96"/>
              <a:chOff x="1008" y="912"/>
              <a:chExt cx="720" cy="96"/>
            </a:xfrm>
          </p:grpSpPr>
          <p:sp>
            <p:nvSpPr>
              <p:cNvPr id="58410" name="Line 42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8411" name="Oval 43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58412" name="Group 44"/>
          <p:cNvGrpSpPr/>
          <p:nvPr/>
        </p:nvGrpSpPr>
        <p:grpSpPr bwMode="auto">
          <a:xfrm>
            <a:off x="4211638" y="188913"/>
            <a:ext cx="1152525" cy="1512887"/>
            <a:chOff x="2880" y="543"/>
            <a:chExt cx="726" cy="980"/>
          </a:xfrm>
        </p:grpSpPr>
        <p:sp>
          <p:nvSpPr>
            <p:cNvPr id="58413" name="Line 45"/>
            <p:cNvSpPr>
              <a:spLocks noChangeShapeType="1"/>
            </p:cNvSpPr>
            <p:nvPr/>
          </p:nvSpPr>
          <p:spPr bwMode="auto">
            <a:xfrm>
              <a:off x="2880" y="618"/>
              <a:ext cx="624" cy="0"/>
            </a:xfrm>
            <a:prstGeom prst="line">
              <a:avLst/>
            </a:prstGeom>
            <a:noFill/>
            <a:ln w="57150">
              <a:solidFill>
                <a:srgbClr val="35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58414" name="Group 46"/>
            <p:cNvGrpSpPr/>
            <p:nvPr/>
          </p:nvGrpSpPr>
          <p:grpSpPr bwMode="auto">
            <a:xfrm rot="10800000">
              <a:off x="2886" y="1400"/>
              <a:ext cx="720" cy="123"/>
              <a:chOff x="1008" y="912"/>
              <a:chExt cx="720" cy="96"/>
            </a:xfrm>
          </p:grpSpPr>
          <p:sp>
            <p:nvSpPr>
              <p:cNvPr id="58415" name="Line 47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8416" name="Oval 48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8417" name="Group 49"/>
            <p:cNvGrpSpPr/>
            <p:nvPr/>
          </p:nvGrpSpPr>
          <p:grpSpPr bwMode="auto">
            <a:xfrm rot="5400000">
              <a:off x="3099" y="954"/>
              <a:ext cx="918" cy="96"/>
              <a:chOff x="1008" y="912"/>
              <a:chExt cx="720" cy="96"/>
            </a:xfrm>
          </p:grpSpPr>
          <p:sp>
            <p:nvSpPr>
              <p:cNvPr id="58418" name="Line 50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8419" name="Oval 51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58420" name="Text Box 52"/>
          <p:cNvSpPr txBox="1">
            <a:spLocks noChangeArrowheads="1"/>
          </p:cNvSpPr>
          <p:nvPr/>
        </p:nvSpPr>
        <p:spPr bwMode="auto">
          <a:xfrm>
            <a:off x="6588125" y="692150"/>
            <a:ext cx="2339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……</a:t>
            </a:r>
          </a:p>
        </p:txBody>
      </p:sp>
      <p:sp>
        <p:nvSpPr>
          <p:cNvPr id="58421" name="Text Box 53"/>
          <p:cNvSpPr txBox="1">
            <a:spLocks noChangeArrowheads="1"/>
          </p:cNvSpPr>
          <p:nvPr/>
        </p:nvSpPr>
        <p:spPr bwMode="auto">
          <a:xfrm>
            <a:off x="1908175" y="3519488"/>
            <a:ext cx="48244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hlinkClick r:id="rId3" action="ppaction://hlinksldjump"/>
              </a:rPr>
              <a:t>方法</a:t>
            </a:r>
            <a:r>
              <a:rPr kumimoji="1" lang="en-US" altLang="zh-CN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hlinkClick r:id="rId3" action="ppaction://hlinksldjump"/>
              </a:rPr>
              <a:t>1</a:t>
            </a:r>
            <a:r>
              <a:rPr kumimoji="1" lang="zh-CN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hlinkClick r:id="rId3" action="ppaction://hlinksldjump"/>
              </a:rPr>
              <a:t>：</a:t>
            </a:r>
            <a:r>
              <a:rPr kumimoji="1" lang="en-US" altLang="zh-CN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hlinkClick r:id="rId3" action="ppaction://hlinksldjump"/>
              </a:rPr>
              <a:t>[4+3(x-1)]</a:t>
            </a:r>
            <a:endParaRPr kumimoji="1" lang="en-US" altLang="zh-CN" sz="40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8422" name="Text Box 54"/>
          <p:cNvSpPr txBox="1">
            <a:spLocks noChangeArrowheads="1"/>
          </p:cNvSpPr>
          <p:nvPr/>
        </p:nvSpPr>
        <p:spPr bwMode="auto">
          <a:xfrm>
            <a:off x="1908175" y="4292600"/>
            <a:ext cx="4175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hlinkClick r:id="rId4" action="ppaction://hlinksldjump"/>
              </a:rPr>
              <a:t>方法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hlinkClick r:id="rId4" action="ppaction://hlinksldjump"/>
              </a:rPr>
              <a:t>2</a:t>
            </a:r>
            <a:r>
              <a:rPr kumimoji="1" lang="zh-CN" alt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hlinkClick r:id="rId4" action="ppaction://hlinksldjump"/>
              </a:rPr>
              <a:t>：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hlinkClick r:id="rId4" action="ppaction://hlinksldjump"/>
              </a:rPr>
              <a:t>[</a:t>
            </a:r>
            <a:r>
              <a:rPr kumimoji="1" lang="en-US" altLang="zh-CN" sz="32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hlinkClick r:id="rId4" action="ppaction://hlinksldjump"/>
              </a:rPr>
              <a:t>x+x+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hlinkClick r:id="rId4" action="ppaction://hlinksldjump"/>
              </a:rPr>
              <a:t>(</a:t>
            </a:r>
            <a:r>
              <a:rPr kumimoji="1" lang="en-US" altLang="zh-CN" sz="32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hlinkClick r:id="rId4" action="ppaction://hlinksldjump"/>
              </a:rPr>
              <a:t>x+1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hlinkClick r:id="rId4" action="ppaction://hlinksldjump"/>
              </a:rPr>
              <a:t>)]</a:t>
            </a:r>
            <a:endParaRPr kumimoji="1" lang="en-US" altLang="zh-CN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8423" name="Text Box 55"/>
          <p:cNvSpPr txBox="1">
            <a:spLocks noChangeArrowheads="1"/>
          </p:cNvSpPr>
          <p:nvPr/>
        </p:nvSpPr>
        <p:spPr bwMode="auto">
          <a:xfrm>
            <a:off x="1908175" y="5084763"/>
            <a:ext cx="41767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hlinkClick r:id="rId5" action="ppaction://hlinksldjump"/>
              </a:rPr>
              <a:t>方法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hlinkClick r:id="rId5" action="ppaction://hlinksldjump"/>
              </a:rPr>
              <a:t>3</a:t>
            </a:r>
            <a:r>
              <a:rPr kumimoji="1" lang="zh-CN" alt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hlinkClick r:id="rId5" action="ppaction://hlinksldjump"/>
              </a:rPr>
              <a:t>：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hlinkClick r:id="rId5" action="ppaction://hlinksldjump"/>
              </a:rPr>
              <a:t>(1+3</a:t>
            </a:r>
            <a:r>
              <a:rPr kumimoji="1" lang="en-US" altLang="zh-CN" sz="32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hlinkClick r:id="rId5" action="ppaction://hlinksldjump"/>
              </a:rPr>
              <a:t>x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hlinkClick r:id="rId5" action="ppaction://hlinksldjump"/>
              </a:rPr>
              <a:t>)</a:t>
            </a:r>
            <a:endParaRPr kumimoji="1" lang="en-US" altLang="zh-CN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8424" name="Text Box 56"/>
          <p:cNvSpPr txBox="1">
            <a:spLocks noChangeArrowheads="1"/>
          </p:cNvSpPr>
          <p:nvPr/>
        </p:nvSpPr>
        <p:spPr bwMode="auto">
          <a:xfrm>
            <a:off x="1908175" y="5876925"/>
            <a:ext cx="4608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hlinkClick r:id="rId6" action="ppaction://hlinksldjump"/>
              </a:rPr>
              <a:t>方法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hlinkClick r:id="rId6" action="ppaction://hlinksldjump"/>
              </a:rPr>
              <a:t>4</a:t>
            </a:r>
            <a:r>
              <a:rPr kumimoji="1" lang="zh-CN" alt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hlinkClick r:id="rId6" action="ppaction://hlinksldjump"/>
              </a:rPr>
              <a:t>：</a:t>
            </a: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hlinkClick r:id="rId6" action="ppaction://hlinksldjump"/>
              </a:rPr>
              <a:t> 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hlinkClick r:id="rId6" action="ppaction://hlinksldjump"/>
              </a:rPr>
              <a:t>4</a:t>
            </a:r>
            <a:r>
              <a:rPr kumimoji="1" lang="en-US" altLang="zh-CN" sz="32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hlinkClick r:id="rId6" action="ppaction://hlinksldjump"/>
              </a:rPr>
              <a:t>x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hlinkClick r:id="rId6" action="ppaction://hlinksldjump"/>
              </a:rPr>
              <a:t>-(</a:t>
            </a:r>
            <a:r>
              <a:rPr kumimoji="1" lang="en-US" altLang="zh-CN" sz="32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hlinkClick r:id="rId6" action="ppaction://hlinksldjump"/>
              </a:rPr>
              <a:t>x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hlinkClick r:id="rId6" action="ppaction://hlinksldjump"/>
              </a:rPr>
              <a:t>-1)</a:t>
            </a:r>
            <a:endParaRPr kumimoji="1" lang="en-US" altLang="zh-CN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457200" y="1722438"/>
            <a:ext cx="79248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方法一：第一个正方形用</a:t>
            </a:r>
            <a:r>
              <a:rPr kumimoji="1" lang="en-US" altLang="zh-CN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4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根，每增加</a:t>
            </a:r>
            <a:r>
              <a:rPr kumimoji="1" lang="en-US" altLang="zh-CN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个正方形增加</a:t>
            </a:r>
            <a:r>
              <a:rPr kumimoji="1" lang="en-US" altLang="zh-CN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根，那么搭</a:t>
            </a:r>
            <a:r>
              <a:rPr kumimoji="1" lang="en-US" altLang="zh-CN" sz="36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个正方形就需要小棒</a:t>
            </a:r>
            <a:r>
              <a:rPr kumimoji="1" lang="en-US" altLang="zh-CN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[4</a:t>
            </a:r>
            <a:r>
              <a:rPr kumimoji="1" lang="en-US" altLang="zh-CN" sz="32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+</a:t>
            </a:r>
            <a:r>
              <a:rPr kumimoji="1" lang="en-US" altLang="zh-CN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3(</a:t>
            </a:r>
            <a:r>
              <a:rPr kumimoji="1" lang="en-US" altLang="zh-CN" sz="32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x-</a:t>
            </a:r>
            <a:r>
              <a:rPr kumimoji="1" lang="en-US" altLang="zh-CN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1)]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根</a:t>
            </a:r>
          </a:p>
        </p:txBody>
      </p:sp>
      <p:grpSp>
        <p:nvGrpSpPr>
          <p:cNvPr id="50179" name="Group 3"/>
          <p:cNvGrpSpPr/>
          <p:nvPr/>
        </p:nvGrpSpPr>
        <p:grpSpPr bwMode="auto">
          <a:xfrm>
            <a:off x="1676400" y="304800"/>
            <a:ext cx="1219200" cy="1295400"/>
            <a:chOff x="1056" y="192"/>
            <a:chExt cx="768" cy="816"/>
          </a:xfrm>
        </p:grpSpPr>
        <p:grpSp>
          <p:nvGrpSpPr>
            <p:cNvPr id="50180" name="Group 4"/>
            <p:cNvGrpSpPr/>
            <p:nvPr/>
          </p:nvGrpSpPr>
          <p:grpSpPr bwMode="auto">
            <a:xfrm rot="16200000">
              <a:off x="756" y="576"/>
              <a:ext cx="720" cy="72"/>
              <a:chOff x="1008" y="912"/>
              <a:chExt cx="720" cy="96"/>
            </a:xfrm>
          </p:grpSpPr>
          <p:sp>
            <p:nvSpPr>
              <p:cNvPr id="50181" name="Line 5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0182" name="Oval 6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0183" name="Group 7"/>
            <p:cNvGrpSpPr/>
            <p:nvPr/>
          </p:nvGrpSpPr>
          <p:grpSpPr bwMode="auto">
            <a:xfrm>
              <a:off x="1056" y="192"/>
              <a:ext cx="768" cy="816"/>
              <a:chOff x="432" y="3168"/>
              <a:chExt cx="768" cy="816"/>
            </a:xfrm>
          </p:grpSpPr>
          <p:grpSp>
            <p:nvGrpSpPr>
              <p:cNvPr id="50184" name="Group 8"/>
              <p:cNvGrpSpPr/>
              <p:nvPr/>
            </p:nvGrpSpPr>
            <p:grpSpPr bwMode="auto">
              <a:xfrm>
                <a:off x="432" y="3168"/>
                <a:ext cx="720" cy="96"/>
                <a:chOff x="1008" y="912"/>
                <a:chExt cx="720" cy="96"/>
              </a:xfrm>
            </p:grpSpPr>
            <p:sp>
              <p:nvSpPr>
                <p:cNvPr id="50185" name="Line 9"/>
                <p:cNvSpPr>
                  <a:spLocks noChangeShapeType="1"/>
                </p:cNvSpPr>
                <p:nvPr/>
              </p:nvSpPr>
              <p:spPr bwMode="auto">
                <a:xfrm>
                  <a:off x="1104" y="961"/>
                  <a:ext cx="624" cy="0"/>
                </a:xfrm>
                <a:prstGeom prst="line">
                  <a:avLst/>
                </a:prstGeom>
                <a:noFill/>
                <a:ln w="57150">
                  <a:solidFill>
                    <a:srgbClr val="3500CC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0186" name="Oval 10"/>
                <p:cNvSpPr>
                  <a:spLocks noChangeArrowheads="1"/>
                </p:cNvSpPr>
                <p:nvPr/>
              </p:nvSpPr>
              <p:spPr bwMode="auto">
                <a:xfrm>
                  <a:off x="1008" y="9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rgbClr val="3500CC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0187" name="Group 11"/>
              <p:cNvGrpSpPr/>
              <p:nvPr/>
            </p:nvGrpSpPr>
            <p:grpSpPr bwMode="auto">
              <a:xfrm rot="10800000">
                <a:off x="480" y="3888"/>
                <a:ext cx="720" cy="96"/>
                <a:chOff x="1008" y="912"/>
                <a:chExt cx="720" cy="96"/>
              </a:xfrm>
            </p:grpSpPr>
            <p:sp>
              <p:nvSpPr>
                <p:cNvPr id="50188" name="Line 12"/>
                <p:cNvSpPr>
                  <a:spLocks noChangeShapeType="1"/>
                </p:cNvSpPr>
                <p:nvPr/>
              </p:nvSpPr>
              <p:spPr bwMode="auto">
                <a:xfrm>
                  <a:off x="1104" y="961"/>
                  <a:ext cx="624" cy="0"/>
                </a:xfrm>
                <a:prstGeom prst="line">
                  <a:avLst/>
                </a:prstGeom>
                <a:noFill/>
                <a:ln w="57150">
                  <a:solidFill>
                    <a:srgbClr val="3500CC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0189" name="Oval 13"/>
                <p:cNvSpPr>
                  <a:spLocks noChangeArrowheads="1"/>
                </p:cNvSpPr>
                <p:nvPr/>
              </p:nvSpPr>
              <p:spPr bwMode="auto">
                <a:xfrm>
                  <a:off x="1008" y="9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rgbClr val="3500CC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0190" name="Group 14"/>
              <p:cNvGrpSpPr/>
              <p:nvPr/>
            </p:nvGrpSpPr>
            <p:grpSpPr bwMode="auto">
              <a:xfrm rot="5400000">
                <a:off x="792" y="3528"/>
                <a:ext cx="720" cy="96"/>
                <a:chOff x="1008" y="912"/>
                <a:chExt cx="720" cy="96"/>
              </a:xfrm>
            </p:grpSpPr>
            <p:sp>
              <p:nvSpPr>
                <p:cNvPr id="50191" name="Line 15"/>
                <p:cNvSpPr>
                  <a:spLocks noChangeShapeType="1"/>
                </p:cNvSpPr>
                <p:nvPr/>
              </p:nvSpPr>
              <p:spPr bwMode="auto">
                <a:xfrm>
                  <a:off x="1104" y="961"/>
                  <a:ext cx="624" cy="0"/>
                </a:xfrm>
                <a:prstGeom prst="line">
                  <a:avLst/>
                </a:prstGeom>
                <a:noFill/>
                <a:ln w="57150">
                  <a:solidFill>
                    <a:srgbClr val="3500CC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0192" name="Oval 16"/>
                <p:cNvSpPr>
                  <a:spLocks noChangeArrowheads="1"/>
                </p:cNvSpPr>
                <p:nvPr/>
              </p:nvSpPr>
              <p:spPr bwMode="auto">
                <a:xfrm>
                  <a:off x="1008" y="9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rgbClr val="3500CC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50193" name="Group 17"/>
          <p:cNvGrpSpPr/>
          <p:nvPr/>
        </p:nvGrpSpPr>
        <p:grpSpPr bwMode="auto">
          <a:xfrm>
            <a:off x="3124200" y="304800"/>
            <a:ext cx="1219200" cy="1295400"/>
            <a:chOff x="1344" y="3168"/>
            <a:chExt cx="768" cy="816"/>
          </a:xfrm>
        </p:grpSpPr>
        <p:grpSp>
          <p:nvGrpSpPr>
            <p:cNvPr id="50194" name="Group 18"/>
            <p:cNvGrpSpPr/>
            <p:nvPr/>
          </p:nvGrpSpPr>
          <p:grpSpPr bwMode="auto">
            <a:xfrm>
              <a:off x="1344" y="3168"/>
              <a:ext cx="720" cy="96"/>
              <a:chOff x="1008" y="912"/>
              <a:chExt cx="720" cy="96"/>
            </a:xfrm>
          </p:grpSpPr>
          <p:sp>
            <p:nvSpPr>
              <p:cNvPr id="50195" name="Line 19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0196" name="Oval 20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0197" name="Group 21"/>
            <p:cNvGrpSpPr/>
            <p:nvPr/>
          </p:nvGrpSpPr>
          <p:grpSpPr bwMode="auto">
            <a:xfrm rot="10800000">
              <a:off x="1392" y="3888"/>
              <a:ext cx="720" cy="96"/>
              <a:chOff x="1008" y="912"/>
              <a:chExt cx="720" cy="96"/>
            </a:xfrm>
          </p:grpSpPr>
          <p:sp>
            <p:nvSpPr>
              <p:cNvPr id="50198" name="Line 22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0199" name="Oval 23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0200" name="Group 24"/>
            <p:cNvGrpSpPr/>
            <p:nvPr/>
          </p:nvGrpSpPr>
          <p:grpSpPr bwMode="auto">
            <a:xfrm rot="5400000">
              <a:off x="1704" y="3528"/>
              <a:ext cx="720" cy="96"/>
              <a:chOff x="1008" y="912"/>
              <a:chExt cx="720" cy="96"/>
            </a:xfrm>
          </p:grpSpPr>
          <p:sp>
            <p:nvSpPr>
              <p:cNvPr id="50201" name="Line 25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0202" name="Oval 26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50203" name="Group 27"/>
          <p:cNvGrpSpPr/>
          <p:nvPr/>
        </p:nvGrpSpPr>
        <p:grpSpPr bwMode="auto">
          <a:xfrm>
            <a:off x="4648200" y="304800"/>
            <a:ext cx="1219200" cy="1295400"/>
            <a:chOff x="2304" y="3168"/>
            <a:chExt cx="768" cy="816"/>
          </a:xfrm>
        </p:grpSpPr>
        <p:grpSp>
          <p:nvGrpSpPr>
            <p:cNvPr id="50204" name="Group 28"/>
            <p:cNvGrpSpPr/>
            <p:nvPr/>
          </p:nvGrpSpPr>
          <p:grpSpPr bwMode="auto">
            <a:xfrm>
              <a:off x="2304" y="3168"/>
              <a:ext cx="720" cy="96"/>
              <a:chOff x="1008" y="912"/>
              <a:chExt cx="720" cy="96"/>
            </a:xfrm>
          </p:grpSpPr>
          <p:sp>
            <p:nvSpPr>
              <p:cNvPr id="50205" name="Line 29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0206" name="Oval 30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0207" name="Group 31"/>
            <p:cNvGrpSpPr/>
            <p:nvPr/>
          </p:nvGrpSpPr>
          <p:grpSpPr bwMode="auto">
            <a:xfrm rot="10800000">
              <a:off x="2352" y="3888"/>
              <a:ext cx="720" cy="96"/>
              <a:chOff x="1008" y="912"/>
              <a:chExt cx="720" cy="96"/>
            </a:xfrm>
          </p:grpSpPr>
          <p:sp>
            <p:nvSpPr>
              <p:cNvPr id="50208" name="Line 32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0209" name="Oval 33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0210" name="Group 34"/>
            <p:cNvGrpSpPr/>
            <p:nvPr/>
          </p:nvGrpSpPr>
          <p:grpSpPr bwMode="auto">
            <a:xfrm rot="5400000">
              <a:off x="2664" y="3528"/>
              <a:ext cx="720" cy="96"/>
              <a:chOff x="1008" y="912"/>
              <a:chExt cx="720" cy="96"/>
            </a:xfrm>
          </p:grpSpPr>
          <p:sp>
            <p:nvSpPr>
              <p:cNvPr id="50211" name="Line 35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0212" name="Oval 36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50213" name="Group 37"/>
          <p:cNvGrpSpPr/>
          <p:nvPr/>
        </p:nvGrpSpPr>
        <p:grpSpPr bwMode="auto">
          <a:xfrm>
            <a:off x="6019800" y="323850"/>
            <a:ext cx="1219200" cy="1295400"/>
            <a:chOff x="3168" y="3180"/>
            <a:chExt cx="768" cy="816"/>
          </a:xfrm>
        </p:grpSpPr>
        <p:grpSp>
          <p:nvGrpSpPr>
            <p:cNvPr id="50214" name="Group 38"/>
            <p:cNvGrpSpPr/>
            <p:nvPr/>
          </p:nvGrpSpPr>
          <p:grpSpPr bwMode="auto">
            <a:xfrm>
              <a:off x="3168" y="3180"/>
              <a:ext cx="720" cy="96"/>
              <a:chOff x="1008" y="912"/>
              <a:chExt cx="720" cy="96"/>
            </a:xfrm>
          </p:grpSpPr>
          <p:sp>
            <p:nvSpPr>
              <p:cNvPr id="50215" name="Line 39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0216" name="Oval 40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0217" name="Group 41"/>
            <p:cNvGrpSpPr/>
            <p:nvPr/>
          </p:nvGrpSpPr>
          <p:grpSpPr bwMode="auto">
            <a:xfrm rot="10800000">
              <a:off x="3216" y="3900"/>
              <a:ext cx="720" cy="96"/>
              <a:chOff x="1008" y="912"/>
              <a:chExt cx="720" cy="96"/>
            </a:xfrm>
          </p:grpSpPr>
          <p:sp>
            <p:nvSpPr>
              <p:cNvPr id="50218" name="Line 42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0219" name="Oval 43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0220" name="Group 44"/>
            <p:cNvGrpSpPr/>
            <p:nvPr/>
          </p:nvGrpSpPr>
          <p:grpSpPr bwMode="auto">
            <a:xfrm rot="5400000">
              <a:off x="3528" y="3528"/>
              <a:ext cx="720" cy="96"/>
              <a:chOff x="1008" y="912"/>
              <a:chExt cx="720" cy="96"/>
            </a:xfrm>
          </p:grpSpPr>
          <p:sp>
            <p:nvSpPr>
              <p:cNvPr id="50221" name="Line 45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0222" name="Oval 46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50223" name="Text Box 47"/>
          <p:cNvSpPr txBox="1">
            <a:spLocks noChangeArrowheads="1"/>
          </p:cNvSpPr>
          <p:nvPr/>
        </p:nvSpPr>
        <p:spPr bwMode="auto">
          <a:xfrm>
            <a:off x="7391400" y="457200"/>
            <a:ext cx="1371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6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······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  <p:bldP spid="5022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/>
          <p:nvPr/>
        </p:nvGrpSpPr>
        <p:grpSpPr bwMode="auto">
          <a:xfrm>
            <a:off x="1524000" y="798513"/>
            <a:ext cx="5486400" cy="171450"/>
            <a:chOff x="960" y="2064"/>
            <a:chExt cx="3456" cy="108"/>
          </a:xfrm>
        </p:grpSpPr>
        <p:grpSp>
          <p:nvGrpSpPr>
            <p:cNvPr id="51203" name="Group 3"/>
            <p:cNvGrpSpPr/>
            <p:nvPr/>
          </p:nvGrpSpPr>
          <p:grpSpPr bwMode="auto">
            <a:xfrm>
              <a:off x="960" y="2064"/>
              <a:ext cx="720" cy="96"/>
              <a:chOff x="1008" y="912"/>
              <a:chExt cx="720" cy="96"/>
            </a:xfrm>
          </p:grpSpPr>
          <p:sp>
            <p:nvSpPr>
              <p:cNvPr id="51204" name="Line 4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1205" name="Oval 5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1206" name="Group 6"/>
            <p:cNvGrpSpPr/>
            <p:nvPr/>
          </p:nvGrpSpPr>
          <p:grpSpPr bwMode="auto">
            <a:xfrm>
              <a:off x="1872" y="2064"/>
              <a:ext cx="720" cy="96"/>
              <a:chOff x="1008" y="912"/>
              <a:chExt cx="720" cy="96"/>
            </a:xfrm>
          </p:grpSpPr>
          <p:sp>
            <p:nvSpPr>
              <p:cNvPr id="51207" name="Line 7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1208" name="Oval 8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1209" name="Group 9"/>
            <p:cNvGrpSpPr/>
            <p:nvPr/>
          </p:nvGrpSpPr>
          <p:grpSpPr bwMode="auto">
            <a:xfrm>
              <a:off x="2832" y="2064"/>
              <a:ext cx="720" cy="96"/>
              <a:chOff x="1008" y="912"/>
              <a:chExt cx="720" cy="96"/>
            </a:xfrm>
          </p:grpSpPr>
          <p:sp>
            <p:nvSpPr>
              <p:cNvPr id="51210" name="Line 10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1211" name="Oval 11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1212" name="Group 12"/>
            <p:cNvGrpSpPr/>
            <p:nvPr/>
          </p:nvGrpSpPr>
          <p:grpSpPr bwMode="auto">
            <a:xfrm>
              <a:off x="3696" y="2076"/>
              <a:ext cx="720" cy="96"/>
              <a:chOff x="1008" y="912"/>
              <a:chExt cx="720" cy="96"/>
            </a:xfrm>
          </p:grpSpPr>
          <p:sp>
            <p:nvSpPr>
              <p:cNvPr id="51213" name="Line 13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1214" name="Oval 14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51215" name="Group 15"/>
          <p:cNvGrpSpPr/>
          <p:nvPr/>
        </p:nvGrpSpPr>
        <p:grpSpPr bwMode="auto">
          <a:xfrm>
            <a:off x="1600200" y="1884363"/>
            <a:ext cx="5486400" cy="171450"/>
            <a:chOff x="1008" y="2784"/>
            <a:chExt cx="3456" cy="108"/>
          </a:xfrm>
        </p:grpSpPr>
        <p:grpSp>
          <p:nvGrpSpPr>
            <p:cNvPr id="51216" name="Group 16"/>
            <p:cNvGrpSpPr/>
            <p:nvPr/>
          </p:nvGrpSpPr>
          <p:grpSpPr bwMode="auto">
            <a:xfrm rot="10800000">
              <a:off x="1008" y="2784"/>
              <a:ext cx="720" cy="96"/>
              <a:chOff x="1008" y="912"/>
              <a:chExt cx="720" cy="96"/>
            </a:xfrm>
          </p:grpSpPr>
          <p:sp>
            <p:nvSpPr>
              <p:cNvPr id="51217" name="Line 17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1218" name="Oval 18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1219" name="Group 19"/>
            <p:cNvGrpSpPr/>
            <p:nvPr/>
          </p:nvGrpSpPr>
          <p:grpSpPr bwMode="auto">
            <a:xfrm rot="10800000">
              <a:off x="1920" y="2784"/>
              <a:ext cx="720" cy="96"/>
              <a:chOff x="1008" y="912"/>
              <a:chExt cx="720" cy="96"/>
            </a:xfrm>
          </p:grpSpPr>
          <p:sp>
            <p:nvSpPr>
              <p:cNvPr id="51220" name="Line 20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1221" name="Oval 21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1222" name="Group 22"/>
            <p:cNvGrpSpPr/>
            <p:nvPr/>
          </p:nvGrpSpPr>
          <p:grpSpPr bwMode="auto">
            <a:xfrm rot="10800000">
              <a:off x="2880" y="2784"/>
              <a:ext cx="720" cy="96"/>
              <a:chOff x="1008" y="912"/>
              <a:chExt cx="720" cy="96"/>
            </a:xfrm>
          </p:grpSpPr>
          <p:sp>
            <p:nvSpPr>
              <p:cNvPr id="51223" name="Line 23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1224" name="Oval 24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1225" name="Group 25"/>
            <p:cNvGrpSpPr/>
            <p:nvPr/>
          </p:nvGrpSpPr>
          <p:grpSpPr bwMode="auto">
            <a:xfrm rot="10800000">
              <a:off x="3744" y="2796"/>
              <a:ext cx="720" cy="96"/>
              <a:chOff x="1008" y="912"/>
              <a:chExt cx="720" cy="96"/>
            </a:xfrm>
          </p:grpSpPr>
          <p:sp>
            <p:nvSpPr>
              <p:cNvPr id="51226" name="Line 26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1227" name="Oval 27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51228" name="Group 28"/>
          <p:cNvGrpSpPr/>
          <p:nvPr/>
        </p:nvGrpSpPr>
        <p:grpSpPr bwMode="auto">
          <a:xfrm>
            <a:off x="1476375" y="836613"/>
            <a:ext cx="5715000" cy="1162050"/>
            <a:chOff x="864" y="2112"/>
            <a:chExt cx="3600" cy="732"/>
          </a:xfrm>
        </p:grpSpPr>
        <p:grpSp>
          <p:nvGrpSpPr>
            <p:cNvPr id="51229" name="Group 29"/>
            <p:cNvGrpSpPr/>
            <p:nvPr/>
          </p:nvGrpSpPr>
          <p:grpSpPr bwMode="auto">
            <a:xfrm rot="16200000">
              <a:off x="540" y="2448"/>
              <a:ext cx="720" cy="72"/>
              <a:chOff x="1008" y="912"/>
              <a:chExt cx="720" cy="96"/>
            </a:xfrm>
          </p:grpSpPr>
          <p:sp>
            <p:nvSpPr>
              <p:cNvPr id="51230" name="Line 30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1231" name="Oval 31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1232" name="Group 32"/>
            <p:cNvGrpSpPr/>
            <p:nvPr/>
          </p:nvGrpSpPr>
          <p:grpSpPr bwMode="auto">
            <a:xfrm rot="5400000">
              <a:off x="1320" y="2424"/>
              <a:ext cx="720" cy="96"/>
              <a:chOff x="1008" y="912"/>
              <a:chExt cx="720" cy="96"/>
            </a:xfrm>
          </p:grpSpPr>
          <p:sp>
            <p:nvSpPr>
              <p:cNvPr id="51233" name="Line 33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1234" name="Oval 34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1235" name="Group 35"/>
            <p:cNvGrpSpPr/>
            <p:nvPr/>
          </p:nvGrpSpPr>
          <p:grpSpPr bwMode="auto">
            <a:xfrm rot="5400000">
              <a:off x="2232" y="2424"/>
              <a:ext cx="720" cy="96"/>
              <a:chOff x="1008" y="912"/>
              <a:chExt cx="720" cy="96"/>
            </a:xfrm>
          </p:grpSpPr>
          <p:sp>
            <p:nvSpPr>
              <p:cNvPr id="51236" name="Line 36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1237" name="Oval 37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1238" name="Group 38"/>
            <p:cNvGrpSpPr/>
            <p:nvPr/>
          </p:nvGrpSpPr>
          <p:grpSpPr bwMode="auto">
            <a:xfrm rot="5400000">
              <a:off x="3192" y="2424"/>
              <a:ext cx="720" cy="96"/>
              <a:chOff x="1008" y="912"/>
              <a:chExt cx="720" cy="96"/>
            </a:xfrm>
          </p:grpSpPr>
          <p:sp>
            <p:nvSpPr>
              <p:cNvPr id="51239" name="Line 39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1240" name="Oval 40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1241" name="Group 41"/>
            <p:cNvGrpSpPr/>
            <p:nvPr/>
          </p:nvGrpSpPr>
          <p:grpSpPr bwMode="auto">
            <a:xfrm rot="5400000">
              <a:off x="4056" y="2424"/>
              <a:ext cx="720" cy="96"/>
              <a:chOff x="1008" y="912"/>
              <a:chExt cx="720" cy="96"/>
            </a:xfrm>
          </p:grpSpPr>
          <p:sp>
            <p:nvSpPr>
              <p:cNvPr id="51242" name="Line 42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1243" name="Oval 43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51244" name="Text Box 44"/>
          <p:cNvSpPr txBox="1">
            <a:spLocks noChangeArrowheads="1"/>
          </p:cNvSpPr>
          <p:nvPr/>
        </p:nvSpPr>
        <p:spPr bwMode="auto">
          <a:xfrm>
            <a:off x="609600" y="2330450"/>
            <a:ext cx="8153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方法二：上面的一排和下面的一排各用了</a:t>
            </a:r>
            <a:r>
              <a:rPr kumimoji="1" lang="en-US" altLang="zh-CN" sz="36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根小棒，竖直方向用了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kumimoji="1" lang="en-US" altLang="zh-CN" sz="32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x+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1)</a:t>
            </a: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根小棒，共用了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[</a:t>
            </a:r>
            <a:r>
              <a:rPr kumimoji="1" lang="en-US" altLang="zh-CN" sz="32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x+x+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kumimoji="1" lang="en-US" altLang="zh-CN" sz="32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x+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1)]</a:t>
            </a: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根</a:t>
            </a:r>
          </a:p>
        </p:txBody>
      </p:sp>
      <p:sp>
        <p:nvSpPr>
          <p:cNvPr id="51245" name="Text Box 45"/>
          <p:cNvSpPr txBox="1">
            <a:spLocks noChangeArrowheads="1"/>
          </p:cNvSpPr>
          <p:nvPr/>
        </p:nvSpPr>
        <p:spPr bwMode="auto">
          <a:xfrm>
            <a:off x="7391400" y="912813"/>
            <a:ext cx="1371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6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······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4" grpId="0" autoUpdateAnimBg="0"/>
      <p:bldP spid="5124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/>
          <p:nvPr/>
        </p:nvGrpSpPr>
        <p:grpSpPr bwMode="auto">
          <a:xfrm rot="16200000">
            <a:off x="476250" y="857250"/>
            <a:ext cx="1143000" cy="114300"/>
            <a:chOff x="1008" y="912"/>
            <a:chExt cx="720" cy="96"/>
          </a:xfrm>
        </p:grpSpPr>
        <p:sp>
          <p:nvSpPr>
            <p:cNvPr id="52227" name="Line 3"/>
            <p:cNvSpPr>
              <a:spLocks noChangeShapeType="1"/>
            </p:cNvSpPr>
            <p:nvPr/>
          </p:nvSpPr>
          <p:spPr bwMode="auto">
            <a:xfrm>
              <a:off x="1104" y="961"/>
              <a:ext cx="624" cy="0"/>
            </a:xfrm>
            <a:prstGeom prst="line">
              <a:avLst/>
            </a:prstGeom>
            <a:noFill/>
            <a:ln w="57150">
              <a:solidFill>
                <a:srgbClr val="35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2228" name="Oval 4"/>
            <p:cNvSpPr>
              <a:spLocks noChangeArrowheads="1"/>
            </p:cNvSpPr>
            <p:nvPr/>
          </p:nvSpPr>
          <p:spPr bwMode="auto">
            <a:xfrm>
              <a:off x="1008" y="91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3500CC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52229" name="Group 5"/>
          <p:cNvGrpSpPr/>
          <p:nvPr/>
        </p:nvGrpSpPr>
        <p:grpSpPr bwMode="auto">
          <a:xfrm>
            <a:off x="1524000" y="304800"/>
            <a:ext cx="1219200" cy="1238250"/>
            <a:chOff x="960" y="192"/>
            <a:chExt cx="768" cy="780"/>
          </a:xfrm>
        </p:grpSpPr>
        <p:grpSp>
          <p:nvGrpSpPr>
            <p:cNvPr id="52230" name="Group 6"/>
            <p:cNvGrpSpPr/>
            <p:nvPr/>
          </p:nvGrpSpPr>
          <p:grpSpPr bwMode="auto">
            <a:xfrm>
              <a:off x="960" y="192"/>
              <a:ext cx="720" cy="96"/>
              <a:chOff x="1008" y="912"/>
              <a:chExt cx="720" cy="96"/>
            </a:xfrm>
          </p:grpSpPr>
          <p:sp>
            <p:nvSpPr>
              <p:cNvPr id="52231" name="Line 7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2232" name="Oval 8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2233" name="Group 9"/>
            <p:cNvGrpSpPr/>
            <p:nvPr/>
          </p:nvGrpSpPr>
          <p:grpSpPr bwMode="auto">
            <a:xfrm rot="10800000">
              <a:off x="1008" y="876"/>
              <a:ext cx="720" cy="96"/>
              <a:chOff x="1008" y="912"/>
              <a:chExt cx="720" cy="96"/>
            </a:xfrm>
          </p:grpSpPr>
          <p:sp>
            <p:nvSpPr>
              <p:cNvPr id="52234" name="Line 10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2235" name="Oval 11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2236" name="Group 12"/>
            <p:cNvGrpSpPr/>
            <p:nvPr/>
          </p:nvGrpSpPr>
          <p:grpSpPr bwMode="auto">
            <a:xfrm rot="5400000">
              <a:off x="1320" y="516"/>
              <a:ext cx="720" cy="96"/>
              <a:chOff x="1008" y="912"/>
              <a:chExt cx="720" cy="96"/>
            </a:xfrm>
          </p:grpSpPr>
          <p:sp>
            <p:nvSpPr>
              <p:cNvPr id="52237" name="Line 13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2238" name="Oval 14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52239" name="Group 15"/>
          <p:cNvGrpSpPr/>
          <p:nvPr/>
        </p:nvGrpSpPr>
        <p:grpSpPr bwMode="auto">
          <a:xfrm>
            <a:off x="2971800" y="304800"/>
            <a:ext cx="1219200" cy="1238250"/>
            <a:chOff x="1872" y="192"/>
            <a:chExt cx="768" cy="780"/>
          </a:xfrm>
        </p:grpSpPr>
        <p:grpSp>
          <p:nvGrpSpPr>
            <p:cNvPr id="52240" name="Group 16"/>
            <p:cNvGrpSpPr/>
            <p:nvPr/>
          </p:nvGrpSpPr>
          <p:grpSpPr bwMode="auto">
            <a:xfrm>
              <a:off x="1872" y="192"/>
              <a:ext cx="720" cy="96"/>
              <a:chOff x="1008" y="912"/>
              <a:chExt cx="720" cy="96"/>
            </a:xfrm>
          </p:grpSpPr>
          <p:sp>
            <p:nvSpPr>
              <p:cNvPr id="52241" name="Line 17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2242" name="Oval 18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2243" name="Group 19"/>
            <p:cNvGrpSpPr/>
            <p:nvPr/>
          </p:nvGrpSpPr>
          <p:grpSpPr bwMode="auto">
            <a:xfrm rot="10800000">
              <a:off x="1920" y="876"/>
              <a:ext cx="720" cy="96"/>
              <a:chOff x="1008" y="912"/>
              <a:chExt cx="720" cy="96"/>
            </a:xfrm>
          </p:grpSpPr>
          <p:sp>
            <p:nvSpPr>
              <p:cNvPr id="52244" name="Line 20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2245" name="Oval 21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2246" name="Group 22"/>
            <p:cNvGrpSpPr/>
            <p:nvPr/>
          </p:nvGrpSpPr>
          <p:grpSpPr bwMode="auto">
            <a:xfrm rot="5400000">
              <a:off x="2232" y="516"/>
              <a:ext cx="720" cy="96"/>
              <a:chOff x="1008" y="912"/>
              <a:chExt cx="720" cy="96"/>
            </a:xfrm>
          </p:grpSpPr>
          <p:sp>
            <p:nvSpPr>
              <p:cNvPr id="52247" name="Line 23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2248" name="Oval 24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52249" name="Group 25"/>
          <p:cNvGrpSpPr/>
          <p:nvPr/>
        </p:nvGrpSpPr>
        <p:grpSpPr bwMode="auto">
          <a:xfrm>
            <a:off x="4495800" y="304800"/>
            <a:ext cx="1219200" cy="1238250"/>
            <a:chOff x="2832" y="192"/>
            <a:chExt cx="768" cy="780"/>
          </a:xfrm>
        </p:grpSpPr>
        <p:grpSp>
          <p:nvGrpSpPr>
            <p:cNvPr id="52250" name="Group 26"/>
            <p:cNvGrpSpPr/>
            <p:nvPr/>
          </p:nvGrpSpPr>
          <p:grpSpPr bwMode="auto">
            <a:xfrm>
              <a:off x="2832" y="192"/>
              <a:ext cx="720" cy="96"/>
              <a:chOff x="1008" y="912"/>
              <a:chExt cx="720" cy="96"/>
            </a:xfrm>
          </p:grpSpPr>
          <p:sp>
            <p:nvSpPr>
              <p:cNvPr id="52251" name="Line 27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2252" name="Oval 28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2253" name="Group 29"/>
            <p:cNvGrpSpPr/>
            <p:nvPr/>
          </p:nvGrpSpPr>
          <p:grpSpPr bwMode="auto">
            <a:xfrm rot="10800000">
              <a:off x="2880" y="876"/>
              <a:ext cx="720" cy="96"/>
              <a:chOff x="1008" y="912"/>
              <a:chExt cx="720" cy="96"/>
            </a:xfrm>
          </p:grpSpPr>
          <p:sp>
            <p:nvSpPr>
              <p:cNvPr id="52254" name="Line 30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2255" name="Oval 31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2256" name="Group 32"/>
            <p:cNvGrpSpPr/>
            <p:nvPr/>
          </p:nvGrpSpPr>
          <p:grpSpPr bwMode="auto">
            <a:xfrm rot="5400000">
              <a:off x="3192" y="516"/>
              <a:ext cx="720" cy="96"/>
              <a:chOff x="1008" y="912"/>
              <a:chExt cx="720" cy="96"/>
            </a:xfrm>
          </p:grpSpPr>
          <p:sp>
            <p:nvSpPr>
              <p:cNvPr id="52257" name="Line 33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2258" name="Oval 34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52259" name="Group 35"/>
          <p:cNvGrpSpPr/>
          <p:nvPr/>
        </p:nvGrpSpPr>
        <p:grpSpPr bwMode="auto">
          <a:xfrm>
            <a:off x="5867400" y="323850"/>
            <a:ext cx="1219200" cy="1238250"/>
            <a:chOff x="3696" y="204"/>
            <a:chExt cx="768" cy="780"/>
          </a:xfrm>
        </p:grpSpPr>
        <p:grpSp>
          <p:nvGrpSpPr>
            <p:cNvPr id="52260" name="Group 36"/>
            <p:cNvGrpSpPr/>
            <p:nvPr/>
          </p:nvGrpSpPr>
          <p:grpSpPr bwMode="auto">
            <a:xfrm>
              <a:off x="3696" y="204"/>
              <a:ext cx="720" cy="96"/>
              <a:chOff x="1008" y="912"/>
              <a:chExt cx="720" cy="96"/>
            </a:xfrm>
          </p:grpSpPr>
          <p:sp>
            <p:nvSpPr>
              <p:cNvPr id="52261" name="Line 37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2262" name="Oval 38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2263" name="Group 39"/>
            <p:cNvGrpSpPr/>
            <p:nvPr/>
          </p:nvGrpSpPr>
          <p:grpSpPr bwMode="auto">
            <a:xfrm rot="10800000">
              <a:off x="3744" y="888"/>
              <a:ext cx="720" cy="96"/>
              <a:chOff x="1008" y="912"/>
              <a:chExt cx="720" cy="96"/>
            </a:xfrm>
          </p:grpSpPr>
          <p:sp>
            <p:nvSpPr>
              <p:cNvPr id="52264" name="Line 40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2265" name="Oval 41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2266" name="Group 42"/>
            <p:cNvGrpSpPr/>
            <p:nvPr/>
          </p:nvGrpSpPr>
          <p:grpSpPr bwMode="auto">
            <a:xfrm rot="5400000">
              <a:off x="4056" y="516"/>
              <a:ext cx="720" cy="96"/>
              <a:chOff x="1008" y="912"/>
              <a:chExt cx="720" cy="96"/>
            </a:xfrm>
          </p:grpSpPr>
          <p:sp>
            <p:nvSpPr>
              <p:cNvPr id="52267" name="Line 43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2268" name="Oval 44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52269" name="Text Box 45"/>
          <p:cNvSpPr txBox="1">
            <a:spLocks noChangeArrowheads="1"/>
          </p:cNvSpPr>
          <p:nvPr/>
        </p:nvSpPr>
        <p:spPr bwMode="auto">
          <a:xfrm>
            <a:off x="685800" y="1676400"/>
            <a:ext cx="7543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方法三：把搭第</a:t>
            </a:r>
            <a:r>
              <a:rPr kumimoji="1" lang="en-US" altLang="zh-CN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个正方形的方法看做是先搭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根再增加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根，那么搭</a:t>
            </a:r>
            <a:r>
              <a:rPr kumimoji="1" lang="en-US" altLang="zh-CN" sz="32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个正方形就需要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(1+3</a:t>
            </a:r>
            <a:r>
              <a:rPr kumimoji="1" lang="en-US" altLang="zh-CN" sz="32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根</a:t>
            </a:r>
          </a:p>
          <a:p>
            <a:pPr>
              <a:spcBef>
                <a:spcPct val="50000"/>
              </a:spcBef>
            </a:pPr>
            <a:endParaRPr kumimoji="1" lang="en-US" altLang="zh-CN" sz="3200" b="1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2270" name="Text Box 46"/>
          <p:cNvSpPr txBox="1">
            <a:spLocks noChangeArrowheads="1"/>
          </p:cNvSpPr>
          <p:nvPr/>
        </p:nvSpPr>
        <p:spPr bwMode="auto">
          <a:xfrm>
            <a:off x="7391400" y="457200"/>
            <a:ext cx="1371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6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······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5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69" grpId="0" autoUpdateAnimBg="0"/>
      <p:bldP spid="5227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/>
          <p:nvPr/>
        </p:nvGrpSpPr>
        <p:grpSpPr bwMode="auto">
          <a:xfrm>
            <a:off x="1333500" y="765175"/>
            <a:ext cx="1257300" cy="1238250"/>
            <a:chOff x="840" y="2424"/>
            <a:chExt cx="792" cy="780"/>
          </a:xfrm>
        </p:grpSpPr>
        <p:grpSp>
          <p:nvGrpSpPr>
            <p:cNvPr id="53251" name="Group 3"/>
            <p:cNvGrpSpPr/>
            <p:nvPr/>
          </p:nvGrpSpPr>
          <p:grpSpPr bwMode="auto">
            <a:xfrm>
              <a:off x="864" y="2424"/>
              <a:ext cx="720" cy="96"/>
              <a:chOff x="1008" y="912"/>
              <a:chExt cx="720" cy="96"/>
            </a:xfrm>
          </p:grpSpPr>
          <p:sp>
            <p:nvSpPr>
              <p:cNvPr id="53252" name="Line 4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3253" name="Oval 5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3254" name="Group 6"/>
            <p:cNvGrpSpPr/>
            <p:nvPr/>
          </p:nvGrpSpPr>
          <p:grpSpPr bwMode="auto">
            <a:xfrm rot="10800000">
              <a:off x="912" y="3108"/>
              <a:ext cx="720" cy="96"/>
              <a:chOff x="1008" y="912"/>
              <a:chExt cx="720" cy="96"/>
            </a:xfrm>
          </p:grpSpPr>
          <p:sp>
            <p:nvSpPr>
              <p:cNvPr id="53255" name="Line 7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3256" name="Oval 8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3257" name="Group 9"/>
            <p:cNvGrpSpPr/>
            <p:nvPr/>
          </p:nvGrpSpPr>
          <p:grpSpPr bwMode="auto">
            <a:xfrm rot="16200000">
              <a:off x="516" y="2772"/>
              <a:ext cx="720" cy="72"/>
              <a:chOff x="1008" y="912"/>
              <a:chExt cx="720" cy="96"/>
            </a:xfrm>
          </p:grpSpPr>
          <p:sp>
            <p:nvSpPr>
              <p:cNvPr id="53258" name="Line 10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3259" name="Oval 11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3260" name="Group 12"/>
            <p:cNvGrpSpPr/>
            <p:nvPr/>
          </p:nvGrpSpPr>
          <p:grpSpPr bwMode="auto">
            <a:xfrm rot="5400000">
              <a:off x="1224" y="2748"/>
              <a:ext cx="720" cy="96"/>
              <a:chOff x="1008" y="912"/>
              <a:chExt cx="720" cy="96"/>
            </a:xfrm>
          </p:grpSpPr>
          <p:sp>
            <p:nvSpPr>
              <p:cNvPr id="53261" name="Line 13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3262" name="Oval 14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53263" name="Group 15"/>
          <p:cNvGrpSpPr/>
          <p:nvPr/>
        </p:nvGrpSpPr>
        <p:grpSpPr bwMode="auto">
          <a:xfrm>
            <a:off x="2514600" y="765175"/>
            <a:ext cx="1219200" cy="1257300"/>
            <a:chOff x="1776" y="2424"/>
            <a:chExt cx="768" cy="792"/>
          </a:xfrm>
        </p:grpSpPr>
        <p:grpSp>
          <p:nvGrpSpPr>
            <p:cNvPr id="53264" name="Group 16"/>
            <p:cNvGrpSpPr/>
            <p:nvPr/>
          </p:nvGrpSpPr>
          <p:grpSpPr bwMode="auto">
            <a:xfrm>
              <a:off x="1776" y="2424"/>
              <a:ext cx="720" cy="96"/>
              <a:chOff x="1008" y="912"/>
              <a:chExt cx="720" cy="96"/>
            </a:xfrm>
          </p:grpSpPr>
          <p:sp>
            <p:nvSpPr>
              <p:cNvPr id="53265" name="Line 17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3266" name="Oval 18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3267" name="Group 19"/>
            <p:cNvGrpSpPr/>
            <p:nvPr/>
          </p:nvGrpSpPr>
          <p:grpSpPr bwMode="auto">
            <a:xfrm rot="10800000">
              <a:off x="1824" y="3108"/>
              <a:ext cx="720" cy="96"/>
              <a:chOff x="1008" y="912"/>
              <a:chExt cx="720" cy="96"/>
            </a:xfrm>
          </p:grpSpPr>
          <p:sp>
            <p:nvSpPr>
              <p:cNvPr id="53268" name="Line 20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3269" name="Oval 21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3270" name="Group 22"/>
            <p:cNvGrpSpPr/>
            <p:nvPr/>
          </p:nvGrpSpPr>
          <p:grpSpPr bwMode="auto">
            <a:xfrm rot="5400000">
              <a:off x="2136" y="2748"/>
              <a:ext cx="720" cy="96"/>
              <a:chOff x="1008" y="912"/>
              <a:chExt cx="720" cy="96"/>
            </a:xfrm>
          </p:grpSpPr>
          <p:sp>
            <p:nvSpPr>
              <p:cNvPr id="53271" name="Line 23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3272" name="Oval 24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3273" name="Group 25"/>
            <p:cNvGrpSpPr/>
            <p:nvPr/>
          </p:nvGrpSpPr>
          <p:grpSpPr bwMode="auto">
            <a:xfrm rot="16200000">
              <a:off x="1452" y="2820"/>
              <a:ext cx="720" cy="72"/>
              <a:chOff x="1008" y="912"/>
              <a:chExt cx="720" cy="96"/>
            </a:xfrm>
          </p:grpSpPr>
          <p:sp>
            <p:nvSpPr>
              <p:cNvPr id="53274" name="Line 26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3275" name="Oval 27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53276" name="Group 28"/>
          <p:cNvGrpSpPr/>
          <p:nvPr/>
        </p:nvGrpSpPr>
        <p:grpSpPr bwMode="auto">
          <a:xfrm>
            <a:off x="3657600" y="765175"/>
            <a:ext cx="1219200" cy="1238250"/>
            <a:chOff x="2736" y="2424"/>
            <a:chExt cx="768" cy="780"/>
          </a:xfrm>
        </p:grpSpPr>
        <p:grpSp>
          <p:nvGrpSpPr>
            <p:cNvPr id="53277" name="Group 29"/>
            <p:cNvGrpSpPr/>
            <p:nvPr/>
          </p:nvGrpSpPr>
          <p:grpSpPr bwMode="auto">
            <a:xfrm>
              <a:off x="2736" y="2424"/>
              <a:ext cx="720" cy="96"/>
              <a:chOff x="1008" y="912"/>
              <a:chExt cx="720" cy="96"/>
            </a:xfrm>
          </p:grpSpPr>
          <p:sp>
            <p:nvSpPr>
              <p:cNvPr id="53278" name="Line 30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3279" name="Oval 31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3280" name="Group 32"/>
            <p:cNvGrpSpPr/>
            <p:nvPr/>
          </p:nvGrpSpPr>
          <p:grpSpPr bwMode="auto">
            <a:xfrm rot="10800000">
              <a:off x="2784" y="3108"/>
              <a:ext cx="720" cy="96"/>
              <a:chOff x="1008" y="912"/>
              <a:chExt cx="720" cy="96"/>
            </a:xfrm>
          </p:grpSpPr>
          <p:sp>
            <p:nvSpPr>
              <p:cNvPr id="53281" name="Line 33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3282" name="Oval 34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3283" name="Group 35"/>
            <p:cNvGrpSpPr/>
            <p:nvPr/>
          </p:nvGrpSpPr>
          <p:grpSpPr bwMode="auto">
            <a:xfrm rot="5400000">
              <a:off x="3096" y="2748"/>
              <a:ext cx="720" cy="96"/>
              <a:chOff x="1008" y="912"/>
              <a:chExt cx="720" cy="96"/>
            </a:xfrm>
          </p:grpSpPr>
          <p:sp>
            <p:nvSpPr>
              <p:cNvPr id="53284" name="Line 36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3285" name="Oval 37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3286" name="Group 38"/>
            <p:cNvGrpSpPr/>
            <p:nvPr/>
          </p:nvGrpSpPr>
          <p:grpSpPr bwMode="auto">
            <a:xfrm rot="16200000">
              <a:off x="2412" y="2772"/>
              <a:ext cx="720" cy="72"/>
              <a:chOff x="1008" y="912"/>
              <a:chExt cx="720" cy="96"/>
            </a:xfrm>
          </p:grpSpPr>
          <p:sp>
            <p:nvSpPr>
              <p:cNvPr id="53287" name="Line 39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3288" name="Oval 40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53289" name="Group 41"/>
          <p:cNvGrpSpPr/>
          <p:nvPr/>
        </p:nvGrpSpPr>
        <p:grpSpPr bwMode="auto">
          <a:xfrm>
            <a:off x="4800600" y="784225"/>
            <a:ext cx="1219200" cy="1238250"/>
            <a:chOff x="3600" y="2436"/>
            <a:chExt cx="768" cy="780"/>
          </a:xfrm>
        </p:grpSpPr>
        <p:grpSp>
          <p:nvGrpSpPr>
            <p:cNvPr id="53290" name="Group 42"/>
            <p:cNvGrpSpPr/>
            <p:nvPr/>
          </p:nvGrpSpPr>
          <p:grpSpPr bwMode="auto">
            <a:xfrm>
              <a:off x="3600" y="2436"/>
              <a:ext cx="720" cy="96"/>
              <a:chOff x="1008" y="912"/>
              <a:chExt cx="720" cy="96"/>
            </a:xfrm>
          </p:grpSpPr>
          <p:sp>
            <p:nvSpPr>
              <p:cNvPr id="53291" name="Line 43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3292" name="Oval 44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3293" name="Group 45"/>
            <p:cNvGrpSpPr/>
            <p:nvPr/>
          </p:nvGrpSpPr>
          <p:grpSpPr bwMode="auto">
            <a:xfrm rot="10800000">
              <a:off x="3648" y="3120"/>
              <a:ext cx="720" cy="96"/>
              <a:chOff x="1008" y="912"/>
              <a:chExt cx="720" cy="96"/>
            </a:xfrm>
          </p:grpSpPr>
          <p:sp>
            <p:nvSpPr>
              <p:cNvPr id="53294" name="Line 46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3295" name="Oval 47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3296" name="Group 48"/>
            <p:cNvGrpSpPr/>
            <p:nvPr/>
          </p:nvGrpSpPr>
          <p:grpSpPr bwMode="auto">
            <a:xfrm rot="5400000">
              <a:off x="3960" y="2748"/>
              <a:ext cx="720" cy="96"/>
              <a:chOff x="1008" y="912"/>
              <a:chExt cx="720" cy="96"/>
            </a:xfrm>
          </p:grpSpPr>
          <p:sp>
            <p:nvSpPr>
              <p:cNvPr id="53297" name="Line 49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3298" name="Oval 50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3299" name="Group 51"/>
            <p:cNvGrpSpPr/>
            <p:nvPr/>
          </p:nvGrpSpPr>
          <p:grpSpPr bwMode="auto">
            <a:xfrm rot="16200000">
              <a:off x="3276" y="2820"/>
              <a:ext cx="720" cy="72"/>
              <a:chOff x="1008" y="912"/>
              <a:chExt cx="720" cy="96"/>
            </a:xfrm>
          </p:grpSpPr>
          <p:sp>
            <p:nvSpPr>
              <p:cNvPr id="53300" name="Line 52"/>
              <p:cNvSpPr>
                <a:spLocks noChangeShapeType="1"/>
              </p:cNvSpPr>
              <p:nvPr/>
            </p:nvSpPr>
            <p:spPr bwMode="auto">
              <a:xfrm>
                <a:off x="1104" y="961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35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3301" name="Oval 53"/>
              <p:cNvSpPr>
                <a:spLocks noChangeArrowheads="1"/>
              </p:cNvSpPr>
              <p:nvPr/>
            </p:nvSpPr>
            <p:spPr bwMode="auto">
              <a:xfrm>
                <a:off x="10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3500CC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53302" name="Text Box 54"/>
          <p:cNvSpPr txBox="1">
            <a:spLocks noChangeArrowheads="1"/>
          </p:cNvSpPr>
          <p:nvPr/>
        </p:nvSpPr>
        <p:spPr bwMode="auto">
          <a:xfrm>
            <a:off x="685800" y="2060575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方法四：</a:t>
            </a:r>
          </a:p>
        </p:txBody>
      </p:sp>
      <p:sp>
        <p:nvSpPr>
          <p:cNvPr id="53303" name="Text Box 55"/>
          <p:cNvSpPr txBox="1">
            <a:spLocks noChangeArrowheads="1"/>
          </p:cNvSpPr>
          <p:nvPr/>
        </p:nvSpPr>
        <p:spPr bwMode="auto">
          <a:xfrm>
            <a:off x="685800" y="2593975"/>
            <a:ext cx="792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每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个正方形都看成是用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4</a:t>
            </a: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根搭成的，然后再减去多算的根数，将会得到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4</a:t>
            </a:r>
            <a:r>
              <a:rPr kumimoji="1" lang="en-US" altLang="zh-CN" sz="32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-(</a:t>
            </a:r>
            <a:r>
              <a:rPr kumimoji="1" lang="en-US" altLang="zh-CN" sz="32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-1)</a:t>
            </a: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根</a:t>
            </a:r>
          </a:p>
        </p:txBody>
      </p:sp>
      <p:sp>
        <p:nvSpPr>
          <p:cNvPr id="53304" name="Text Box 56"/>
          <p:cNvSpPr txBox="1">
            <a:spLocks noChangeArrowheads="1"/>
          </p:cNvSpPr>
          <p:nvPr/>
        </p:nvSpPr>
        <p:spPr bwMode="auto">
          <a:xfrm>
            <a:off x="6781800" y="917575"/>
            <a:ext cx="1371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6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······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02" grpId="0" autoUpdateAnimBg="0"/>
      <p:bldP spid="53303" grpId="0" autoUpdateAnimBg="0"/>
      <p:bldP spid="5330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539750" y="692150"/>
            <a:ext cx="7561263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734" tIns="42867" rIns="85734" bIns="42867">
            <a:spAutoFit/>
          </a:bodyPr>
          <a:lstStyle>
            <a:lvl1pPr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2862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5725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8587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71450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717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6289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861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5433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000" b="1" dirty="0">
                <a:latin typeface="Times New Roman" panose="02020603050405020304" pitchFamily="18" charset="0"/>
              </a:rPr>
              <a:t>        </a:t>
            </a:r>
            <a:r>
              <a:rPr kumimoji="1" lang="zh-CN" altLang="en-US" sz="3000" b="1" dirty="0">
                <a:latin typeface="Times New Roman" panose="02020603050405020304" pitchFamily="18" charset="0"/>
              </a:rPr>
              <a:t>为了测试一种皮球的弹跳高度与下落高度之间的关系，通过试验，得到下列一组数据（单位：厘米）</a:t>
            </a:r>
          </a:p>
        </p:txBody>
      </p:sp>
      <p:graphicFrame>
        <p:nvGraphicFramePr>
          <p:cNvPr id="35843" name="Group 3"/>
          <p:cNvGraphicFramePr>
            <a:graphicFrameLocks noGrp="1"/>
          </p:cNvGraphicFramePr>
          <p:nvPr/>
        </p:nvGraphicFramePr>
        <p:xfrm>
          <a:off x="395288" y="2276475"/>
          <a:ext cx="8232775" cy="1069976"/>
        </p:xfrm>
        <a:graphic>
          <a:graphicData uri="http://schemas.openxmlformats.org/drawingml/2006/table">
            <a:tbl>
              <a:tblPr/>
              <a:tblGrid>
                <a:gridCol w="167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5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83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9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下落高度</a:t>
                      </a:r>
                    </a:p>
                  </a:txBody>
                  <a:tcPr marL="85734" marR="85734" marT="42867" marB="4286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40</a:t>
                      </a:r>
                    </a:p>
                  </a:txBody>
                  <a:tcPr marL="85734" marR="85734" marT="42867" marB="428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50</a:t>
                      </a:r>
                    </a:p>
                  </a:txBody>
                  <a:tcPr marL="85734" marR="85734" marT="42867" marB="428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80</a:t>
                      </a:r>
                    </a:p>
                  </a:txBody>
                  <a:tcPr marL="85734" marR="85734" marT="42867" marB="428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100</a:t>
                      </a:r>
                    </a:p>
                  </a:txBody>
                  <a:tcPr marL="85734" marR="85734" marT="42867" marB="428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150</a:t>
                      </a:r>
                    </a:p>
                  </a:txBody>
                  <a:tcPr marL="85734" marR="85734" marT="42867" marB="428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</a:rPr>
                        <a:t>……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marL="85734" marR="85734" marT="42867" marB="428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弹跳高度</a:t>
                      </a:r>
                    </a:p>
                  </a:txBody>
                  <a:tcPr marL="85734" marR="85734" marT="42867" marB="4286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20</a:t>
                      </a:r>
                    </a:p>
                  </a:txBody>
                  <a:tcPr marL="85734" marR="85734" marT="42867" marB="428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25</a:t>
                      </a:r>
                    </a:p>
                  </a:txBody>
                  <a:tcPr marL="85734" marR="85734" marT="42867" marB="428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40</a:t>
                      </a:r>
                    </a:p>
                  </a:txBody>
                  <a:tcPr marL="85734" marR="85734" marT="42867" marB="428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50</a:t>
                      </a:r>
                    </a:p>
                  </a:txBody>
                  <a:tcPr marL="85734" marR="85734" marT="42867" marB="428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75</a:t>
                      </a:r>
                    </a:p>
                  </a:txBody>
                  <a:tcPr marL="85734" marR="85734" marT="42867" marB="428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</a:rPr>
                        <a:t>……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marL="85734" marR="85734" marT="42867" marB="428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250825" y="3573463"/>
            <a:ext cx="861377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734" tIns="42867" rIns="85734" bIns="42867">
            <a:spAutoFit/>
          </a:bodyPr>
          <a:lstStyle>
            <a:lvl1pPr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2862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5725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8587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71450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717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6289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861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5433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000" b="1">
                <a:latin typeface="Times New Roman" panose="02020603050405020304" pitchFamily="18" charset="0"/>
              </a:rPr>
              <a:t>        </a:t>
            </a:r>
            <a:r>
              <a:rPr kumimoji="1" lang="zh-CN" altLang="en-US" sz="3000" b="1">
                <a:latin typeface="Times New Roman" panose="02020603050405020304" pitchFamily="18" charset="0"/>
              </a:rPr>
              <a:t>你能从表中发现每一对（上下两个数）之间的关系吗？</a:t>
            </a:r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2195513" y="4292600"/>
            <a:ext cx="4705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734" tIns="42867" rIns="85734" bIns="42867">
            <a:spAutoFit/>
          </a:bodyPr>
          <a:lstStyle>
            <a:lvl1pPr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2862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5725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8587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71450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717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6289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861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5433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下落高度</a:t>
            </a:r>
            <a:r>
              <a:rPr kumimoji="1"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=2×</a:t>
            </a:r>
            <a:r>
              <a:rPr kumimoji="1" lang="zh-CN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弹跳高度</a:t>
            </a:r>
          </a:p>
        </p:txBody>
      </p:sp>
      <p:pic>
        <p:nvPicPr>
          <p:cNvPr id="35872" name="Picture 32" descr="y00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31138" y="4508500"/>
            <a:ext cx="1312862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0" y="4941888"/>
            <a:ext cx="818832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       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若用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（厘米）表示下落高度，则相对应的弹</a:t>
            </a:r>
          </a:p>
          <a:p>
            <a:endParaRPr kumimoji="1" lang="zh-CN" altLang="en-US" sz="2800" b="1" dirty="0">
              <a:latin typeface="Times New Roman" panose="02020603050405020304" pitchFamily="18" charset="0"/>
            </a:endParaRPr>
          </a:p>
          <a:p>
            <a:r>
              <a:rPr kumimoji="1" lang="zh-CN" altLang="en-US" sz="2800" b="1" dirty="0">
                <a:latin typeface="Times New Roman" panose="02020603050405020304" pitchFamily="18" charset="0"/>
              </a:rPr>
              <a:t>跳高度为</a:t>
            </a:r>
            <a:r>
              <a:rPr kumimoji="1" lang="zh-CN" altLang="en-US" sz="2800" b="1" u="sng" dirty="0">
                <a:latin typeface="Times New Roman" panose="02020603050405020304" pitchFamily="18" charset="0"/>
              </a:rPr>
              <a:t>        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（厘米）．</a:t>
            </a:r>
          </a:p>
        </p:txBody>
      </p:sp>
      <p:graphicFrame>
        <p:nvGraphicFramePr>
          <p:cNvPr id="35874" name="Object 34"/>
          <p:cNvGraphicFramePr>
            <a:graphicFrameLocks noChangeAspect="1"/>
          </p:cNvGraphicFramePr>
          <p:nvPr/>
        </p:nvGraphicFramePr>
        <p:xfrm>
          <a:off x="1692275" y="5229225"/>
          <a:ext cx="6096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0" name="公式" r:id="rId4" imgW="317500" imgH="546100" progId="Equation.3">
                  <p:embed/>
                </p:oleObj>
              </mc:Choice>
              <mc:Fallback>
                <p:oleObj name="公式" r:id="rId4" imgW="317500" imgH="5461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229225"/>
                        <a:ext cx="60960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1" grpId="0"/>
      <p:bldP spid="3587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38838" y="-100013"/>
            <a:ext cx="2824162" cy="2714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625" y="1054100"/>
            <a:ext cx="165735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563563" y="2538413"/>
          <a:ext cx="1938337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2" name="公式" r:id="rId5" imgW="876300" imgH="1104900" progId="Equation.3">
                  <p:embed/>
                </p:oleObj>
              </mc:Choice>
              <mc:Fallback>
                <p:oleObj name="公式" r:id="rId5" imgW="876300" imgH="1104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2538413"/>
                        <a:ext cx="1938337" cy="211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3368675" y="2492375"/>
          <a:ext cx="2043113" cy="223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3" name="公式" r:id="rId7" imgW="876300" imgH="1104900" progId="Equation.3">
                  <p:embed/>
                </p:oleObj>
              </mc:Choice>
              <mc:Fallback>
                <p:oleObj name="公式" r:id="rId7" imgW="876300" imgH="1104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75" y="2492375"/>
                        <a:ext cx="2043113" cy="223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5991225" y="2492375"/>
          <a:ext cx="2635250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4" name="公式" r:id="rId9" imgW="1130300" imgH="1104900" progId="Equation.3">
                  <p:embed/>
                </p:oleObj>
              </mc:Choice>
              <mc:Fallback>
                <p:oleObj name="公式" r:id="rId9" imgW="1130300" imgH="1104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1225" y="2492375"/>
                        <a:ext cx="2635250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057525" y="546100"/>
            <a:ext cx="2686050" cy="216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304" name="Picture 8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rot="-10800000">
            <a:off x="2301875" y="549275"/>
            <a:ext cx="2684463" cy="216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393700" y="5949950"/>
            <a:ext cx="6684963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734" tIns="42867" rIns="85734" bIns="42867">
            <a:spAutoFit/>
          </a:bodyPr>
          <a:lstStyle>
            <a:lvl1pPr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2862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5725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8587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71450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717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6289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861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5433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3000" b="1">
                <a:latin typeface="Times New Roman" panose="02020603050405020304" pitchFamily="18" charset="0"/>
              </a:rPr>
              <a:t>你能用这个图形解释上面的公式吗？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322263" y="4943475"/>
            <a:ext cx="8062912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734" tIns="42867" rIns="85734" bIns="42867">
            <a:spAutoFit/>
          </a:bodyPr>
          <a:lstStyle>
            <a:lvl1pPr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2862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5725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8587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71450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717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6289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861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5433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4100" b="1">
                <a:solidFill>
                  <a:schemeClr val="accent2"/>
                </a:solidFill>
                <a:latin typeface="Times New Roman" panose="02020603050405020304" pitchFamily="18" charset="0"/>
              </a:rPr>
              <a:t>1+2+3+4+</a:t>
            </a:r>
            <a:r>
              <a:rPr kumimoji="1" lang="en-US" altLang="zh-CN" sz="4100" b="1">
                <a:solidFill>
                  <a:schemeClr val="accent2"/>
                </a:solidFill>
                <a:latin typeface="宋体" panose="02010600030101010101" pitchFamily="2" charset="-122"/>
              </a:rPr>
              <a:t>……</a:t>
            </a:r>
            <a:r>
              <a:rPr kumimoji="1" lang="en-US" altLang="zh-CN" sz="4100" b="1">
                <a:solidFill>
                  <a:schemeClr val="accent2"/>
                </a:solidFill>
                <a:latin typeface="Times New Roman" panose="02020603050405020304" pitchFamily="18" charset="0"/>
              </a:rPr>
              <a:t>+n=</a:t>
            </a:r>
          </a:p>
        </p:txBody>
      </p:sp>
      <p:graphicFrame>
        <p:nvGraphicFramePr>
          <p:cNvPr id="55307" name="Object 11"/>
          <p:cNvGraphicFramePr>
            <a:graphicFrameLocks noChangeAspect="1"/>
          </p:cNvGraphicFramePr>
          <p:nvPr/>
        </p:nvGraphicFramePr>
        <p:xfrm>
          <a:off x="4805363" y="4652963"/>
          <a:ext cx="2063750" cy="130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5" name="公式" r:id="rId13" imgW="749300" imgH="546100" progId="Equation.3">
                  <p:embed/>
                </p:oleObj>
              </mc:Choice>
              <mc:Fallback>
                <p:oleObj name="公式" r:id="rId13" imgW="749300" imgH="5461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5363" y="4652963"/>
                        <a:ext cx="2063750" cy="1309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5" grpId="0"/>
      <p:bldP spid="5530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0382_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04800"/>
            <a:ext cx="22923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3" name="WordArt 3"/>
          <p:cNvSpPr>
            <a:spLocks noChangeArrowheads="1" noChangeShapeType="1" noTextEdit="1"/>
          </p:cNvSpPr>
          <p:nvPr/>
        </p:nvSpPr>
        <p:spPr bwMode="auto">
          <a:xfrm>
            <a:off x="4356100" y="582613"/>
            <a:ext cx="3721100" cy="1079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5400" kern="1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华文彩云" panose="02010800040101010101" pitchFamily="2" charset="-122"/>
                <a:ea typeface="华文彩云" panose="02010800040101010101" pitchFamily="2" charset="-122"/>
              </a:rPr>
              <a:t>探究活动</a:t>
            </a:r>
          </a:p>
        </p:txBody>
      </p:sp>
      <p:grpSp>
        <p:nvGrpSpPr>
          <p:cNvPr id="56324" name="Group 4"/>
          <p:cNvGrpSpPr/>
          <p:nvPr/>
        </p:nvGrpSpPr>
        <p:grpSpPr bwMode="auto">
          <a:xfrm>
            <a:off x="533400" y="2362200"/>
            <a:ext cx="3657600" cy="3505200"/>
            <a:chOff x="3264" y="192"/>
            <a:chExt cx="2304" cy="2208"/>
          </a:xfrm>
        </p:grpSpPr>
        <p:sp>
          <p:nvSpPr>
            <p:cNvPr id="56325" name="Rectangle 5"/>
            <p:cNvSpPr>
              <a:spLocks noChangeArrowheads="1"/>
            </p:cNvSpPr>
            <p:nvPr/>
          </p:nvSpPr>
          <p:spPr bwMode="auto">
            <a:xfrm>
              <a:off x="3264" y="192"/>
              <a:ext cx="2304" cy="22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326" name="Rectangle 6"/>
            <p:cNvSpPr>
              <a:spLocks noChangeArrowheads="1"/>
            </p:cNvSpPr>
            <p:nvPr/>
          </p:nvSpPr>
          <p:spPr bwMode="auto">
            <a:xfrm>
              <a:off x="4992" y="1824"/>
              <a:ext cx="576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327" name="Rectangle 7"/>
            <p:cNvSpPr>
              <a:spLocks noChangeArrowheads="1"/>
            </p:cNvSpPr>
            <p:nvPr/>
          </p:nvSpPr>
          <p:spPr bwMode="auto">
            <a:xfrm>
              <a:off x="4992" y="192"/>
              <a:ext cx="576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328" name="Rectangle 8"/>
            <p:cNvSpPr>
              <a:spLocks noChangeArrowheads="1"/>
            </p:cNvSpPr>
            <p:nvPr/>
          </p:nvSpPr>
          <p:spPr bwMode="auto">
            <a:xfrm>
              <a:off x="3264" y="192"/>
              <a:ext cx="576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329" name="Rectangle 9"/>
            <p:cNvSpPr>
              <a:spLocks noChangeArrowheads="1"/>
            </p:cNvSpPr>
            <p:nvPr/>
          </p:nvSpPr>
          <p:spPr bwMode="auto">
            <a:xfrm>
              <a:off x="3264" y="1824"/>
              <a:ext cx="576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4716463" y="1989138"/>
            <a:ext cx="4176712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0033CC"/>
                </a:solidFill>
                <a:latin typeface="Arial" panose="020B0604020202020204" pitchFamily="34" charset="0"/>
              </a:rPr>
              <a:t>1.</a:t>
            </a:r>
            <a:r>
              <a:rPr lang="zh-CN" altLang="en-US" sz="3200">
                <a:solidFill>
                  <a:srgbClr val="0033CC"/>
                </a:solidFill>
                <a:latin typeface="Arial" panose="020B0604020202020204" pitchFamily="34" charset="0"/>
              </a:rPr>
              <a:t>如图，把一个边长为</a:t>
            </a:r>
            <a:r>
              <a:rPr lang="en-US" altLang="zh-CN" sz="3200" i="1">
                <a:solidFill>
                  <a:srgbClr val="0033CC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3200">
                <a:solidFill>
                  <a:srgbClr val="0033CC"/>
                </a:solidFill>
                <a:latin typeface="Arial" panose="020B0604020202020204" pitchFamily="34" charset="0"/>
              </a:rPr>
              <a:t>的正方形四个角同时截去边长为</a:t>
            </a:r>
            <a:r>
              <a:rPr lang="en-US" altLang="zh-CN" sz="3200" i="1">
                <a:solidFill>
                  <a:srgbClr val="0033CC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3200">
                <a:solidFill>
                  <a:srgbClr val="0033CC"/>
                </a:solidFill>
                <a:latin typeface="Arial" panose="020B0604020202020204" pitchFamily="34" charset="0"/>
              </a:rPr>
              <a:t>的四个小正方形，则剩下部分的面积为</a:t>
            </a:r>
            <a:r>
              <a:rPr lang="en-US" altLang="zh-CN" sz="3200">
                <a:solidFill>
                  <a:srgbClr val="0033CC"/>
                </a:solidFill>
                <a:latin typeface="Arial" panose="020B0604020202020204" pitchFamily="34" charset="0"/>
              </a:rPr>
              <a:t>_____  ,</a:t>
            </a:r>
            <a:r>
              <a:rPr lang="zh-CN" altLang="en-US" sz="3200">
                <a:solidFill>
                  <a:srgbClr val="0033CC"/>
                </a:solidFill>
                <a:latin typeface="Arial" panose="020B0604020202020204" pitchFamily="34" charset="0"/>
              </a:rPr>
              <a:t>周长为 </a:t>
            </a:r>
            <a:r>
              <a:rPr lang="en-US" altLang="zh-CN" sz="3200">
                <a:solidFill>
                  <a:srgbClr val="0033CC"/>
                </a:solidFill>
                <a:latin typeface="Arial" panose="020B0604020202020204" pitchFamily="34" charset="0"/>
              </a:rPr>
              <a:t>_______ .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6659563" y="3933825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200" baseline="30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</a:rPr>
              <a:t>-4</a:t>
            </a:r>
            <a:r>
              <a:rPr lang="en-US" altLang="zh-CN" sz="32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3200" baseline="30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6084888" y="4437063"/>
            <a:ext cx="914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r>
              <a:rPr lang="en-US" altLang="zh-CN" sz="32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1" grpId="0"/>
      <p:bldP spid="563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WordArt 2"/>
          <p:cNvSpPr>
            <a:spLocks noChangeArrowheads="1" noChangeShapeType="1" noTextEdit="1"/>
          </p:cNvSpPr>
          <p:nvPr/>
        </p:nvSpPr>
        <p:spPr bwMode="auto">
          <a:xfrm>
            <a:off x="2700338" y="1228725"/>
            <a:ext cx="3352800" cy="11334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zh-CN" altLang="en-US" sz="6600" b="1" kern="10" dirty="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本课小结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684213" y="2605088"/>
            <a:ext cx="7772400" cy="204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⑴</a:t>
            </a:r>
            <a:r>
              <a:rPr kumimoji="1"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用字母表示数能简明、具有普遍意义地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   表示数量关系；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⑵书写格式注意要点</a:t>
            </a:r>
            <a:r>
              <a:rPr kumimoji="1" lang="zh-CN" altLang="en-US" sz="3200" b="1" dirty="0" smtClean="0">
                <a:solidFill>
                  <a:srgbClr val="0066FF"/>
                </a:solidFill>
                <a:latin typeface="Times New Roman" panose="02020603050405020304" pitchFamily="18" charset="0"/>
              </a:rPr>
              <a:t>． </a:t>
            </a:r>
            <a:endParaRPr kumimoji="1" lang="zh-CN" altLang="en-US" sz="3200" b="1" dirty="0">
              <a:solidFill>
                <a:srgbClr val="0066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7348" name="Picture 4" descr="00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31913" cy="79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nimBg="1"/>
      <p:bldP spid="5734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28600" y="28956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Arial" panose="020B0604020202020204" pitchFamily="34" charset="0"/>
              </a:rPr>
              <a:t>解：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762000" y="2895600"/>
            <a:ext cx="3810000" cy="326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       </a:t>
            </a:r>
            <a:r>
              <a:rPr lang="zh-CN" altLang="en-US" sz="3200" dirty="0">
                <a:latin typeface="Arial" panose="020B0604020202020204" pitchFamily="34" charset="0"/>
              </a:rPr>
              <a:t>因为练习簿的总价＝练习簿的数量</a:t>
            </a:r>
            <a:r>
              <a:rPr lang="en-US" altLang="zh-CN" sz="3200" dirty="0">
                <a:latin typeface="Arial" panose="020B0604020202020204" pitchFamily="34" charset="0"/>
              </a:rPr>
              <a:t>x</a:t>
            </a:r>
            <a:r>
              <a:rPr lang="zh-CN" altLang="en-US" sz="3200" dirty="0">
                <a:latin typeface="Arial" panose="020B0604020202020204" pitchFamily="34" charset="0"/>
              </a:rPr>
              <a:t>单价，</a:t>
            </a:r>
          </a:p>
          <a:p>
            <a:pPr>
              <a:spcBef>
                <a:spcPct val="50000"/>
              </a:spcBef>
            </a:pPr>
            <a:r>
              <a:rPr lang="zh-CN" altLang="en-US" sz="3200" dirty="0">
                <a:latin typeface="Arial" panose="020B0604020202020204" pitchFamily="34" charset="0"/>
              </a:rPr>
              <a:t>       所以</a:t>
            </a:r>
            <a:r>
              <a:rPr lang="en-US" altLang="zh-CN" sz="3200" dirty="0">
                <a:latin typeface="Arial" panose="020B0604020202020204" pitchFamily="34" charset="0"/>
              </a:rPr>
              <a:t>100</a:t>
            </a:r>
            <a:r>
              <a:rPr lang="zh-CN" altLang="en-US" sz="3200" dirty="0">
                <a:latin typeface="Arial" panose="020B0604020202020204" pitchFamily="34" charset="0"/>
              </a:rPr>
              <a:t>本练习簿的总价为</a:t>
            </a:r>
            <a:r>
              <a:rPr lang="en-US" altLang="zh-CN" sz="3200" dirty="0">
                <a:latin typeface="Arial" panose="020B0604020202020204" pitchFamily="34" charset="0"/>
              </a:rPr>
              <a:t>100x</a:t>
            </a:r>
            <a:r>
              <a:rPr lang="en-US" altLang="zh-CN" sz="3200" i="1" dirty="0">
                <a:latin typeface="Times New Roman" panose="02020603050405020304" pitchFamily="18" charset="0"/>
              </a:rPr>
              <a:t>a</a:t>
            </a:r>
            <a:r>
              <a:rPr lang="zh-CN" altLang="en-US" sz="3200" dirty="0">
                <a:latin typeface="Arial" panose="020B0604020202020204" pitchFamily="34" charset="0"/>
              </a:rPr>
              <a:t>元，即</a:t>
            </a:r>
            <a:r>
              <a:rPr lang="en-US" altLang="zh-CN" sz="3200" dirty="0">
                <a:latin typeface="Arial" panose="020B0604020202020204" pitchFamily="34" charset="0"/>
              </a:rPr>
              <a:t>100</a:t>
            </a:r>
            <a:r>
              <a:rPr lang="en-US" altLang="zh-CN" sz="3200" i="1" dirty="0">
                <a:latin typeface="Times New Roman" panose="02020603050405020304" pitchFamily="18" charset="0"/>
              </a:rPr>
              <a:t>a</a:t>
            </a:r>
            <a:r>
              <a:rPr lang="zh-CN" altLang="en-US" sz="3200" dirty="0">
                <a:latin typeface="Arial" panose="020B0604020202020204" pitchFamily="34" charset="0"/>
              </a:rPr>
              <a:t>元．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304800" y="838200"/>
            <a:ext cx="1066800" cy="5334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3600">
                <a:solidFill>
                  <a:srgbClr val="660066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例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85800" y="838200"/>
            <a:ext cx="41148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latin typeface="Arial" panose="020B0604020202020204" pitchFamily="34" charset="0"/>
              </a:rPr>
              <a:t>          </a:t>
            </a:r>
            <a:r>
              <a:rPr lang="zh-CN" altLang="en-US" sz="3200" dirty="0">
                <a:solidFill>
                  <a:srgbClr val="0033CC"/>
                </a:solidFill>
                <a:latin typeface="Arial" panose="020B0604020202020204" pitchFamily="34" charset="0"/>
              </a:rPr>
              <a:t>练习簿的单价为</a:t>
            </a:r>
            <a:r>
              <a:rPr lang="en-US" altLang="zh-CN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3200" dirty="0">
                <a:solidFill>
                  <a:srgbClr val="0033CC"/>
                </a:solidFill>
                <a:latin typeface="Arial" panose="020B0604020202020204" pitchFamily="34" charset="0"/>
              </a:rPr>
              <a:t>元，怎样表示</a:t>
            </a:r>
            <a:r>
              <a:rPr lang="en-US" altLang="zh-CN" sz="3200" dirty="0">
                <a:solidFill>
                  <a:srgbClr val="0033CC"/>
                </a:solidFill>
                <a:latin typeface="Arial" panose="020B0604020202020204" pitchFamily="34" charset="0"/>
              </a:rPr>
              <a:t>100</a:t>
            </a:r>
            <a:r>
              <a:rPr lang="zh-CN" altLang="en-US" sz="3200" dirty="0">
                <a:solidFill>
                  <a:srgbClr val="0033CC"/>
                </a:solidFill>
                <a:latin typeface="Arial" panose="020B0604020202020204" pitchFamily="34" charset="0"/>
              </a:rPr>
              <a:t>本练习簿的总价</a:t>
            </a:r>
            <a:r>
              <a:rPr lang="en-US" altLang="zh-CN" sz="3200" dirty="0">
                <a:solidFill>
                  <a:srgbClr val="0033CC"/>
                </a:solidFill>
                <a:latin typeface="Arial" panose="020B0604020202020204" pitchFamily="34" charset="0"/>
              </a:rPr>
              <a:t>?</a:t>
            </a:r>
          </a:p>
        </p:txBody>
      </p:sp>
      <p:grpSp>
        <p:nvGrpSpPr>
          <p:cNvPr id="36870" name="Group 6"/>
          <p:cNvGrpSpPr/>
          <p:nvPr/>
        </p:nvGrpSpPr>
        <p:grpSpPr bwMode="auto">
          <a:xfrm>
            <a:off x="5076825" y="333375"/>
            <a:ext cx="3657600" cy="5811838"/>
            <a:chOff x="3216" y="288"/>
            <a:chExt cx="2304" cy="3661"/>
          </a:xfrm>
        </p:grpSpPr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3792" y="288"/>
              <a:ext cx="1248" cy="768"/>
            </a:xfrm>
            <a:prstGeom prst="irregularSeal2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0099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3600">
                  <a:solidFill>
                    <a:srgbClr val="CC0000"/>
                  </a:solidFill>
                  <a:latin typeface="Arial" panose="020B0604020202020204" pitchFamily="34" charset="0"/>
                  <a:ea typeface="方正舒体" panose="02010601030101010101" pitchFamily="2" charset="-122"/>
                </a:rPr>
                <a:t>注意</a:t>
              </a:r>
            </a:p>
          </p:txBody>
        </p:sp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3216" y="1104"/>
              <a:ext cx="2304" cy="2845"/>
            </a:xfrm>
            <a:prstGeom prst="rect">
              <a:avLst/>
            </a:prstGeom>
            <a:noFill/>
            <a:ln w="38100">
              <a:solidFill>
                <a:srgbClr val="CC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dirty="0">
                  <a:latin typeface="Arial" panose="020B0604020202020204" pitchFamily="34" charset="0"/>
                </a:rPr>
                <a:t>       </a:t>
              </a:r>
              <a:r>
                <a:rPr lang="zh-CN" altLang="en-US" sz="3200" dirty="0">
                  <a:solidFill>
                    <a:srgbClr val="660066"/>
                  </a:solidFill>
                  <a:latin typeface="Arial" panose="020B0604020202020204" pitchFamily="34" charset="0"/>
                </a:rPr>
                <a:t>数和表示数的字母相乘，乘号可以省略不写，或用”</a:t>
              </a:r>
              <a:r>
                <a:rPr lang="en-US" altLang="zh-CN" sz="3200" dirty="0">
                  <a:solidFill>
                    <a:srgbClr val="660066"/>
                  </a:solidFill>
                  <a:latin typeface="Arial" panose="020B0604020202020204" pitchFamily="34" charset="0"/>
                </a:rPr>
                <a:t>.“</a:t>
              </a:r>
              <a:r>
                <a:rPr lang="zh-CN" altLang="en-US" sz="3200" dirty="0">
                  <a:solidFill>
                    <a:srgbClr val="660066"/>
                  </a:solidFill>
                  <a:latin typeface="Arial" panose="020B0604020202020204" pitchFamily="34" charset="0"/>
                </a:rPr>
                <a:t>来代替．数和字母相乘，在省略乘号时，要把数字写在字母的前面．如</a:t>
              </a:r>
              <a:r>
                <a:rPr lang="en-US" altLang="zh-CN" sz="3200" dirty="0">
                  <a:solidFill>
                    <a:srgbClr val="660066"/>
                  </a:solidFill>
                  <a:latin typeface="Arial" panose="020B0604020202020204" pitchFamily="34" charset="0"/>
                </a:rPr>
                <a:t>nx2</a:t>
              </a:r>
              <a:r>
                <a:rPr lang="zh-CN" altLang="en-US" sz="3200" dirty="0">
                  <a:solidFill>
                    <a:srgbClr val="660066"/>
                  </a:solidFill>
                  <a:latin typeface="Arial" panose="020B0604020202020204" pitchFamily="34" charset="0"/>
                </a:rPr>
                <a:t>写成</a:t>
              </a:r>
              <a:r>
                <a:rPr lang="en-US" altLang="zh-CN" sz="3200" dirty="0">
                  <a:solidFill>
                    <a:srgbClr val="660066"/>
                  </a:solidFill>
                  <a:latin typeface="Arial" panose="020B0604020202020204" pitchFamily="34" charset="0"/>
                </a:rPr>
                <a:t>2n,</a:t>
              </a:r>
              <a:r>
                <a:rPr lang="zh-CN" altLang="en-US" sz="3200" dirty="0">
                  <a:solidFill>
                    <a:srgbClr val="660066"/>
                  </a:solidFill>
                  <a:latin typeface="Arial" panose="020B0604020202020204" pitchFamily="34" charset="0"/>
                </a:rPr>
                <a:t>一般不要写成</a:t>
              </a:r>
              <a:r>
                <a:rPr lang="en-US" altLang="zh-CN" sz="3200" dirty="0">
                  <a:solidFill>
                    <a:srgbClr val="660066"/>
                  </a:solidFill>
                  <a:latin typeface="Arial" panose="020B0604020202020204" pitchFamily="34" charset="0"/>
                </a:rPr>
                <a:t>n2.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0601_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25146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1" name="WordArt 3"/>
          <p:cNvSpPr>
            <a:spLocks noChangeArrowheads="1" noChangeShapeType="1" noTextEdit="1"/>
          </p:cNvSpPr>
          <p:nvPr/>
        </p:nvSpPr>
        <p:spPr bwMode="auto">
          <a:xfrm>
            <a:off x="2667000" y="533400"/>
            <a:ext cx="18288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zh-CN" altLang="en-US" sz="3600" kern="10" dirty="0">
                <a:ln w="9525">
                  <a:round/>
                </a:ln>
                <a:solidFill>
                  <a:srgbClr val="008000"/>
                </a:solidFill>
                <a:latin typeface="华文新魏" panose="02010800040101010101" charset="-122"/>
                <a:ea typeface="华文新魏" panose="02010800040101010101" charset="-122"/>
              </a:rPr>
              <a:t>做一做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5791200" cy="440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0033CC"/>
                </a:solidFill>
                <a:latin typeface="Arial" panose="020B0604020202020204" pitchFamily="34" charset="0"/>
              </a:rPr>
              <a:t>1.</a:t>
            </a:r>
            <a:r>
              <a:rPr lang="zh-CN" altLang="en-US" sz="3200" dirty="0">
                <a:solidFill>
                  <a:srgbClr val="0033CC"/>
                </a:solidFill>
                <a:latin typeface="Arial" panose="020B0604020202020204" pitchFamily="34" charset="0"/>
              </a:rPr>
              <a:t>父亲的年龄比儿子大</a:t>
            </a:r>
            <a:r>
              <a:rPr lang="en-US" altLang="zh-CN" sz="3200" dirty="0">
                <a:solidFill>
                  <a:srgbClr val="0033CC"/>
                </a:solidFill>
                <a:latin typeface="Arial" panose="020B0604020202020204" pitchFamily="34" charset="0"/>
              </a:rPr>
              <a:t>28</a:t>
            </a:r>
            <a:r>
              <a:rPr lang="zh-CN" altLang="en-US" sz="3200" dirty="0">
                <a:solidFill>
                  <a:srgbClr val="0033CC"/>
                </a:solidFill>
                <a:latin typeface="Arial" panose="020B0604020202020204" pitchFamily="34" charset="0"/>
              </a:rPr>
              <a:t>岁．如果用</a:t>
            </a:r>
            <a:r>
              <a:rPr lang="en-US" altLang="zh-CN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3200" dirty="0">
                <a:solidFill>
                  <a:srgbClr val="0033CC"/>
                </a:solidFill>
                <a:latin typeface="Arial" panose="020B0604020202020204" pitchFamily="34" charset="0"/>
              </a:rPr>
              <a:t>表示儿子现在的年龄，那么父亲现在的年龄为</a:t>
            </a:r>
            <a:r>
              <a:rPr lang="en-US" altLang="zh-CN" sz="3200" dirty="0">
                <a:solidFill>
                  <a:srgbClr val="0033CC"/>
                </a:solidFill>
                <a:latin typeface="Arial" panose="020B0604020202020204" pitchFamily="34" charset="0"/>
              </a:rPr>
              <a:t>______</a:t>
            </a:r>
            <a:r>
              <a:rPr lang="zh-CN" altLang="en-US" sz="3200" dirty="0">
                <a:solidFill>
                  <a:srgbClr val="0033CC"/>
                </a:solidFill>
                <a:latin typeface="Arial" panose="020B0604020202020204" pitchFamily="34" charset="0"/>
              </a:rPr>
              <a:t>岁．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0033CC"/>
                </a:solidFill>
                <a:latin typeface="Arial" panose="020B0604020202020204" pitchFamily="34" charset="0"/>
              </a:rPr>
              <a:t>2.</a:t>
            </a:r>
            <a:r>
              <a:rPr lang="zh-CN" altLang="en-US" sz="3200" dirty="0">
                <a:solidFill>
                  <a:srgbClr val="0033CC"/>
                </a:solidFill>
                <a:latin typeface="Arial" panose="020B0604020202020204" pitchFamily="34" charset="0"/>
              </a:rPr>
              <a:t>设奶粉每听</a:t>
            </a:r>
            <a:r>
              <a:rPr lang="en-US" altLang="zh-CN" sz="3200" dirty="0">
                <a:solidFill>
                  <a:srgbClr val="0033CC"/>
                </a:solidFill>
                <a:latin typeface="Arial" panose="020B0604020202020204" pitchFamily="34" charset="0"/>
              </a:rPr>
              <a:t>p</a:t>
            </a:r>
            <a:r>
              <a:rPr lang="zh-CN" altLang="en-US" sz="3200" dirty="0">
                <a:solidFill>
                  <a:srgbClr val="0033CC"/>
                </a:solidFill>
                <a:latin typeface="Arial" panose="020B0604020202020204" pitchFamily="34" charset="0"/>
              </a:rPr>
              <a:t>元，橘子每听</a:t>
            </a:r>
            <a:r>
              <a:rPr lang="en-US" altLang="zh-CN" sz="3200" dirty="0">
                <a:solidFill>
                  <a:srgbClr val="0033CC"/>
                </a:solidFill>
                <a:latin typeface="Arial" panose="020B0604020202020204" pitchFamily="34" charset="0"/>
              </a:rPr>
              <a:t>q</a:t>
            </a:r>
            <a:r>
              <a:rPr lang="zh-CN" altLang="en-US" sz="3200" dirty="0">
                <a:solidFill>
                  <a:srgbClr val="0033CC"/>
                </a:solidFill>
                <a:latin typeface="Arial" panose="020B0604020202020204" pitchFamily="34" charset="0"/>
              </a:rPr>
              <a:t>元（如图），则买</a:t>
            </a:r>
            <a:r>
              <a:rPr lang="en-US" altLang="zh-CN" sz="3200" dirty="0">
                <a:solidFill>
                  <a:srgbClr val="0033CC"/>
                </a:solidFill>
                <a:latin typeface="Arial" panose="020B0604020202020204" pitchFamily="34" charset="0"/>
              </a:rPr>
              <a:t>10</a:t>
            </a:r>
            <a:r>
              <a:rPr lang="zh-CN" altLang="en-US" sz="3200" dirty="0">
                <a:solidFill>
                  <a:srgbClr val="0033CC"/>
                </a:solidFill>
                <a:latin typeface="Arial" panose="020B0604020202020204" pitchFamily="34" charset="0"/>
              </a:rPr>
              <a:t>听奶粉．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0033CC"/>
                </a:solidFill>
                <a:latin typeface="Arial" panose="020B0604020202020204" pitchFamily="34" charset="0"/>
              </a:rPr>
              <a:t>6</a:t>
            </a:r>
            <a:r>
              <a:rPr lang="zh-CN" altLang="en-US" sz="3200" dirty="0">
                <a:solidFill>
                  <a:srgbClr val="0033CC"/>
                </a:solidFill>
                <a:latin typeface="Arial" panose="020B0604020202020204" pitchFamily="34" charset="0"/>
              </a:rPr>
              <a:t>听橘子共需</a:t>
            </a:r>
            <a:r>
              <a:rPr lang="zh-CN" altLang="en-US" sz="3200" u="sng" dirty="0">
                <a:solidFill>
                  <a:srgbClr val="0033CC"/>
                </a:solidFill>
                <a:latin typeface="Arial" panose="020B0604020202020204" pitchFamily="34" charset="0"/>
              </a:rPr>
              <a:t>                </a:t>
            </a:r>
            <a:r>
              <a:rPr lang="zh-CN" altLang="en-US" sz="3200" dirty="0">
                <a:solidFill>
                  <a:srgbClr val="0033CC"/>
                </a:solidFill>
                <a:latin typeface="Arial" panose="020B0604020202020204" pitchFamily="34" charset="0"/>
              </a:rPr>
              <a:t>元． </a:t>
            </a:r>
            <a:endParaRPr lang="zh-CN" altLang="en-US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762000" y="4800600"/>
            <a:ext cx="487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0" y="3284538"/>
            <a:ext cx="1981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CC000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200" i="1">
                <a:solidFill>
                  <a:srgbClr val="CC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>
                <a:solidFill>
                  <a:srgbClr val="CC0000"/>
                </a:solidFill>
                <a:latin typeface="Arial" panose="020B0604020202020204" pitchFamily="34" charset="0"/>
              </a:rPr>
              <a:t>+28</a:t>
            </a:r>
            <a:r>
              <a:rPr lang="zh-CN" altLang="en-US" sz="3200">
                <a:solidFill>
                  <a:srgbClr val="CC0000"/>
                </a:solidFill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2484438" y="5013325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CC0000"/>
                </a:solidFill>
                <a:latin typeface="Arial" panose="020B0604020202020204" pitchFamily="34" charset="0"/>
              </a:rPr>
              <a:t>(10p+6q)</a:t>
            </a:r>
          </a:p>
        </p:txBody>
      </p:sp>
      <p:pic>
        <p:nvPicPr>
          <p:cNvPr id="37896" name="Picture 8" descr="4a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40425" y="620713"/>
            <a:ext cx="2808288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5292725" y="5084763"/>
            <a:ext cx="3455988" cy="130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注意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zh-CN" altLang="en-US" sz="2400" b="1" dirty="0">
                <a:solidFill>
                  <a:srgbClr val="DA4002"/>
                </a:solidFill>
                <a:latin typeface="Arial" panose="020B0604020202020204" pitchFamily="34" charset="0"/>
              </a:rPr>
              <a:t>后接单位的相加式子要用括号括起来</a:t>
            </a:r>
            <a:r>
              <a:rPr lang="en-US" altLang="zh-CN" sz="2400" b="1" dirty="0">
                <a:solidFill>
                  <a:srgbClr val="DA4002"/>
                </a:solidFill>
                <a:latin typeface="Arial" panose="020B0604020202020204" pitchFamily="34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  <p:bldP spid="37895" grpId="0"/>
      <p:bldP spid="378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 noTextEdit="1"/>
          </p:cNvSpPr>
          <p:nvPr/>
        </p:nvSpPr>
        <p:spPr bwMode="auto">
          <a:xfrm>
            <a:off x="150813" y="228600"/>
            <a:ext cx="1982787" cy="11445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b="1" kern="1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隶书" panose="02010509060101010101" pitchFamily="49" charset="-122"/>
                <a:ea typeface="隶书" panose="02010509060101010101" pitchFamily="49" charset="-122"/>
              </a:rPr>
              <a:t>做一做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71550" y="1125538"/>
            <a:ext cx="7704138" cy="112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734" tIns="42867" rIns="85734" bIns="42867">
            <a:spAutoFit/>
          </a:bodyPr>
          <a:lstStyle>
            <a:lvl1pPr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2862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5725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8587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71450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717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6289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861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5433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400" b="1" dirty="0">
                <a:latin typeface="Times New Roman" panose="02020603050405020304" pitchFamily="18" charset="0"/>
              </a:rPr>
              <a:t>3.</a:t>
            </a:r>
            <a:r>
              <a:rPr kumimoji="1" lang="zh-CN" altLang="en-US" sz="3400" b="1" dirty="0">
                <a:latin typeface="Times New Roman" panose="02020603050405020304" pitchFamily="18" charset="0"/>
              </a:rPr>
              <a:t>如图所示由长方形和正方形拼成的大正方形的面积是</a:t>
            </a:r>
            <a:r>
              <a:rPr kumimoji="1" lang="zh-CN" altLang="en-US" sz="3400" b="1" u="sng" dirty="0">
                <a:latin typeface="Times New Roman" panose="02020603050405020304" pitchFamily="18" charset="0"/>
              </a:rPr>
              <a:t>                           </a:t>
            </a:r>
            <a:r>
              <a:rPr kumimoji="1" lang="en-US" altLang="zh-CN" sz="3400" b="1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38916" name="Picture 4" descr="msotw9_temp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2420938"/>
            <a:ext cx="5472112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572000" y="1700213"/>
            <a:ext cx="2220913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734" tIns="42867" rIns="85734" bIns="42867">
            <a:spAutoFit/>
          </a:bodyPr>
          <a:lstStyle>
            <a:lvl1pPr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2862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5725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8587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71450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717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6289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861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5433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0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0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000" b="1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kumimoji="1" lang="en-US" altLang="zh-CN" sz="3000" b="1" i="1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kumimoji="1" lang="en-US" altLang="zh-CN" sz="3000" b="1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kumimoji="1" lang="en-US" altLang="zh-CN" sz="3000" b="1" i="1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kumimoji="1" lang="en-US" altLang="zh-CN" sz="3000" b="1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kumimoji="1" lang="en-US" altLang="zh-CN" sz="30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30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kumimoji="1" lang="en-US" altLang="zh-CN" sz="3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7019925" y="1700213"/>
            <a:ext cx="1655763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734" tIns="42867" rIns="85734" bIns="42867">
            <a:spAutoFit/>
          </a:bodyPr>
          <a:lstStyle>
            <a:lvl1pPr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2862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5725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8587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71450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717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6289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861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5433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3000" b="1">
                <a:solidFill>
                  <a:srgbClr val="FF0000"/>
                </a:solidFill>
                <a:latin typeface="Times New Roman" panose="02020603050405020304" pitchFamily="18" charset="0"/>
              </a:rPr>
              <a:t>或</a:t>
            </a:r>
            <a:r>
              <a:rPr kumimoji="1" lang="en-US" altLang="zh-CN" sz="3000" b="1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kumimoji="1" lang="en-US" altLang="zh-CN" sz="30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000" b="1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kumimoji="1" lang="en-US" altLang="zh-CN" sz="30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3000" b="1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kumimoji="1" lang="en-US" altLang="zh-CN" sz="30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kumimoji="1" lang="en-US" altLang="zh-CN" sz="3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  <p:bldP spid="389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571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 dirty="0">
                <a:solidFill>
                  <a:srgbClr val="3500CC"/>
                </a:solidFill>
                <a:latin typeface="Times New Roman" panose="02020603050405020304" pitchFamily="18" charset="0"/>
                <a:ea typeface="华文新魏" panose="02010800040101010101" charset="-122"/>
              </a:rPr>
              <a:t>超级演练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7467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1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、小玲的年龄为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c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岁，她爸爸的年龄比她的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3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倍小 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1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岁，请问她爸爸的年龄是                岁．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611188" y="2492375"/>
            <a:ext cx="7848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、汽车从甲地开往乙地，速度为每时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c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千米，它开了      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      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小时之后，又行驶了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5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千米才到达目的地，请问甲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     地距离乙地              千米．</a:t>
            </a:r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2700338" y="39338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39942" name="Picture 6" descr="000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04800"/>
            <a:ext cx="8794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3995738" y="1989138"/>
            <a:ext cx="175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(3c</a:t>
            </a: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1)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2484438" y="3429000"/>
            <a:ext cx="1227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(2c+5)</a:t>
            </a:r>
          </a:p>
        </p:txBody>
      </p:sp>
      <p:pic>
        <p:nvPicPr>
          <p:cNvPr id="39945" name="Picture 9" descr="JB00105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125538"/>
            <a:ext cx="8763000" cy="9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0" y="5084763"/>
            <a:ext cx="8101013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小结：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1.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相同的字母可以在不同的问题中表示不同的量．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            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2.</a:t>
            </a:r>
            <a:r>
              <a:rPr lang="zh-CN" altLang="en-US" sz="2400" b="1" dirty="0">
                <a:latin typeface="Arial" panose="020B0604020202020204" pitchFamily="34" charset="0"/>
              </a:rPr>
              <a:t>带分数与字母相乘时要化成假分数．</a:t>
            </a:r>
          </a:p>
        </p:txBody>
      </p:sp>
      <p:pic>
        <p:nvPicPr>
          <p:cNvPr id="39947" name="Picture 11" descr="139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645400" y="5084763"/>
            <a:ext cx="1498600" cy="177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4140200" y="24209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9949" name="Group 13"/>
          <p:cNvGrpSpPr/>
          <p:nvPr/>
        </p:nvGrpSpPr>
        <p:grpSpPr bwMode="auto">
          <a:xfrm>
            <a:off x="684213" y="3860800"/>
            <a:ext cx="8459787" cy="1008063"/>
            <a:chOff x="431" y="2432"/>
            <a:chExt cx="5329" cy="635"/>
          </a:xfrm>
        </p:grpSpPr>
        <p:sp>
          <p:nvSpPr>
            <p:cNvPr id="39950" name="Text Box 14"/>
            <p:cNvSpPr txBox="1">
              <a:spLocks noChangeArrowheads="1"/>
            </p:cNvSpPr>
            <p:nvPr/>
          </p:nvSpPr>
          <p:spPr bwMode="auto">
            <a:xfrm>
              <a:off x="431" y="2614"/>
              <a:ext cx="53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 dirty="0">
                  <a:latin typeface="Times New Roman" panose="02020603050405020304" pitchFamily="18" charset="0"/>
                </a:rPr>
                <a:t>3</a:t>
              </a:r>
              <a:r>
                <a:rPr kumimoji="1" lang="zh-CN" altLang="en-US" sz="2400" b="1" dirty="0">
                  <a:latin typeface="Times New Roman" panose="02020603050405020304" pitchFamily="18" charset="0"/>
                </a:rPr>
                <a:t>、买     千克苹果</a:t>
              </a:r>
              <a:r>
                <a:rPr kumimoji="1" lang="en-US" altLang="zh-CN" sz="2400" b="1" dirty="0">
                  <a:latin typeface="Times New Roman" panose="02020603050405020304" pitchFamily="18" charset="0"/>
                </a:rPr>
                <a:t>,</a:t>
              </a:r>
              <a:r>
                <a:rPr kumimoji="1" lang="zh-CN" altLang="en-US" sz="2400" b="1" dirty="0">
                  <a:latin typeface="Times New Roman" panose="02020603050405020304" pitchFamily="18" charset="0"/>
                </a:rPr>
                <a:t>每千克</a:t>
              </a:r>
              <a:r>
                <a:rPr kumimoji="1" lang="en-US" altLang="zh-CN" sz="2400" b="1" dirty="0">
                  <a:latin typeface="Times New Roman" panose="02020603050405020304" pitchFamily="18" charset="0"/>
                </a:rPr>
                <a:t>m</a:t>
              </a:r>
              <a:r>
                <a:rPr kumimoji="1" lang="zh-CN" altLang="en-US" sz="2400" b="1" dirty="0">
                  <a:latin typeface="Times New Roman" panose="02020603050405020304" pitchFamily="18" charset="0"/>
                </a:rPr>
                <a:t>元</a:t>
              </a:r>
              <a:r>
                <a:rPr kumimoji="1" lang="en-US" altLang="zh-CN" sz="2400" b="1" dirty="0">
                  <a:latin typeface="Times New Roman" panose="02020603050405020304" pitchFamily="18" charset="0"/>
                </a:rPr>
                <a:t>,</a:t>
              </a:r>
              <a:r>
                <a:rPr kumimoji="1" lang="zh-CN" altLang="en-US" sz="2400" b="1" dirty="0">
                  <a:latin typeface="Times New Roman" panose="02020603050405020304" pitchFamily="18" charset="0"/>
                </a:rPr>
                <a:t>则共花了</a:t>
              </a:r>
              <a:r>
                <a:rPr kumimoji="1" lang="zh-CN" altLang="en-US" sz="2400" b="1" u="sng" dirty="0">
                  <a:latin typeface="Times New Roman" panose="02020603050405020304" pitchFamily="18" charset="0"/>
                </a:rPr>
                <a:t>             </a:t>
              </a:r>
              <a:r>
                <a:rPr kumimoji="1" lang="zh-CN" altLang="en-US" sz="2400" b="1" dirty="0">
                  <a:latin typeface="Times New Roman" panose="02020603050405020304" pitchFamily="18" charset="0"/>
                </a:rPr>
                <a:t>元．</a:t>
              </a:r>
            </a:p>
          </p:txBody>
        </p:sp>
        <p:graphicFrame>
          <p:nvGraphicFramePr>
            <p:cNvPr id="39951" name="Object 15"/>
            <p:cNvGraphicFramePr>
              <a:graphicFrameLocks noChangeAspect="1"/>
            </p:cNvGraphicFramePr>
            <p:nvPr/>
          </p:nvGraphicFramePr>
          <p:xfrm>
            <a:off x="975" y="2432"/>
            <a:ext cx="327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61" name="公式" r:id="rId6" imgW="203200" imgH="393700" progId="Equation.3">
                    <p:embed/>
                  </p:oleObj>
                </mc:Choice>
                <mc:Fallback>
                  <p:oleObj name="公式" r:id="rId6" imgW="203200" imgH="3937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2432"/>
                          <a:ext cx="327" cy="6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9952" name="Object 16"/>
          <p:cNvGraphicFramePr>
            <a:graphicFrameLocks noChangeAspect="1"/>
          </p:cNvGraphicFramePr>
          <p:nvPr/>
        </p:nvGraphicFramePr>
        <p:xfrm>
          <a:off x="6156325" y="3716338"/>
          <a:ext cx="61436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2" name="公式" r:id="rId8" imgW="368300" imgH="520700" progId="Equation.3">
                  <p:embed/>
                </p:oleObj>
              </mc:Choice>
              <mc:Fallback>
                <p:oleObj name="公式" r:id="rId8" imgW="368300" imgH="5207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3716338"/>
                        <a:ext cx="614363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39939" grpId="0" autoUpdateAnimBg="0"/>
      <p:bldP spid="39940" grpId="0" autoUpdateAnimBg="0"/>
      <p:bldP spid="39941" grpId="0" animBg="1"/>
      <p:bldP spid="39943" grpId="0" autoUpdateAnimBg="0"/>
      <p:bldP spid="39944" grpId="0" autoUpdateAnimBg="0"/>
      <p:bldP spid="39946" grpId="0" autoUpdateAnimBg="0"/>
      <p:bldP spid="399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571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rgbClr val="3500CC"/>
                </a:solidFill>
                <a:latin typeface="Times New Roman" panose="02020603050405020304" pitchFamily="18" charset="0"/>
                <a:ea typeface="华文新魏" panose="02010800040101010101" charset="-122"/>
              </a:rPr>
              <a:t>超极演练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7086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latin typeface="Times New Roman" panose="02020603050405020304" pitchFamily="18" charset="0"/>
              </a:rPr>
              <a:t>1</a:t>
            </a:r>
            <a:r>
              <a:rPr kumimoji="1" lang="zh-CN" altLang="en-US" sz="2400" b="1">
                <a:latin typeface="Times New Roman" panose="02020603050405020304" pitchFamily="18" charset="0"/>
              </a:rPr>
              <a:t>、小玲的年龄为</a:t>
            </a:r>
            <a:r>
              <a:rPr kumimoji="1" lang="en-US" altLang="zh-CN" sz="2400" b="1">
                <a:latin typeface="Times New Roman" panose="02020603050405020304" pitchFamily="18" charset="0"/>
              </a:rPr>
              <a:t>c</a:t>
            </a:r>
            <a:r>
              <a:rPr kumimoji="1" lang="zh-CN" altLang="en-US" sz="2400" b="1">
                <a:latin typeface="Times New Roman" panose="02020603050405020304" pitchFamily="18" charset="0"/>
              </a:rPr>
              <a:t>岁，她爸爸的年龄比她的</a:t>
            </a:r>
            <a:r>
              <a:rPr kumimoji="1" lang="en-US" altLang="zh-CN" sz="2400" b="1">
                <a:latin typeface="Times New Roman" panose="02020603050405020304" pitchFamily="18" charset="0"/>
              </a:rPr>
              <a:t>3</a:t>
            </a:r>
            <a:r>
              <a:rPr kumimoji="1" lang="zh-CN" altLang="en-US" sz="2400" b="1">
                <a:latin typeface="Times New Roman" panose="02020603050405020304" pitchFamily="18" charset="0"/>
              </a:rPr>
              <a:t>倍还大  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      </a:t>
            </a:r>
            <a:r>
              <a:rPr kumimoji="1" lang="en-US" altLang="zh-CN" sz="2400" b="1">
                <a:latin typeface="Times New Roman" panose="02020603050405020304" pitchFamily="18" charset="0"/>
              </a:rPr>
              <a:t>1</a:t>
            </a:r>
            <a:r>
              <a:rPr kumimoji="1" lang="zh-CN" altLang="en-US" sz="2400" b="1">
                <a:latin typeface="Times New Roman" panose="02020603050405020304" pitchFamily="18" charset="0"/>
              </a:rPr>
              <a:t>岁，请问她爸爸的年龄是                岁．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 flipV="1">
            <a:off x="4781550" y="2501900"/>
            <a:ext cx="115887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85800" y="2895600"/>
            <a:ext cx="7543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latin typeface="Times New Roman" panose="02020603050405020304" pitchFamily="18" charset="0"/>
              </a:rPr>
              <a:t>2</a:t>
            </a:r>
            <a:r>
              <a:rPr kumimoji="1" lang="zh-CN" altLang="en-US" sz="2400" b="1">
                <a:latin typeface="Times New Roman" panose="02020603050405020304" pitchFamily="18" charset="0"/>
              </a:rPr>
              <a:t>、汽车从甲地开往乙地，速度为每小时</a:t>
            </a:r>
            <a:r>
              <a:rPr kumimoji="1" lang="en-US" altLang="zh-CN" sz="2400" b="1">
                <a:latin typeface="Times New Roman" panose="02020603050405020304" pitchFamily="18" charset="0"/>
              </a:rPr>
              <a:t>c</a:t>
            </a:r>
            <a:r>
              <a:rPr kumimoji="1" lang="zh-CN" altLang="en-US" sz="2400" b="1">
                <a:latin typeface="Times New Roman" panose="02020603050405020304" pitchFamily="18" charset="0"/>
              </a:rPr>
              <a:t>千米，它开了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      </a:t>
            </a:r>
            <a:r>
              <a:rPr kumimoji="1" lang="en-US" altLang="zh-CN" sz="2400" b="1">
                <a:latin typeface="Times New Roman" panose="02020603050405020304" pitchFamily="18" charset="0"/>
              </a:rPr>
              <a:t>3</a:t>
            </a:r>
            <a:r>
              <a:rPr kumimoji="1" lang="zh-CN" altLang="en-US" sz="2400" b="1">
                <a:latin typeface="Times New Roman" panose="02020603050405020304" pitchFamily="18" charset="0"/>
              </a:rPr>
              <a:t>小时之后，又开了</a:t>
            </a:r>
            <a:r>
              <a:rPr kumimoji="1" lang="en-US" altLang="zh-CN" sz="2400" b="1">
                <a:latin typeface="Times New Roman" panose="02020603050405020304" pitchFamily="18" charset="0"/>
              </a:rPr>
              <a:t>1</a:t>
            </a:r>
            <a:r>
              <a:rPr kumimoji="1" lang="zh-CN" altLang="en-US" sz="2400" b="1">
                <a:latin typeface="Times New Roman" panose="02020603050405020304" pitchFamily="18" charset="0"/>
              </a:rPr>
              <a:t>千米才到达目的地，请问甲地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      距离乙地              千米．</a:t>
            </a:r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2497138" y="43434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0967" name="Picture 7" descr="000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794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643438" y="2060575"/>
            <a:ext cx="175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(3c+1)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268538" y="3860800"/>
            <a:ext cx="1227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(3c+1)</a:t>
            </a:r>
          </a:p>
        </p:txBody>
      </p:sp>
      <p:pic>
        <p:nvPicPr>
          <p:cNvPr id="40970" name="Picture 10" descr="JB0010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25538"/>
            <a:ext cx="8763000" cy="9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2" name="Picture 12" descr="139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45400" y="5084763"/>
            <a:ext cx="1498600" cy="177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/>
      <p:bldP spid="409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WordArt 2" descr="纸袋"/>
          <p:cNvSpPr>
            <a:spLocks noChangeArrowheads="1" noChangeShapeType="1" noTextEdit="1"/>
          </p:cNvSpPr>
          <p:nvPr/>
        </p:nvSpPr>
        <p:spPr bwMode="auto">
          <a:xfrm>
            <a:off x="1193800" y="547688"/>
            <a:ext cx="1793875" cy="841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0080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说一说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349375" y="1541463"/>
            <a:ext cx="14986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734" tIns="42867" rIns="85734" bIns="42867">
            <a:spAutoFit/>
          </a:bodyPr>
          <a:lstStyle>
            <a:lvl1pPr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2862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5725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8587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71450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717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6289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861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5433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600" b="1">
                <a:latin typeface="Times New Roman" panose="02020603050405020304" pitchFamily="18" charset="0"/>
              </a:rPr>
              <a:t>2+3=3+2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711575" y="1541463"/>
            <a:ext cx="38703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734" tIns="42867" rIns="85734" bIns="42867">
            <a:spAutoFit/>
          </a:bodyPr>
          <a:lstStyle>
            <a:lvl1pPr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2862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5725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8587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71450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717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6289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861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5433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600" b="1">
                <a:latin typeface="Times New Roman" panose="02020603050405020304" pitchFamily="18" charset="0"/>
              </a:rPr>
              <a:t>(</a:t>
            </a:r>
            <a:r>
              <a:rPr kumimoji="1" lang="zh-CN" altLang="en-US" sz="2600" b="1">
                <a:latin typeface="Times New Roman" panose="02020603050405020304" pitchFamily="18" charset="0"/>
              </a:rPr>
              <a:t>－</a:t>
            </a:r>
            <a:r>
              <a:rPr kumimoji="1" lang="en-US" altLang="zh-CN" sz="2600" b="1">
                <a:latin typeface="Times New Roman" panose="02020603050405020304" pitchFamily="18" charset="0"/>
              </a:rPr>
              <a:t>3)+(</a:t>
            </a:r>
            <a:r>
              <a:rPr kumimoji="1" lang="zh-CN" altLang="en-US" sz="2600" b="1">
                <a:latin typeface="Times New Roman" panose="02020603050405020304" pitchFamily="18" charset="0"/>
              </a:rPr>
              <a:t>－</a:t>
            </a:r>
            <a:r>
              <a:rPr kumimoji="1" lang="en-US" altLang="zh-CN" sz="2600" b="1">
                <a:latin typeface="Times New Roman" panose="02020603050405020304" pitchFamily="18" charset="0"/>
              </a:rPr>
              <a:t>5)=(</a:t>
            </a:r>
            <a:r>
              <a:rPr kumimoji="1" lang="zh-CN" altLang="en-US" sz="2600" b="1">
                <a:latin typeface="Times New Roman" panose="02020603050405020304" pitchFamily="18" charset="0"/>
              </a:rPr>
              <a:t>－</a:t>
            </a:r>
            <a:r>
              <a:rPr kumimoji="1" lang="en-US" altLang="zh-CN" sz="2600" b="1">
                <a:latin typeface="Times New Roman" panose="02020603050405020304" pitchFamily="18" charset="0"/>
              </a:rPr>
              <a:t>5)+(</a:t>
            </a:r>
            <a:r>
              <a:rPr kumimoji="1" lang="zh-CN" altLang="en-US" sz="2600" b="1">
                <a:latin typeface="Times New Roman" panose="02020603050405020304" pitchFamily="18" charset="0"/>
              </a:rPr>
              <a:t>－</a:t>
            </a:r>
            <a:r>
              <a:rPr kumimoji="1" lang="en-US" altLang="zh-CN" sz="2600" b="1">
                <a:latin typeface="Times New Roman" panose="02020603050405020304" pitchFamily="18" charset="0"/>
              </a:rPr>
              <a:t>3)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619250" y="1914525"/>
            <a:ext cx="9921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734" tIns="42867" rIns="85734" bIns="42867">
            <a:spAutoFit/>
          </a:bodyPr>
          <a:lstStyle>
            <a:lvl1pPr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2862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5725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8587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71450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717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6289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861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5433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000" b="1">
                <a:latin typeface="Times New Roman" panose="02020603050405020304" pitchFamily="18" charset="0"/>
              </a:rPr>
              <a:t>……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1114425" y="2708275"/>
            <a:ext cx="6432550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734" tIns="42867" rIns="85734" bIns="42867">
            <a:spAutoFit/>
          </a:bodyPr>
          <a:lstStyle>
            <a:lvl1pPr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2862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5725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8587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71450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717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6289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861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5433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000" b="1">
                <a:latin typeface="Times New Roman" panose="02020603050405020304" pitchFamily="18" charset="0"/>
              </a:rPr>
              <a:t>       </a:t>
            </a:r>
            <a:r>
              <a:rPr kumimoji="1" lang="zh-CN" altLang="en-US" sz="3000" b="1">
                <a:latin typeface="Times New Roman" panose="02020603050405020304" pitchFamily="18" charset="0"/>
              </a:rPr>
              <a:t>观察上面算式，你能说出它们</a:t>
            </a:r>
          </a:p>
          <a:p>
            <a:endParaRPr kumimoji="1" lang="zh-CN" altLang="en-US" sz="1500" b="1">
              <a:latin typeface="Times New Roman" panose="02020603050405020304" pitchFamily="18" charset="0"/>
            </a:endParaRPr>
          </a:p>
          <a:p>
            <a:r>
              <a:rPr kumimoji="1" lang="zh-CN" altLang="en-US" sz="3000" b="1">
                <a:latin typeface="Times New Roman" panose="02020603050405020304" pitchFamily="18" charset="0"/>
              </a:rPr>
              <a:t>包含的运算律吗？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257300" y="4335463"/>
            <a:ext cx="3844925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734" tIns="42867" rIns="85734" bIns="42867">
            <a:spAutoFit/>
          </a:bodyPr>
          <a:lstStyle>
            <a:lvl1pPr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2862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5725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8587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71450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717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6289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861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5433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4500" b="1">
                <a:latin typeface="Times New Roman" panose="02020603050405020304" pitchFamily="18" charset="0"/>
              </a:rPr>
              <a:t>加法交换律：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5003800" y="4335463"/>
            <a:ext cx="2290763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734" tIns="42867" rIns="85734" bIns="42867">
            <a:spAutoFit/>
          </a:bodyPr>
          <a:lstStyle>
            <a:lvl1pPr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2862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5725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8587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71450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717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6289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861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5433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45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4500" b="1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kumimoji="1" lang="en-US" altLang="zh-CN" sz="45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45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kumimoji="1" lang="en-US" altLang="zh-CN" sz="45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4500" b="1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kumimoji="1" lang="en-US" altLang="zh-CN" sz="45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  <p:bldP spid="419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9050" y="620713"/>
            <a:ext cx="9123363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734" tIns="42867" rIns="85734" bIns="42867">
            <a:spAutoFit/>
          </a:bodyPr>
          <a:lstStyle/>
          <a:p>
            <a:pPr algn="ctr" defTabSz="857250"/>
            <a:r>
              <a:rPr lang="zh-CN" altLang="en-US" sz="3000" b="1" dirty="0">
                <a:latin typeface="Times New Roman" panose="02020603050405020304" pitchFamily="18" charset="0"/>
              </a:rPr>
              <a:t>你能用用字母表示数的方式表示下列数学规律吗？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836613" y="1700213"/>
            <a:ext cx="24574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734" tIns="42867" rIns="85734" bIns="42867">
            <a:spAutoFit/>
          </a:bodyPr>
          <a:lstStyle/>
          <a:p>
            <a:pPr algn="ctr" defTabSz="857250"/>
            <a:r>
              <a:rPr lang="zh-CN" altLang="en-US" sz="3000" b="1" dirty="0">
                <a:latin typeface="Times New Roman" panose="02020603050405020304" pitchFamily="18" charset="0"/>
              </a:rPr>
              <a:t>乘法结合律：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311275" y="3644900"/>
            <a:ext cx="58864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734" tIns="42867" rIns="85734" bIns="42867">
            <a:spAutoFit/>
          </a:bodyPr>
          <a:lstStyle/>
          <a:p>
            <a:pPr algn="ctr" defTabSz="857250"/>
            <a:r>
              <a:rPr lang="zh-CN" altLang="en-US" sz="3000" b="1" dirty="0">
                <a:latin typeface="Times New Roman" panose="02020603050405020304" pitchFamily="18" charset="0"/>
              </a:rPr>
              <a:t>一个负数的绝对值是它的相反数：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932238" y="1773238"/>
            <a:ext cx="1998662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734" tIns="42867" rIns="85734" bIns="42867">
            <a:spAutoFit/>
          </a:bodyPr>
          <a:lstStyle/>
          <a:p>
            <a:pPr algn="ctr" defTabSz="857250"/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0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3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3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0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bc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2627313" y="4365625"/>
            <a:ext cx="36004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734" tIns="42867" rIns="85734" bIns="42867">
            <a:spAutoFit/>
          </a:bodyPr>
          <a:lstStyle/>
          <a:p>
            <a:pPr algn="ctr" defTabSz="857250"/>
            <a:r>
              <a:rPr lang="zh-CN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若</a:t>
            </a:r>
            <a:r>
              <a:rPr lang="en-US" altLang="zh-CN" sz="3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&lt;0</a:t>
            </a:r>
            <a:r>
              <a:rPr lang="zh-CN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，则∣</a:t>
            </a:r>
            <a:r>
              <a:rPr lang="en-US" altLang="zh-CN" sz="3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∣= -</a:t>
            </a:r>
            <a:r>
              <a:rPr lang="en-US" altLang="zh-CN" sz="3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900113" y="2708275"/>
            <a:ext cx="24574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734" tIns="42867" rIns="85734" bIns="42867">
            <a:spAutoFit/>
          </a:bodyPr>
          <a:lstStyle>
            <a:lvl1pPr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2862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5725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8587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71450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717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6289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861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5433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3000" b="1" dirty="0">
                <a:latin typeface="Times New Roman" panose="02020603050405020304" pitchFamily="18" charset="0"/>
              </a:rPr>
              <a:t>乘法分配律：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3708400" y="2781300"/>
            <a:ext cx="2370138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734" tIns="42867" rIns="85734" bIns="42867">
            <a:spAutoFit/>
          </a:bodyPr>
          <a:lstStyle>
            <a:lvl1pPr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2862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5725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85875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714500"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717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6289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861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5433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kumimoji="1" lang="en-US" altLang="zh-CN" sz="30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3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kumimoji="1" lang="en-US" altLang="zh-CN" sz="30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kumimoji="1"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)=</a:t>
            </a:r>
            <a:r>
              <a:rPr kumimoji="1" lang="en-US" altLang="zh-CN" sz="30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kumimoji="1" lang="en-US" altLang="zh-CN" sz="3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kumimoji="1" lang="en-US" altLang="zh-CN" sz="30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ac</a:t>
            </a:r>
            <a:endParaRPr kumimoji="1" lang="en-US" altLang="zh-CN" sz="30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250825" y="5229225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       </a:t>
            </a:r>
            <a:r>
              <a:rPr lang="zh-CN" altLang="en-US" sz="3200" dirty="0">
                <a:solidFill>
                  <a:srgbClr val="000099"/>
                </a:solidFill>
                <a:latin typeface="Arial" panose="020B0604020202020204" pitchFamily="34" charset="0"/>
              </a:rPr>
              <a:t>请同学们回顾已学过的数学规律，再举一些用字母表示数的例子．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430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430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430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  <p:bldP spid="43012" grpId="0"/>
      <p:bldP spid="43013" grpId="0"/>
      <p:bldP spid="43014" grpId="0"/>
      <p:bldP spid="43015" grpId="0"/>
      <p:bldP spid="43016" grpId="0"/>
      <p:bldP spid="43017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宋体"/>
        <a:cs typeface=""/>
      </a:majorFont>
      <a:minorFont>
        <a:latin typeface="Comic Sans MS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0</TotalTime>
  <Words>1280</Words>
  <Application>Microsoft Office PowerPoint</Application>
  <PresentationFormat>全屏显示(4:3)</PresentationFormat>
  <Paragraphs>136</Paragraphs>
  <Slides>22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5" baseType="lpstr">
      <vt:lpstr>方正舒体</vt:lpstr>
      <vt:lpstr>汉仪大黑简</vt:lpstr>
      <vt:lpstr>华文彩云</vt:lpstr>
      <vt:lpstr>华文行楷</vt:lpstr>
      <vt:lpstr>华文新魏</vt:lpstr>
      <vt:lpstr>隶书</vt:lpstr>
      <vt:lpstr>宋体</vt:lpstr>
      <vt:lpstr>微软雅黑</vt:lpstr>
      <vt:lpstr>Arial</vt:lpstr>
      <vt:lpstr>Comic Sans MS</vt:lpstr>
      <vt:lpstr>Times New Roman</vt:lpstr>
      <vt:lpstr>WWW.2PPT.COM
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2022-01-07T03:01:55Z</dcterms:created>
  <dcterms:modified xsi:type="dcterms:W3CDTF">2023-01-16T23:55:48Z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437EC21757B94884949C93C82C3E57DC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