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496" r:id="rId3"/>
    <p:sldId id="503" r:id="rId4"/>
    <p:sldId id="477" r:id="rId5"/>
    <p:sldId id="491" r:id="rId6"/>
    <p:sldId id="507" r:id="rId7"/>
    <p:sldId id="509" r:id="rId8"/>
    <p:sldId id="510" r:id="rId9"/>
    <p:sldId id="506" r:id="rId10"/>
    <p:sldId id="519" r:id="rId11"/>
    <p:sldId id="512" r:id="rId12"/>
    <p:sldId id="514" r:id="rId13"/>
    <p:sldId id="515" r:id="rId14"/>
    <p:sldId id="516" r:id="rId15"/>
    <p:sldId id="520" r:id="rId16"/>
    <p:sldId id="326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00"/>
    <a:srgbClr val="CC00FF"/>
    <a:srgbClr val="F8ADC6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7404" autoAdjust="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B8D9CE-D64C-44F4-B734-A3E65D4935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58FFC2A-DEDE-459E-857A-453BE4BEA8C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8F08090-348F-4913-B144-B27D1CE8A8C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57EBBFA-3448-4F6A-8BA2-0651E52736C1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BE8FF45-FFE9-42A7-A8C4-9895699E6A94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C45AB8B-8015-4668-8A9B-369B3DAF859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79BA507-852D-4377-A26B-4C3608B49D7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469F258-3B9E-4524-8B0A-C86EC6F4886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C97225E-EED9-4A20-BEDF-9028F6194852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26BAA8-ED7C-48CA-9836-432BCD305AAF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69C690D-29DA-4484-9545-2824C9360627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1B74C1A-F22D-4956-AC19-1EEAE5B2CB5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C6D23A2-1907-4955-A71F-7F2BEC759A0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F794EFE-E175-4500-B5C6-567B3AF88A99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1FFEF05-8ADC-4BE4-BB24-061D7FD76986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84EBC94-D6DE-4C75-B91C-0B9036DA22C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B4CE3DB-9514-4FD1-BDCB-653179F7338D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3D02165-485B-4802-9172-21DC271BB915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076056" y="548680"/>
            <a:ext cx="3660453" cy="272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1115616" y="864642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陕旅版五年级下册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30FB-DC49-45BE-897B-A84BC7264C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0BE78-EBE5-459C-9151-4FD852965D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AFFCA-342E-4088-9A34-2A382199B2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4FA7-3954-4B6D-A4F8-3CD8544DC2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1C7D-2893-45EE-86BC-694FDA0AFF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095E-D0E5-4860-805D-7566F6AA60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992C-1854-4537-ACCB-F1B601751E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2377-5D67-4647-AFC0-5C9294B098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2654-0955-4B16-AAF7-905BA04CF8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FA127-F398-4D2D-A2C8-0A530E2B60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428F-ACF4-4EB8-B81A-76466E0C5E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5173-02AA-45BE-8092-A8588702E6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E457-171E-40EC-B1DD-96B670FD7F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42FD2-567F-4628-9E76-E941890231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89D4-D947-4AD7-A482-ABAB0D6B54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FA32E-5FB3-4EB0-A6A3-353C6E173D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8938 w 9164371"/>
              <a:gd name="T1" fmla="*/ 3 h 1402412"/>
              <a:gd name="T2" fmla="*/ 9168476 w 9164371"/>
              <a:gd name="T3" fmla="*/ 451 h 1402412"/>
              <a:gd name="T4" fmla="*/ 9153147 w 9164371"/>
              <a:gd name="T5" fmla="*/ 431 h 1402412"/>
              <a:gd name="T6" fmla="*/ 6507550 w 9164371"/>
              <a:gd name="T7" fmla="*/ 428 h 1402412"/>
              <a:gd name="T8" fmla="*/ 3117888 w 9164371"/>
              <a:gd name="T9" fmla="*/ 343 h 1402412"/>
              <a:gd name="T10" fmla="*/ 8750 w 9164371"/>
              <a:gd name="T11" fmla="*/ 476 h 1402412"/>
              <a:gd name="T12" fmla="*/ 0 w 9164371"/>
              <a:gd name="T13" fmla="*/ 478 h 1402412"/>
              <a:gd name="T14" fmla="*/ 0 w 9164371"/>
              <a:gd name="T15" fmla="*/ 36 h 1402412"/>
              <a:gd name="T16" fmla="*/ 6435 w 9164371"/>
              <a:gd name="T17" fmla="*/ 65 h 1402412"/>
              <a:gd name="T18" fmla="*/ 2210574 w 9164371"/>
              <a:gd name="T19" fmla="*/ 4 h 1402412"/>
              <a:gd name="T20" fmla="*/ 6453812 w 9164371"/>
              <a:gd name="T21" fmla="*/ 116 h 1402412"/>
              <a:gd name="T22" fmla="*/ 9179323 w 9164371"/>
              <a:gd name="T23" fmla="*/ 0 h 1402412"/>
              <a:gd name="T24" fmla="*/ 9158938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2AFFCA-342E-4088-9A34-2A382199B2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DDD04FA7-3954-4B6D-A4F8-3CD8544DC22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2%20&#31532;3&#35838;&#26102;&#25945;&#23398;&#35838;&#20214;\Unit2_PartB_Let&#8217;s_learn_more&#35838;&#25991;&#24405;&#38899;_128k.mp3" TargetMode="External"/><Relationship Id="rId1" Type="http://schemas.microsoft.com/office/2007/relationships/media" Target="file:///E:\&#38485;&#26053;&#29256;\5&#19979;\Unit2%20&#31532;3&#35838;&#26102;&#25945;&#23398;&#35838;&#20214;\Unit2_PartB_Let&#8217;s_learn_more&#35838;&#25991;&#24405;&#38899;_128k.mp3" TargetMode="Externa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audio" Target="file:///E:\&#38485;&#26053;&#29256;\5&#19979;\Unit2%20&#31532;3&#35838;&#26102;&#25945;&#23398;&#35838;&#20214;\Unit2_PartC_Listen_and_number&#35838;&#25991;&#24405;&#38899;_128k.mp3" TargetMode="External"/><Relationship Id="rId1" Type="http://schemas.microsoft.com/office/2007/relationships/media" Target="file:///E:\&#38485;&#26053;&#29256;\5&#19979;\Unit2%20&#31532;3&#35838;&#26102;&#25945;&#23398;&#35838;&#20214;\Unit2_PartC_Listen_and_number&#35838;&#25991;&#24405;&#38899;_128k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E:\&#38485;&#26053;&#29256;\5&#19979;\Unit2%20&#31532;3&#35838;&#26102;&#25945;&#23398;&#35838;&#20214;\March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E:\&#38485;&#26053;&#29256;\5&#19979;\Unit2%20&#31532;3&#35838;&#26102;&#25945;&#23398;&#35838;&#20214;\April.mp3" TargetMode="External"/><Relationship Id="rId1" Type="http://schemas.microsoft.com/office/2007/relationships/media" Target="file:///E:\&#38485;&#26053;&#29256;\5&#19979;\Unit2%20&#31532;3&#35838;&#26102;&#25945;&#23398;&#35838;&#20214;\April.mp3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E:\&#38485;&#26053;&#29256;\5&#19979;\Unit2%20&#31532;3&#35838;&#26102;&#25945;&#23398;&#35838;&#20214;\March.mp3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2%20&#31532;3&#35838;&#26102;&#25945;&#23398;&#35838;&#20214;\May.mp3" TargetMode="External"/><Relationship Id="rId1" Type="http://schemas.microsoft.com/office/2007/relationships/media" Target="file:///E:\&#38485;&#26053;&#29256;\5&#19979;\Unit2%20&#31532;3&#35838;&#26102;&#25945;&#23398;&#35838;&#20214;\May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file:///E:\&#38485;&#26053;&#29256;\5&#19979;\Unit2%20&#31532;3&#35838;&#26102;&#25945;&#23398;&#35838;&#20214;\Unit2_PartB_Let&#8217;s_learn_more&#35838;&#25991;&#24405;&#38899;_128k.mp3" TargetMode="External"/><Relationship Id="rId1" Type="http://schemas.microsoft.com/office/2007/relationships/media" Target="file:///E:\&#38485;&#26053;&#29256;\5&#19979;\Unit2%20&#31532;3&#35838;&#26102;&#25945;&#23398;&#35838;&#20214;\Unit2_PartB_Let&#8217;s_learn_more&#35838;&#25991;&#24405;&#38899;_128k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95226" y="3501008"/>
            <a:ext cx="666115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Spring is Coming!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3"/>
          <p:cNvSpPr txBox="1"/>
          <p:nvPr/>
        </p:nvSpPr>
        <p:spPr>
          <a:xfrm>
            <a:off x="5508104" y="4581128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03364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9763" y="2649538"/>
            <a:ext cx="77184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What’s the weather like in spring/summer/autumn/winter? </a:t>
            </a:r>
          </a:p>
        </p:txBody>
      </p:sp>
      <p:sp>
        <p:nvSpPr>
          <p:cNvPr id="21" name="文本占位符 2"/>
          <p:cNvSpPr txBox="1"/>
          <p:nvPr/>
        </p:nvSpPr>
        <p:spPr bwMode="auto">
          <a:xfrm>
            <a:off x="539750" y="893763"/>
            <a:ext cx="3887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972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1188" y="1663700"/>
            <a:ext cx="90297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What are the four seasons in a year?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4050" y="4443413"/>
            <a:ext cx="837088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What do you have in spring/summer/autumn/winter? </a:t>
            </a:r>
          </a:p>
        </p:txBody>
      </p:sp>
      <p:pic>
        <p:nvPicPr>
          <p:cNvPr id="12" name="Unit2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6800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50825" y="1577975"/>
            <a:ext cx="8689975" cy="487521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1516063"/>
            <a:ext cx="111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7704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again and answer the questions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6769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1225" y="1509713"/>
            <a:ext cx="8370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are the four seasons in a year? 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11225" y="4986338"/>
            <a:ext cx="8542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Because it’s warm and trees are green.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04875" y="3957638"/>
            <a:ext cx="83708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Why do people like to go out in spring? 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6633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39687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44563" y="2336800"/>
            <a:ext cx="83708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There are spring, summer, autumn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and winter.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0872" y="4076700"/>
            <a:ext cx="884744" cy="138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0161" y="1581152"/>
            <a:ext cx="955455" cy="126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7704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again and answer the questions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6769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25525" y="1509713"/>
            <a:ext cx="83708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can we do in summer?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63638" y="4986338"/>
            <a:ext cx="7440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We can make snowmen in winter.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96963" y="4076700"/>
            <a:ext cx="83708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When can we make snowmen? 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92200" y="2446338"/>
            <a:ext cx="6864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We can go swimming and eat </a:t>
            </a:r>
          </a:p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ice-cream.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8450"/>
            <a:ext cx="1400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30241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82625" y="1484313"/>
            <a:ext cx="25209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16013" y="1701800"/>
            <a:ext cx="83708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Which season do you like best? Why?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33488" y="3413125"/>
            <a:ext cx="466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Why is autumn rich? 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36663" y="4968875"/>
            <a:ext cx="8280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you like winter? Why or why not? 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29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3141663"/>
            <a:ext cx="1123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88" y="4894263"/>
            <a:ext cx="12096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1419231"/>
            <a:ext cx="2880320" cy="214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4048" y="1531813"/>
            <a:ext cx="2914352" cy="204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3744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number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3845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35046" y="4042514"/>
            <a:ext cx="2856501" cy="202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04048" y="4049295"/>
            <a:ext cx="2759117" cy="207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椭圆 9"/>
          <p:cNvSpPr/>
          <p:nvPr/>
        </p:nvSpPr>
        <p:spPr>
          <a:xfrm>
            <a:off x="2339975" y="3405188"/>
            <a:ext cx="661988" cy="66198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130925" y="3352800"/>
            <a:ext cx="661988" cy="66198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381250" y="5837238"/>
            <a:ext cx="661988" cy="66198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27763" y="5865813"/>
            <a:ext cx="661987" cy="66198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419350" y="3213100"/>
            <a:ext cx="7207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3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221413" y="3208338"/>
            <a:ext cx="7191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2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438400" y="5648325"/>
            <a:ext cx="720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4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300788" y="5688013"/>
            <a:ext cx="7191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1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Unit2_PartC_Listen_and_number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765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3744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 to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089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 bwMode="auto">
          <a:xfrm>
            <a:off x="3067050" y="1916113"/>
            <a:ext cx="5610225" cy="4503737"/>
            <a:chOff x="3066652" y="1916832"/>
            <a:chExt cx="5611036" cy="4502567"/>
          </a:xfrm>
        </p:grpSpPr>
        <p:grpSp>
          <p:nvGrpSpPr>
            <p:cNvPr id="34823" name="组合 6"/>
            <p:cNvGrpSpPr/>
            <p:nvPr/>
          </p:nvGrpSpPr>
          <p:grpSpPr bwMode="auto">
            <a:xfrm>
              <a:off x="3066652" y="1916832"/>
              <a:ext cx="5587618" cy="4502567"/>
              <a:chOff x="3131840" y="3429000"/>
              <a:chExt cx="5115996" cy="3429000"/>
            </a:xfrm>
          </p:grpSpPr>
          <p:sp>
            <p:nvSpPr>
              <p:cNvPr id="3" name="对角圆角矩形 2"/>
              <p:cNvSpPr/>
              <p:nvPr/>
            </p:nvSpPr>
            <p:spPr>
              <a:xfrm>
                <a:off x="3131840" y="3429000"/>
                <a:ext cx="4896121" cy="3167927"/>
              </a:xfrm>
              <a:prstGeom prst="round2Diag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对角圆角矩形 19"/>
              <p:cNvSpPr/>
              <p:nvPr/>
            </p:nvSpPr>
            <p:spPr>
              <a:xfrm>
                <a:off x="3351352" y="3690073"/>
                <a:ext cx="4896121" cy="3167927"/>
              </a:xfrm>
              <a:prstGeom prst="round2Diag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492164" y="2564364"/>
              <a:ext cx="5185524" cy="341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It’s warm in </a:t>
              </a:r>
              <a:r>
                <a:rPr lang="en-US" altLang="zh-CN" sz="36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spring</a:t>
              </a: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. The trees are green and there are flowers here and there.</a:t>
              </a:r>
              <a:endPara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6173" y="1593851"/>
            <a:ext cx="2880320" cy="214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4465637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71613" y="1700213"/>
            <a:ext cx="295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1. 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词汇：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79613" y="2268538"/>
            <a:ext cx="352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March/April/May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79613" y="3667125"/>
            <a:ext cx="5903912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It’s warm in spring. The trees are green and there are flowers here and there.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71613" y="2863850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2. 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句子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043608" y="2431484"/>
            <a:ext cx="70567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根据你写出的四季的特征，与同伴交流。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Read the words</a:t>
            </a:r>
            <a:r>
              <a:rPr lang="zh-CN" altLang="en-US" sz="2800" dirty="0" smtClean="0"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5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536700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04048" y="4142148"/>
            <a:ext cx="3124102" cy="249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guess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1605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12492" y="1607502"/>
            <a:ext cx="3299468" cy="252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04048" y="1725252"/>
            <a:ext cx="3168352" cy="263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013359" y="4272414"/>
            <a:ext cx="3198601" cy="26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椭圆 1"/>
          <p:cNvSpPr/>
          <p:nvPr/>
        </p:nvSpPr>
        <p:spPr>
          <a:xfrm>
            <a:off x="5210175" y="2339975"/>
            <a:ext cx="2814638" cy="17891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400175" y="4826000"/>
            <a:ext cx="2947988" cy="18145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224463" y="4841875"/>
            <a:ext cx="2903537" cy="18113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70063" y="2425700"/>
            <a:ext cx="2578100" cy="18272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19475" y="984250"/>
            <a:ext cx="4246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season is it?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44564" y="1492584"/>
            <a:ext cx="5111997" cy="492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7287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&gt;&gt;Warming-up</a:t>
            </a:r>
            <a:endParaRPr lang="zh-CN" altLang="en-US" sz="2400" i="1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23764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95513" y="1366838"/>
            <a:ext cx="5665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you do in </a:t>
            </a: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spring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36484" y="4869974"/>
            <a:ext cx="2695873" cy="142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265" y="2160786"/>
            <a:ext cx="2188754" cy="227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4441825"/>
            <a:ext cx="2682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4647850"/>
            <a:ext cx="2888854" cy="187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76575" y="2177707"/>
            <a:ext cx="1491049" cy="228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66905" y="2111136"/>
            <a:ext cx="1438307" cy="235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431348" y="2211534"/>
            <a:ext cx="2596955" cy="217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74688" y="1441450"/>
            <a:ext cx="4113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season is it?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文本占位符 2"/>
          <p:cNvSpPr txBox="1"/>
          <p:nvPr/>
        </p:nvSpPr>
        <p:spPr bwMode="auto">
          <a:xfrm>
            <a:off x="539750" y="893763"/>
            <a:ext cx="3887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089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046288"/>
            <a:ext cx="3590270" cy="318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2543175"/>
            <a:ext cx="4838700" cy="26860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椭圆 16"/>
          <p:cNvSpPr/>
          <p:nvPr/>
        </p:nvSpPr>
        <p:spPr>
          <a:xfrm>
            <a:off x="4037013" y="4221163"/>
            <a:ext cx="1152525" cy="7921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189538" y="2468563"/>
            <a:ext cx="1150937" cy="790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189538" y="3359150"/>
            <a:ext cx="1150937" cy="792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721225" y="1495425"/>
            <a:ext cx="39893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March   April   May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animBg="1"/>
      <p:bldP spid="25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3887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0161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750" y="1484314"/>
            <a:ext cx="3600202" cy="327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64856" y="1798576"/>
            <a:ext cx="4162681" cy="277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1187450" y="4652963"/>
            <a:ext cx="2663825" cy="1200150"/>
            <a:chOff x="1295400" y="4652963"/>
            <a:chExt cx="2663825" cy="1200150"/>
          </a:xfrm>
        </p:grpSpPr>
        <p:sp>
          <p:nvSpPr>
            <p:cNvPr id="16395" name="Text Box 8"/>
            <p:cNvSpPr txBox="1">
              <a:spLocks noChangeArrowheads="1"/>
            </p:cNvSpPr>
            <p:nvPr/>
          </p:nvSpPr>
          <p:spPr bwMode="auto">
            <a:xfrm>
              <a:off x="1295400" y="4652963"/>
              <a:ext cx="26638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4800" dirty="0">
                  <a:solidFill>
                    <a:srgbClr val="0000FF"/>
                  </a:solidFill>
                  <a:cs typeface="Arial" panose="020B0604020202020204" pitchFamily="34" charset="0"/>
                </a:rPr>
                <a:t>March</a:t>
              </a:r>
              <a:r>
                <a:rPr lang="en-US" altLang="zh-CN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  </a:t>
              </a:r>
            </a:p>
          </p:txBody>
        </p:sp>
        <p:pic>
          <p:nvPicPr>
            <p:cNvPr id="2" name="March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563" y="502979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5724525" y="4576763"/>
            <a:ext cx="2149475" cy="1063625"/>
            <a:chOff x="6084888" y="4581525"/>
            <a:chExt cx="2149205" cy="1063625"/>
          </a:xfrm>
        </p:grpSpPr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6084888" y="4581525"/>
              <a:ext cx="1655762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4800" dirty="0">
                  <a:solidFill>
                    <a:srgbClr val="0000FF"/>
                  </a:solidFill>
                  <a:cs typeface="Arial" panose="020B0604020202020204" pitchFamily="34" charset="0"/>
                </a:rPr>
                <a:t>April</a:t>
              </a:r>
            </a:p>
          </p:txBody>
        </p:sp>
        <p:pic>
          <p:nvPicPr>
            <p:cNvPr id="5" name="April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493" y="49482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3887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0161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188" y="1593851"/>
            <a:ext cx="4807815" cy="375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5963" y="5026025"/>
            <a:ext cx="8370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cs typeface="Arial" panose="020B0604020202020204" pitchFamily="34" charset="0"/>
              </a:rPr>
              <a:t>March, April and May are in spring. 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795963" y="2897188"/>
            <a:ext cx="1960562" cy="1063625"/>
            <a:chOff x="5795963" y="2897188"/>
            <a:chExt cx="1960562" cy="1063625"/>
          </a:xfrm>
        </p:grpSpPr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5795963" y="2897188"/>
              <a:ext cx="1655762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4800">
                  <a:solidFill>
                    <a:srgbClr val="0000FF"/>
                  </a:solidFill>
                  <a:cs typeface="Arial" panose="020B0604020202020204" pitchFamily="34" charset="0"/>
                </a:rPr>
                <a:t>May </a:t>
              </a:r>
            </a:p>
          </p:txBody>
        </p:sp>
        <p:pic>
          <p:nvPicPr>
            <p:cNvPr id="2" name="May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925" y="335121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08" y="2029127"/>
            <a:ext cx="2990259" cy="288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3887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response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69" y="2100566"/>
            <a:ext cx="2895773" cy="291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969" y="2114740"/>
            <a:ext cx="2303885" cy="289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3887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972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0955" y="1795201"/>
            <a:ext cx="2747517" cy="243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8064" y="1795201"/>
            <a:ext cx="2480452" cy="236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32040" y="4158429"/>
            <a:ext cx="2769492" cy="243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49211" y="4020687"/>
            <a:ext cx="2772916" cy="257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Unit2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6800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a2c71d39b2fa6edafd1f215bbdd1997b60452bb8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329</Words>
  <Application>Microsoft Office PowerPoint</Application>
  <PresentationFormat>全屏显示(4:3)</PresentationFormat>
  <Paragraphs>86</Paragraphs>
  <Slides>17</Slides>
  <Notes>16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Unit2 Spring is Coming!</vt:lpstr>
      <vt:lpstr>&gt;&gt;Review</vt:lpstr>
      <vt:lpstr>&gt;&gt;Review</vt:lpstr>
      <vt:lpstr>&gt;&gt;Warming-up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2023-01-16T23:55:58Z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72E89C46B96E43028A37EE73DADA54F8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