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256" r:id="rId2"/>
    <p:sldId id="257" r:id="rId3"/>
    <p:sldId id="259" r:id="rId4"/>
    <p:sldId id="260" r:id="rId5"/>
    <p:sldId id="261" r:id="rId6"/>
    <p:sldId id="284"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5" r:id="rId21"/>
    <p:sldId id="286" r:id="rId22"/>
    <p:sldId id="287" r:id="rId23"/>
    <p:sldId id="288" r:id="rId24"/>
    <p:sldId id="277" r:id="rId25"/>
    <p:sldId id="278" r:id="rId26"/>
    <p:sldId id="279" r:id="rId27"/>
    <p:sldId id="280" r:id="rId28"/>
    <p:sldId id="281" r:id="rId29"/>
    <p:sldId id="282" r:id="rId30"/>
    <p:sldId id="283" r:id="rId31"/>
    <p:sldId id="289" r:id="rId32"/>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4457"/>
    <a:srgbClr val="44546B"/>
    <a:srgbClr val="4473C5"/>
    <a:srgbClr val="C4CBD1"/>
    <a:srgbClr val="F1F4FB"/>
    <a:srgbClr val="D8DCE0"/>
    <a:srgbClr val="E3F1F2"/>
    <a:srgbClr val="3762AF"/>
    <a:srgbClr val="7996D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558" y="-1020"/>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9693AE-BD0E-450E-BA7A-ABD3A3369BC6}"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C9C07E-F3C6-4307-AD98-4D6E943690A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C9C07E-F3C6-4307-AD98-4D6E943690A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C9C07E-F3C6-4307-AD98-4D6E943690A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C9C07E-F3C6-4307-AD98-4D6E943690A2}"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8C9C07E-F3C6-4307-AD98-4D6E943690A2}" type="slidenum">
              <a:rPr lang="zh-CN" altLang="en-US" smtClean="0"/>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18DD74-9B2D-4B2D-B6DC-DFC9B326D73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5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545425"/>
            <a:ext cx="775136" cy="22987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www.2Ppt.com/moban/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www.2Ppt.com/hangye/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www.2Ppt.com/jieri/          PPT</a:t>
            </a:r>
            <a:r>
              <a:rPr kumimoji="0" lang="zh-CN" altLang="en-US" sz="100" b="0" i="0" u="none" strike="noStrike" kern="0" cap="none" spc="0" normalizeH="0" baseline="0" noProof="0" dirty="0" smtClean="0">
                <a:ln>
                  <a:noFill/>
                </a:ln>
                <a:solidFill>
                  <a:prstClr val="white"/>
                </a:solidFill>
                <a:effectLst/>
                <a:uLnTx/>
                <a:uFillTx/>
              </a:rPr>
              <a:t>素材：</a:t>
            </a:r>
            <a:r>
              <a:rPr kumimoji="0" lang="en-US" altLang="zh-CN" sz="100" b="0" i="0" u="none" strike="noStrike" kern="0" cap="none" spc="0" normalizeH="0" baseline="0" noProof="0" dirty="0" smtClean="0">
                <a:ln>
                  <a:noFill/>
                </a:ln>
                <a:solidFill>
                  <a:prstClr val="white"/>
                </a:solidFill>
                <a:effectLst/>
                <a:uLnTx/>
                <a:uFillTx/>
              </a:rPr>
              <a:t>www.2Ppt.com/sucai/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www.2Ppt.com/beijing/        PPT</a:t>
            </a:r>
            <a:r>
              <a:rPr kumimoji="0" lang="zh-CN" altLang="en-US" sz="100" b="0" i="0" u="none" strike="noStrike" kern="0" cap="none" spc="0" normalizeH="0" baseline="0" noProof="0" dirty="0" smtClean="0">
                <a:ln>
                  <a:noFill/>
                </a:ln>
                <a:solidFill>
                  <a:prstClr val="white"/>
                </a:solidFill>
                <a:effectLst/>
                <a:uLnTx/>
                <a:uFillTx/>
              </a:rPr>
              <a:t>图表：</a:t>
            </a:r>
            <a:r>
              <a:rPr kumimoji="0" lang="en-US" altLang="zh-CN" sz="100" b="0" i="0" u="none" strike="noStrike" kern="0" cap="none" spc="0" normalizeH="0" baseline="0" noProof="0" dirty="0" smtClean="0">
                <a:ln>
                  <a:noFill/>
                </a:ln>
                <a:solidFill>
                  <a:prstClr val="white"/>
                </a:solidFill>
                <a:effectLst/>
                <a:uLnTx/>
                <a:uFillTx/>
              </a:rPr>
              <a:t>www.2Ppt.com/tubiao/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精美</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www.2Ppt.com/xiazai/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www.2Ppt.com/powerpoint/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课件：</a:t>
            </a:r>
            <a:r>
              <a:rPr kumimoji="0" lang="en-US" altLang="zh-CN" sz="100" b="0" i="0" u="none" strike="noStrike" kern="0" cap="none" spc="0" normalizeH="0" baseline="0" noProof="0" dirty="0" smtClean="0">
                <a:ln>
                  <a:noFill/>
                </a:ln>
                <a:solidFill>
                  <a:prstClr val="white"/>
                </a:solidFill>
                <a:effectLst/>
                <a:uLnTx/>
                <a:uFillTx/>
              </a:rPr>
              <a:t>www.2Ppt.com/kejian/             </a:t>
            </a: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www.2Ppt.com/ziti/</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工作总结</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www.2Ppt.com/xiazai/zongjie/ </a:t>
            </a:r>
            <a:r>
              <a:rPr kumimoji="0" lang="zh-CN" altLang="en-US" sz="100" b="0" i="0" u="none" strike="noStrike" kern="0" cap="none" spc="0" normalizeH="0" baseline="0" noProof="0" dirty="0" smtClean="0">
                <a:ln>
                  <a:noFill/>
                </a:ln>
                <a:solidFill>
                  <a:prstClr val="white"/>
                </a:solidFill>
                <a:effectLst/>
                <a:uLnTx/>
                <a:uFillTx/>
              </a:rPr>
              <a:t>工作计划：</a:t>
            </a:r>
            <a:r>
              <a:rPr kumimoji="0" lang="en-US" altLang="zh-CN" sz="100" b="0" i="0" u="none" strike="noStrike" kern="0" cap="none" spc="0" normalizeH="0" baseline="0" noProof="0" dirty="0" smtClean="0">
                <a:ln>
                  <a:noFill/>
                </a:ln>
                <a:solidFill>
                  <a:prstClr val="white"/>
                </a:solidFill>
                <a:effectLst/>
                <a:uLnTx/>
                <a:uFillTx/>
              </a:rPr>
              <a:t>www.2Ppt.com/xiazai/jihua/</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商务</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www.2Ppt.com/moban/shangwu/  </a:t>
            </a:r>
            <a:r>
              <a:rPr kumimoji="0" lang="zh-CN" altLang="en-US" sz="100" b="0" i="0" u="none" strike="noStrike" kern="0" cap="none" spc="0" normalizeH="0" baseline="0" noProof="0" dirty="0" smtClean="0">
                <a:ln>
                  <a:noFill/>
                </a:ln>
                <a:solidFill>
                  <a:prstClr val="white"/>
                </a:solidFill>
                <a:effectLst/>
                <a:uLnTx/>
                <a:uFillTx/>
              </a:rPr>
              <a:t>个人简历</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www.2Ppt.com/xiazai/jianli/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毕业答辩</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www.2Ppt.com/xiazai/dabian/  </a:t>
            </a:r>
            <a:r>
              <a:rPr kumimoji="0" lang="zh-CN" altLang="en-US" sz="100" b="0" i="0" u="none" strike="noStrike" kern="0" cap="none" spc="0" normalizeH="0" baseline="0" noProof="0" dirty="0" smtClean="0">
                <a:ln>
                  <a:noFill/>
                </a:ln>
                <a:solidFill>
                  <a:prstClr val="white"/>
                </a:solidFill>
                <a:effectLst/>
                <a:uLnTx/>
                <a:uFillTx/>
              </a:rPr>
              <a:t>工作汇报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a:t>
            </a:r>
            <a:r>
              <a:rPr kumimoji="0" lang="en-US" altLang="zh-CN" sz="100" b="0" i="0" u="none" strike="noStrike" kern="0" cap="none" spc="0" normalizeH="0" baseline="0" noProof="0" dirty="0" smtClean="0">
                <a:ln>
                  <a:noFill/>
                </a:ln>
                <a:solidFill>
                  <a:prstClr val="white"/>
                </a:solidFill>
                <a:effectLst/>
                <a:uLnTx/>
                <a:uFillTx/>
              </a:rPr>
              <a:t>www.2Ppt.com/xiazai/huibao/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2023-01-11</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4" name="矩形 3"/>
          <p:cNvSpPr/>
          <p:nvPr userDrawn="1"/>
        </p:nvSpPr>
        <p:spPr>
          <a:xfrm>
            <a:off x="3657907" y="1075989"/>
            <a:ext cx="7175411" cy="469827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348267" y="1075989"/>
            <a:ext cx="2309641" cy="469827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8"/>
          <p:cNvSpPr txBox="1"/>
          <p:nvPr userDrawn="1"/>
        </p:nvSpPr>
        <p:spPr>
          <a:xfrm>
            <a:off x="1940250" y="2510006"/>
            <a:ext cx="1107750" cy="561694"/>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dist"/>
            <a:r>
              <a:rPr lang="en-US" altLang="zh-CN" sz="3200" dirty="0" smtClean="0">
                <a:solidFill>
                  <a:schemeClr val="bg1"/>
                </a:solidFill>
                <a:latin typeface="Impact" panose="020B0806030902050204" pitchFamily="34" charset="0"/>
                <a:ea typeface="微软雅黑" panose="020B0503020204020204" pitchFamily="34" charset="-122"/>
                <a:cs typeface="Aparajita" panose="020B0604020202020204" pitchFamily="34" charset="0"/>
              </a:rPr>
              <a:t>PART</a:t>
            </a:r>
            <a:endParaRPr lang="en-GB" altLang="zh-CN" sz="3200" dirty="0">
              <a:solidFill>
                <a:schemeClr val="bg1"/>
              </a:solidFill>
              <a:latin typeface="Impact" panose="020B0806030902050204" pitchFamily="34" charset="0"/>
              <a:ea typeface="微软雅黑" panose="020B0503020204020204" pitchFamily="34" charset="-122"/>
              <a:cs typeface="Aparajita" panose="020B0604020202020204" pitchFamily="34" charset="0"/>
            </a:endParaRPr>
          </a:p>
        </p:txBody>
      </p:sp>
      <p:sp>
        <p:nvSpPr>
          <p:cNvPr id="6" name="矩形 29"/>
          <p:cNvSpPr>
            <a:spLocks noChangeArrowheads="1"/>
          </p:cNvSpPr>
          <p:nvPr userDrawn="1"/>
        </p:nvSpPr>
        <p:spPr bwMode="auto">
          <a:xfrm>
            <a:off x="2066571" y="3516344"/>
            <a:ext cx="836134"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900" dirty="0" smtClean="0">
                <a:solidFill>
                  <a:schemeClr val="bg1"/>
                </a:solidFill>
                <a:latin typeface="Impact" panose="020B0806030902050204" pitchFamily="34" charset="0"/>
                <a:ea typeface="微软雅黑" panose="020B0503020204020204" pitchFamily="34" charset="-122"/>
                <a:cs typeface="Aparajita" panose="020B0604020202020204" pitchFamily="34" charset="0"/>
                <a:sym typeface="+mn-lt"/>
              </a:rPr>
              <a:t>岗位经历</a:t>
            </a:r>
            <a:endParaRPr lang="en-US" altLang="zh-CN" sz="2900" dirty="0">
              <a:solidFill>
                <a:schemeClr val="bg1"/>
              </a:solidFill>
              <a:latin typeface="Impact" panose="020B0806030902050204" pitchFamily="34" charset="0"/>
              <a:ea typeface="微软雅黑" panose="020B0503020204020204" pitchFamily="34" charset="-122"/>
              <a:cs typeface="Aparajita" panose="020B0604020202020204" pitchFamily="34" charset="0"/>
              <a:sym typeface="+mn-lt"/>
            </a:endParaRPr>
          </a:p>
        </p:txBody>
      </p:sp>
      <p:sp>
        <p:nvSpPr>
          <p:cNvPr id="7" name="文本框 6"/>
          <p:cNvSpPr txBox="1"/>
          <p:nvPr userDrawn="1"/>
        </p:nvSpPr>
        <p:spPr>
          <a:xfrm>
            <a:off x="1867067" y="1409411"/>
            <a:ext cx="1279517" cy="1323439"/>
          </a:xfrm>
          <a:prstGeom prst="rect">
            <a:avLst/>
          </a:prstGeom>
          <a:noFill/>
        </p:spPr>
        <p:txBody>
          <a:bodyPr wrap="none" rtlCol="0">
            <a:spAutoFit/>
          </a:bodyPr>
          <a:lstStyle/>
          <a:p>
            <a:pPr algn="dist"/>
            <a:r>
              <a:rPr lang="en-US" altLang="zh-CN" sz="8000" spc="600" dirty="0" smtClean="0">
                <a:solidFill>
                  <a:schemeClr val="bg1"/>
                </a:solidFill>
                <a:latin typeface="Impact" panose="020B0806030902050204" pitchFamily="34" charset="0"/>
                <a:ea typeface="造字工房力黑（非商用）常规体" pitchFamily="50" charset="-122"/>
                <a:cs typeface="Aparajita" panose="020B0604020202020204" pitchFamily="34" charset="0"/>
              </a:rPr>
              <a:t>01</a:t>
            </a:r>
            <a:endParaRPr lang="zh-CN" altLang="en-US" sz="8000" spc="600" dirty="0">
              <a:solidFill>
                <a:schemeClr val="bg1"/>
              </a:solidFill>
              <a:latin typeface="Impact" panose="020B0806030902050204" pitchFamily="34" charset="0"/>
              <a:ea typeface="造字工房力黑（非商用）常规体" pitchFamily="50" charset="-122"/>
              <a:cs typeface="Aparajita"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4000">
                                          <p:cBhvr additive="base">
                                            <p:cTn id="7" dur="1000" fill="hold"/>
                                            <p:tgtEl>
                                              <p:spTgt spid="3"/>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14:bounceEnd="54000">
                                          <p:cBhvr additive="base">
                                            <p:cTn id="11" dur="1000" fill="hold"/>
                                            <p:tgtEl>
                                              <p:spTgt spid="4"/>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22" presetClass="entr" presetSubtype="1"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p:bldP spid="6" grpId="0"/>
          <p:bldP spid="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1+#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22" presetClass="entr" presetSubtype="1"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p:bldP spid="6" grpId="0"/>
          <p:bldP spid="7" grpId="0"/>
        </p:bldLst>
      </p:timing>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4" name="矩形 3"/>
          <p:cNvSpPr/>
          <p:nvPr userDrawn="1"/>
        </p:nvSpPr>
        <p:spPr>
          <a:xfrm>
            <a:off x="3657907" y="1075989"/>
            <a:ext cx="7175411" cy="469827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348267" y="1075989"/>
            <a:ext cx="2309641" cy="469827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8"/>
          <p:cNvSpPr txBox="1"/>
          <p:nvPr userDrawn="1"/>
        </p:nvSpPr>
        <p:spPr>
          <a:xfrm>
            <a:off x="1940250" y="2510006"/>
            <a:ext cx="1107750" cy="561694"/>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dist"/>
            <a:r>
              <a:rPr lang="en-US" altLang="zh-CN" sz="3200" dirty="0" smtClean="0">
                <a:solidFill>
                  <a:schemeClr val="bg1"/>
                </a:solidFill>
                <a:latin typeface="Impact" panose="020B0806030902050204" pitchFamily="34" charset="0"/>
                <a:ea typeface="微软雅黑" panose="020B0503020204020204" pitchFamily="34" charset="-122"/>
                <a:cs typeface="Aparajita" panose="020B0604020202020204" pitchFamily="34" charset="0"/>
              </a:rPr>
              <a:t>PART</a:t>
            </a:r>
            <a:endParaRPr lang="en-GB" altLang="zh-CN" sz="3200" dirty="0">
              <a:solidFill>
                <a:schemeClr val="bg1"/>
              </a:solidFill>
              <a:latin typeface="Impact" panose="020B0806030902050204" pitchFamily="34" charset="0"/>
              <a:ea typeface="微软雅黑" panose="020B0503020204020204" pitchFamily="34" charset="-122"/>
              <a:cs typeface="Aparajita" panose="020B0604020202020204" pitchFamily="34" charset="0"/>
            </a:endParaRPr>
          </a:p>
        </p:txBody>
      </p:sp>
      <p:sp>
        <p:nvSpPr>
          <p:cNvPr id="6" name="矩形 29"/>
          <p:cNvSpPr>
            <a:spLocks noChangeArrowheads="1"/>
          </p:cNvSpPr>
          <p:nvPr userDrawn="1"/>
        </p:nvSpPr>
        <p:spPr bwMode="auto">
          <a:xfrm>
            <a:off x="2066571" y="3516344"/>
            <a:ext cx="836134"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900" dirty="0" smtClean="0">
                <a:solidFill>
                  <a:schemeClr val="bg1"/>
                </a:solidFill>
                <a:latin typeface="Impact" panose="020B0806030902050204" pitchFamily="34" charset="0"/>
                <a:ea typeface="微软雅黑" panose="020B0503020204020204" pitchFamily="34" charset="-122"/>
                <a:cs typeface="Aparajita" panose="020B0604020202020204" pitchFamily="34" charset="0"/>
                <a:sym typeface="+mn-lt"/>
              </a:rPr>
              <a:t>岗位经历</a:t>
            </a:r>
            <a:endParaRPr lang="en-US" altLang="zh-CN" sz="2900" dirty="0">
              <a:solidFill>
                <a:schemeClr val="bg1"/>
              </a:solidFill>
              <a:latin typeface="Impact" panose="020B0806030902050204" pitchFamily="34" charset="0"/>
              <a:ea typeface="微软雅黑" panose="020B0503020204020204" pitchFamily="34" charset="-122"/>
              <a:cs typeface="Aparajita" panose="020B0604020202020204" pitchFamily="34" charset="0"/>
              <a:sym typeface="+mn-lt"/>
            </a:endParaRPr>
          </a:p>
        </p:txBody>
      </p:sp>
      <p:sp>
        <p:nvSpPr>
          <p:cNvPr id="7" name="文本框 6"/>
          <p:cNvSpPr txBox="1"/>
          <p:nvPr userDrawn="1"/>
        </p:nvSpPr>
        <p:spPr>
          <a:xfrm>
            <a:off x="1805352" y="1409411"/>
            <a:ext cx="1402948" cy="1323439"/>
          </a:xfrm>
          <a:prstGeom prst="rect">
            <a:avLst/>
          </a:prstGeom>
          <a:noFill/>
        </p:spPr>
        <p:txBody>
          <a:bodyPr wrap="none" rtlCol="0">
            <a:spAutoFit/>
          </a:bodyPr>
          <a:lstStyle/>
          <a:p>
            <a:pPr algn="dist"/>
            <a:r>
              <a:rPr lang="en-US" altLang="zh-CN" sz="8000" spc="600" dirty="0" smtClean="0">
                <a:solidFill>
                  <a:schemeClr val="bg1"/>
                </a:solidFill>
                <a:latin typeface="Impact" panose="020B0806030902050204" pitchFamily="34" charset="0"/>
                <a:ea typeface="造字工房力黑（非商用）常规体" pitchFamily="50" charset="-122"/>
                <a:cs typeface="Aparajita" panose="020B0604020202020204" pitchFamily="34" charset="0"/>
              </a:rPr>
              <a:t>02</a:t>
            </a:r>
            <a:endParaRPr lang="zh-CN" altLang="en-US" sz="8000" spc="600" dirty="0">
              <a:solidFill>
                <a:schemeClr val="bg1"/>
              </a:solidFill>
              <a:latin typeface="Impact" panose="020B0806030902050204" pitchFamily="34" charset="0"/>
              <a:ea typeface="造字工房力黑（非商用）常规体" pitchFamily="50" charset="-122"/>
              <a:cs typeface="Aparajita"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4000">
                                          <p:cBhvr additive="base">
                                            <p:cTn id="7" dur="1000" fill="hold"/>
                                            <p:tgtEl>
                                              <p:spTgt spid="3"/>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14:bounceEnd="54000">
                                          <p:cBhvr additive="base">
                                            <p:cTn id="11" dur="1000" fill="hold"/>
                                            <p:tgtEl>
                                              <p:spTgt spid="4"/>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22" presetClass="entr" presetSubtype="1"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p:bldP spid="6" grpId="0"/>
          <p:bldP spid="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1+#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22" presetClass="entr" presetSubtype="1"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p:bldP spid="6" grpId="0"/>
          <p:bldP spid="7" grpId="0"/>
        </p:bldLst>
      </p:timing>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4" name="矩形 3"/>
          <p:cNvSpPr/>
          <p:nvPr userDrawn="1"/>
        </p:nvSpPr>
        <p:spPr>
          <a:xfrm>
            <a:off x="3657907" y="1075989"/>
            <a:ext cx="7175411" cy="469827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348267" y="1075989"/>
            <a:ext cx="2309641" cy="469827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8"/>
          <p:cNvSpPr txBox="1"/>
          <p:nvPr userDrawn="1"/>
        </p:nvSpPr>
        <p:spPr>
          <a:xfrm>
            <a:off x="1940250" y="2510006"/>
            <a:ext cx="1107750" cy="561694"/>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dist"/>
            <a:r>
              <a:rPr lang="en-US" altLang="zh-CN" sz="3200" dirty="0" smtClean="0">
                <a:solidFill>
                  <a:schemeClr val="bg1"/>
                </a:solidFill>
                <a:latin typeface="Impact" panose="020B0806030902050204" pitchFamily="34" charset="0"/>
                <a:ea typeface="微软雅黑" panose="020B0503020204020204" pitchFamily="34" charset="-122"/>
                <a:cs typeface="Aparajita" panose="020B0604020202020204" pitchFamily="34" charset="0"/>
              </a:rPr>
              <a:t>PART</a:t>
            </a:r>
            <a:endParaRPr lang="en-GB" altLang="zh-CN" sz="3200" dirty="0">
              <a:solidFill>
                <a:schemeClr val="bg1"/>
              </a:solidFill>
              <a:latin typeface="Impact" panose="020B0806030902050204" pitchFamily="34" charset="0"/>
              <a:ea typeface="微软雅黑" panose="020B0503020204020204" pitchFamily="34" charset="-122"/>
              <a:cs typeface="Aparajita" panose="020B0604020202020204" pitchFamily="34" charset="0"/>
            </a:endParaRPr>
          </a:p>
        </p:txBody>
      </p:sp>
      <p:sp>
        <p:nvSpPr>
          <p:cNvPr id="6" name="矩形 29"/>
          <p:cNvSpPr>
            <a:spLocks noChangeArrowheads="1"/>
          </p:cNvSpPr>
          <p:nvPr userDrawn="1"/>
        </p:nvSpPr>
        <p:spPr bwMode="auto">
          <a:xfrm>
            <a:off x="2066571" y="3516344"/>
            <a:ext cx="836134"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900" dirty="0" smtClean="0">
                <a:solidFill>
                  <a:schemeClr val="bg1"/>
                </a:solidFill>
                <a:latin typeface="Impact" panose="020B0806030902050204" pitchFamily="34" charset="0"/>
                <a:ea typeface="微软雅黑" panose="020B0503020204020204" pitchFamily="34" charset="-122"/>
                <a:cs typeface="Aparajita" panose="020B0604020202020204" pitchFamily="34" charset="0"/>
                <a:sym typeface="+mn-lt"/>
              </a:rPr>
              <a:t>岗位经历</a:t>
            </a:r>
            <a:endParaRPr lang="en-US" altLang="zh-CN" sz="2900" dirty="0">
              <a:solidFill>
                <a:schemeClr val="bg1"/>
              </a:solidFill>
              <a:latin typeface="Impact" panose="020B0806030902050204" pitchFamily="34" charset="0"/>
              <a:ea typeface="微软雅黑" panose="020B0503020204020204" pitchFamily="34" charset="-122"/>
              <a:cs typeface="Aparajita" panose="020B0604020202020204" pitchFamily="34" charset="0"/>
              <a:sym typeface="+mn-lt"/>
            </a:endParaRPr>
          </a:p>
        </p:txBody>
      </p:sp>
      <p:sp>
        <p:nvSpPr>
          <p:cNvPr id="7" name="文本框 6"/>
          <p:cNvSpPr txBox="1"/>
          <p:nvPr userDrawn="1"/>
        </p:nvSpPr>
        <p:spPr>
          <a:xfrm>
            <a:off x="1790925" y="1409411"/>
            <a:ext cx="1431802" cy="1323439"/>
          </a:xfrm>
          <a:prstGeom prst="rect">
            <a:avLst/>
          </a:prstGeom>
          <a:noFill/>
        </p:spPr>
        <p:txBody>
          <a:bodyPr wrap="none" rtlCol="0">
            <a:spAutoFit/>
          </a:bodyPr>
          <a:lstStyle/>
          <a:p>
            <a:pPr algn="dist"/>
            <a:r>
              <a:rPr lang="en-US" altLang="zh-CN" sz="8000" spc="600" dirty="0" smtClean="0">
                <a:solidFill>
                  <a:schemeClr val="bg1"/>
                </a:solidFill>
                <a:latin typeface="Impact" panose="020B0806030902050204" pitchFamily="34" charset="0"/>
                <a:ea typeface="造字工房力黑（非商用）常规体" pitchFamily="50" charset="-122"/>
                <a:cs typeface="Aparajita" panose="020B0604020202020204" pitchFamily="34" charset="0"/>
              </a:rPr>
              <a:t>03</a:t>
            </a:r>
            <a:endParaRPr lang="zh-CN" altLang="en-US" sz="8000" spc="600" dirty="0">
              <a:solidFill>
                <a:schemeClr val="bg1"/>
              </a:solidFill>
              <a:latin typeface="Impact" panose="020B0806030902050204" pitchFamily="34" charset="0"/>
              <a:ea typeface="造字工房力黑（非商用）常规体" pitchFamily="50" charset="-122"/>
              <a:cs typeface="Aparajita"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4000">
                                          <p:cBhvr additive="base">
                                            <p:cTn id="7" dur="1000" fill="hold"/>
                                            <p:tgtEl>
                                              <p:spTgt spid="3"/>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14:bounceEnd="54000">
                                          <p:cBhvr additive="base">
                                            <p:cTn id="11" dur="1000" fill="hold"/>
                                            <p:tgtEl>
                                              <p:spTgt spid="4"/>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22" presetClass="entr" presetSubtype="1"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p:bldP spid="6" grpId="0"/>
          <p:bldP spid="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1+#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22" presetClass="entr" presetSubtype="1"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p:bldP spid="6" grpId="0"/>
          <p:bldP spid="7" grpId="0"/>
        </p:bldLst>
      </p:timing>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4" name="矩形 3"/>
          <p:cNvSpPr/>
          <p:nvPr userDrawn="1"/>
        </p:nvSpPr>
        <p:spPr>
          <a:xfrm>
            <a:off x="3657907" y="1075989"/>
            <a:ext cx="7175411" cy="469827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1348267" y="1075989"/>
            <a:ext cx="2309641" cy="469827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8"/>
          <p:cNvSpPr txBox="1"/>
          <p:nvPr userDrawn="1"/>
        </p:nvSpPr>
        <p:spPr>
          <a:xfrm>
            <a:off x="1940250" y="2510006"/>
            <a:ext cx="1107750" cy="561694"/>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dist"/>
            <a:r>
              <a:rPr lang="en-US" altLang="zh-CN" sz="3200" dirty="0" smtClean="0">
                <a:solidFill>
                  <a:schemeClr val="bg1"/>
                </a:solidFill>
                <a:latin typeface="Impact" panose="020B0806030902050204" pitchFamily="34" charset="0"/>
                <a:ea typeface="微软雅黑" panose="020B0503020204020204" pitchFamily="34" charset="-122"/>
                <a:cs typeface="Aparajita" panose="020B0604020202020204" pitchFamily="34" charset="0"/>
              </a:rPr>
              <a:t>PART</a:t>
            </a:r>
            <a:endParaRPr lang="en-GB" altLang="zh-CN" sz="3200" dirty="0">
              <a:solidFill>
                <a:schemeClr val="bg1"/>
              </a:solidFill>
              <a:latin typeface="Impact" panose="020B0806030902050204" pitchFamily="34" charset="0"/>
              <a:ea typeface="微软雅黑" panose="020B0503020204020204" pitchFamily="34" charset="-122"/>
              <a:cs typeface="Aparajita" panose="020B0604020202020204" pitchFamily="34" charset="0"/>
            </a:endParaRPr>
          </a:p>
        </p:txBody>
      </p:sp>
      <p:sp>
        <p:nvSpPr>
          <p:cNvPr id="6" name="矩形 29"/>
          <p:cNvSpPr>
            <a:spLocks noChangeArrowheads="1"/>
          </p:cNvSpPr>
          <p:nvPr userDrawn="1"/>
        </p:nvSpPr>
        <p:spPr bwMode="auto">
          <a:xfrm>
            <a:off x="2066571" y="3516344"/>
            <a:ext cx="836134"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900" dirty="0" smtClean="0">
                <a:solidFill>
                  <a:schemeClr val="bg1"/>
                </a:solidFill>
                <a:latin typeface="Impact" panose="020B0806030902050204" pitchFamily="34" charset="0"/>
                <a:ea typeface="微软雅黑" panose="020B0503020204020204" pitchFamily="34" charset="-122"/>
                <a:cs typeface="Aparajita" panose="020B0604020202020204" pitchFamily="34" charset="0"/>
                <a:sym typeface="+mn-lt"/>
              </a:rPr>
              <a:t>岗位经历</a:t>
            </a:r>
            <a:endParaRPr lang="en-US" altLang="zh-CN" sz="2900" dirty="0">
              <a:solidFill>
                <a:schemeClr val="bg1"/>
              </a:solidFill>
              <a:latin typeface="Impact" panose="020B0806030902050204" pitchFamily="34" charset="0"/>
              <a:ea typeface="微软雅黑" panose="020B0503020204020204" pitchFamily="34" charset="-122"/>
              <a:cs typeface="Aparajita" panose="020B0604020202020204" pitchFamily="34" charset="0"/>
              <a:sym typeface="+mn-lt"/>
            </a:endParaRPr>
          </a:p>
        </p:txBody>
      </p:sp>
      <p:sp>
        <p:nvSpPr>
          <p:cNvPr id="7" name="文本框 6"/>
          <p:cNvSpPr txBox="1"/>
          <p:nvPr userDrawn="1"/>
        </p:nvSpPr>
        <p:spPr>
          <a:xfrm>
            <a:off x="1806153" y="1409411"/>
            <a:ext cx="1401346" cy="1323439"/>
          </a:xfrm>
          <a:prstGeom prst="rect">
            <a:avLst/>
          </a:prstGeom>
          <a:noFill/>
        </p:spPr>
        <p:txBody>
          <a:bodyPr wrap="none" rtlCol="0">
            <a:spAutoFit/>
          </a:bodyPr>
          <a:lstStyle/>
          <a:p>
            <a:pPr algn="dist"/>
            <a:r>
              <a:rPr lang="en-US" altLang="zh-CN" sz="8000" spc="600" dirty="0" smtClean="0">
                <a:solidFill>
                  <a:schemeClr val="bg1"/>
                </a:solidFill>
                <a:latin typeface="Impact" panose="020B0806030902050204" pitchFamily="34" charset="0"/>
                <a:ea typeface="造字工房力黑（非商用）常规体" pitchFamily="50" charset="-122"/>
                <a:cs typeface="Aparajita" panose="020B0604020202020204" pitchFamily="34" charset="0"/>
              </a:rPr>
              <a:t>04</a:t>
            </a:r>
            <a:endParaRPr lang="zh-CN" altLang="en-US" sz="8000" spc="600" dirty="0">
              <a:solidFill>
                <a:schemeClr val="bg1"/>
              </a:solidFill>
              <a:latin typeface="Impact" panose="020B0806030902050204" pitchFamily="34" charset="0"/>
              <a:ea typeface="造字工房力黑（非商用）常规体" pitchFamily="50" charset="-122"/>
              <a:cs typeface="Aparajita"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4000">
                                          <p:cBhvr additive="base">
                                            <p:cTn id="7" dur="1000" fill="hold"/>
                                            <p:tgtEl>
                                              <p:spTgt spid="3"/>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14:bounceEnd="54000">
                                          <p:cBhvr additive="base">
                                            <p:cTn id="11" dur="1000" fill="hold"/>
                                            <p:tgtEl>
                                              <p:spTgt spid="4"/>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22" presetClass="entr" presetSubtype="1"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p:bldP spid="6" grpId="0"/>
          <p:bldP spid="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1+#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22" presetClass="entr" presetSubtype="1" fill="hold" grpId="0" nodeType="withEffect">
                                      <p:stCondLst>
                                        <p:cond delay="100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p:bldP spid="6" grpId="0"/>
          <p:bldP spid="7" grpId="0"/>
        </p:bldLst>
      </p:timing>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4FB"/>
        </a:solidFill>
        <a:effectLst/>
      </p:bgPr>
    </p:bg>
    <p:spTree>
      <p:nvGrpSpPr>
        <p:cNvPr id="1" name=""/>
        <p:cNvGrpSpPr/>
        <p:nvPr/>
      </p:nvGrpSpPr>
      <p:grpSpPr>
        <a:xfrm>
          <a:off x="0" y="0"/>
          <a:ext cx="0" cy="0"/>
          <a:chOff x="0" y="0"/>
          <a:chExt cx="0" cy="0"/>
        </a:xfrm>
      </p:grpSpPr>
      <p:sp>
        <p:nvSpPr>
          <p:cNvPr id="7" name="矩形 6"/>
          <p:cNvSpPr/>
          <p:nvPr userDrawn="1"/>
        </p:nvSpPr>
        <p:spPr>
          <a:xfrm>
            <a:off x="2991173" y="0"/>
            <a:ext cx="61683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userDrawn="1"/>
        </p:nvPicPr>
        <p:blipFill>
          <a:blip r:embed="rId14" cstate="print">
            <a:lum bright="70000" contrast="-70000"/>
          </a:blip>
          <a:stretch>
            <a:fillRect/>
          </a:stretch>
        </p:blipFill>
        <p:spPr>
          <a:xfrm>
            <a:off x="3236018" y="454204"/>
            <a:ext cx="5907982" cy="590798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13.jpeg"/><Relationship Id="rId18" Type="http://schemas.openxmlformats.org/officeDocument/2006/relationships/image" Target="../media/image18.jpe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10.xml"/><Relationship Id="rId17" Type="http://schemas.openxmlformats.org/officeDocument/2006/relationships/image" Target="../media/image17.png"/><Relationship Id="rId2" Type="http://schemas.openxmlformats.org/officeDocument/2006/relationships/tags" Target="../tags/tag3.xml"/><Relationship Id="rId16" Type="http://schemas.openxmlformats.org/officeDocument/2006/relationships/image" Target="../media/image16.jpe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4.xml"/><Relationship Id="rId5" Type="http://schemas.openxmlformats.org/officeDocument/2006/relationships/tags" Target="../tags/tag6.xml"/><Relationship Id="rId15" Type="http://schemas.openxmlformats.org/officeDocument/2006/relationships/image" Target="../media/image15.jpe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7" Type="http://schemas.openxmlformats.org/officeDocument/2006/relationships/image" Target="../media/image30.jpe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image" Target="../media/image37.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657907" y="1441345"/>
            <a:ext cx="7175411" cy="3967566"/>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348267" y="1441345"/>
            <a:ext cx="2309641" cy="3967566"/>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1845862" y="3807608"/>
            <a:ext cx="1314450" cy="1314448"/>
            <a:chOff x="4505325" y="1543050"/>
            <a:chExt cx="1854200" cy="1854200"/>
          </a:xfrm>
        </p:grpSpPr>
        <p:sp>
          <p:nvSpPr>
            <p:cNvPr id="16" name="椭圆 15"/>
            <p:cNvSpPr/>
            <p:nvPr/>
          </p:nvSpPr>
          <p:spPr>
            <a:xfrm>
              <a:off x="4505325" y="1543050"/>
              <a:ext cx="1854200" cy="1854200"/>
            </a:xfrm>
            <a:prstGeom prst="ellipse">
              <a:avLst/>
            </a:pr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4625975" y="1663700"/>
              <a:ext cx="1612900" cy="1612900"/>
            </a:xfrm>
            <a:prstGeom prst="ellipse">
              <a:avLst/>
            </a:prstGeom>
            <a:blipFill dpi="0" rotWithShape="1">
              <a:blip r:embed="rId3" cstate="screen"/>
              <a:srcRect/>
              <a:stretch>
                <a:fillRect/>
              </a:stretch>
            </a:blipFill>
            <a:ln w="12700">
              <a:noFill/>
            </a:ln>
            <a:effectLst>
              <a:innerShdw blurRad="381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4493292" y="4500033"/>
            <a:ext cx="2044125" cy="261610"/>
            <a:chOff x="3434345" y="5961037"/>
            <a:chExt cx="2463061" cy="315226"/>
          </a:xfrm>
        </p:grpSpPr>
        <p:grpSp>
          <p:nvGrpSpPr>
            <p:cNvPr id="19" name="组合 18"/>
            <p:cNvGrpSpPr/>
            <p:nvPr/>
          </p:nvGrpSpPr>
          <p:grpSpPr>
            <a:xfrm>
              <a:off x="3434345" y="5969714"/>
              <a:ext cx="290422" cy="290422"/>
              <a:chOff x="3434345" y="5959066"/>
              <a:chExt cx="290422" cy="290422"/>
            </a:xfrm>
          </p:grpSpPr>
          <p:sp>
            <p:nvSpPr>
              <p:cNvPr id="21" name="椭圆 20"/>
              <p:cNvSpPr/>
              <p:nvPr/>
            </p:nvSpPr>
            <p:spPr>
              <a:xfrm>
                <a:off x="3434345" y="5959066"/>
                <a:ext cx="290422" cy="290422"/>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4546B"/>
                  </a:solidFill>
                </a:endParaRPr>
              </a:p>
            </p:txBody>
          </p:sp>
          <p:sp>
            <p:nvSpPr>
              <p:cNvPr id="22" name="student-graduation-cap-shape_52041"/>
              <p:cNvSpPr>
                <a:spLocks noChangeAspect="1"/>
              </p:cNvSpPr>
              <p:nvPr/>
            </p:nvSpPr>
            <p:spPr bwMode="auto">
              <a:xfrm>
                <a:off x="3506911" y="6029152"/>
                <a:ext cx="145290" cy="150250"/>
              </a:xfrm>
              <a:custGeom>
                <a:avLst/>
                <a:gdLst>
                  <a:gd name="connsiteX0" fmla="*/ 233363 w 325438"/>
                  <a:gd name="connsiteY0" fmla="*/ 249238 h 336550"/>
                  <a:gd name="connsiteX1" fmla="*/ 279401 w 325438"/>
                  <a:gd name="connsiteY1" fmla="*/ 249238 h 336550"/>
                  <a:gd name="connsiteX2" fmla="*/ 279401 w 325438"/>
                  <a:gd name="connsiteY2" fmla="*/ 290513 h 336550"/>
                  <a:gd name="connsiteX3" fmla="*/ 233363 w 325438"/>
                  <a:gd name="connsiteY3" fmla="*/ 290513 h 336550"/>
                  <a:gd name="connsiteX4" fmla="*/ 171450 w 325438"/>
                  <a:gd name="connsiteY4" fmla="*/ 249238 h 336550"/>
                  <a:gd name="connsiteX5" fmla="*/ 217488 w 325438"/>
                  <a:gd name="connsiteY5" fmla="*/ 249238 h 336550"/>
                  <a:gd name="connsiteX6" fmla="*/ 217488 w 325438"/>
                  <a:gd name="connsiteY6" fmla="*/ 290513 h 336550"/>
                  <a:gd name="connsiteX7" fmla="*/ 171450 w 325438"/>
                  <a:gd name="connsiteY7" fmla="*/ 290513 h 336550"/>
                  <a:gd name="connsiteX8" fmla="*/ 107950 w 325438"/>
                  <a:gd name="connsiteY8" fmla="*/ 249238 h 336550"/>
                  <a:gd name="connsiteX9" fmla="*/ 155575 w 325438"/>
                  <a:gd name="connsiteY9" fmla="*/ 249238 h 336550"/>
                  <a:gd name="connsiteX10" fmla="*/ 155575 w 325438"/>
                  <a:gd name="connsiteY10" fmla="*/ 290513 h 336550"/>
                  <a:gd name="connsiteX11" fmla="*/ 107950 w 325438"/>
                  <a:gd name="connsiteY11" fmla="*/ 290513 h 336550"/>
                  <a:gd name="connsiteX12" fmla="*/ 46038 w 325438"/>
                  <a:gd name="connsiteY12" fmla="*/ 249238 h 336550"/>
                  <a:gd name="connsiteX13" fmla="*/ 93663 w 325438"/>
                  <a:gd name="connsiteY13" fmla="*/ 249238 h 336550"/>
                  <a:gd name="connsiteX14" fmla="*/ 93663 w 325438"/>
                  <a:gd name="connsiteY14" fmla="*/ 290513 h 336550"/>
                  <a:gd name="connsiteX15" fmla="*/ 46038 w 325438"/>
                  <a:gd name="connsiteY15" fmla="*/ 290513 h 336550"/>
                  <a:gd name="connsiteX16" fmla="*/ 233363 w 325438"/>
                  <a:gd name="connsiteY16" fmla="*/ 195263 h 336550"/>
                  <a:gd name="connsiteX17" fmla="*/ 279401 w 325438"/>
                  <a:gd name="connsiteY17" fmla="*/ 195263 h 336550"/>
                  <a:gd name="connsiteX18" fmla="*/ 279401 w 325438"/>
                  <a:gd name="connsiteY18" fmla="*/ 234951 h 336550"/>
                  <a:gd name="connsiteX19" fmla="*/ 233363 w 325438"/>
                  <a:gd name="connsiteY19" fmla="*/ 234951 h 336550"/>
                  <a:gd name="connsiteX20" fmla="*/ 171450 w 325438"/>
                  <a:gd name="connsiteY20" fmla="*/ 195263 h 336550"/>
                  <a:gd name="connsiteX21" fmla="*/ 217488 w 325438"/>
                  <a:gd name="connsiteY21" fmla="*/ 195263 h 336550"/>
                  <a:gd name="connsiteX22" fmla="*/ 217488 w 325438"/>
                  <a:gd name="connsiteY22" fmla="*/ 234951 h 336550"/>
                  <a:gd name="connsiteX23" fmla="*/ 171450 w 325438"/>
                  <a:gd name="connsiteY23" fmla="*/ 234951 h 336550"/>
                  <a:gd name="connsiteX24" fmla="*/ 107950 w 325438"/>
                  <a:gd name="connsiteY24" fmla="*/ 195263 h 336550"/>
                  <a:gd name="connsiteX25" fmla="*/ 155575 w 325438"/>
                  <a:gd name="connsiteY25" fmla="*/ 195263 h 336550"/>
                  <a:gd name="connsiteX26" fmla="*/ 155575 w 325438"/>
                  <a:gd name="connsiteY26" fmla="*/ 234951 h 336550"/>
                  <a:gd name="connsiteX27" fmla="*/ 107950 w 325438"/>
                  <a:gd name="connsiteY27" fmla="*/ 234951 h 336550"/>
                  <a:gd name="connsiteX28" fmla="*/ 46038 w 325438"/>
                  <a:gd name="connsiteY28" fmla="*/ 195263 h 336550"/>
                  <a:gd name="connsiteX29" fmla="*/ 93663 w 325438"/>
                  <a:gd name="connsiteY29" fmla="*/ 195263 h 336550"/>
                  <a:gd name="connsiteX30" fmla="*/ 93663 w 325438"/>
                  <a:gd name="connsiteY30" fmla="*/ 234951 h 336550"/>
                  <a:gd name="connsiteX31" fmla="*/ 46038 w 325438"/>
                  <a:gd name="connsiteY31" fmla="*/ 234951 h 336550"/>
                  <a:gd name="connsiteX32" fmla="*/ 233363 w 325438"/>
                  <a:gd name="connsiteY32" fmla="*/ 139700 h 336550"/>
                  <a:gd name="connsiteX33" fmla="*/ 279401 w 325438"/>
                  <a:gd name="connsiteY33" fmla="*/ 139700 h 336550"/>
                  <a:gd name="connsiteX34" fmla="*/ 279401 w 325438"/>
                  <a:gd name="connsiteY34" fmla="*/ 180975 h 336550"/>
                  <a:gd name="connsiteX35" fmla="*/ 233363 w 325438"/>
                  <a:gd name="connsiteY35" fmla="*/ 180975 h 336550"/>
                  <a:gd name="connsiteX36" fmla="*/ 171450 w 325438"/>
                  <a:gd name="connsiteY36" fmla="*/ 139700 h 336550"/>
                  <a:gd name="connsiteX37" fmla="*/ 217488 w 325438"/>
                  <a:gd name="connsiteY37" fmla="*/ 139700 h 336550"/>
                  <a:gd name="connsiteX38" fmla="*/ 217488 w 325438"/>
                  <a:gd name="connsiteY38" fmla="*/ 180975 h 336550"/>
                  <a:gd name="connsiteX39" fmla="*/ 171450 w 325438"/>
                  <a:gd name="connsiteY39" fmla="*/ 180975 h 336550"/>
                  <a:gd name="connsiteX40" fmla="*/ 107950 w 325438"/>
                  <a:gd name="connsiteY40" fmla="*/ 139700 h 336550"/>
                  <a:gd name="connsiteX41" fmla="*/ 155575 w 325438"/>
                  <a:gd name="connsiteY41" fmla="*/ 139700 h 336550"/>
                  <a:gd name="connsiteX42" fmla="*/ 155575 w 325438"/>
                  <a:gd name="connsiteY42" fmla="*/ 180975 h 336550"/>
                  <a:gd name="connsiteX43" fmla="*/ 107950 w 325438"/>
                  <a:gd name="connsiteY43" fmla="*/ 180975 h 336550"/>
                  <a:gd name="connsiteX44" fmla="*/ 49167 w 325438"/>
                  <a:gd name="connsiteY44" fmla="*/ 38100 h 336550"/>
                  <a:gd name="connsiteX45" fmla="*/ 25400 w 325438"/>
                  <a:gd name="connsiteY45" fmla="*/ 61753 h 336550"/>
                  <a:gd name="connsiteX46" fmla="*/ 25400 w 325438"/>
                  <a:gd name="connsiteY46" fmla="*/ 289085 h 336550"/>
                  <a:gd name="connsiteX47" fmla="*/ 49167 w 325438"/>
                  <a:gd name="connsiteY47" fmla="*/ 312738 h 336550"/>
                  <a:gd name="connsiteX48" fmla="*/ 276271 w 325438"/>
                  <a:gd name="connsiteY48" fmla="*/ 312738 h 336550"/>
                  <a:gd name="connsiteX49" fmla="*/ 300038 w 325438"/>
                  <a:gd name="connsiteY49" fmla="*/ 289085 h 336550"/>
                  <a:gd name="connsiteX50" fmla="*/ 300038 w 325438"/>
                  <a:gd name="connsiteY50" fmla="*/ 61753 h 336550"/>
                  <a:gd name="connsiteX51" fmla="*/ 276271 w 325438"/>
                  <a:gd name="connsiteY51" fmla="*/ 38100 h 336550"/>
                  <a:gd name="connsiteX52" fmla="*/ 269669 w 325438"/>
                  <a:gd name="connsiteY52" fmla="*/ 38100 h 336550"/>
                  <a:gd name="connsiteX53" fmla="*/ 269669 w 325438"/>
                  <a:gd name="connsiteY53" fmla="*/ 63067 h 336550"/>
                  <a:gd name="connsiteX54" fmla="*/ 276271 w 325438"/>
                  <a:gd name="connsiteY54" fmla="*/ 74894 h 336550"/>
                  <a:gd name="connsiteX55" fmla="*/ 260427 w 325438"/>
                  <a:gd name="connsiteY55" fmla="*/ 90662 h 336550"/>
                  <a:gd name="connsiteX56" fmla="*/ 244582 w 325438"/>
                  <a:gd name="connsiteY56" fmla="*/ 74894 h 336550"/>
                  <a:gd name="connsiteX57" fmla="*/ 249864 w 325438"/>
                  <a:gd name="connsiteY57" fmla="*/ 63067 h 336550"/>
                  <a:gd name="connsiteX58" fmla="*/ 249864 w 325438"/>
                  <a:gd name="connsiteY58" fmla="*/ 38100 h 336550"/>
                  <a:gd name="connsiteX59" fmla="*/ 231379 w 325438"/>
                  <a:gd name="connsiteY59" fmla="*/ 38100 h 336550"/>
                  <a:gd name="connsiteX60" fmla="*/ 231379 w 325438"/>
                  <a:gd name="connsiteY60" fmla="*/ 63067 h 336550"/>
                  <a:gd name="connsiteX61" fmla="*/ 236660 w 325438"/>
                  <a:gd name="connsiteY61" fmla="*/ 74894 h 336550"/>
                  <a:gd name="connsiteX62" fmla="*/ 220816 w 325438"/>
                  <a:gd name="connsiteY62" fmla="*/ 90662 h 336550"/>
                  <a:gd name="connsiteX63" fmla="*/ 204971 w 325438"/>
                  <a:gd name="connsiteY63" fmla="*/ 74894 h 336550"/>
                  <a:gd name="connsiteX64" fmla="*/ 210253 w 325438"/>
                  <a:gd name="connsiteY64" fmla="*/ 63067 h 336550"/>
                  <a:gd name="connsiteX65" fmla="*/ 210253 w 325438"/>
                  <a:gd name="connsiteY65" fmla="*/ 38100 h 336550"/>
                  <a:gd name="connsiteX66" fmla="*/ 191767 w 325438"/>
                  <a:gd name="connsiteY66" fmla="*/ 38100 h 336550"/>
                  <a:gd name="connsiteX67" fmla="*/ 191767 w 325438"/>
                  <a:gd name="connsiteY67" fmla="*/ 63067 h 336550"/>
                  <a:gd name="connsiteX68" fmla="*/ 198369 w 325438"/>
                  <a:gd name="connsiteY68" fmla="*/ 74894 h 336550"/>
                  <a:gd name="connsiteX69" fmla="*/ 182525 w 325438"/>
                  <a:gd name="connsiteY69" fmla="*/ 90662 h 336550"/>
                  <a:gd name="connsiteX70" fmla="*/ 166680 w 325438"/>
                  <a:gd name="connsiteY70" fmla="*/ 74894 h 336550"/>
                  <a:gd name="connsiteX71" fmla="*/ 171962 w 325438"/>
                  <a:gd name="connsiteY71" fmla="*/ 63067 h 336550"/>
                  <a:gd name="connsiteX72" fmla="*/ 171962 w 325438"/>
                  <a:gd name="connsiteY72" fmla="*/ 38100 h 336550"/>
                  <a:gd name="connsiteX73" fmla="*/ 153476 w 325438"/>
                  <a:gd name="connsiteY73" fmla="*/ 38100 h 336550"/>
                  <a:gd name="connsiteX74" fmla="*/ 153476 w 325438"/>
                  <a:gd name="connsiteY74" fmla="*/ 63067 h 336550"/>
                  <a:gd name="connsiteX75" fmla="*/ 158758 w 325438"/>
                  <a:gd name="connsiteY75" fmla="*/ 74894 h 336550"/>
                  <a:gd name="connsiteX76" fmla="*/ 142913 w 325438"/>
                  <a:gd name="connsiteY76" fmla="*/ 90662 h 336550"/>
                  <a:gd name="connsiteX77" fmla="*/ 127069 w 325438"/>
                  <a:gd name="connsiteY77" fmla="*/ 74894 h 336550"/>
                  <a:gd name="connsiteX78" fmla="*/ 133671 w 325438"/>
                  <a:gd name="connsiteY78" fmla="*/ 63067 h 336550"/>
                  <a:gd name="connsiteX79" fmla="*/ 133671 w 325438"/>
                  <a:gd name="connsiteY79" fmla="*/ 38100 h 336550"/>
                  <a:gd name="connsiteX80" fmla="*/ 115186 w 325438"/>
                  <a:gd name="connsiteY80" fmla="*/ 38100 h 336550"/>
                  <a:gd name="connsiteX81" fmla="*/ 115186 w 325438"/>
                  <a:gd name="connsiteY81" fmla="*/ 63067 h 336550"/>
                  <a:gd name="connsiteX82" fmla="*/ 120467 w 325438"/>
                  <a:gd name="connsiteY82" fmla="*/ 74894 h 336550"/>
                  <a:gd name="connsiteX83" fmla="*/ 104623 w 325438"/>
                  <a:gd name="connsiteY83" fmla="*/ 90662 h 336550"/>
                  <a:gd name="connsiteX84" fmla="*/ 88778 w 325438"/>
                  <a:gd name="connsiteY84" fmla="*/ 74894 h 336550"/>
                  <a:gd name="connsiteX85" fmla="*/ 94060 w 325438"/>
                  <a:gd name="connsiteY85" fmla="*/ 63067 h 336550"/>
                  <a:gd name="connsiteX86" fmla="*/ 94060 w 325438"/>
                  <a:gd name="connsiteY86" fmla="*/ 38100 h 336550"/>
                  <a:gd name="connsiteX87" fmla="*/ 75574 w 325438"/>
                  <a:gd name="connsiteY87" fmla="*/ 38100 h 336550"/>
                  <a:gd name="connsiteX88" fmla="*/ 75574 w 325438"/>
                  <a:gd name="connsiteY88" fmla="*/ 63067 h 336550"/>
                  <a:gd name="connsiteX89" fmla="*/ 80856 w 325438"/>
                  <a:gd name="connsiteY89" fmla="*/ 74894 h 336550"/>
                  <a:gd name="connsiteX90" fmla="*/ 65011 w 325438"/>
                  <a:gd name="connsiteY90" fmla="*/ 90662 h 336550"/>
                  <a:gd name="connsiteX91" fmla="*/ 49167 w 325438"/>
                  <a:gd name="connsiteY91" fmla="*/ 74894 h 336550"/>
                  <a:gd name="connsiteX92" fmla="*/ 55769 w 325438"/>
                  <a:gd name="connsiteY92" fmla="*/ 63067 h 336550"/>
                  <a:gd name="connsiteX93" fmla="*/ 55769 w 325438"/>
                  <a:gd name="connsiteY93" fmla="*/ 38100 h 336550"/>
                  <a:gd name="connsiteX94" fmla="*/ 49167 w 325438"/>
                  <a:gd name="connsiteY94" fmla="*/ 38100 h 336550"/>
                  <a:gd name="connsiteX95" fmla="*/ 65315 w 325438"/>
                  <a:gd name="connsiteY95" fmla="*/ 4763 h 336550"/>
                  <a:gd name="connsiteX96" fmla="*/ 61913 w 325438"/>
                  <a:gd name="connsiteY96" fmla="*/ 10110 h 336550"/>
                  <a:gd name="connsiteX97" fmla="*/ 61913 w 325438"/>
                  <a:gd name="connsiteY97" fmla="*/ 75616 h 336550"/>
                  <a:gd name="connsiteX98" fmla="*/ 65315 w 325438"/>
                  <a:gd name="connsiteY98" fmla="*/ 80963 h 336550"/>
                  <a:gd name="connsiteX99" fmla="*/ 69851 w 325438"/>
                  <a:gd name="connsiteY99" fmla="*/ 75616 h 336550"/>
                  <a:gd name="connsiteX100" fmla="*/ 69851 w 325438"/>
                  <a:gd name="connsiteY100" fmla="*/ 10110 h 336550"/>
                  <a:gd name="connsiteX101" fmla="*/ 65315 w 325438"/>
                  <a:gd name="connsiteY101" fmla="*/ 4763 h 336550"/>
                  <a:gd name="connsiteX102" fmla="*/ 104776 w 325438"/>
                  <a:gd name="connsiteY102" fmla="*/ 4763 h 336550"/>
                  <a:gd name="connsiteX103" fmla="*/ 100013 w 325438"/>
                  <a:gd name="connsiteY103" fmla="*/ 10110 h 336550"/>
                  <a:gd name="connsiteX104" fmla="*/ 100013 w 325438"/>
                  <a:gd name="connsiteY104" fmla="*/ 75616 h 336550"/>
                  <a:gd name="connsiteX105" fmla="*/ 104776 w 325438"/>
                  <a:gd name="connsiteY105" fmla="*/ 80963 h 336550"/>
                  <a:gd name="connsiteX106" fmla="*/ 109538 w 325438"/>
                  <a:gd name="connsiteY106" fmla="*/ 75616 h 336550"/>
                  <a:gd name="connsiteX107" fmla="*/ 109538 w 325438"/>
                  <a:gd name="connsiteY107" fmla="*/ 10110 h 336550"/>
                  <a:gd name="connsiteX108" fmla="*/ 104776 w 325438"/>
                  <a:gd name="connsiteY108" fmla="*/ 4763 h 336550"/>
                  <a:gd name="connsiteX109" fmla="*/ 142876 w 325438"/>
                  <a:gd name="connsiteY109" fmla="*/ 4763 h 336550"/>
                  <a:gd name="connsiteX110" fmla="*/ 138113 w 325438"/>
                  <a:gd name="connsiteY110" fmla="*/ 10110 h 336550"/>
                  <a:gd name="connsiteX111" fmla="*/ 138113 w 325438"/>
                  <a:gd name="connsiteY111" fmla="*/ 75616 h 336550"/>
                  <a:gd name="connsiteX112" fmla="*/ 142876 w 325438"/>
                  <a:gd name="connsiteY112" fmla="*/ 80963 h 336550"/>
                  <a:gd name="connsiteX113" fmla="*/ 147638 w 325438"/>
                  <a:gd name="connsiteY113" fmla="*/ 75616 h 336550"/>
                  <a:gd name="connsiteX114" fmla="*/ 147638 w 325438"/>
                  <a:gd name="connsiteY114" fmla="*/ 10110 h 336550"/>
                  <a:gd name="connsiteX115" fmla="*/ 142876 w 325438"/>
                  <a:gd name="connsiteY115" fmla="*/ 4763 h 336550"/>
                  <a:gd name="connsiteX116" fmla="*/ 182563 w 325438"/>
                  <a:gd name="connsiteY116" fmla="*/ 4763 h 336550"/>
                  <a:gd name="connsiteX117" fmla="*/ 177800 w 325438"/>
                  <a:gd name="connsiteY117" fmla="*/ 10110 h 336550"/>
                  <a:gd name="connsiteX118" fmla="*/ 177800 w 325438"/>
                  <a:gd name="connsiteY118" fmla="*/ 75616 h 336550"/>
                  <a:gd name="connsiteX119" fmla="*/ 182563 w 325438"/>
                  <a:gd name="connsiteY119" fmla="*/ 80963 h 336550"/>
                  <a:gd name="connsiteX120" fmla="*/ 187325 w 325438"/>
                  <a:gd name="connsiteY120" fmla="*/ 75616 h 336550"/>
                  <a:gd name="connsiteX121" fmla="*/ 187325 w 325438"/>
                  <a:gd name="connsiteY121" fmla="*/ 10110 h 336550"/>
                  <a:gd name="connsiteX122" fmla="*/ 182563 w 325438"/>
                  <a:gd name="connsiteY122" fmla="*/ 4763 h 336550"/>
                  <a:gd name="connsiteX123" fmla="*/ 220663 w 325438"/>
                  <a:gd name="connsiteY123" fmla="*/ 4763 h 336550"/>
                  <a:gd name="connsiteX124" fmla="*/ 215900 w 325438"/>
                  <a:gd name="connsiteY124" fmla="*/ 10110 h 336550"/>
                  <a:gd name="connsiteX125" fmla="*/ 215900 w 325438"/>
                  <a:gd name="connsiteY125" fmla="*/ 75616 h 336550"/>
                  <a:gd name="connsiteX126" fmla="*/ 220663 w 325438"/>
                  <a:gd name="connsiteY126" fmla="*/ 80963 h 336550"/>
                  <a:gd name="connsiteX127" fmla="*/ 225425 w 325438"/>
                  <a:gd name="connsiteY127" fmla="*/ 75616 h 336550"/>
                  <a:gd name="connsiteX128" fmla="*/ 225425 w 325438"/>
                  <a:gd name="connsiteY128" fmla="*/ 10110 h 336550"/>
                  <a:gd name="connsiteX129" fmla="*/ 220663 w 325438"/>
                  <a:gd name="connsiteY129" fmla="*/ 4763 h 336550"/>
                  <a:gd name="connsiteX130" fmla="*/ 260124 w 325438"/>
                  <a:gd name="connsiteY130" fmla="*/ 4763 h 336550"/>
                  <a:gd name="connsiteX131" fmla="*/ 255588 w 325438"/>
                  <a:gd name="connsiteY131" fmla="*/ 10110 h 336550"/>
                  <a:gd name="connsiteX132" fmla="*/ 255588 w 325438"/>
                  <a:gd name="connsiteY132" fmla="*/ 75616 h 336550"/>
                  <a:gd name="connsiteX133" fmla="*/ 260124 w 325438"/>
                  <a:gd name="connsiteY133" fmla="*/ 80963 h 336550"/>
                  <a:gd name="connsiteX134" fmla="*/ 263526 w 325438"/>
                  <a:gd name="connsiteY134" fmla="*/ 75616 h 336550"/>
                  <a:gd name="connsiteX135" fmla="*/ 263526 w 325438"/>
                  <a:gd name="connsiteY135" fmla="*/ 10110 h 336550"/>
                  <a:gd name="connsiteX136" fmla="*/ 260124 w 325438"/>
                  <a:gd name="connsiteY136" fmla="*/ 4763 h 336550"/>
                  <a:gd name="connsiteX137" fmla="*/ 64823 w 325438"/>
                  <a:gd name="connsiteY137" fmla="*/ 0 h 336550"/>
                  <a:gd name="connsiteX138" fmla="*/ 75406 w 325438"/>
                  <a:gd name="connsiteY138" fmla="*/ 10517 h 336550"/>
                  <a:gd name="connsiteX139" fmla="*/ 75406 w 325438"/>
                  <a:gd name="connsiteY139" fmla="*/ 14461 h 336550"/>
                  <a:gd name="connsiteX140" fmla="*/ 93927 w 325438"/>
                  <a:gd name="connsiteY140" fmla="*/ 14461 h 336550"/>
                  <a:gd name="connsiteX141" fmla="*/ 93927 w 325438"/>
                  <a:gd name="connsiteY141" fmla="*/ 10517 h 336550"/>
                  <a:gd name="connsiteX142" fmla="*/ 104511 w 325438"/>
                  <a:gd name="connsiteY142" fmla="*/ 0 h 336550"/>
                  <a:gd name="connsiteX143" fmla="*/ 115094 w 325438"/>
                  <a:gd name="connsiteY143" fmla="*/ 10517 h 336550"/>
                  <a:gd name="connsiteX144" fmla="*/ 115094 w 325438"/>
                  <a:gd name="connsiteY144" fmla="*/ 14461 h 336550"/>
                  <a:gd name="connsiteX145" fmla="*/ 133615 w 325438"/>
                  <a:gd name="connsiteY145" fmla="*/ 14461 h 336550"/>
                  <a:gd name="connsiteX146" fmla="*/ 133615 w 325438"/>
                  <a:gd name="connsiteY146" fmla="*/ 10517 h 336550"/>
                  <a:gd name="connsiteX147" fmla="*/ 142875 w 325438"/>
                  <a:gd name="connsiteY147" fmla="*/ 0 h 336550"/>
                  <a:gd name="connsiteX148" fmla="*/ 153459 w 325438"/>
                  <a:gd name="connsiteY148" fmla="*/ 10517 h 336550"/>
                  <a:gd name="connsiteX149" fmla="*/ 153459 w 325438"/>
                  <a:gd name="connsiteY149" fmla="*/ 14461 h 336550"/>
                  <a:gd name="connsiteX150" fmla="*/ 171980 w 325438"/>
                  <a:gd name="connsiteY150" fmla="*/ 14461 h 336550"/>
                  <a:gd name="connsiteX151" fmla="*/ 171980 w 325438"/>
                  <a:gd name="connsiteY151" fmla="*/ 10517 h 336550"/>
                  <a:gd name="connsiteX152" fmla="*/ 182563 w 325438"/>
                  <a:gd name="connsiteY152" fmla="*/ 0 h 336550"/>
                  <a:gd name="connsiteX153" fmla="*/ 191823 w 325438"/>
                  <a:gd name="connsiteY153" fmla="*/ 10517 h 336550"/>
                  <a:gd name="connsiteX154" fmla="*/ 191823 w 325438"/>
                  <a:gd name="connsiteY154" fmla="*/ 14461 h 336550"/>
                  <a:gd name="connsiteX155" fmla="*/ 210344 w 325438"/>
                  <a:gd name="connsiteY155" fmla="*/ 14461 h 336550"/>
                  <a:gd name="connsiteX156" fmla="*/ 210344 w 325438"/>
                  <a:gd name="connsiteY156" fmla="*/ 10517 h 336550"/>
                  <a:gd name="connsiteX157" fmla="*/ 220927 w 325438"/>
                  <a:gd name="connsiteY157" fmla="*/ 0 h 336550"/>
                  <a:gd name="connsiteX158" fmla="*/ 231511 w 325438"/>
                  <a:gd name="connsiteY158" fmla="*/ 10517 h 336550"/>
                  <a:gd name="connsiteX159" fmla="*/ 231511 w 325438"/>
                  <a:gd name="connsiteY159" fmla="*/ 14461 h 336550"/>
                  <a:gd name="connsiteX160" fmla="*/ 250032 w 325438"/>
                  <a:gd name="connsiteY160" fmla="*/ 14461 h 336550"/>
                  <a:gd name="connsiteX161" fmla="*/ 250032 w 325438"/>
                  <a:gd name="connsiteY161" fmla="*/ 10517 h 336550"/>
                  <a:gd name="connsiteX162" fmla="*/ 260615 w 325438"/>
                  <a:gd name="connsiteY162" fmla="*/ 0 h 336550"/>
                  <a:gd name="connsiteX163" fmla="*/ 269875 w 325438"/>
                  <a:gd name="connsiteY163" fmla="*/ 10517 h 336550"/>
                  <a:gd name="connsiteX164" fmla="*/ 269875 w 325438"/>
                  <a:gd name="connsiteY164" fmla="*/ 14461 h 336550"/>
                  <a:gd name="connsiteX165" fmla="*/ 276490 w 325438"/>
                  <a:gd name="connsiteY165" fmla="*/ 14461 h 336550"/>
                  <a:gd name="connsiteX166" fmla="*/ 325438 w 325438"/>
                  <a:gd name="connsiteY166" fmla="*/ 61789 h 336550"/>
                  <a:gd name="connsiteX167" fmla="*/ 325438 w 325438"/>
                  <a:gd name="connsiteY167" fmla="*/ 289223 h 336550"/>
                  <a:gd name="connsiteX168" fmla="*/ 276490 w 325438"/>
                  <a:gd name="connsiteY168" fmla="*/ 336550 h 336550"/>
                  <a:gd name="connsiteX169" fmla="*/ 48948 w 325438"/>
                  <a:gd name="connsiteY169" fmla="*/ 336550 h 336550"/>
                  <a:gd name="connsiteX170" fmla="*/ 0 w 325438"/>
                  <a:gd name="connsiteY170" fmla="*/ 289223 h 336550"/>
                  <a:gd name="connsiteX171" fmla="*/ 0 w 325438"/>
                  <a:gd name="connsiteY171" fmla="*/ 61789 h 336550"/>
                  <a:gd name="connsiteX172" fmla="*/ 48948 w 325438"/>
                  <a:gd name="connsiteY172" fmla="*/ 14461 h 336550"/>
                  <a:gd name="connsiteX173" fmla="*/ 55563 w 325438"/>
                  <a:gd name="connsiteY173" fmla="*/ 14461 h 336550"/>
                  <a:gd name="connsiteX174" fmla="*/ 55563 w 325438"/>
                  <a:gd name="connsiteY174" fmla="*/ 10517 h 336550"/>
                  <a:gd name="connsiteX175" fmla="*/ 64823 w 325438"/>
                  <a:gd name="connsiteY17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Lst>
                <a:rect l="l" t="t" r="r" b="b"/>
                <a:pathLst>
                  <a:path w="325438" h="336550">
                    <a:moveTo>
                      <a:pt x="233363" y="249238"/>
                    </a:moveTo>
                    <a:lnTo>
                      <a:pt x="279401" y="249238"/>
                    </a:lnTo>
                    <a:lnTo>
                      <a:pt x="279401" y="290513"/>
                    </a:lnTo>
                    <a:lnTo>
                      <a:pt x="233363" y="290513"/>
                    </a:lnTo>
                    <a:close/>
                    <a:moveTo>
                      <a:pt x="171450" y="249238"/>
                    </a:moveTo>
                    <a:lnTo>
                      <a:pt x="217488" y="249238"/>
                    </a:lnTo>
                    <a:lnTo>
                      <a:pt x="217488" y="290513"/>
                    </a:lnTo>
                    <a:lnTo>
                      <a:pt x="171450" y="290513"/>
                    </a:lnTo>
                    <a:close/>
                    <a:moveTo>
                      <a:pt x="107950" y="249238"/>
                    </a:moveTo>
                    <a:lnTo>
                      <a:pt x="155575" y="249238"/>
                    </a:lnTo>
                    <a:lnTo>
                      <a:pt x="155575" y="290513"/>
                    </a:lnTo>
                    <a:lnTo>
                      <a:pt x="107950" y="290513"/>
                    </a:lnTo>
                    <a:close/>
                    <a:moveTo>
                      <a:pt x="46038" y="249238"/>
                    </a:moveTo>
                    <a:lnTo>
                      <a:pt x="93663" y="249238"/>
                    </a:lnTo>
                    <a:lnTo>
                      <a:pt x="93663" y="290513"/>
                    </a:lnTo>
                    <a:lnTo>
                      <a:pt x="46038" y="290513"/>
                    </a:lnTo>
                    <a:close/>
                    <a:moveTo>
                      <a:pt x="233363" y="195263"/>
                    </a:moveTo>
                    <a:lnTo>
                      <a:pt x="279401" y="195263"/>
                    </a:lnTo>
                    <a:lnTo>
                      <a:pt x="279401" y="234951"/>
                    </a:lnTo>
                    <a:lnTo>
                      <a:pt x="233363" y="234951"/>
                    </a:lnTo>
                    <a:close/>
                    <a:moveTo>
                      <a:pt x="171450" y="195263"/>
                    </a:moveTo>
                    <a:lnTo>
                      <a:pt x="217488" y="195263"/>
                    </a:lnTo>
                    <a:lnTo>
                      <a:pt x="217488" y="234951"/>
                    </a:lnTo>
                    <a:lnTo>
                      <a:pt x="171450" y="234951"/>
                    </a:lnTo>
                    <a:close/>
                    <a:moveTo>
                      <a:pt x="107950" y="195263"/>
                    </a:moveTo>
                    <a:lnTo>
                      <a:pt x="155575" y="195263"/>
                    </a:lnTo>
                    <a:lnTo>
                      <a:pt x="155575" y="234951"/>
                    </a:lnTo>
                    <a:lnTo>
                      <a:pt x="107950" y="234951"/>
                    </a:lnTo>
                    <a:close/>
                    <a:moveTo>
                      <a:pt x="46038" y="195263"/>
                    </a:moveTo>
                    <a:lnTo>
                      <a:pt x="93663" y="195263"/>
                    </a:lnTo>
                    <a:lnTo>
                      <a:pt x="93663" y="234951"/>
                    </a:lnTo>
                    <a:lnTo>
                      <a:pt x="46038" y="234951"/>
                    </a:lnTo>
                    <a:close/>
                    <a:moveTo>
                      <a:pt x="233363" y="139700"/>
                    </a:moveTo>
                    <a:lnTo>
                      <a:pt x="279401" y="139700"/>
                    </a:lnTo>
                    <a:lnTo>
                      <a:pt x="279401" y="180975"/>
                    </a:lnTo>
                    <a:lnTo>
                      <a:pt x="233363" y="180975"/>
                    </a:lnTo>
                    <a:close/>
                    <a:moveTo>
                      <a:pt x="171450" y="139700"/>
                    </a:moveTo>
                    <a:lnTo>
                      <a:pt x="217488" y="139700"/>
                    </a:lnTo>
                    <a:lnTo>
                      <a:pt x="217488" y="180975"/>
                    </a:lnTo>
                    <a:lnTo>
                      <a:pt x="171450" y="180975"/>
                    </a:lnTo>
                    <a:close/>
                    <a:moveTo>
                      <a:pt x="107950" y="139700"/>
                    </a:moveTo>
                    <a:lnTo>
                      <a:pt x="155575" y="139700"/>
                    </a:lnTo>
                    <a:lnTo>
                      <a:pt x="155575" y="180975"/>
                    </a:lnTo>
                    <a:lnTo>
                      <a:pt x="107950" y="180975"/>
                    </a:lnTo>
                    <a:close/>
                    <a:moveTo>
                      <a:pt x="49167" y="38100"/>
                    </a:moveTo>
                    <a:cubicBezTo>
                      <a:pt x="35963" y="38100"/>
                      <a:pt x="25400" y="48613"/>
                      <a:pt x="25400" y="61753"/>
                    </a:cubicBezTo>
                    <a:cubicBezTo>
                      <a:pt x="25400" y="61753"/>
                      <a:pt x="25400" y="61753"/>
                      <a:pt x="25400" y="289085"/>
                    </a:cubicBezTo>
                    <a:cubicBezTo>
                      <a:pt x="25400" y="302226"/>
                      <a:pt x="35963" y="312738"/>
                      <a:pt x="49167" y="312738"/>
                    </a:cubicBezTo>
                    <a:cubicBezTo>
                      <a:pt x="49167" y="312738"/>
                      <a:pt x="49167" y="312738"/>
                      <a:pt x="276271" y="312738"/>
                    </a:cubicBezTo>
                    <a:cubicBezTo>
                      <a:pt x="289475" y="312738"/>
                      <a:pt x="300038" y="302226"/>
                      <a:pt x="300038" y="289085"/>
                    </a:cubicBezTo>
                    <a:cubicBezTo>
                      <a:pt x="300038" y="289085"/>
                      <a:pt x="300038" y="289085"/>
                      <a:pt x="300038" y="61753"/>
                    </a:cubicBezTo>
                    <a:cubicBezTo>
                      <a:pt x="300038" y="48613"/>
                      <a:pt x="289475" y="38100"/>
                      <a:pt x="276271" y="38100"/>
                    </a:cubicBezTo>
                    <a:cubicBezTo>
                      <a:pt x="276271" y="38100"/>
                      <a:pt x="276271" y="38100"/>
                      <a:pt x="269669" y="38100"/>
                    </a:cubicBezTo>
                    <a:cubicBezTo>
                      <a:pt x="269669" y="38100"/>
                      <a:pt x="269669" y="38100"/>
                      <a:pt x="269669" y="63067"/>
                    </a:cubicBezTo>
                    <a:cubicBezTo>
                      <a:pt x="273631" y="65695"/>
                      <a:pt x="276271" y="70951"/>
                      <a:pt x="276271" y="74894"/>
                    </a:cubicBezTo>
                    <a:cubicBezTo>
                      <a:pt x="276271" y="84092"/>
                      <a:pt x="268349" y="90662"/>
                      <a:pt x="260427" y="90662"/>
                    </a:cubicBezTo>
                    <a:cubicBezTo>
                      <a:pt x="251184" y="90662"/>
                      <a:pt x="244582" y="84092"/>
                      <a:pt x="244582" y="74894"/>
                    </a:cubicBezTo>
                    <a:cubicBezTo>
                      <a:pt x="244582" y="70951"/>
                      <a:pt x="245903" y="65695"/>
                      <a:pt x="249864" y="63067"/>
                    </a:cubicBezTo>
                    <a:cubicBezTo>
                      <a:pt x="249864" y="63067"/>
                      <a:pt x="249864" y="63067"/>
                      <a:pt x="249864" y="38100"/>
                    </a:cubicBezTo>
                    <a:cubicBezTo>
                      <a:pt x="249864" y="38100"/>
                      <a:pt x="249864" y="38100"/>
                      <a:pt x="231379" y="38100"/>
                    </a:cubicBezTo>
                    <a:cubicBezTo>
                      <a:pt x="231379" y="38100"/>
                      <a:pt x="231379" y="38100"/>
                      <a:pt x="231379" y="63067"/>
                    </a:cubicBezTo>
                    <a:cubicBezTo>
                      <a:pt x="234019" y="65695"/>
                      <a:pt x="236660" y="70951"/>
                      <a:pt x="236660" y="74894"/>
                    </a:cubicBezTo>
                    <a:cubicBezTo>
                      <a:pt x="236660" y="84092"/>
                      <a:pt x="230058" y="90662"/>
                      <a:pt x="220816" y="90662"/>
                    </a:cubicBezTo>
                    <a:cubicBezTo>
                      <a:pt x="212893" y="90662"/>
                      <a:pt x="204971" y="84092"/>
                      <a:pt x="204971" y="74894"/>
                    </a:cubicBezTo>
                    <a:cubicBezTo>
                      <a:pt x="204971" y="70951"/>
                      <a:pt x="207612" y="65695"/>
                      <a:pt x="210253" y="63067"/>
                    </a:cubicBezTo>
                    <a:cubicBezTo>
                      <a:pt x="210253" y="63067"/>
                      <a:pt x="210253" y="63067"/>
                      <a:pt x="210253" y="38100"/>
                    </a:cubicBezTo>
                    <a:cubicBezTo>
                      <a:pt x="210253" y="38100"/>
                      <a:pt x="210253" y="38100"/>
                      <a:pt x="191767" y="38100"/>
                    </a:cubicBezTo>
                    <a:cubicBezTo>
                      <a:pt x="191767" y="38100"/>
                      <a:pt x="191767" y="38100"/>
                      <a:pt x="191767" y="63067"/>
                    </a:cubicBezTo>
                    <a:cubicBezTo>
                      <a:pt x="195728" y="65695"/>
                      <a:pt x="198369" y="70951"/>
                      <a:pt x="198369" y="74894"/>
                    </a:cubicBezTo>
                    <a:cubicBezTo>
                      <a:pt x="198369" y="84092"/>
                      <a:pt x="190447" y="90662"/>
                      <a:pt x="182525" y="90662"/>
                    </a:cubicBezTo>
                    <a:cubicBezTo>
                      <a:pt x="173282" y="90662"/>
                      <a:pt x="166680" y="84092"/>
                      <a:pt x="166680" y="74894"/>
                    </a:cubicBezTo>
                    <a:cubicBezTo>
                      <a:pt x="166680" y="70951"/>
                      <a:pt x="168001" y="65695"/>
                      <a:pt x="171962" y="63067"/>
                    </a:cubicBezTo>
                    <a:cubicBezTo>
                      <a:pt x="171962" y="63067"/>
                      <a:pt x="171962" y="63067"/>
                      <a:pt x="171962" y="38100"/>
                    </a:cubicBezTo>
                    <a:cubicBezTo>
                      <a:pt x="171962" y="38100"/>
                      <a:pt x="171962" y="38100"/>
                      <a:pt x="153476" y="38100"/>
                    </a:cubicBezTo>
                    <a:cubicBezTo>
                      <a:pt x="153476" y="38100"/>
                      <a:pt x="153476" y="38100"/>
                      <a:pt x="153476" y="63067"/>
                    </a:cubicBezTo>
                    <a:cubicBezTo>
                      <a:pt x="157438" y="65695"/>
                      <a:pt x="158758" y="70951"/>
                      <a:pt x="158758" y="74894"/>
                    </a:cubicBezTo>
                    <a:cubicBezTo>
                      <a:pt x="158758" y="84092"/>
                      <a:pt x="152156" y="90662"/>
                      <a:pt x="142913" y="90662"/>
                    </a:cubicBezTo>
                    <a:cubicBezTo>
                      <a:pt x="134991" y="90662"/>
                      <a:pt x="127069" y="84092"/>
                      <a:pt x="127069" y="74894"/>
                    </a:cubicBezTo>
                    <a:cubicBezTo>
                      <a:pt x="127069" y="70951"/>
                      <a:pt x="129710" y="65695"/>
                      <a:pt x="133671" y="63067"/>
                    </a:cubicBezTo>
                    <a:cubicBezTo>
                      <a:pt x="133671" y="63067"/>
                      <a:pt x="133671" y="63067"/>
                      <a:pt x="133671" y="38100"/>
                    </a:cubicBezTo>
                    <a:cubicBezTo>
                      <a:pt x="133671" y="38100"/>
                      <a:pt x="133671" y="38100"/>
                      <a:pt x="115186" y="38100"/>
                    </a:cubicBezTo>
                    <a:cubicBezTo>
                      <a:pt x="115186" y="38100"/>
                      <a:pt x="115186" y="38100"/>
                      <a:pt x="115186" y="63067"/>
                    </a:cubicBezTo>
                    <a:cubicBezTo>
                      <a:pt x="117826" y="65695"/>
                      <a:pt x="120467" y="70951"/>
                      <a:pt x="120467" y="74894"/>
                    </a:cubicBezTo>
                    <a:cubicBezTo>
                      <a:pt x="120467" y="84092"/>
                      <a:pt x="112545" y="90662"/>
                      <a:pt x="104623" y="90662"/>
                    </a:cubicBezTo>
                    <a:cubicBezTo>
                      <a:pt x="95380" y="90662"/>
                      <a:pt x="88778" y="84092"/>
                      <a:pt x="88778" y="74894"/>
                    </a:cubicBezTo>
                    <a:cubicBezTo>
                      <a:pt x="88778" y="70951"/>
                      <a:pt x="91419" y="65695"/>
                      <a:pt x="94060" y="63067"/>
                    </a:cubicBezTo>
                    <a:cubicBezTo>
                      <a:pt x="94060" y="63067"/>
                      <a:pt x="94060" y="63067"/>
                      <a:pt x="94060" y="38100"/>
                    </a:cubicBezTo>
                    <a:cubicBezTo>
                      <a:pt x="94060" y="38100"/>
                      <a:pt x="94060" y="38100"/>
                      <a:pt x="75574" y="38100"/>
                    </a:cubicBezTo>
                    <a:cubicBezTo>
                      <a:pt x="75574" y="38100"/>
                      <a:pt x="75574" y="38100"/>
                      <a:pt x="75574" y="63067"/>
                    </a:cubicBezTo>
                    <a:cubicBezTo>
                      <a:pt x="79535" y="65695"/>
                      <a:pt x="80856" y="70951"/>
                      <a:pt x="80856" y="74894"/>
                    </a:cubicBezTo>
                    <a:cubicBezTo>
                      <a:pt x="80856" y="84092"/>
                      <a:pt x="74254" y="90662"/>
                      <a:pt x="65011" y="90662"/>
                    </a:cubicBezTo>
                    <a:cubicBezTo>
                      <a:pt x="57089" y="90662"/>
                      <a:pt x="49167" y="84092"/>
                      <a:pt x="49167" y="74894"/>
                    </a:cubicBezTo>
                    <a:cubicBezTo>
                      <a:pt x="49167" y="70951"/>
                      <a:pt x="51808" y="65695"/>
                      <a:pt x="55769" y="63067"/>
                    </a:cubicBezTo>
                    <a:cubicBezTo>
                      <a:pt x="55769" y="63067"/>
                      <a:pt x="55769" y="63067"/>
                      <a:pt x="55769" y="38100"/>
                    </a:cubicBezTo>
                    <a:cubicBezTo>
                      <a:pt x="55769" y="38100"/>
                      <a:pt x="55769" y="38100"/>
                      <a:pt x="49167" y="38100"/>
                    </a:cubicBezTo>
                    <a:close/>
                    <a:moveTo>
                      <a:pt x="65315" y="4763"/>
                    </a:moveTo>
                    <a:cubicBezTo>
                      <a:pt x="63047" y="4763"/>
                      <a:pt x="61913" y="7437"/>
                      <a:pt x="61913" y="10110"/>
                    </a:cubicBezTo>
                    <a:lnTo>
                      <a:pt x="61913" y="75616"/>
                    </a:lnTo>
                    <a:cubicBezTo>
                      <a:pt x="61913" y="79626"/>
                      <a:pt x="63047" y="80963"/>
                      <a:pt x="65315" y="80963"/>
                    </a:cubicBezTo>
                    <a:cubicBezTo>
                      <a:pt x="68717" y="80963"/>
                      <a:pt x="69851" y="79626"/>
                      <a:pt x="69851" y="75616"/>
                    </a:cubicBezTo>
                    <a:cubicBezTo>
                      <a:pt x="69851" y="75616"/>
                      <a:pt x="69851" y="75616"/>
                      <a:pt x="69851" y="10110"/>
                    </a:cubicBezTo>
                    <a:cubicBezTo>
                      <a:pt x="69851" y="7437"/>
                      <a:pt x="68717" y="4763"/>
                      <a:pt x="65315" y="4763"/>
                    </a:cubicBezTo>
                    <a:close/>
                    <a:moveTo>
                      <a:pt x="104776" y="4763"/>
                    </a:moveTo>
                    <a:cubicBezTo>
                      <a:pt x="102394" y="4763"/>
                      <a:pt x="100013" y="7437"/>
                      <a:pt x="100013" y="10110"/>
                    </a:cubicBezTo>
                    <a:lnTo>
                      <a:pt x="100013" y="75616"/>
                    </a:lnTo>
                    <a:cubicBezTo>
                      <a:pt x="100013" y="79626"/>
                      <a:pt x="102394" y="80963"/>
                      <a:pt x="104776" y="80963"/>
                    </a:cubicBezTo>
                    <a:cubicBezTo>
                      <a:pt x="107157" y="80963"/>
                      <a:pt x="109538" y="79626"/>
                      <a:pt x="109538" y="75616"/>
                    </a:cubicBezTo>
                    <a:cubicBezTo>
                      <a:pt x="109538" y="75616"/>
                      <a:pt x="109538" y="75616"/>
                      <a:pt x="109538" y="10110"/>
                    </a:cubicBezTo>
                    <a:cubicBezTo>
                      <a:pt x="109538" y="7437"/>
                      <a:pt x="107157" y="4763"/>
                      <a:pt x="104776" y="4763"/>
                    </a:cubicBezTo>
                    <a:close/>
                    <a:moveTo>
                      <a:pt x="142876" y="4763"/>
                    </a:moveTo>
                    <a:cubicBezTo>
                      <a:pt x="140494" y="4763"/>
                      <a:pt x="138113" y="7437"/>
                      <a:pt x="138113" y="10110"/>
                    </a:cubicBezTo>
                    <a:lnTo>
                      <a:pt x="138113" y="75616"/>
                    </a:lnTo>
                    <a:cubicBezTo>
                      <a:pt x="138113" y="79626"/>
                      <a:pt x="140494" y="80963"/>
                      <a:pt x="142876" y="80963"/>
                    </a:cubicBezTo>
                    <a:cubicBezTo>
                      <a:pt x="145257" y="80963"/>
                      <a:pt x="147638" y="79626"/>
                      <a:pt x="147638" y="75616"/>
                    </a:cubicBezTo>
                    <a:cubicBezTo>
                      <a:pt x="147638" y="75616"/>
                      <a:pt x="147638" y="75616"/>
                      <a:pt x="147638" y="10110"/>
                    </a:cubicBezTo>
                    <a:cubicBezTo>
                      <a:pt x="147638" y="7437"/>
                      <a:pt x="145257" y="4763"/>
                      <a:pt x="142876" y="4763"/>
                    </a:cubicBezTo>
                    <a:close/>
                    <a:moveTo>
                      <a:pt x="182563" y="4763"/>
                    </a:moveTo>
                    <a:cubicBezTo>
                      <a:pt x="180181" y="4763"/>
                      <a:pt x="177800" y="7437"/>
                      <a:pt x="177800" y="10110"/>
                    </a:cubicBezTo>
                    <a:lnTo>
                      <a:pt x="177800" y="75616"/>
                    </a:lnTo>
                    <a:cubicBezTo>
                      <a:pt x="177800" y="79626"/>
                      <a:pt x="180181" y="80963"/>
                      <a:pt x="182563" y="80963"/>
                    </a:cubicBezTo>
                    <a:cubicBezTo>
                      <a:pt x="184944" y="80963"/>
                      <a:pt x="187325" y="79626"/>
                      <a:pt x="187325" y="75616"/>
                    </a:cubicBezTo>
                    <a:cubicBezTo>
                      <a:pt x="187325" y="75616"/>
                      <a:pt x="187325" y="75616"/>
                      <a:pt x="187325" y="10110"/>
                    </a:cubicBezTo>
                    <a:cubicBezTo>
                      <a:pt x="187325" y="7437"/>
                      <a:pt x="184944" y="4763"/>
                      <a:pt x="182563" y="4763"/>
                    </a:cubicBezTo>
                    <a:close/>
                    <a:moveTo>
                      <a:pt x="220663" y="4763"/>
                    </a:moveTo>
                    <a:cubicBezTo>
                      <a:pt x="218281" y="4763"/>
                      <a:pt x="215900" y="7437"/>
                      <a:pt x="215900" y="10110"/>
                    </a:cubicBezTo>
                    <a:lnTo>
                      <a:pt x="215900" y="75616"/>
                    </a:lnTo>
                    <a:cubicBezTo>
                      <a:pt x="215900" y="79626"/>
                      <a:pt x="218281" y="80963"/>
                      <a:pt x="220663" y="80963"/>
                    </a:cubicBezTo>
                    <a:cubicBezTo>
                      <a:pt x="223044" y="80963"/>
                      <a:pt x="225425" y="79626"/>
                      <a:pt x="225425" y="75616"/>
                    </a:cubicBezTo>
                    <a:cubicBezTo>
                      <a:pt x="225425" y="75616"/>
                      <a:pt x="225425" y="75616"/>
                      <a:pt x="225425" y="10110"/>
                    </a:cubicBezTo>
                    <a:cubicBezTo>
                      <a:pt x="225425" y="7437"/>
                      <a:pt x="223044" y="4763"/>
                      <a:pt x="220663" y="4763"/>
                    </a:cubicBezTo>
                    <a:close/>
                    <a:moveTo>
                      <a:pt x="260124" y="4763"/>
                    </a:moveTo>
                    <a:cubicBezTo>
                      <a:pt x="256722" y="4763"/>
                      <a:pt x="255588" y="7437"/>
                      <a:pt x="255588" y="10110"/>
                    </a:cubicBezTo>
                    <a:lnTo>
                      <a:pt x="255588" y="75616"/>
                    </a:lnTo>
                    <a:cubicBezTo>
                      <a:pt x="255588" y="79626"/>
                      <a:pt x="256722" y="80963"/>
                      <a:pt x="260124" y="80963"/>
                    </a:cubicBezTo>
                    <a:cubicBezTo>
                      <a:pt x="262392" y="80963"/>
                      <a:pt x="263526" y="79626"/>
                      <a:pt x="263526" y="75616"/>
                    </a:cubicBezTo>
                    <a:cubicBezTo>
                      <a:pt x="263526" y="75616"/>
                      <a:pt x="263526" y="75616"/>
                      <a:pt x="263526" y="10110"/>
                    </a:cubicBezTo>
                    <a:cubicBezTo>
                      <a:pt x="263526" y="7437"/>
                      <a:pt x="262392" y="4763"/>
                      <a:pt x="260124" y="4763"/>
                    </a:cubicBezTo>
                    <a:close/>
                    <a:moveTo>
                      <a:pt x="64823" y="0"/>
                    </a:moveTo>
                    <a:cubicBezTo>
                      <a:pt x="71438" y="0"/>
                      <a:pt x="75406" y="3944"/>
                      <a:pt x="75406" y="10517"/>
                    </a:cubicBezTo>
                    <a:cubicBezTo>
                      <a:pt x="75406" y="10517"/>
                      <a:pt x="75406" y="10517"/>
                      <a:pt x="75406" y="14461"/>
                    </a:cubicBezTo>
                    <a:cubicBezTo>
                      <a:pt x="75406" y="14461"/>
                      <a:pt x="75406" y="14461"/>
                      <a:pt x="93927" y="14461"/>
                    </a:cubicBezTo>
                    <a:cubicBezTo>
                      <a:pt x="93927" y="14461"/>
                      <a:pt x="93927" y="14461"/>
                      <a:pt x="93927" y="10517"/>
                    </a:cubicBezTo>
                    <a:cubicBezTo>
                      <a:pt x="93927" y="3944"/>
                      <a:pt x="99219" y="0"/>
                      <a:pt x="104511" y="0"/>
                    </a:cubicBezTo>
                    <a:cubicBezTo>
                      <a:pt x="109802" y="0"/>
                      <a:pt x="115094" y="3944"/>
                      <a:pt x="115094" y="10517"/>
                    </a:cubicBezTo>
                    <a:cubicBezTo>
                      <a:pt x="115094" y="10517"/>
                      <a:pt x="115094" y="10517"/>
                      <a:pt x="115094" y="14461"/>
                    </a:cubicBezTo>
                    <a:cubicBezTo>
                      <a:pt x="115094" y="14461"/>
                      <a:pt x="115094" y="14461"/>
                      <a:pt x="133615" y="14461"/>
                    </a:cubicBezTo>
                    <a:cubicBezTo>
                      <a:pt x="133615" y="14461"/>
                      <a:pt x="133615" y="14461"/>
                      <a:pt x="133615" y="10517"/>
                    </a:cubicBezTo>
                    <a:cubicBezTo>
                      <a:pt x="133615" y="3944"/>
                      <a:pt x="137584" y="0"/>
                      <a:pt x="142875" y="0"/>
                    </a:cubicBezTo>
                    <a:cubicBezTo>
                      <a:pt x="149490" y="0"/>
                      <a:pt x="153459" y="3944"/>
                      <a:pt x="153459" y="10517"/>
                    </a:cubicBezTo>
                    <a:cubicBezTo>
                      <a:pt x="153459" y="10517"/>
                      <a:pt x="153459" y="10517"/>
                      <a:pt x="153459" y="14461"/>
                    </a:cubicBezTo>
                    <a:cubicBezTo>
                      <a:pt x="153459" y="14461"/>
                      <a:pt x="153459" y="14461"/>
                      <a:pt x="171980" y="14461"/>
                    </a:cubicBezTo>
                    <a:cubicBezTo>
                      <a:pt x="171980" y="14461"/>
                      <a:pt x="171980" y="14461"/>
                      <a:pt x="171980" y="10517"/>
                    </a:cubicBezTo>
                    <a:cubicBezTo>
                      <a:pt x="171980" y="3944"/>
                      <a:pt x="175948" y="0"/>
                      <a:pt x="182563" y="0"/>
                    </a:cubicBezTo>
                    <a:cubicBezTo>
                      <a:pt x="187855" y="0"/>
                      <a:pt x="191823" y="3944"/>
                      <a:pt x="191823" y="10517"/>
                    </a:cubicBezTo>
                    <a:cubicBezTo>
                      <a:pt x="191823" y="10517"/>
                      <a:pt x="191823" y="10517"/>
                      <a:pt x="191823" y="14461"/>
                    </a:cubicBezTo>
                    <a:cubicBezTo>
                      <a:pt x="191823" y="14461"/>
                      <a:pt x="191823" y="14461"/>
                      <a:pt x="210344" y="14461"/>
                    </a:cubicBezTo>
                    <a:cubicBezTo>
                      <a:pt x="210344" y="14461"/>
                      <a:pt x="210344" y="14461"/>
                      <a:pt x="210344" y="10517"/>
                    </a:cubicBezTo>
                    <a:cubicBezTo>
                      <a:pt x="210344" y="3944"/>
                      <a:pt x="215636" y="0"/>
                      <a:pt x="220927" y="0"/>
                    </a:cubicBezTo>
                    <a:cubicBezTo>
                      <a:pt x="226219" y="0"/>
                      <a:pt x="231511" y="3944"/>
                      <a:pt x="231511" y="10517"/>
                    </a:cubicBezTo>
                    <a:cubicBezTo>
                      <a:pt x="231511" y="10517"/>
                      <a:pt x="231511" y="10517"/>
                      <a:pt x="231511" y="14461"/>
                    </a:cubicBezTo>
                    <a:cubicBezTo>
                      <a:pt x="231511" y="14461"/>
                      <a:pt x="231511" y="14461"/>
                      <a:pt x="250032" y="14461"/>
                    </a:cubicBezTo>
                    <a:cubicBezTo>
                      <a:pt x="250032" y="14461"/>
                      <a:pt x="250032" y="14461"/>
                      <a:pt x="250032" y="10517"/>
                    </a:cubicBezTo>
                    <a:cubicBezTo>
                      <a:pt x="250032" y="3944"/>
                      <a:pt x="254000" y="0"/>
                      <a:pt x="260615" y="0"/>
                    </a:cubicBezTo>
                    <a:cubicBezTo>
                      <a:pt x="265907" y="0"/>
                      <a:pt x="269875" y="3944"/>
                      <a:pt x="269875" y="10517"/>
                    </a:cubicBezTo>
                    <a:cubicBezTo>
                      <a:pt x="269875" y="10517"/>
                      <a:pt x="269875" y="10517"/>
                      <a:pt x="269875" y="14461"/>
                    </a:cubicBezTo>
                    <a:cubicBezTo>
                      <a:pt x="269875" y="14461"/>
                      <a:pt x="269875" y="14461"/>
                      <a:pt x="276490" y="14461"/>
                    </a:cubicBezTo>
                    <a:cubicBezTo>
                      <a:pt x="302948" y="14461"/>
                      <a:pt x="325438" y="35496"/>
                      <a:pt x="325438" y="61789"/>
                    </a:cubicBezTo>
                    <a:cubicBezTo>
                      <a:pt x="325438" y="61789"/>
                      <a:pt x="325438" y="61789"/>
                      <a:pt x="325438" y="289223"/>
                    </a:cubicBezTo>
                    <a:cubicBezTo>
                      <a:pt x="325438" y="315516"/>
                      <a:pt x="302948" y="336550"/>
                      <a:pt x="276490" y="336550"/>
                    </a:cubicBezTo>
                    <a:cubicBezTo>
                      <a:pt x="276490" y="336550"/>
                      <a:pt x="276490" y="336550"/>
                      <a:pt x="48948" y="336550"/>
                    </a:cubicBezTo>
                    <a:cubicBezTo>
                      <a:pt x="22490" y="336550"/>
                      <a:pt x="0" y="315516"/>
                      <a:pt x="0" y="289223"/>
                    </a:cubicBezTo>
                    <a:cubicBezTo>
                      <a:pt x="0" y="289223"/>
                      <a:pt x="0" y="289223"/>
                      <a:pt x="0" y="61789"/>
                    </a:cubicBezTo>
                    <a:cubicBezTo>
                      <a:pt x="0" y="35496"/>
                      <a:pt x="22490" y="14461"/>
                      <a:pt x="48948" y="14461"/>
                    </a:cubicBezTo>
                    <a:cubicBezTo>
                      <a:pt x="48948" y="14461"/>
                      <a:pt x="48948" y="14461"/>
                      <a:pt x="55563" y="14461"/>
                    </a:cubicBezTo>
                    <a:cubicBezTo>
                      <a:pt x="55563" y="14461"/>
                      <a:pt x="55563" y="14461"/>
                      <a:pt x="55563" y="10517"/>
                    </a:cubicBezTo>
                    <a:cubicBezTo>
                      <a:pt x="55563" y="3944"/>
                      <a:pt x="59531" y="0"/>
                      <a:pt x="64823"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i="0" u="none" strike="noStrike" kern="1200" cap="none" spc="0" normalizeH="0" baseline="0" noProof="0">
                  <a:ln>
                    <a:noFill/>
                  </a:ln>
                  <a:solidFill>
                    <a:srgbClr val="44546B"/>
                  </a:solidFill>
                  <a:effectLst/>
                  <a:uLnTx/>
                  <a:uFillTx/>
                  <a:latin typeface="Arial" panose="020B0604020202020204"/>
                  <a:ea typeface="微软雅黑" panose="020B0503020204020204" pitchFamily="34" charset="-122"/>
                  <a:cs typeface="+mn-cs"/>
                </a:endParaRPr>
              </a:p>
            </p:txBody>
          </p:sp>
        </p:grpSp>
        <p:sp>
          <p:nvSpPr>
            <p:cNvPr id="20" name="文本框 19"/>
            <p:cNvSpPr txBox="1"/>
            <p:nvPr/>
          </p:nvSpPr>
          <p:spPr>
            <a:xfrm>
              <a:off x="3788131" y="5961037"/>
              <a:ext cx="2109275" cy="3152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i="0" u="none" strike="noStrike" kern="1200" cap="none" spc="0" normalizeH="0" baseline="0" noProof="0" dirty="0" smtClean="0">
                  <a:ln>
                    <a:noFill/>
                  </a:ln>
                  <a:solidFill>
                    <a:srgbClr val="44546B"/>
                  </a:solidFill>
                  <a:effectLst/>
                  <a:uLnTx/>
                  <a:uFillTx/>
                  <a:latin typeface="微软雅黑" panose="020B0503020204020204" pitchFamily="34" charset="-122"/>
                  <a:ea typeface="微软雅黑" panose="020B0503020204020204" pitchFamily="34" charset="-122"/>
                  <a:cs typeface="+mn-cs"/>
                </a:rPr>
                <a:t>竞选岗位：市场经理</a:t>
              </a:r>
              <a:endParaRPr kumimoji="0" lang="zh-CN" altLang="en-US" sz="1050" i="0" u="none" strike="noStrike" kern="1200" cap="none" spc="0" normalizeH="0" baseline="0" noProof="0" dirty="0">
                <a:ln>
                  <a:noFill/>
                </a:ln>
                <a:solidFill>
                  <a:srgbClr val="44546B"/>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22"/>
          <p:cNvGrpSpPr/>
          <p:nvPr/>
        </p:nvGrpSpPr>
        <p:grpSpPr>
          <a:xfrm>
            <a:off x="6871053" y="4500033"/>
            <a:ext cx="2089290" cy="252730"/>
            <a:chOff x="6290819" y="5961037"/>
            <a:chExt cx="2517483" cy="304526"/>
          </a:xfrm>
        </p:grpSpPr>
        <p:sp>
          <p:nvSpPr>
            <p:cNvPr id="24" name="文本框 23"/>
            <p:cNvSpPr txBox="1"/>
            <p:nvPr/>
          </p:nvSpPr>
          <p:spPr>
            <a:xfrm>
              <a:off x="6642755" y="5961037"/>
              <a:ext cx="2165547" cy="3045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050" smtClean="0">
                  <a:solidFill>
                    <a:srgbClr val="44546B"/>
                  </a:solidFill>
                  <a:latin typeface="微软雅黑" panose="020B0503020204020204" pitchFamily="34" charset="-122"/>
                  <a:ea typeface="微软雅黑" panose="020B0503020204020204" pitchFamily="34" charset="-122"/>
                </a:rPr>
                <a:t>竞选人员：</a:t>
              </a:r>
              <a:r>
                <a:rPr lang="en-US" altLang="zh-CN" sz="1050" smtClean="0">
                  <a:solidFill>
                    <a:srgbClr val="44546B"/>
                  </a:solidFill>
                  <a:latin typeface="微软雅黑" panose="020B0503020204020204" pitchFamily="34" charset="-122"/>
                  <a:ea typeface="微软雅黑" panose="020B0503020204020204" pitchFamily="34" charset="-122"/>
                </a:rPr>
                <a:t>PPT818</a:t>
              </a:r>
              <a:endParaRPr kumimoji="0" lang="zh-CN" altLang="en-US" sz="1050" i="0" u="none" strike="noStrike" kern="1200" cap="none" spc="0" normalizeH="0" baseline="0" noProof="0" dirty="0">
                <a:ln>
                  <a:noFill/>
                </a:ln>
                <a:solidFill>
                  <a:srgbClr val="44546B"/>
                </a:solidFill>
                <a:effectLst/>
                <a:uLnTx/>
                <a:uFillTx/>
                <a:latin typeface="微软雅黑" panose="020B0503020204020204" pitchFamily="34" charset="-122"/>
                <a:ea typeface="微软雅黑" panose="020B0503020204020204" pitchFamily="34" charset="-122"/>
              </a:endParaRPr>
            </a:p>
          </p:txBody>
        </p:sp>
        <p:grpSp>
          <p:nvGrpSpPr>
            <p:cNvPr id="25" name="组合 24"/>
            <p:cNvGrpSpPr/>
            <p:nvPr/>
          </p:nvGrpSpPr>
          <p:grpSpPr>
            <a:xfrm>
              <a:off x="6290819" y="5969714"/>
              <a:ext cx="290422" cy="290422"/>
              <a:chOff x="6112795" y="5959066"/>
              <a:chExt cx="290422" cy="290422"/>
            </a:xfrm>
          </p:grpSpPr>
          <p:sp>
            <p:nvSpPr>
              <p:cNvPr id="26" name="椭圆 25"/>
              <p:cNvSpPr/>
              <p:nvPr/>
            </p:nvSpPr>
            <p:spPr>
              <a:xfrm>
                <a:off x="6112795" y="5959066"/>
                <a:ext cx="290422" cy="290422"/>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4546B"/>
                  </a:solidFill>
                </a:endParaRPr>
              </a:p>
            </p:txBody>
          </p:sp>
          <p:sp>
            <p:nvSpPr>
              <p:cNvPr id="27" name="student-graduation-cap-shape_52041"/>
              <p:cNvSpPr>
                <a:spLocks noChangeAspect="1"/>
              </p:cNvSpPr>
              <p:nvPr/>
            </p:nvSpPr>
            <p:spPr bwMode="auto">
              <a:xfrm>
                <a:off x="6195064" y="6028461"/>
                <a:ext cx="125885" cy="151633"/>
              </a:xfrm>
              <a:custGeom>
                <a:avLst/>
                <a:gdLst>
                  <a:gd name="connsiteX0" fmla="*/ 56671 w 279400"/>
                  <a:gd name="connsiteY0" fmla="*/ 192087 h 336550"/>
                  <a:gd name="connsiteX1" fmla="*/ 224047 w 279400"/>
                  <a:gd name="connsiteY1" fmla="*/ 192087 h 336550"/>
                  <a:gd name="connsiteX2" fmla="*/ 279400 w 279400"/>
                  <a:gd name="connsiteY2" fmla="*/ 247752 h 336550"/>
                  <a:gd name="connsiteX3" fmla="*/ 279400 w 279400"/>
                  <a:gd name="connsiteY3" fmla="*/ 336550 h 336550"/>
                  <a:gd name="connsiteX4" fmla="*/ 176602 w 279400"/>
                  <a:gd name="connsiteY4" fmla="*/ 336550 h 336550"/>
                  <a:gd name="connsiteX5" fmla="*/ 158151 w 279400"/>
                  <a:gd name="connsiteY5" fmla="*/ 245101 h 336550"/>
                  <a:gd name="connsiteX6" fmla="*/ 151562 w 279400"/>
                  <a:gd name="connsiteY6" fmla="*/ 239800 h 336550"/>
                  <a:gd name="connsiteX7" fmla="*/ 167377 w 279400"/>
                  <a:gd name="connsiteY7" fmla="*/ 213293 h 336550"/>
                  <a:gd name="connsiteX8" fmla="*/ 167377 w 279400"/>
                  <a:gd name="connsiteY8" fmla="*/ 209317 h 336550"/>
                  <a:gd name="connsiteX9" fmla="*/ 163423 w 279400"/>
                  <a:gd name="connsiteY9" fmla="*/ 207991 h 336550"/>
                  <a:gd name="connsiteX10" fmla="*/ 121249 w 279400"/>
                  <a:gd name="connsiteY10" fmla="*/ 207991 h 336550"/>
                  <a:gd name="connsiteX11" fmla="*/ 118613 w 279400"/>
                  <a:gd name="connsiteY11" fmla="*/ 209317 h 336550"/>
                  <a:gd name="connsiteX12" fmla="*/ 118613 w 279400"/>
                  <a:gd name="connsiteY12" fmla="*/ 213293 h 336550"/>
                  <a:gd name="connsiteX13" fmla="*/ 134429 w 279400"/>
                  <a:gd name="connsiteY13" fmla="*/ 239800 h 336550"/>
                  <a:gd name="connsiteX14" fmla="*/ 126521 w 279400"/>
                  <a:gd name="connsiteY14" fmla="*/ 245101 h 336550"/>
                  <a:gd name="connsiteX15" fmla="*/ 110706 w 279400"/>
                  <a:gd name="connsiteY15" fmla="*/ 336550 h 336550"/>
                  <a:gd name="connsiteX16" fmla="*/ 0 w 279400"/>
                  <a:gd name="connsiteY16" fmla="*/ 336550 h 336550"/>
                  <a:gd name="connsiteX17" fmla="*/ 0 w 279400"/>
                  <a:gd name="connsiteY17" fmla="*/ 247752 h 336550"/>
                  <a:gd name="connsiteX18" fmla="*/ 56671 w 279400"/>
                  <a:gd name="connsiteY18" fmla="*/ 192087 h 336550"/>
                  <a:gd name="connsiteX19" fmla="*/ 138907 w 279400"/>
                  <a:gd name="connsiteY19" fmla="*/ 0 h 336550"/>
                  <a:gd name="connsiteX20" fmla="*/ 219076 w 279400"/>
                  <a:gd name="connsiteY20" fmla="*/ 80169 h 336550"/>
                  <a:gd name="connsiteX21" fmla="*/ 138907 w 279400"/>
                  <a:gd name="connsiteY21" fmla="*/ 160338 h 336550"/>
                  <a:gd name="connsiteX22" fmla="*/ 58738 w 279400"/>
                  <a:gd name="connsiteY22" fmla="*/ 80169 h 336550"/>
                  <a:gd name="connsiteX23" fmla="*/ 138907 w 279400"/>
                  <a:gd name="connsiteY23"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9400" h="336550">
                    <a:moveTo>
                      <a:pt x="56671" y="192087"/>
                    </a:moveTo>
                    <a:cubicBezTo>
                      <a:pt x="56671" y="192087"/>
                      <a:pt x="56671" y="192087"/>
                      <a:pt x="224047" y="192087"/>
                    </a:cubicBezTo>
                    <a:cubicBezTo>
                      <a:pt x="254360" y="192087"/>
                      <a:pt x="279400" y="217269"/>
                      <a:pt x="279400" y="247752"/>
                    </a:cubicBezTo>
                    <a:cubicBezTo>
                      <a:pt x="279400" y="247752"/>
                      <a:pt x="279400" y="247752"/>
                      <a:pt x="279400" y="336550"/>
                    </a:cubicBezTo>
                    <a:cubicBezTo>
                      <a:pt x="279400" y="336550"/>
                      <a:pt x="279400" y="336550"/>
                      <a:pt x="176602" y="336550"/>
                    </a:cubicBezTo>
                    <a:cubicBezTo>
                      <a:pt x="176602" y="336550"/>
                      <a:pt x="176602" y="336550"/>
                      <a:pt x="158151" y="245101"/>
                    </a:cubicBezTo>
                    <a:cubicBezTo>
                      <a:pt x="158151" y="242450"/>
                      <a:pt x="154197" y="239800"/>
                      <a:pt x="151562" y="239800"/>
                    </a:cubicBezTo>
                    <a:cubicBezTo>
                      <a:pt x="151562" y="239800"/>
                      <a:pt x="151562" y="239800"/>
                      <a:pt x="167377" y="213293"/>
                    </a:cubicBezTo>
                    <a:cubicBezTo>
                      <a:pt x="167377" y="211967"/>
                      <a:pt x="167377" y="210642"/>
                      <a:pt x="167377" y="209317"/>
                    </a:cubicBezTo>
                    <a:cubicBezTo>
                      <a:pt x="166059" y="207991"/>
                      <a:pt x="164741" y="207991"/>
                      <a:pt x="163423" y="207991"/>
                    </a:cubicBezTo>
                    <a:cubicBezTo>
                      <a:pt x="163423" y="207991"/>
                      <a:pt x="163423" y="207991"/>
                      <a:pt x="121249" y="207991"/>
                    </a:cubicBezTo>
                    <a:cubicBezTo>
                      <a:pt x="119931" y="207991"/>
                      <a:pt x="118613" y="207991"/>
                      <a:pt x="118613" y="209317"/>
                    </a:cubicBezTo>
                    <a:cubicBezTo>
                      <a:pt x="117296" y="210642"/>
                      <a:pt x="117296" y="211967"/>
                      <a:pt x="118613" y="213293"/>
                    </a:cubicBezTo>
                    <a:cubicBezTo>
                      <a:pt x="118613" y="213293"/>
                      <a:pt x="118613" y="213293"/>
                      <a:pt x="134429" y="239800"/>
                    </a:cubicBezTo>
                    <a:cubicBezTo>
                      <a:pt x="130475" y="239800"/>
                      <a:pt x="127839" y="242450"/>
                      <a:pt x="126521" y="245101"/>
                    </a:cubicBezTo>
                    <a:cubicBezTo>
                      <a:pt x="126521" y="245101"/>
                      <a:pt x="126521" y="245101"/>
                      <a:pt x="110706" y="336550"/>
                    </a:cubicBezTo>
                    <a:cubicBezTo>
                      <a:pt x="110706" y="336550"/>
                      <a:pt x="110706" y="336550"/>
                      <a:pt x="0" y="336550"/>
                    </a:cubicBezTo>
                    <a:cubicBezTo>
                      <a:pt x="0" y="336550"/>
                      <a:pt x="0" y="336550"/>
                      <a:pt x="0" y="247752"/>
                    </a:cubicBezTo>
                    <a:cubicBezTo>
                      <a:pt x="0" y="217269"/>
                      <a:pt x="25040" y="192087"/>
                      <a:pt x="56671" y="192087"/>
                    </a:cubicBezTo>
                    <a:close/>
                    <a:moveTo>
                      <a:pt x="138907" y="0"/>
                    </a:moveTo>
                    <a:cubicBezTo>
                      <a:pt x="183183" y="0"/>
                      <a:pt x="219076" y="35893"/>
                      <a:pt x="219076" y="80169"/>
                    </a:cubicBezTo>
                    <a:cubicBezTo>
                      <a:pt x="219076" y="124445"/>
                      <a:pt x="183183" y="160338"/>
                      <a:pt x="138907" y="160338"/>
                    </a:cubicBezTo>
                    <a:cubicBezTo>
                      <a:pt x="94631" y="160338"/>
                      <a:pt x="58738" y="124445"/>
                      <a:pt x="58738" y="80169"/>
                    </a:cubicBezTo>
                    <a:cubicBezTo>
                      <a:pt x="58738" y="35893"/>
                      <a:pt x="94631" y="0"/>
                      <a:pt x="138907" y="0"/>
                    </a:cubicBezTo>
                    <a:close/>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i="0" u="none" strike="noStrike" kern="1200" cap="none" spc="0" normalizeH="0" baseline="0" noProof="0">
                  <a:ln>
                    <a:noFill/>
                  </a:ln>
                  <a:solidFill>
                    <a:srgbClr val="44546B"/>
                  </a:solidFill>
                  <a:effectLst/>
                  <a:uLnTx/>
                  <a:uFillTx/>
                  <a:latin typeface="Arial" panose="020B0604020202020204"/>
                  <a:ea typeface="微软雅黑" panose="020B0503020204020204" pitchFamily="34" charset="-122"/>
                  <a:cs typeface="+mn-cs"/>
                </a:endParaRPr>
              </a:p>
            </p:txBody>
          </p:sp>
        </p:grpSp>
      </p:grpSp>
      <p:sp>
        <p:nvSpPr>
          <p:cNvPr id="30" name="文本框 29"/>
          <p:cNvSpPr txBox="1"/>
          <p:nvPr/>
        </p:nvSpPr>
        <p:spPr>
          <a:xfrm>
            <a:off x="1707036" y="1761325"/>
            <a:ext cx="1592103" cy="1323439"/>
          </a:xfrm>
          <a:prstGeom prst="rect">
            <a:avLst/>
          </a:prstGeom>
          <a:noFill/>
        </p:spPr>
        <p:txBody>
          <a:bodyPr wrap="none" rtlCol="0">
            <a:spAutoFit/>
          </a:bodyPr>
          <a:lstStyle/>
          <a:p>
            <a:pPr algn="dist"/>
            <a:r>
              <a:rPr lang="en-US" altLang="zh-CN" sz="8000" b="1" spc="300" dirty="0" smtClean="0">
                <a:solidFill>
                  <a:schemeClr val="bg1"/>
                </a:solidFill>
                <a:latin typeface="Aparajita" panose="020B0604020202020204" pitchFamily="34" charset="0"/>
                <a:ea typeface="造字工房力黑（非商用）常规体" pitchFamily="50" charset="-122"/>
                <a:cs typeface="Aparajita" panose="020B0604020202020204" pitchFamily="34" charset="0"/>
              </a:rPr>
              <a:t>ME</a:t>
            </a:r>
            <a:endParaRPr lang="zh-CN" altLang="en-US" sz="8000" b="1" spc="300" dirty="0">
              <a:solidFill>
                <a:schemeClr val="bg1"/>
              </a:solidFill>
              <a:latin typeface="Aparajita" panose="020B0604020202020204" pitchFamily="34" charset="0"/>
              <a:ea typeface="造字工房力黑（非商用）常规体" pitchFamily="50" charset="-122"/>
              <a:cs typeface="Aparajita" panose="020B0604020202020204" pitchFamily="34" charset="0"/>
            </a:endParaRPr>
          </a:p>
        </p:txBody>
      </p:sp>
      <p:sp>
        <p:nvSpPr>
          <p:cNvPr id="32" name="Title 1"/>
          <p:cNvSpPr txBox="1"/>
          <p:nvPr/>
        </p:nvSpPr>
        <p:spPr>
          <a:xfrm>
            <a:off x="4433674" y="3619566"/>
            <a:ext cx="6167457" cy="484119"/>
          </a:xfrm>
          <a:prstGeom prst="rect">
            <a:avLst/>
          </a:prstGeom>
          <a:noFill/>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lnSpc>
                <a:spcPct val="120000"/>
              </a:lnSpc>
              <a:defRPr/>
            </a:pP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My resume job report self-introduction job report job summary </a:t>
            </a:r>
            <a:r>
              <a:rPr lang="en-US" altLang="zh-CN" sz="1200" dirty="0" err="1"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jpromotion</a:t>
            </a:r>
            <a:r>
              <a:rPr lang="en-US" altLang="zh-CN" sz="1200" dirty="0"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 </a:t>
            </a: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ppt </a:t>
            </a:r>
            <a:r>
              <a:rPr lang="en-US" altLang="zh-CN" sz="1200" dirty="0"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template</a:t>
            </a: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My resume job report </a:t>
            </a:r>
            <a:r>
              <a:rPr lang="en-US" altLang="zh-CN" sz="1200" dirty="0" err="1"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selfintroduction</a:t>
            </a:r>
            <a:r>
              <a:rPr lang="en-US" altLang="zh-CN" sz="1200" dirty="0"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 </a:t>
            </a: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job report </a:t>
            </a:r>
            <a:r>
              <a:rPr lang="en-US" altLang="zh-CN" sz="1200" dirty="0"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summary promotion </a:t>
            </a: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ppt template</a:t>
            </a:r>
          </a:p>
          <a:p>
            <a:pPr algn="l" defTabSz="685800">
              <a:lnSpc>
                <a:spcPct val="120000"/>
              </a:lnSpc>
              <a:defRPr/>
            </a:pPr>
            <a:endParaRPr lang="en-US"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endParaRPr>
          </a:p>
        </p:txBody>
      </p:sp>
      <p:sp>
        <p:nvSpPr>
          <p:cNvPr id="33" name="TextBox 55"/>
          <p:cNvSpPr txBox="1"/>
          <p:nvPr/>
        </p:nvSpPr>
        <p:spPr>
          <a:xfrm>
            <a:off x="1317309" y="2719780"/>
            <a:ext cx="2423808" cy="284683"/>
          </a:xfrm>
          <a:prstGeom prst="rect">
            <a:avLst/>
          </a:prstGeom>
          <a:noFill/>
        </p:spPr>
        <p:txBody>
          <a:bodyPr wrap="square" lIns="68571" tIns="34285" rIns="68571" bIns="34285" rtlCol="0">
            <a:spAutoFit/>
          </a:bodyPr>
          <a:lstStyle/>
          <a:p>
            <a:pPr algn="ctr"/>
            <a:r>
              <a:rPr lang="zh-CN" altLang="en-US" sz="1400" spc="300" dirty="0" smtClean="0">
                <a:solidFill>
                  <a:schemeClr val="bg1"/>
                </a:solidFill>
                <a:latin typeface="Aparajita" panose="020B0604020202020204" pitchFamily="34" charset="0"/>
                <a:ea typeface="微软雅黑" panose="020B0503020204020204" pitchFamily="34" charset="-122"/>
                <a:cs typeface="Aparajita" panose="020B0604020202020204" pitchFamily="34" charset="0"/>
              </a:rPr>
              <a:t>我的简历</a:t>
            </a:r>
            <a:endParaRPr lang="zh-CN" altLang="en-US" sz="1400" spc="300" dirty="0">
              <a:solidFill>
                <a:schemeClr val="bg1"/>
              </a:solidFill>
              <a:latin typeface="Aparajita" panose="020B0604020202020204" pitchFamily="34" charset="0"/>
              <a:ea typeface="微软雅黑" panose="020B0503020204020204" pitchFamily="34" charset="-122"/>
              <a:cs typeface="Aparajita" panose="020B0604020202020204" pitchFamily="34" charset="0"/>
            </a:endParaRPr>
          </a:p>
        </p:txBody>
      </p:sp>
      <p:grpSp>
        <p:nvGrpSpPr>
          <p:cNvPr id="43" name="组合 42"/>
          <p:cNvGrpSpPr/>
          <p:nvPr/>
        </p:nvGrpSpPr>
        <p:grpSpPr>
          <a:xfrm>
            <a:off x="2444141" y="3067901"/>
            <a:ext cx="117892" cy="748698"/>
            <a:chOff x="2444141" y="3067901"/>
            <a:chExt cx="117892" cy="748698"/>
          </a:xfrm>
        </p:grpSpPr>
        <p:cxnSp>
          <p:nvCxnSpPr>
            <p:cNvPr id="35" name="直接连接符 34"/>
            <p:cNvCxnSpPr/>
            <p:nvPr/>
          </p:nvCxnSpPr>
          <p:spPr>
            <a:xfrm>
              <a:off x="2503087" y="3133413"/>
              <a:ext cx="0" cy="683186"/>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2444141" y="3067901"/>
              <a:ext cx="117892" cy="117892"/>
              <a:chOff x="1697771" y="3366305"/>
              <a:chExt cx="304186" cy="304186"/>
            </a:xfrm>
          </p:grpSpPr>
          <p:sp>
            <p:nvSpPr>
              <p:cNvPr id="38" name="椭圆 37"/>
              <p:cNvSpPr/>
              <p:nvPr/>
            </p:nvSpPr>
            <p:spPr>
              <a:xfrm>
                <a:off x="1697771" y="3366305"/>
                <a:ext cx="304186" cy="304186"/>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1749008" y="3417542"/>
                <a:ext cx="201712" cy="201712"/>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1802350" y="3470885"/>
                <a:ext cx="95030" cy="950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0" name="TextBox 55"/>
          <p:cNvSpPr txBox="1"/>
          <p:nvPr/>
        </p:nvSpPr>
        <p:spPr>
          <a:xfrm>
            <a:off x="4388130" y="1803196"/>
            <a:ext cx="5608930" cy="1300346"/>
          </a:xfrm>
          <a:prstGeom prst="rect">
            <a:avLst/>
          </a:prstGeom>
          <a:noFill/>
        </p:spPr>
        <p:txBody>
          <a:bodyPr wrap="square" lIns="68571" tIns="34285" rIns="68571" bIns="34285" rtlCol="0">
            <a:spAutoFit/>
          </a:bodyPr>
          <a:lstStyle/>
          <a:p>
            <a:pPr algn="dist"/>
            <a:r>
              <a:rPr lang="en-US" altLang="zh-CN" sz="8000" spc="300" dirty="0" smtClean="0">
                <a:solidFill>
                  <a:srgbClr val="222B34">
                    <a:alpha val="10000"/>
                  </a:srgbClr>
                </a:solidFill>
                <a:latin typeface="Aparajita" panose="020B0604020202020204" pitchFamily="34" charset="0"/>
                <a:ea typeface="微软雅黑" panose="020B0503020204020204" pitchFamily="34" charset="-122"/>
                <a:cs typeface="Aparajita" panose="020B0604020202020204" pitchFamily="34" charset="0"/>
              </a:rPr>
              <a:t>MY RESUME</a:t>
            </a:r>
            <a:endParaRPr lang="zh-CN" altLang="en-US" sz="8000" spc="300" dirty="0">
              <a:solidFill>
                <a:srgbClr val="222B34">
                  <a:alpha val="10000"/>
                </a:srgb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14" name="文本框 13"/>
          <p:cNvSpPr txBox="1"/>
          <p:nvPr/>
        </p:nvSpPr>
        <p:spPr>
          <a:xfrm>
            <a:off x="4406780" y="2732040"/>
            <a:ext cx="5416868" cy="830997"/>
          </a:xfrm>
          <a:prstGeom prst="rect">
            <a:avLst/>
          </a:prstGeom>
          <a:noFill/>
        </p:spPr>
        <p:txBody>
          <a:bodyPr wrap="none" rtlCol="0">
            <a:spAutoFit/>
          </a:bodyPr>
          <a:lstStyle/>
          <a:p>
            <a:r>
              <a:rPr lang="zh-CN" altLang="en-US" sz="4800" spc="300" dirty="0" smtClean="0">
                <a:solidFill>
                  <a:srgbClr val="374457"/>
                </a:solidFill>
                <a:latin typeface="造字工房力黑（非商用）常规体" pitchFamily="50" charset="-122"/>
                <a:ea typeface="造字工房力黑（非商用）常规体" pitchFamily="50" charset="-122"/>
              </a:rPr>
              <a:t>岗位竞聘个人简历</a:t>
            </a:r>
            <a:endParaRPr lang="zh-CN" altLang="en-US" sz="4800" spc="300" dirty="0">
              <a:solidFill>
                <a:srgbClr val="374457"/>
              </a:solidFill>
              <a:latin typeface="造字工房力黑（非商用）常规体" pitchFamily="50" charset="-122"/>
              <a:ea typeface="造字工房力黑（非商用）常规体" pitchFamily="50"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54000">
                                          <p:cBhvr additive="base">
                                            <p:cTn id="7" dur="1000" fill="hold"/>
                                            <p:tgtEl>
                                              <p:spTgt spid="7"/>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54000">
                                          <p:cBhvr additive="base">
                                            <p:cTn id="11" dur="1000" fill="hold"/>
                                            <p:tgtEl>
                                              <p:spTgt spid="11"/>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1000"/>
                                            <p:tgtEl>
                                              <p:spTgt spid="33"/>
                                            </p:tgtEl>
                                          </p:cBhvr>
                                        </p:animEffect>
                                        <p:anim calcmode="lin" valueType="num">
                                          <p:cBhvr>
                                            <p:cTn id="16" dur="1000" fill="hold"/>
                                            <p:tgtEl>
                                              <p:spTgt spid="33"/>
                                            </p:tgtEl>
                                            <p:attrNameLst>
                                              <p:attrName>ppt_x</p:attrName>
                                            </p:attrNameLst>
                                          </p:cBhvr>
                                          <p:tavLst>
                                            <p:tav tm="0">
                                              <p:val>
                                                <p:strVal val="#ppt_x"/>
                                              </p:val>
                                            </p:tav>
                                            <p:tav tm="100000">
                                              <p:val>
                                                <p:strVal val="#ppt_x"/>
                                              </p:val>
                                            </p:tav>
                                          </p:tavLst>
                                        </p:anim>
                                        <p:anim calcmode="lin" valueType="num">
                                          <p:cBhvr>
                                            <p:cTn id="17" dur="1000" fill="hold"/>
                                            <p:tgtEl>
                                              <p:spTgt spid="3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1000"/>
                                            <p:tgtEl>
                                              <p:spTgt spid="30"/>
                                            </p:tgtEl>
                                          </p:cBhvr>
                                        </p:animEffect>
                                        <p:anim calcmode="lin" valueType="num">
                                          <p:cBhvr>
                                            <p:cTn id="21" dur="1000" fill="hold"/>
                                            <p:tgtEl>
                                              <p:spTgt spid="30"/>
                                            </p:tgtEl>
                                            <p:attrNameLst>
                                              <p:attrName>ppt_x</p:attrName>
                                            </p:attrNameLst>
                                          </p:cBhvr>
                                          <p:tavLst>
                                            <p:tav tm="0">
                                              <p:val>
                                                <p:strVal val="#ppt_x"/>
                                              </p:val>
                                            </p:tav>
                                            <p:tav tm="100000">
                                              <p:val>
                                                <p:strVal val="#ppt_x"/>
                                              </p:val>
                                            </p:tav>
                                          </p:tavLst>
                                        </p:anim>
                                        <p:anim calcmode="lin" valueType="num">
                                          <p:cBhvr>
                                            <p:cTn id="22" dur="1000" fill="hold"/>
                                            <p:tgtEl>
                                              <p:spTgt spid="30"/>
                                            </p:tgtEl>
                                            <p:attrNameLst>
                                              <p:attrName>ppt_y</p:attrName>
                                            </p:attrNameLst>
                                          </p:cBhvr>
                                          <p:tavLst>
                                            <p:tav tm="0">
                                              <p:val>
                                                <p:strVal val="#ppt_y+.1"/>
                                              </p:val>
                                            </p:tav>
                                            <p:tav tm="100000">
                                              <p:val>
                                                <p:strVal val="#ppt_y"/>
                                              </p:val>
                                            </p:tav>
                                          </p:tavLst>
                                        </p:anim>
                                      </p:childTnLst>
                                    </p:cTn>
                                  </p:par>
                                  <p:par>
                                    <p:cTn id="23" presetID="22" presetClass="entr" presetSubtype="1" fill="hold" nodeType="withEffect">
                                      <p:stCondLst>
                                        <p:cond delay="100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par>
                                    <p:cTn id="26" presetID="53" presetClass="entr" presetSubtype="16" fill="hold" nodeType="withEffect">
                                      <p:stCondLst>
                                        <p:cond delay="150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par>
                                    <p:cTn id="31" presetID="2" presetClass="entr" presetSubtype="1" fill="hold" grpId="0" nodeType="withEffect" p14:presetBounceEnd="40000">
                                      <p:stCondLst>
                                        <p:cond delay="1000"/>
                                      </p:stCondLst>
                                      <p:childTnLst>
                                        <p:set>
                                          <p:cBhvr>
                                            <p:cTn id="32" dur="1" fill="hold">
                                              <p:stCondLst>
                                                <p:cond delay="0"/>
                                              </p:stCondLst>
                                            </p:cTn>
                                            <p:tgtEl>
                                              <p:spTgt spid="40"/>
                                            </p:tgtEl>
                                            <p:attrNameLst>
                                              <p:attrName>style.visibility</p:attrName>
                                            </p:attrNameLst>
                                          </p:cBhvr>
                                          <p:to>
                                            <p:strVal val="visible"/>
                                          </p:to>
                                        </p:set>
                                        <p:anim calcmode="lin" valueType="num" p14:bounceEnd="40000">
                                          <p:cBhvr additive="base">
                                            <p:cTn id="33" dur="750" fill="hold"/>
                                            <p:tgtEl>
                                              <p:spTgt spid="40"/>
                                            </p:tgtEl>
                                            <p:attrNameLst>
                                              <p:attrName>ppt_x</p:attrName>
                                            </p:attrNameLst>
                                          </p:cBhvr>
                                          <p:tavLst>
                                            <p:tav tm="0">
                                              <p:val>
                                                <p:strVal val="#ppt_x"/>
                                              </p:val>
                                            </p:tav>
                                            <p:tav tm="100000">
                                              <p:val>
                                                <p:strVal val="#ppt_x"/>
                                              </p:val>
                                            </p:tav>
                                          </p:tavLst>
                                        </p:anim>
                                        <p:anim calcmode="lin" valueType="num" p14:bounceEnd="40000">
                                          <p:cBhvr additive="base">
                                            <p:cTn id="34" dur="750" fill="hold"/>
                                            <p:tgtEl>
                                              <p:spTgt spid="40"/>
                                            </p:tgtEl>
                                            <p:attrNameLst>
                                              <p:attrName>ppt_y</p:attrName>
                                            </p:attrNameLst>
                                          </p:cBhvr>
                                          <p:tavLst>
                                            <p:tav tm="0">
                                              <p:val>
                                                <p:strVal val="0-#ppt_h/2"/>
                                              </p:val>
                                            </p:tav>
                                            <p:tav tm="100000">
                                              <p:val>
                                                <p:strVal val="#ppt_y"/>
                                              </p:val>
                                            </p:tav>
                                          </p:tavLst>
                                        </p:anim>
                                      </p:childTnLst>
                                    </p:cTn>
                                  </p:par>
                                  <p:par>
                                    <p:cTn id="35" presetID="41" presetClass="entr" presetSubtype="0" fill="hold" grpId="0" nodeType="withEffect">
                                      <p:stCondLst>
                                        <p:cond delay="1250"/>
                                      </p:stCondLst>
                                      <p:iterate type="lt">
                                        <p:tmPct val="10000"/>
                                      </p:iterate>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4"/>
                                            </p:tgtEl>
                                            <p:attrNameLst>
                                              <p:attrName>ppt_y</p:attrName>
                                            </p:attrNameLst>
                                          </p:cBhvr>
                                          <p:tavLst>
                                            <p:tav tm="0">
                                              <p:val>
                                                <p:strVal val="#ppt_y"/>
                                              </p:val>
                                            </p:tav>
                                            <p:tav tm="100000">
                                              <p:val>
                                                <p:strVal val="#ppt_y"/>
                                              </p:val>
                                            </p:tav>
                                          </p:tavLst>
                                        </p:anim>
                                        <p:anim calcmode="lin" valueType="num">
                                          <p:cBhvr>
                                            <p:cTn id="3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4"/>
                                            </p:tgtEl>
                                          </p:cBhvr>
                                        </p:animEffect>
                                      </p:childTnLst>
                                    </p:cTn>
                                  </p:par>
                                </p:childTnLst>
                              </p:cTn>
                            </p:par>
                            <p:par>
                              <p:cTn id="42" fill="hold">
                                <p:stCondLst>
                                  <p:cond delay="0"/>
                                </p:stCondLst>
                                <p:childTnLst>
                                  <p:par>
                                    <p:cTn id="43" presetID="42"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2" presetClass="entr" presetSubtype="4"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2" presetClass="entr" presetSubtype="4"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fill="hold"/>
                                            <p:tgtEl>
                                              <p:spTgt spid="23"/>
                                            </p:tgtEl>
                                            <p:attrNameLst>
                                              <p:attrName>ppt_x</p:attrName>
                                            </p:attrNameLst>
                                          </p:cBhvr>
                                          <p:tavLst>
                                            <p:tav tm="0">
                                              <p:val>
                                                <p:strVal val="#ppt_x"/>
                                              </p:val>
                                            </p:tav>
                                            <p:tav tm="100000">
                                              <p:val>
                                                <p:strVal val="#ppt_x"/>
                                              </p:val>
                                            </p:tav>
                                          </p:tavLst>
                                        </p:anim>
                                        <p:anim calcmode="lin" valueType="num">
                                          <p:cBhvr additive="base">
                                            <p:cTn id="5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30" grpId="0"/>
          <p:bldP spid="32" grpId="0"/>
          <p:bldP spid="33" grpId="0"/>
          <p:bldP spid="40"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1000"/>
                                            <p:tgtEl>
                                              <p:spTgt spid="33"/>
                                            </p:tgtEl>
                                          </p:cBhvr>
                                        </p:animEffect>
                                        <p:anim calcmode="lin" valueType="num">
                                          <p:cBhvr>
                                            <p:cTn id="16" dur="1000" fill="hold"/>
                                            <p:tgtEl>
                                              <p:spTgt spid="33"/>
                                            </p:tgtEl>
                                            <p:attrNameLst>
                                              <p:attrName>ppt_x</p:attrName>
                                            </p:attrNameLst>
                                          </p:cBhvr>
                                          <p:tavLst>
                                            <p:tav tm="0">
                                              <p:val>
                                                <p:strVal val="#ppt_x"/>
                                              </p:val>
                                            </p:tav>
                                            <p:tav tm="100000">
                                              <p:val>
                                                <p:strVal val="#ppt_x"/>
                                              </p:val>
                                            </p:tav>
                                          </p:tavLst>
                                        </p:anim>
                                        <p:anim calcmode="lin" valueType="num">
                                          <p:cBhvr>
                                            <p:cTn id="17" dur="1000" fill="hold"/>
                                            <p:tgtEl>
                                              <p:spTgt spid="3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1000"/>
                                            <p:tgtEl>
                                              <p:spTgt spid="30"/>
                                            </p:tgtEl>
                                          </p:cBhvr>
                                        </p:animEffect>
                                        <p:anim calcmode="lin" valueType="num">
                                          <p:cBhvr>
                                            <p:cTn id="21" dur="1000" fill="hold"/>
                                            <p:tgtEl>
                                              <p:spTgt spid="30"/>
                                            </p:tgtEl>
                                            <p:attrNameLst>
                                              <p:attrName>ppt_x</p:attrName>
                                            </p:attrNameLst>
                                          </p:cBhvr>
                                          <p:tavLst>
                                            <p:tav tm="0">
                                              <p:val>
                                                <p:strVal val="#ppt_x"/>
                                              </p:val>
                                            </p:tav>
                                            <p:tav tm="100000">
                                              <p:val>
                                                <p:strVal val="#ppt_x"/>
                                              </p:val>
                                            </p:tav>
                                          </p:tavLst>
                                        </p:anim>
                                        <p:anim calcmode="lin" valueType="num">
                                          <p:cBhvr>
                                            <p:cTn id="22" dur="1000" fill="hold"/>
                                            <p:tgtEl>
                                              <p:spTgt spid="30"/>
                                            </p:tgtEl>
                                            <p:attrNameLst>
                                              <p:attrName>ppt_y</p:attrName>
                                            </p:attrNameLst>
                                          </p:cBhvr>
                                          <p:tavLst>
                                            <p:tav tm="0">
                                              <p:val>
                                                <p:strVal val="#ppt_y+.1"/>
                                              </p:val>
                                            </p:tav>
                                            <p:tav tm="100000">
                                              <p:val>
                                                <p:strVal val="#ppt_y"/>
                                              </p:val>
                                            </p:tav>
                                          </p:tavLst>
                                        </p:anim>
                                      </p:childTnLst>
                                    </p:cTn>
                                  </p:par>
                                  <p:par>
                                    <p:cTn id="23" presetID="22" presetClass="entr" presetSubtype="1" fill="hold" nodeType="withEffect">
                                      <p:stCondLst>
                                        <p:cond delay="100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par>
                                    <p:cTn id="26" presetID="53" presetClass="entr" presetSubtype="16" fill="hold" nodeType="withEffect">
                                      <p:stCondLst>
                                        <p:cond delay="150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par>
                                    <p:cTn id="31" presetID="2" presetClass="entr" presetSubtype="1" fill="hold" grpId="0" nodeType="withEffect">
                                      <p:stCondLst>
                                        <p:cond delay="100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750" fill="hold"/>
                                            <p:tgtEl>
                                              <p:spTgt spid="40"/>
                                            </p:tgtEl>
                                            <p:attrNameLst>
                                              <p:attrName>ppt_x</p:attrName>
                                            </p:attrNameLst>
                                          </p:cBhvr>
                                          <p:tavLst>
                                            <p:tav tm="0">
                                              <p:val>
                                                <p:strVal val="#ppt_x"/>
                                              </p:val>
                                            </p:tav>
                                            <p:tav tm="100000">
                                              <p:val>
                                                <p:strVal val="#ppt_x"/>
                                              </p:val>
                                            </p:tav>
                                          </p:tavLst>
                                        </p:anim>
                                        <p:anim calcmode="lin" valueType="num">
                                          <p:cBhvr additive="base">
                                            <p:cTn id="34" dur="750" fill="hold"/>
                                            <p:tgtEl>
                                              <p:spTgt spid="40"/>
                                            </p:tgtEl>
                                            <p:attrNameLst>
                                              <p:attrName>ppt_y</p:attrName>
                                            </p:attrNameLst>
                                          </p:cBhvr>
                                          <p:tavLst>
                                            <p:tav tm="0">
                                              <p:val>
                                                <p:strVal val="0-#ppt_h/2"/>
                                              </p:val>
                                            </p:tav>
                                            <p:tav tm="100000">
                                              <p:val>
                                                <p:strVal val="#ppt_y"/>
                                              </p:val>
                                            </p:tav>
                                          </p:tavLst>
                                        </p:anim>
                                      </p:childTnLst>
                                    </p:cTn>
                                  </p:par>
                                  <p:par>
                                    <p:cTn id="35" presetID="41" presetClass="entr" presetSubtype="0" fill="hold" grpId="0" nodeType="withEffect">
                                      <p:stCondLst>
                                        <p:cond delay="1250"/>
                                      </p:stCondLst>
                                      <p:iterate type="lt">
                                        <p:tmPct val="10000"/>
                                      </p:iterate>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4"/>
                                            </p:tgtEl>
                                            <p:attrNameLst>
                                              <p:attrName>ppt_y</p:attrName>
                                            </p:attrNameLst>
                                          </p:cBhvr>
                                          <p:tavLst>
                                            <p:tav tm="0">
                                              <p:val>
                                                <p:strVal val="#ppt_y"/>
                                              </p:val>
                                            </p:tav>
                                            <p:tav tm="100000">
                                              <p:val>
                                                <p:strVal val="#ppt_y"/>
                                              </p:val>
                                            </p:tav>
                                          </p:tavLst>
                                        </p:anim>
                                        <p:anim calcmode="lin" valueType="num">
                                          <p:cBhvr>
                                            <p:cTn id="3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4"/>
                                            </p:tgtEl>
                                          </p:cBhvr>
                                        </p:animEffect>
                                      </p:childTnLst>
                                    </p:cTn>
                                  </p:par>
                                </p:childTnLst>
                              </p:cTn>
                            </p:par>
                            <p:par>
                              <p:cTn id="42" fill="hold">
                                <p:stCondLst>
                                  <p:cond delay="0"/>
                                </p:stCondLst>
                                <p:childTnLst>
                                  <p:par>
                                    <p:cTn id="43" presetID="42"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2" presetClass="entr" presetSubtype="4"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2" presetClass="entr" presetSubtype="4"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fill="hold"/>
                                            <p:tgtEl>
                                              <p:spTgt spid="23"/>
                                            </p:tgtEl>
                                            <p:attrNameLst>
                                              <p:attrName>ppt_x</p:attrName>
                                            </p:attrNameLst>
                                          </p:cBhvr>
                                          <p:tavLst>
                                            <p:tav tm="0">
                                              <p:val>
                                                <p:strVal val="#ppt_x"/>
                                              </p:val>
                                            </p:tav>
                                            <p:tav tm="100000">
                                              <p:val>
                                                <p:strVal val="#ppt_x"/>
                                              </p:val>
                                            </p:tav>
                                          </p:tavLst>
                                        </p:anim>
                                        <p:anim calcmode="lin" valueType="num">
                                          <p:cBhvr additive="base">
                                            <p:cTn id="5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30" grpId="0"/>
          <p:bldP spid="32" grpId="0"/>
          <p:bldP spid="33" grpId="0"/>
          <p:bldP spid="40" grpId="0"/>
          <p:bldP spid="14"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组合 101"/>
          <p:cNvGrpSpPr/>
          <p:nvPr/>
        </p:nvGrpSpPr>
        <p:grpSpPr>
          <a:xfrm>
            <a:off x="7793109" y="2392397"/>
            <a:ext cx="992156" cy="1234683"/>
            <a:chOff x="3672843" y="1413075"/>
            <a:chExt cx="2160000" cy="2688000"/>
          </a:xfrm>
        </p:grpSpPr>
        <p:sp>
          <p:nvSpPr>
            <p:cNvPr id="103" name="MH_Other_1"/>
            <p:cNvSpPr/>
            <p:nvPr>
              <p:custDataLst>
                <p:tags r:id="rId9"/>
              </p:custDataLst>
            </p:nvPr>
          </p:nvSpPr>
          <p:spPr>
            <a:xfrm>
              <a:off x="3672843" y="1413075"/>
              <a:ext cx="2160000" cy="2688000"/>
            </a:xfrm>
            <a:prstGeom prst="rect">
              <a:avLst/>
            </a:prstGeom>
            <a:solidFill>
              <a:schemeClr val="bg1"/>
            </a:solidFill>
            <a:ln w="12700">
              <a:solidFill>
                <a:srgbClr val="7996D8"/>
              </a:solidFill>
            </a:ln>
            <a:effectLst>
              <a:outerShdw blurRad="254000" dist="635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104" name="MH_Other_1"/>
            <p:cNvSpPr>
              <a:spLocks noChangeAspect="1"/>
            </p:cNvSpPr>
            <p:nvPr>
              <p:custDataLst>
                <p:tags r:id="rId10"/>
              </p:custDataLst>
            </p:nvPr>
          </p:nvSpPr>
          <p:spPr>
            <a:xfrm>
              <a:off x="3837984" y="1594724"/>
              <a:ext cx="1829717" cy="2324785"/>
            </a:xfrm>
            <a:prstGeom prst="rect">
              <a:avLst/>
            </a:prstGeom>
            <a:blipFill>
              <a:blip r:embed="rId13" cstate="screen"/>
              <a:stretch>
                <a:fillRect/>
              </a:stretch>
            </a:blip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lIns="135909" tIns="67952" rIns="135909" bIns="67952" anchor="ctr"/>
            <a:lstStyle/>
            <a:p>
              <a:pPr algn="ctr"/>
              <a:endParaRPr lang="zh-CN" altLang="en-US" sz="2400">
                <a:solidFill>
                  <a:schemeClr val="tx1">
                    <a:lumMod val="75000"/>
                    <a:lumOff val="25000"/>
                  </a:schemeClr>
                </a:solidFill>
                <a:cs typeface="+mn-ea"/>
                <a:sym typeface="+mn-lt"/>
              </a:endParaRPr>
            </a:p>
          </p:txBody>
        </p:sp>
      </p:grpSp>
      <p:grpSp>
        <p:nvGrpSpPr>
          <p:cNvPr id="105" name="组合 104"/>
          <p:cNvGrpSpPr/>
          <p:nvPr/>
        </p:nvGrpSpPr>
        <p:grpSpPr>
          <a:xfrm>
            <a:off x="4115826" y="2392397"/>
            <a:ext cx="992156" cy="1234683"/>
            <a:chOff x="9397669" y="1413075"/>
            <a:chExt cx="2160000" cy="2688000"/>
          </a:xfrm>
        </p:grpSpPr>
        <p:sp>
          <p:nvSpPr>
            <p:cNvPr id="106" name="MH_Other_1"/>
            <p:cNvSpPr/>
            <p:nvPr>
              <p:custDataLst>
                <p:tags r:id="rId7"/>
              </p:custDataLst>
            </p:nvPr>
          </p:nvSpPr>
          <p:spPr>
            <a:xfrm>
              <a:off x="9397669" y="1413075"/>
              <a:ext cx="2160000" cy="2688000"/>
            </a:xfrm>
            <a:prstGeom prst="rect">
              <a:avLst/>
            </a:prstGeom>
            <a:solidFill>
              <a:schemeClr val="bg1"/>
            </a:solidFill>
            <a:ln w="12700">
              <a:solidFill>
                <a:srgbClr val="7996D8"/>
              </a:solidFill>
            </a:ln>
            <a:effectLst>
              <a:outerShdw blurRad="254000" dist="635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107" name="MH_Other_1"/>
            <p:cNvSpPr>
              <a:spLocks noChangeAspect="1"/>
            </p:cNvSpPr>
            <p:nvPr>
              <p:custDataLst>
                <p:tags r:id="rId8"/>
              </p:custDataLst>
            </p:nvPr>
          </p:nvSpPr>
          <p:spPr>
            <a:xfrm>
              <a:off x="9562811" y="1594724"/>
              <a:ext cx="1829717" cy="2324785"/>
            </a:xfrm>
            <a:prstGeom prst="rect">
              <a:avLst/>
            </a:prstGeom>
            <a:blipFill>
              <a:blip r:embed="rId14" cstate="screen"/>
              <a:stretch>
                <a:fillRect/>
              </a:stretch>
            </a:blip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lIns="135909" tIns="67952" rIns="135909" bIns="67952" anchor="ctr"/>
            <a:lstStyle/>
            <a:p>
              <a:pPr algn="ctr"/>
              <a:endParaRPr lang="zh-CN" altLang="en-US" sz="2400">
                <a:solidFill>
                  <a:schemeClr val="tx1">
                    <a:lumMod val="75000"/>
                    <a:lumOff val="25000"/>
                  </a:schemeClr>
                </a:solidFill>
                <a:cs typeface="+mn-ea"/>
                <a:sym typeface="+mn-lt"/>
              </a:endParaRPr>
            </a:p>
          </p:txBody>
        </p:sp>
      </p:grpSp>
      <p:grpSp>
        <p:nvGrpSpPr>
          <p:cNvPr id="15" name="组合 14"/>
          <p:cNvGrpSpPr/>
          <p:nvPr/>
        </p:nvGrpSpPr>
        <p:grpSpPr>
          <a:xfrm>
            <a:off x="4136679" y="4474432"/>
            <a:ext cx="3220665" cy="301489"/>
            <a:chOff x="1485099" y="5681391"/>
            <a:chExt cx="3220665" cy="301489"/>
          </a:xfrm>
        </p:grpSpPr>
        <p:sp>
          <p:nvSpPr>
            <p:cNvPr id="47" name="Freeform 7"/>
            <p:cNvSpPr>
              <a:spLocks noEditPoints="1"/>
            </p:cNvSpPr>
            <p:nvPr/>
          </p:nvSpPr>
          <p:spPr bwMode="auto">
            <a:xfrm>
              <a:off x="1485099" y="5707850"/>
              <a:ext cx="171524" cy="220796"/>
            </a:xfrm>
            <a:custGeom>
              <a:avLst/>
              <a:gdLst>
                <a:gd name="T0" fmla="*/ 1009 w 1630"/>
                <a:gd name="T1" fmla="*/ 1682 h 2101"/>
                <a:gd name="T2" fmla="*/ 804 w 1630"/>
                <a:gd name="T3" fmla="*/ 1215 h 2101"/>
                <a:gd name="T4" fmla="*/ 120 w 1630"/>
                <a:gd name="T5" fmla="*/ 1550 h 2101"/>
                <a:gd name="T6" fmla="*/ 410 w 1630"/>
                <a:gd name="T7" fmla="*/ 1096 h 2101"/>
                <a:gd name="T8" fmla="*/ 529 w 1630"/>
                <a:gd name="T9" fmla="*/ 1171 h 2101"/>
                <a:gd name="T10" fmla="*/ 662 w 1630"/>
                <a:gd name="T11" fmla="*/ 1214 h 2101"/>
                <a:gd name="T12" fmla="*/ 801 w 1630"/>
                <a:gd name="T13" fmla="*/ 1225 h 2101"/>
                <a:gd name="T14" fmla="*/ 699 w 1630"/>
                <a:gd name="T15" fmla="*/ 1267 h 2101"/>
                <a:gd name="T16" fmla="*/ 545 w 1630"/>
                <a:gd name="T17" fmla="*/ 1227 h 2101"/>
                <a:gd name="T18" fmla="*/ 405 w 1630"/>
                <a:gd name="T19" fmla="*/ 1151 h 2101"/>
                <a:gd name="T20" fmla="*/ 289 w 1630"/>
                <a:gd name="T21" fmla="*/ 1041 h 2101"/>
                <a:gd name="T22" fmla="*/ 203 w 1630"/>
                <a:gd name="T23" fmla="*/ 907 h 2101"/>
                <a:gd name="T24" fmla="*/ 154 w 1630"/>
                <a:gd name="T25" fmla="*/ 755 h 2101"/>
                <a:gd name="T26" fmla="*/ 144 w 1630"/>
                <a:gd name="T27" fmla="*/ 596 h 2101"/>
                <a:gd name="T28" fmla="*/ 174 w 1630"/>
                <a:gd name="T29" fmla="*/ 440 h 2101"/>
                <a:gd name="T30" fmla="*/ 242 w 1630"/>
                <a:gd name="T31" fmla="*/ 295 h 2101"/>
                <a:gd name="T32" fmla="*/ 343 w 1630"/>
                <a:gd name="T33" fmla="*/ 172 h 2101"/>
                <a:gd name="T34" fmla="*/ 472 w 1630"/>
                <a:gd name="T35" fmla="*/ 79 h 2101"/>
                <a:gd name="T36" fmla="*/ 621 w 1630"/>
                <a:gd name="T37" fmla="*/ 20 h 2101"/>
                <a:gd name="T38" fmla="*/ 779 w 1630"/>
                <a:gd name="T39" fmla="*/ 0 h 2101"/>
                <a:gd name="T40" fmla="*/ 937 w 1630"/>
                <a:gd name="T41" fmla="*/ 20 h 2101"/>
                <a:gd name="T42" fmla="*/ 1085 w 1630"/>
                <a:gd name="T43" fmla="*/ 79 h 2101"/>
                <a:gd name="T44" fmla="*/ 1214 w 1630"/>
                <a:gd name="T45" fmla="*/ 172 h 2101"/>
                <a:gd name="T46" fmla="*/ 1316 w 1630"/>
                <a:gd name="T47" fmla="*/ 295 h 2101"/>
                <a:gd name="T48" fmla="*/ 1384 w 1630"/>
                <a:gd name="T49" fmla="*/ 440 h 2101"/>
                <a:gd name="T50" fmla="*/ 1413 w 1630"/>
                <a:gd name="T51" fmla="*/ 596 h 2101"/>
                <a:gd name="T52" fmla="*/ 1403 w 1630"/>
                <a:gd name="T53" fmla="*/ 755 h 2101"/>
                <a:gd name="T54" fmla="*/ 1354 w 1630"/>
                <a:gd name="T55" fmla="*/ 907 h 2101"/>
                <a:gd name="T56" fmla="*/ 778 w 1630"/>
                <a:gd name="T57" fmla="*/ 1005 h 2101"/>
                <a:gd name="T58" fmla="*/ 925 w 1630"/>
                <a:gd name="T59" fmla="*/ 1282 h 2101"/>
                <a:gd name="T60" fmla="*/ 945 w 1630"/>
                <a:gd name="T61" fmla="*/ 1203 h 2101"/>
                <a:gd name="T62" fmla="*/ 945 w 1630"/>
                <a:gd name="T63" fmla="*/ 1203 h 2101"/>
                <a:gd name="T64" fmla="*/ 1017 w 1630"/>
                <a:gd name="T65" fmla="*/ 1141 h 2101"/>
                <a:gd name="T66" fmla="*/ 1131 w 1630"/>
                <a:gd name="T67" fmla="*/ 1138 h 2101"/>
                <a:gd name="T68" fmla="*/ 1202 w 1630"/>
                <a:gd name="T69" fmla="*/ 1129 h 2101"/>
                <a:gd name="T70" fmla="*/ 1199 w 1630"/>
                <a:gd name="T71" fmla="*/ 1055 h 2101"/>
                <a:gd name="T72" fmla="*/ 1199 w 1630"/>
                <a:gd name="T73" fmla="*/ 1055 h 2101"/>
                <a:gd name="T74" fmla="*/ 1231 w 1630"/>
                <a:gd name="T75" fmla="*/ 964 h 2101"/>
                <a:gd name="T76" fmla="*/ 1301 w 1630"/>
                <a:gd name="T77" fmla="*/ 906 h 2101"/>
                <a:gd name="T78" fmla="*/ 393 w 1630"/>
                <a:gd name="T79" fmla="*/ 651 h 2101"/>
                <a:gd name="T80" fmla="*/ 779 w 1630"/>
                <a:gd name="T81" fmla="*/ 165 h 2101"/>
                <a:gd name="T82" fmla="*/ 779 w 1630"/>
                <a:gd name="T83" fmla="*/ 1107 h 2101"/>
                <a:gd name="T84" fmla="*/ 779 w 1630"/>
                <a:gd name="T85" fmla="*/ 165 h 2101"/>
                <a:gd name="T86" fmla="*/ 332 w 1630"/>
                <a:gd name="T87" fmla="*/ 636 h 2101"/>
                <a:gd name="T88" fmla="*/ 1225 w 1630"/>
                <a:gd name="T89" fmla="*/ 636 h 2101"/>
                <a:gd name="T90" fmla="*/ 1036 w 1630"/>
                <a:gd name="T91" fmla="*/ 1759 h 2101"/>
                <a:gd name="T92" fmla="*/ 1630 w 1630"/>
                <a:gd name="T93" fmla="*/ 1860 h 2101"/>
                <a:gd name="T94" fmla="*/ 1080 w 1630"/>
                <a:gd name="T95" fmla="*/ 1888 h 2101"/>
                <a:gd name="T96" fmla="*/ 1522 w 1630"/>
                <a:gd name="T97" fmla="*/ 1548 h 2101"/>
                <a:gd name="T98" fmla="*/ 79 w 1630"/>
                <a:gd name="T99" fmla="*/ 1666 h 2101"/>
                <a:gd name="T100" fmla="*/ 540 w 1630"/>
                <a:gd name="T101" fmla="*/ 1955 h 2101"/>
                <a:gd name="T102" fmla="*/ 315 w 1630"/>
                <a:gd name="T103" fmla="*/ 1845 h 2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30" h="2101">
                  <a:moveTo>
                    <a:pt x="1301" y="906"/>
                  </a:moveTo>
                  <a:lnTo>
                    <a:pt x="1498" y="1477"/>
                  </a:lnTo>
                  <a:lnTo>
                    <a:pt x="1179" y="1430"/>
                  </a:lnTo>
                  <a:lnTo>
                    <a:pt x="1009" y="1682"/>
                  </a:lnTo>
                  <a:lnTo>
                    <a:pt x="863" y="1252"/>
                  </a:lnTo>
                  <a:lnTo>
                    <a:pt x="859" y="1267"/>
                  </a:lnTo>
                  <a:lnTo>
                    <a:pt x="814" y="1193"/>
                  </a:lnTo>
                  <a:lnTo>
                    <a:pt x="804" y="1215"/>
                  </a:lnTo>
                  <a:lnTo>
                    <a:pt x="611" y="1756"/>
                  </a:lnTo>
                  <a:lnTo>
                    <a:pt x="441" y="1499"/>
                  </a:lnTo>
                  <a:lnTo>
                    <a:pt x="122" y="1545"/>
                  </a:lnTo>
                  <a:lnTo>
                    <a:pt x="120" y="1550"/>
                  </a:lnTo>
                  <a:lnTo>
                    <a:pt x="290" y="1067"/>
                  </a:lnTo>
                  <a:lnTo>
                    <a:pt x="359" y="1048"/>
                  </a:lnTo>
                  <a:lnTo>
                    <a:pt x="331" y="1129"/>
                  </a:lnTo>
                  <a:lnTo>
                    <a:pt x="410" y="1096"/>
                  </a:lnTo>
                  <a:lnTo>
                    <a:pt x="393" y="1180"/>
                  </a:lnTo>
                  <a:lnTo>
                    <a:pt x="467" y="1137"/>
                  </a:lnTo>
                  <a:lnTo>
                    <a:pt x="460" y="1223"/>
                  </a:lnTo>
                  <a:lnTo>
                    <a:pt x="529" y="1171"/>
                  </a:lnTo>
                  <a:lnTo>
                    <a:pt x="532" y="1257"/>
                  </a:lnTo>
                  <a:lnTo>
                    <a:pt x="594" y="1197"/>
                  </a:lnTo>
                  <a:lnTo>
                    <a:pt x="608" y="1282"/>
                  </a:lnTo>
                  <a:lnTo>
                    <a:pt x="662" y="1214"/>
                  </a:lnTo>
                  <a:lnTo>
                    <a:pt x="687" y="1297"/>
                  </a:lnTo>
                  <a:lnTo>
                    <a:pt x="731" y="1223"/>
                  </a:lnTo>
                  <a:lnTo>
                    <a:pt x="766" y="1302"/>
                  </a:lnTo>
                  <a:lnTo>
                    <a:pt x="801" y="1225"/>
                  </a:lnTo>
                  <a:lnTo>
                    <a:pt x="804" y="1215"/>
                  </a:lnTo>
                  <a:lnTo>
                    <a:pt x="779" y="1272"/>
                  </a:lnTo>
                  <a:lnTo>
                    <a:pt x="744" y="1193"/>
                  </a:lnTo>
                  <a:lnTo>
                    <a:pt x="699" y="1267"/>
                  </a:lnTo>
                  <a:lnTo>
                    <a:pt x="674" y="1185"/>
                  </a:lnTo>
                  <a:lnTo>
                    <a:pt x="621" y="1252"/>
                  </a:lnTo>
                  <a:lnTo>
                    <a:pt x="606" y="1167"/>
                  </a:lnTo>
                  <a:lnTo>
                    <a:pt x="545" y="1227"/>
                  </a:lnTo>
                  <a:lnTo>
                    <a:pt x="541" y="1141"/>
                  </a:lnTo>
                  <a:lnTo>
                    <a:pt x="472" y="1193"/>
                  </a:lnTo>
                  <a:lnTo>
                    <a:pt x="480" y="1108"/>
                  </a:lnTo>
                  <a:lnTo>
                    <a:pt x="405" y="1151"/>
                  </a:lnTo>
                  <a:lnTo>
                    <a:pt x="423" y="1066"/>
                  </a:lnTo>
                  <a:lnTo>
                    <a:pt x="343" y="1100"/>
                  </a:lnTo>
                  <a:lnTo>
                    <a:pt x="372" y="1018"/>
                  </a:lnTo>
                  <a:lnTo>
                    <a:pt x="289" y="1041"/>
                  </a:lnTo>
                  <a:lnTo>
                    <a:pt x="327" y="964"/>
                  </a:lnTo>
                  <a:lnTo>
                    <a:pt x="242" y="977"/>
                  </a:lnTo>
                  <a:lnTo>
                    <a:pt x="289" y="905"/>
                  </a:lnTo>
                  <a:lnTo>
                    <a:pt x="203" y="907"/>
                  </a:lnTo>
                  <a:lnTo>
                    <a:pt x="260" y="842"/>
                  </a:lnTo>
                  <a:lnTo>
                    <a:pt x="174" y="833"/>
                  </a:lnTo>
                  <a:lnTo>
                    <a:pt x="238" y="775"/>
                  </a:lnTo>
                  <a:lnTo>
                    <a:pt x="154" y="755"/>
                  </a:lnTo>
                  <a:lnTo>
                    <a:pt x="225" y="706"/>
                  </a:lnTo>
                  <a:lnTo>
                    <a:pt x="144" y="676"/>
                  </a:lnTo>
                  <a:lnTo>
                    <a:pt x="220" y="636"/>
                  </a:lnTo>
                  <a:lnTo>
                    <a:pt x="144" y="596"/>
                  </a:lnTo>
                  <a:lnTo>
                    <a:pt x="225" y="566"/>
                  </a:lnTo>
                  <a:lnTo>
                    <a:pt x="154" y="517"/>
                  </a:lnTo>
                  <a:lnTo>
                    <a:pt x="238" y="497"/>
                  </a:lnTo>
                  <a:lnTo>
                    <a:pt x="174" y="440"/>
                  </a:lnTo>
                  <a:lnTo>
                    <a:pt x="260" y="430"/>
                  </a:lnTo>
                  <a:lnTo>
                    <a:pt x="203" y="365"/>
                  </a:lnTo>
                  <a:lnTo>
                    <a:pt x="289" y="367"/>
                  </a:lnTo>
                  <a:lnTo>
                    <a:pt x="242" y="295"/>
                  </a:lnTo>
                  <a:lnTo>
                    <a:pt x="327" y="308"/>
                  </a:lnTo>
                  <a:lnTo>
                    <a:pt x="289" y="231"/>
                  </a:lnTo>
                  <a:lnTo>
                    <a:pt x="372" y="254"/>
                  </a:lnTo>
                  <a:lnTo>
                    <a:pt x="343" y="172"/>
                  </a:lnTo>
                  <a:lnTo>
                    <a:pt x="423" y="206"/>
                  </a:lnTo>
                  <a:lnTo>
                    <a:pt x="405" y="122"/>
                  </a:lnTo>
                  <a:lnTo>
                    <a:pt x="480" y="165"/>
                  </a:lnTo>
                  <a:lnTo>
                    <a:pt x="472" y="79"/>
                  </a:lnTo>
                  <a:lnTo>
                    <a:pt x="541" y="131"/>
                  </a:lnTo>
                  <a:lnTo>
                    <a:pt x="545" y="45"/>
                  </a:lnTo>
                  <a:lnTo>
                    <a:pt x="606" y="105"/>
                  </a:lnTo>
                  <a:lnTo>
                    <a:pt x="621" y="20"/>
                  </a:lnTo>
                  <a:lnTo>
                    <a:pt x="674" y="88"/>
                  </a:lnTo>
                  <a:lnTo>
                    <a:pt x="699" y="5"/>
                  </a:lnTo>
                  <a:lnTo>
                    <a:pt x="744" y="79"/>
                  </a:lnTo>
                  <a:lnTo>
                    <a:pt x="779" y="0"/>
                  </a:lnTo>
                  <a:lnTo>
                    <a:pt x="814" y="79"/>
                  </a:lnTo>
                  <a:lnTo>
                    <a:pt x="859" y="5"/>
                  </a:lnTo>
                  <a:lnTo>
                    <a:pt x="883" y="88"/>
                  </a:lnTo>
                  <a:lnTo>
                    <a:pt x="937" y="20"/>
                  </a:lnTo>
                  <a:lnTo>
                    <a:pt x="951" y="105"/>
                  </a:lnTo>
                  <a:lnTo>
                    <a:pt x="1013" y="45"/>
                  </a:lnTo>
                  <a:lnTo>
                    <a:pt x="1017" y="131"/>
                  </a:lnTo>
                  <a:lnTo>
                    <a:pt x="1085" y="79"/>
                  </a:lnTo>
                  <a:lnTo>
                    <a:pt x="1078" y="165"/>
                  </a:lnTo>
                  <a:lnTo>
                    <a:pt x="1153" y="122"/>
                  </a:lnTo>
                  <a:lnTo>
                    <a:pt x="1135" y="206"/>
                  </a:lnTo>
                  <a:lnTo>
                    <a:pt x="1214" y="172"/>
                  </a:lnTo>
                  <a:lnTo>
                    <a:pt x="1186" y="254"/>
                  </a:lnTo>
                  <a:lnTo>
                    <a:pt x="1269" y="231"/>
                  </a:lnTo>
                  <a:lnTo>
                    <a:pt x="1231" y="308"/>
                  </a:lnTo>
                  <a:lnTo>
                    <a:pt x="1316" y="295"/>
                  </a:lnTo>
                  <a:lnTo>
                    <a:pt x="1268" y="367"/>
                  </a:lnTo>
                  <a:lnTo>
                    <a:pt x="1354" y="365"/>
                  </a:lnTo>
                  <a:lnTo>
                    <a:pt x="1298" y="430"/>
                  </a:lnTo>
                  <a:lnTo>
                    <a:pt x="1384" y="440"/>
                  </a:lnTo>
                  <a:lnTo>
                    <a:pt x="1320" y="497"/>
                  </a:lnTo>
                  <a:lnTo>
                    <a:pt x="1403" y="517"/>
                  </a:lnTo>
                  <a:lnTo>
                    <a:pt x="1333" y="566"/>
                  </a:lnTo>
                  <a:lnTo>
                    <a:pt x="1413" y="596"/>
                  </a:lnTo>
                  <a:lnTo>
                    <a:pt x="1337" y="636"/>
                  </a:lnTo>
                  <a:lnTo>
                    <a:pt x="1413" y="676"/>
                  </a:lnTo>
                  <a:lnTo>
                    <a:pt x="1333" y="706"/>
                  </a:lnTo>
                  <a:lnTo>
                    <a:pt x="1403" y="755"/>
                  </a:lnTo>
                  <a:lnTo>
                    <a:pt x="1320" y="775"/>
                  </a:lnTo>
                  <a:lnTo>
                    <a:pt x="1384" y="833"/>
                  </a:lnTo>
                  <a:lnTo>
                    <a:pt x="1298" y="842"/>
                  </a:lnTo>
                  <a:lnTo>
                    <a:pt x="1354" y="907"/>
                  </a:lnTo>
                  <a:lnTo>
                    <a:pt x="1301" y="906"/>
                  </a:lnTo>
                  <a:close/>
                  <a:moveTo>
                    <a:pt x="778" y="297"/>
                  </a:moveTo>
                  <a:cubicBezTo>
                    <a:pt x="583" y="297"/>
                    <a:pt x="424" y="456"/>
                    <a:pt x="424" y="651"/>
                  </a:cubicBezTo>
                  <a:cubicBezTo>
                    <a:pt x="424" y="847"/>
                    <a:pt x="583" y="1005"/>
                    <a:pt x="778" y="1005"/>
                  </a:cubicBezTo>
                  <a:cubicBezTo>
                    <a:pt x="973" y="1005"/>
                    <a:pt x="1132" y="847"/>
                    <a:pt x="1132" y="651"/>
                  </a:cubicBezTo>
                  <a:cubicBezTo>
                    <a:pt x="1132" y="456"/>
                    <a:pt x="973" y="297"/>
                    <a:pt x="778" y="297"/>
                  </a:cubicBezTo>
                  <a:close/>
                  <a:moveTo>
                    <a:pt x="874" y="1217"/>
                  </a:moveTo>
                  <a:lnTo>
                    <a:pt x="925" y="1282"/>
                  </a:lnTo>
                  <a:lnTo>
                    <a:pt x="931" y="1244"/>
                  </a:lnTo>
                  <a:lnTo>
                    <a:pt x="883" y="1185"/>
                  </a:lnTo>
                  <a:lnTo>
                    <a:pt x="874" y="1217"/>
                  </a:lnTo>
                  <a:close/>
                  <a:moveTo>
                    <a:pt x="945" y="1203"/>
                  </a:moveTo>
                  <a:lnTo>
                    <a:pt x="1001" y="1257"/>
                  </a:lnTo>
                  <a:lnTo>
                    <a:pt x="1002" y="1217"/>
                  </a:lnTo>
                  <a:lnTo>
                    <a:pt x="951" y="1167"/>
                  </a:lnTo>
                  <a:lnTo>
                    <a:pt x="945" y="1203"/>
                  </a:lnTo>
                  <a:close/>
                  <a:moveTo>
                    <a:pt x="1015" y="1179"/>
                  </a:moveTo>
                  <a:lnTo>
                    <a:pt x="1073" y="1223"/>
                  </a:lnTo>
                  <a:lnTo>
                    <a:pt x="1069" y="1181"/>
                  </a:lnTo>
                  <a:lnTo>
                    <a:pt x="1017" y="1141"/>
                  </a:lnTo>
                  <a:lnTo>
                    <a:pt x="1015" y="1179"/>
                  </a:lnTo>
                  <a:close/>
                  <a:moveTo>
                    <a:pt x="1081" y="1146"/>
                  </a:moveTo>
                  <a:lnTo>
                    <a:pt x="1140" y="1180"/>
                  </a:lnTo>
                  <a:lnTo>
                    <a:pt x="1131" y="1138"/>
                  </a:lnTo>
                  <a:lnTo>
                    <a:pt x="1078" y="1108"/>
                  </a:lnTo>
                  <a:lnTo>
                    <a:pt x="1081" y="1146"/>
                  </a:lnTo>
                  <a:close/>
                  <a:moveTo>
                    <a:pt x="1143" y="1105"/>
                  </a:moveTo>
                  <a:lnTo>
                    <a:pt x="1202" y="1129"/>
                  </a:lnTo>
                  <a:lnTo>
                    <a:pt x="1188" y="1088"/>
                  </a:lnTo>
                  <a:lnTo>
                    <a:pt x="1135" y="1066"/>
                  </a:lnTo>
                  <a:lnTo>
                    <a:pt x="1143" y="1105"/>
                  </a:lnTo>
                  <a:close/>
                  <a:moveTo>
                    <a:pt x="1199" y="1055"/>
                  </a:moveTo>
                  <a:lnTo>
                    <a:pt x="1256" y="1071"/>
                  </a:lnTo>
                  <a:lnTo>
                    <a:pt x="1237" y="1033"/>
                  </a:lnTo>
                  <a:lnTo>
                    <a:pt x="1186" y="1018"/>
                  </a:lnTo>
                  <a:lnTo>
                    <a:pt x="1199" y="1055"/>
                  </a:lnTo>
                  <a:close/>
                  <a:moveTo>
                    <a:pt x="1248" y="998"/>
                  </a:moveTo>
                  <a:lnTo>
                    <a:pt x="1303" y="1007"/>
                  </a:lnTo>
                  <a:lnTo>
                    <a:pt x="1280" y="972"/>
                  </a:lnTo>
                  <a:lnTo>
                    <a:pt x="1231" y="964"/>
                  </a:lnTo>
                  <a:lnTo>
                    <a:pt x="1248" y="998"/>
                  </a:lnTo>
                  <a:close/>
                  <a:moveTo>
                    <a:pt x="1288" y="935"/>
                  </a:moveTo>
                  <a:lnTo>
                    <a:pt x="1311" y="936"/>
                  </a:lnTo>
                  <a:lnTo>
                    <a:pt x="1301" y="906"/>
                  </a:lnTo>
                  <a:lnTo>
                    <a:pt x="1268" y="905"/>
                  </a:lnTo>
                  <a:lnTo>
                    <a:pt x="1288" y="935"/>
                  </a:lnTo>
                  <a:close/>
                  <a:moveTo>
                    <a:pt x="778" y="266"/>
                  </a:moveTo>
                  <a:cubicBezTo>
                    <a:pt x="565" y="266"/>
                    <a:pt x="393" y="438"/>
                    <a:pt x="393" y="651"/>
                  </a:cubicBezTo>
                  <a:cubicBezTo>
                    <a:pt x="393" y="864"/>
                    <a:pt x="565" y="1036"/>
                    <a:pt x="778" y="1036"/>
                  </a:cubicBezTo>
                  <a:cubicBezTo>
                    <a:pt x="991" y="1036"/>
                    <a:pt x="1163" y="864"/>
                    <a:pt x="1163" y="651"/>
                  </a:cubicBezTo>
                  <a:cubicBezTo>
                    <a:pt x="1163" y="438"/>
                    <a:pt x="991" y="266"/>
                    <a:pt x="778" y="266"/>
                  </a:cubicBezTo>
                  <a:close/>
                  <a:moveTo>
                    <a:pt x="779" y="165"/>
                  </a:moveTo>
                  <a:cubicBezTo>
                    <a:pt x="649" y="165"/>
                    <a:pt x="531" y="218"/>
                    <a:pt x="446" y="303"/>
                  </a:cubicBezTo>
                  <a:cubicBezTo>
                    <a:pt x="360" y="388"/>
                    <a:pt x="308" y="506"/>
                    <a:pt x="308" y="636"/>
                  </a:cubicBezTo>
                  <a:cubicBezTo>
                    <a:pt x="308" y="766"/>
                    <a:pt x="360" y="884"/>
                    <a:pt x="446" y="969"/>
                  </a:cubicBezTo>
                  <a:cubicBezTo>
                    <a:pt x="531" y="1054"/>
                    <a:pt x="649" y="1107"/>
                    <a:pt x="779" y="1107"/>
                  </a:cubicBezTo>
                  <a:cubicBezTo>
                    <a:pt x="909" y="1107"/>
                    <a:pt x="1027" y="1054"/>
                    <a:pt x="1112" y="969"/>
                  </a:cubicBezTo>
                  <a:cubicBezTo>
                    <a:pt x="1197" y="884"/>
                    <a:pt x="1250" y="766"/>
                    <a:pt x="1250" y="636"/>
                  </a:cubicBezTo>
                  <a:cubicBezTo>
                    <a:pt x="1250" y="506"/>
                    <a:pt x="1197" y="388"/>
                    <a:pt x="1112" y="303"/>
                  </a:cubicBezTo>
                  <a:cubicBezTo>
                    <a:pt x="1027" y="218"/>
                    <a:pt x="909" y="165"/>
                    <a:pt x="779" y="165"/>
                  </a:cubicBezTo>
                  <a:close/>
                  <a:moveTo>
                    <a:pt x="1095" y="320"/>
                  </a:moveTo>
                  <a:cubicBezTo>
                    <a:pt x="1014" y="239"/>
                    <a:pt x="902" y="190"/>
                    <a:pt x="779" y="190"/>
                  </a:cubicBezTo>
                  <a:cubicBezTo>
                    <a:pt x="656" y="190"/>
                    <a:pt x="544" y="239"/>
                    <a:pt x="463" y="320"/>
                  </a:cubicBezTo>
                  <a:cubicBezTo>
                    <a:pt x="382" y="401"/>
                    <a:pt x="332" y="513"/>
                    <a:pt x="332" y="636"/>
                  </a:cubicBezTo>
                  <a:cubicBezTo>
                    <a:pt x="332" y="759"/>
                    <a:pt x="382" y="871"/>
                    <a:pt x="463" y="952"/>
                  </a:cubicBezTo>
                  <a:cubicBezTo>
                    <a:pt x="544" y="1033"/>
                    <a:pt x="656" y="1083"/>
                    <a:pt x="779" y="1083"/>
                  </a:cubicBezTo>
                  <a:cubicBezTo>
                    <a:pt x="902" y="1083"/>
                    <a:pt x="1014" y="1033"/>
                    <a:pt x="1095" y="952"/>
                  </a:cubicBezTo>
                  <a:cubicBezTo>
                    <a:pt x="1175" y="871"/>
                    <a:pt x="1225" y="759"/>
                    <a:pt x="1225" y="636"/>
                  </a:cubicBezTo>
                  <a:cubicBezTo>
                    <a:pt x="1225" y="513"/>
                    <a:pt x="1175" y="401"/>
                    <a:pt x="1095" y="320"/>
                  </a:cubicBezTo>
                  <a:close/>
                  <a:moveTo>
                    <a:pt x="1522" y="1548"/>
                  </a:moveTo>
                  <a:lnTo>
                    <a:pt x="1209" y="1503"/>
                  </a:lnTo>
                  <a:lnTo>
                    <a:pt x="1036" y="1759"/>
                  </a:lnTo>
                  <a:lnTo>
                    <a:pt x="1022" y="1721"/>
                  </a:lnTo>
                  <a:lnTo>
                    <a:pt x="1140" y="2066"/>
                  </a:lnTo>
                  <a:lnTo>
                    <a:pt x="1325" y="1807"/>
                  </a:lnTo>
                  <a:lnTo>
                    <a:pt x="1630" y="1860"/>
                  </a:lnTo>
                  <a:lnTo>
                    <a:pt x="1567" y="1676"/>
                  </a:lnTo>
                  <a:lnTo>
                    <a:pt x="1567" y="1676"/>
                  </a:lnTo>
                  <a:lnTo>
                    <a:pt x="1254" y="1631"/>
                  </a:lnTo>
                  <a:lnTo>
                    <a:pt x="1080" y="1888"/>
                  </a:lnTo>
                  <a:lnTo>
                    <a:pt x="1053" y="1811"/>
                  </a:lnTo>
                  <a:lnTo>
                    <a:pt x="1223" y="1559"/>
                  </a:lnTo>
                  <a:lnTo>
                    <a:pt x="1542" y="1605"/>
                  </a:lnTo>
                  <a:lnTo>
                    <a:pt x="1522" y="1548"/>
                  </a:lnTo>
                  <a:close/>
                  <a:moveTo>
                    <a:pt x="584" y="1832"/>
                  </a:moveTo>
                  <a:lnTo>
                    <a:pt x="411" y="1571"/>
                  </a:lnTo>
                  <a:lnTo>
                    <a:pt x="97" y="1616"/>
                  </a:lnTo>
                  <a:lnTo>
                    <a:pt x="79" y="1666"/>
                  </a:lnTo>
                  <a:lnTo>
                    <a:pt x="396" y="1620"/>
                  </a:lnTo>
                  <a:lnTo>
                    <a:pt x="567" y="1879"/>
                  </a:lnTo>
                  <a:lnTo>
                    <a:pt x="584" y="1832"/>
                  </a:lnTo>
                  <a:close/>
                  <a:moveTo>
                    <a:pt x="540" y="1955"/>
                  </a:moveTo>
                  <a:lnTo>
                    <a:pt x="366" y="1693"/>
                  </a:lnTo>
                  <a:lnTo>
                    <a:pt x="54" y="1738"/>
                  </a:lnTo>
                  <a:lnTo>
                    <a:pt x="0" y="1890"/>
                  </a:lnTo>
                  <a:lnTo>
                    <a:pt x="315" y="1845"/>
                  </a:lnTo>
                  <a:lnTo>
                    <a:pt x="488" y="2101"/>
                  </a:lnTo>
                  <a:lnTo>
                    <a:pt x="540" y="1955"/>
                  </a:lnTo>
                  <a:close/>
                </a:path>
              </a:pathLst>
            </a:custGeom>
            <a:solidFill>
              <a:srgbClr val="7996D8"/>
            </a:solidFill>
            <a:ln>
              <a:noFill/>
            </a:ln>
          </p:spPr>
          <p:txBody>
            <a:bodyPr vert="horz" wrap="square" lIns="91440" tIns="45720" rIns="91440" bIns="45720" numCol="1" anchor="t" anchorCtr="0" compatLnSpc="1"/>
            <a:lstStyle/>
            <a:p>
              <a:endParaRPr lang="zh-CN" altLang="en-US" sz="1200">
                <a:solidFill>
                  <a:srgbClr val="252C35"/>
                </a:solidFill>
              </a:endParaRPr>
            </a:p>
          </p:txBody>
        </p:sp>
        <p:sp>
          <p:nvSpPr>
            <p:cNvPr id="48" name="TextBox 45"/>
            <p:cNvSpPr txBox="1"/>
            <p:nvPr/>
          </p:nvSpPr>
          <p:spPr>
            <a:xfrm>
              <a:off x="1654421" y="5687414"/>
              <a:ext cx="979218" cy="295466"/>
            </a:xfrm>
            <a:prstGeom prst="rect">
              <a:avLst/>
            </a:prstGeom>
            <a:noFill/>
          </p:spPr>
          <p:txBody>
            <a:bodyPr wrap="square" rtlCol="0">
              <a:spAutoFit/>
            </a:bodyPr>
            <a:lstStyle/>
            <a:p>
              <a:pPr>
                <a:lnSpc>
                  <a:spcPct val="120000"/>
                </a:lnSpc>
              </a:pPr>
              <a:r>
                <a:rPr lang="en-US" altLang="zh-CN" sz="1050" b="1" dirty="0" smtClean="0">
                  <a:solidFill>
                    <a:srgbClr val="252C35"/>
                  </a:solidFill>
                  <a:latin typeface="微软雅黑" panose="020B0503020204020204" pitchFamily="34" charset="-122"/>
                  <a:ea typeface="微软雅黑" panose="020B0503020204020204" pitchFamily="34" charset="-122"/>
                </a:rPr>
                <a:t>2020.10</a:t>
              </a:r>
              <a:endParaRPr lang="zh-CN" altLang="en-US" sz="1050" b="1" dirty="0">
                <a:solidFill>
                  <a:srgbClr val="252C35"/>
                </a:solidFill>
                <a:latin typeface="微软雅黑" panose="020B0503020204020204" pitchFamily="34" charset="-122"/>
                <a:ea typeface="微软雅黑" panose="020B0503020204020204" pitchFamily="34" charset="-122"/>
              </a:endParaRPr>
            </a:p>
          </p:txBody>
        </p:sp>
        <p:sp>
          <p:nvSpPr>
            <p:cNvPr id="49" name="TextBox 67"/>
            <p:cNvSpPr txBox="1"/>
            <p:nvPr/>
          </p:nvSpPr>
          <p:spPr>
            <a:xfrm>
              <a:off x="2286386" y="5681391"/>
              <a:ext cx="2419378" cy="276999"/>
            </a:xfrm>
            <a:prstGeom prst="rect">
              <a:avLst/>
            </a:prstGeom>
            <a:noFill/>
          </p:spPr>
          <p:txBody>
            <a:bodyPr wrap="square" rtlCol="0">
              <a:spAutoFit/>
            </a:bodyPr>
            <a:lstStyle/>
            <a:p>
              <a:pPr>
                <a:lnSpc>
                  <a:spcPct val="120000"/>
                </a:lnSpc>
              </a:pPr>
              <a:r>
                <a:rPr lang="zh-CN" altLang="en-US" sz="1000" dirty="0">
                  <a:solidFill>
                    <a:srgbClr val="252C35"/>
                  </a:solidFill>
                  <a:latin typeface="微软雅黑" panose="020B0503020204020204" pitchFamily="34" charset="-122"/>
                  <a:ea typeface="微软雅黑" panose="020B0503020204020204" pitchFamily="34" charset="-122"/>
                </a:rPr>
                <a:t>输入</a:t>
              </a:r>
              <a:r>
                <a:rPr lang="zh-CN" altLang="en-US" sz="1000" dirty="0" smtClean="0">
                  <a:solidFill>
                    <a:srgbClr val="252C35"/>
                  </a:solidFill>
                  <a:latin typeface="微软雅黑" panose="020B0503020204020204" pitchFamily="34" charset="-122"/>
                  <a:ea typeface="微软雅黑" panose="020B0503020204020204" pitchFamily="34" charset="-122"/>
                </a:rPr>
                <a:t>你获得的年度奖</a:t>
              </a:r>
              <a:endParaRPr lang="zh-CN" altLang="en-US" sz="1000" dirty="0">
                <a:solidFill>
                  <a:srgbClr val="252C35"/>
                </a:solidFill>
                <a:latin typeface="微软雅黑" panose="020B0503020204020204" pitchFamily="34" charset="-122"/>
                <a:ea typeface="微软雅黑" panose="020B0503020204020204" pitchFamily="34" charset="-122"/>
              </a:endParaRPr>
            </a:p>
          </p:txBody>
        </p:sp>
      </p:grpSp>
      <p:grpSp>
        <p:nvGrpSpPr>
          <p:cNvPr id="71" name="组合 70"/>
          <p:cNvGrpSpPr/>
          <p:nvPr/>
        </p:nvGrpSpPr>
        <p:grpSpPr>
          <a:xfrm>
            <a:off x="4900360" y="2359867"/>
            <a:ext cx="1097470" cy="1365742"/>
            <a:chOff x="3672843" y="1413075"/>
            <a:chExt cx="2160000" cy="2688000"/>
          </a:xfrm>
        </p:grpSpPr>
        <p:sp>
          <p:nvSpPr>
            <p:cNvPr id="72" name="MH_Other_1"/>
            <p:cNvSpPr/>
            <p:nvPr>
              <p:custDataLst>
                <p:tags r:id="rId5"/>
              </p:custDataLst>
            </p:nvPr>
          </p:nvSpPr>
          <p:spPr>
            <a:xfrm>
              <a:off x="3672843" y="1413075"/>
              <a:ext cx="2160000" cy="2688000"/>
            </a:xfrm>
            <a:prstGeom prst="rect">
              <a:avLst/>
            </a:prstGeom>
            <a:solidFill>
              <a:schemeClr val="bg1"/>
            </a:solidFill>
            <a:ln w="12700">
              <a:solidFill>
                <a:srgbClr val="7996D8"/>
              </a:solidFill>
            </a:ln>
            <a:effectLst>
              <a:outerShdw blurRad="254000" dist="635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73" name="MH_Other_1"/>
            <p:cNvSpPr>
              <a:spLocks noChangeAspect="1"/>
            </p:cNvSpPr>
            <p:nvPr>
              <p:custDataLst>
                <p:tags r:id="rId6"/>
              </p:custDataLst>
            </p:nvPr>
          </p:nvSpPr>
          <p:spPr>
            <a:xfrm>
              <a:off x="3837984" y="1594724"/>
              <a:ext cx="1829717" cy="2324785"/>
            </a:xfrm>
            <a:prstGeom prst="rect">
              <a:avLst/>
            </a:prstGeom>
            <a:blipFill>
              <a:blip r:embed="rId15" cstate="screen"/>
              <a:stretch>
                <a:fillRect/>
              </a:stretch>
            </a:blip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lIns="135909" tIns="67952" rIns="135909" bIns="67952" anchor="ctr"/>
            <a:lstStyle/>
            <a:p>
              <a:pPr algn="ctr"/>
              <a:endParaRPr lang="zh-CN" altLang="en-US" sz="2400">
                <a:solidFill>
                  <a:schemeClr val="tx1">
                    <a:lumMod val="75000"/>
                    <a:lumOff val="25000"/>
                  </a:schemeClr>
                </a:solidFill>
                <a:cs typeface="+mn-ea"/>
                <a:sym typeface="+mn-lt"/>
              </a:endParaRPr>
            </a:p>
          </p:txBody>
        </p:sp>
      </p:grpSp>
      <p:grpSp>
        <p:nvGrpSpPr>
          <p:cNvPr id="77" name="组合 76"/>
          <p:cNvGrpSpPr/>
          <p:nvPr/>
        </p:nvGrpSpPr>
        <p:grpSpPr>
          <a:xfrm>
            <a:off x="6903260" y="2359867"/>
            <a:ext cx="1097470" cy="1365742"/>
            <a:chOff x="9397669" y="1413075"/>
            <a:chExt cx="2160000" cy="2688000"/>
          </a:xfrm>
        </p:grpSpPr>
        <p:sp>
          <p:nvSpPr>
            <p:cNvPr id="78" name="MH_Other_1"/>
            <p:cNvSpPr/>
            <p:nvPr>
              <p:custDataLst>
                <p:tags r:id="rId3"/>
              </p:custDataLst>
            </p:nvPr>
          </p:nvSpPr>
          <p:spPr>
            <a:xfrm>
              <a:off x="9397669" y="1413075"/>
              <a:ext cx="2160000" cy="2688000"/>
            </a:xfrm>
            <a:prstGeom prst="rect">
              <a:avLst/>
            </a:prstGeom>
            <a:solidFill>
              <a:schemeClr val="bg1"/>
            </a:solidFill>
            <a:ln w="12700">
              <a:solidFill>
                <a:srgbClr val="7996D8"/>
              </a:solidFill>
            </a:ln>
            <a:effectLst>
              <a:outerShdw blurRad="254000" dist="635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79" name="MH_Other_1"/>
            <p:cNvSpPr>
              <a:spLocks noChangeAspect="1"/>
            </p:cNvSpPr>
            <p:nvPr>
              <p:custDataLst>
                <p:tags r:id="rId4"/>
              </p:custDataLst>
            </p:nvPr>
          </p:nvSpPr>
          <p:spPr>
            <a:xfrm>
              <a:off x="9562811" y="1594724"/>
              <a:ext cx="1829717" cy="2324785"/>
            </a:xfrm>
            <a:prstGeom prst="rect">
              <a:avLst/>
            </a:prstGeom>
            <a:blipFill>
              <a:blip r:embed="rId16" cstate="screen"/>
              <a:stretch>
                <a:fillRect/>
              </a:stretch>
            </a:blip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lIns="135909" tIns="67952" rIns="135909" bIns="67952" anchor="ctr"/>
            <a:lstStyle/>
            <a:p>
              <a:pPr algn="ctr"/>
              <a:endParaRPr lang="zh-CN" altLang="en-US" sz="2400">
                <a:solidFill>
                  <a:schemeClr val="tx1">
                    <a:lumMod val="75000"/>
                    <a:lumOff val="25000"/>
                  </a:schemeClr>
                </a:solidFill>
                <a:cs typeface="+mn-ea"/>
                <a:sym typeface="+mn-lt"/>
              </a:endParaRPr>
            </a:p>
          </p:txBody>
        </p:sp>
      </p:grpSp>
      <p:grpSp>
        <p:nvGrpSpPr>
          <p:cNvPr id="2" name="组合 1"/>
          <p:cNvGrpSpPr/>
          <p:nvPr/>
        </p:nvGrpSpPr>
        <p:grpSpPr>
          <a:xfrm>
            <a:off x="4090276" y="4006368"/>
            <a:ext cx="1425940" cy="338050"/>
            <a:chOff x="1352258" y="4208391"/>
            <a:chExt cx="1854405" cy="409241"/>
          </a:xfrm>
          <a:gradFill>
            <a:gsLst>
              <a:gs pos="0">
                <a:srgbClr val="4473C5"/>
              </a:gs>
              <a:gs pos="100000">
                <a:srgbClr val="3762AF"/>
              </a:gs>
            </a:gsLst>
            <a:lin ang="5400000" scaled="1"/>
          </a:gradFill>
        </p:grpSpPr>
        <p:sp>
          <p:nvSpPr>
            <p:cNvPr id="7" name="圆角矩形 6"/>
            <p:cNvSpPr/>
            <p:nvPr/>
          </p:nvSpPr>
          <p:spPr>
            <a:xfrm>
              <a:off x="1352258" y="4208391"/>
              <a:ext cx="1854405" cy="409241"/>
            </a:xfrm>
            <a:prstGeom prst="roundRect">
              <a:avLst>
                <a:gd name="adj" fmla="val 50000"/>
              </a:avLst>
            </a:prstGeom>
            <a:gr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80" name="矩形 79"/>
            <p:cNvSpPr/>
            <p:nvPr/>
          </p:nvSpPr>
          <p:spPr>
            <a:xfrm>
              <a:off x="1565097" y="4266229"/>
              <a:ext cx="1466202"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smtClean="0">
                  <a:solidFill>
                    <a:schemeClr val="bg1"/>
                  </a:solidFill>
                  <a:latin typeface="微软雅黑" panose="020B0503020204020204" pitchFamily="34" charset="-122"/>
                  <a:ea typeface="微软雅黑" panose="020B0503020204020204" pitchFamily="34" charset="-122"/>
                </a:rPr>
                <a:t>斩获荣誉殊荣</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54"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smtClean="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获奖荣誉</a:t>
            </a:r>
          </a:p>
        </p:txBody>
      </p:sp>
      <p:sp>
        <p:nvSpPr>
          <p:cNvPr id="55"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pic>
        <p:nvPicPr>
          <p:cNvPr id="34" name="Picture 2" descr="L:\下载\千图网_纽带_图片编号11184944\未标题-1.png"/>
          <p:cNvPicPr>
            <a:picLocks noChangeAspect="1" noChangeArrowheads="1"/>
          </p:cNvPicPr>
          <p:nvPr/>
        </p:nvPicPr>
        <p:blipFill>
          <a:blip r:embed="rId17" cstate="screen"/>
          <a:srcRect/>
          <a:stretch>
            <a:fillRect/>
          </a:stretch>
        </p:blipFill>
        <p:spPr bwMode="auto">
          <a:xfrm>
            <a:off x="9358163" y="2432283"/>
            <a:ext cx="1450065" cy="3541077"/>
          </a:xfrm>
          <a:prstGeom prst="rect">
            <a:avLst/>
          </a:prstGeom>
          <a:noFill/>
          <a:extLst>
            <a:ext uri="{909E8E84-426E-40DD-AFC4-6F175D3DCCD1}">
              <a14:hiddenFill xmlns:a14="http://schemas.microsoft.com/office/drawing/2010/main">
                <a:solidFill>
                  <a:srgbClr val="FFFFFF"/>
                </a:solidFill>
              </a14:hiddenFill>
            </a:ext>
          </a:extLst>
        </p:spPr>
      </p:pic>
      <p:grpSp>
        <p:nvGrpSpPr>
          <p:cNvPr id="74" name="组合 73"/>
          <p:cNvGrpSpPr/>
          <p:nvPr/>
        </p:nvGrpSpPr>
        <p:grpSpPr>
          <a:xfrm>
            <a:off x="5790208" y="2228266"/>
            <a:ext cx="1320674" cy="1643506"/>
            <a:chOff x="6590489" y="1413075"/>
            <a:chExt cx="2160000" cy="2688000"/>
          </a:xfrm>
        </p:grpSpPr>
        <p:sp>
          <p:nvSpPr>
            <p:cNvPr id="75" name="MH_Other_2"/>
            <p:cNvSpPr/>
            <p:nvPr>
              <p:custDataLst>
                <p:tags r:id="rId1"/>
              </p:custDataLst>
            </p:nvPr>
          </p:nvSpPr>
          <p:spPr>
            <a:xfrm>
              <a:off x="6590489" y="1413075"/>
              <a:ext cx="2160000" cy="2688000"/>
            </a:xfrm>
            <a:prstGeom prst="rect">
              <a:avLst/>
            </a:prstGeom>
            <a:solidFill>
              <a:schemeClr val="bg1"/>
            </a:solidFill>
            <a:ln w="12700">
              <a:solidFill>
                <a:srgbClr val="7996D8"/>
              </a:solidFill>
            </a:ln>
            <a:effectLst>
              <a:outerShdw blurRad="254000" dist="635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76" name="MH_Other_1"/>
            <p:cNvSpPr>
              <a:spLocks noChangeAspect="1"/>
            </p:cNvSpPr>
            <p:nvPr>
              <p:custDataLst>
                <p:tags r:id="rId2"/>
              </p:custDataLst>
            </p:nvPr>
          </p:nvSpPr>
          <p:spPr>
            <a:xfrm>
              <a:off x="6755631" y="1594724"/>
              <a:ext cx="1829717" cy="2324785"/>
            </a:xfrm>
            <a:prstGeom prst="rect">
              <a:avLst/>
            </a:prstGeom>
            <a:blipFill>
              <a:blip r:embed="rId18" cstate="screen"/>
              <a:stretch>
                <a:fillRect/>
              </a:stretch>
            </a:blip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lIns="135909" tIns="67952" rIns="135909" bIns="67952" anchor="ctr"/>
            <a:lstStyle/>
            <a:p>
              <a:pPr algn="ctr"/>
              <a:endParaRPr lang="zh-CN" altLang="en-US" sz="2400">
                <a:solidFill>
                  <a:schemeClr val="tx1">
                    <a:lumMod val="75000"/>
                    <a:lumOff val="25000"/>
                  </a:schemeClr>
                </a:solidFill>
                <a:cs typeface="+mn-ea"/>
                <a:sym typeface="+mn-lt"/>
              </a:endParaRPr>
            </a:p>
          </p:txBody>
        </p:sp>
      </p:grpSp>
      <p:grpSp>
        <p:nvGrpSpPr>
          <p:cNvPr id="56" name="组合 55"/>
          <p:cNvGrpSpPr/>
          <p:nvPr/>
        </p:nvGrpSpPr>
        <p:grpSpPr>
          <a:xfrm>
            <a:off x="4136679" y="4737292"/>
            <a:ext cx="3220665" cy="301489"/>
            <a:chOff x="1485099" y="5681391"/>
            <a:chExt cx="3220665" cy="301489"/>
          </a:xfrm>
        </p:grpSpPr>
        <p:sp>
          <p:nvSpPr>
            <p:cNvPr id="57" name="Freeform 7"/>
            <p:cNvSpPr>
              <a:spLocks noEditPoints="1"/>
            </p:cNvSpPr>
            <p:nvPr/>
          </p:nvSpPr>
          <p:spPr bwMode="auto">
            <a:xfrm>
              <a:off x="1485099" y="5707850"/>
              <a:ext cx="171524" cy="220796"/>
            </a:xfrm>
            <a:custGeom>
              <a:avLst/>
              <a:gdLst>
                <a:gd name="T0" fmla="*/ 1009 w 1630"/>
                <a:gd name="T1" fmla="*/ 1682 h 2101"/>
                <a:gd name="T2" fmla="*/ 804 w 1630"/>
                <a:gd name="T3" fmla="*/ 1215 h 2101"/>
                <a:gd name="T4" fmla="*/ 120 w 1630"/>
                <a:gd name="T5" fmla="*/ 1550 h 2101"/>
                <a:gd name="T6" fmla="*/ 410 w 1630"/>
                <a:gd name="T7" fmla="*/ 1096 h 2101"/>
                <a:gd name="T8" fmla="*/ 529 w 1630"/>
                <a:gd name="T9" fmla="*/ 1171 h 2101"/>
                <a:gd name="T10" fmla="*/ 662 w 1630"/>
                <a:gd name="T11" fmla="*/ 1214 h 2101"/>
                <a:gd name="T12" fmla="*/ 801 w 1630"/>
                <a:gd name="T13" fmla="*/ 1225 h 2101"/>
                <a:gd name="T14" fmla="*/ 699 w 1630"/>
                <a:gd name="T15" fmla="*/ 1267 h 2101"/>
                <a:gd name="T16" fmla="*/ 545 w 1630"/>
                <a:gd name="T17" fmla="*/ 1227 h 2101"/>
                <a:gd name="T18" fmla="*/ 405 w 1630"/>
                <a:gd name="T19" fmla="*/ 1151 h 2101"/>
                <a:gd name="T20" fmla="*/ 289 w 1630"/>
                <a:gd name="T21" fmla="*/ 1041 h 2101"/>
                <a:gd name="T22" fmla="*/ 203 w 1630"/>
                <a:gd name="T23" fmla="*/ 907 h 2101"/>
                <a:gd name="T24" fmla="*/ 154 w 1630"/>
                <a:gd name="T25" fmla="*/ 755 h 2101"/>
                <a:gd name="T26" fmla="*/ 144 w 1630"/>
                <a:gd name="T27" fmla="*/ 596 h 2101"/>
                <a:gd name="T28" fmla="*/ 174 w 1630"/>
                <a:gd name="T29" fmla="*/ 440 h 2101"/>
                <a:gd name="T30" fmla="*/ 242 w 1630"/>
                <a:gd name="T31" fmla="*/ 295 h 2101"/>
                <a:gd name="T32" fmla="*/ 343 w 1630"/>
                <a:gd name="T33" fmla="*/ 172 h 2101"/>
                <a:gd name="T34" fmla="*/ 472 w 1630"/>
                <a:gd name="T35" fmla="*/ 79 h 2101"/>
                <a:gd name="T36" fmla="*/ 621 w 1630"/>
                <a:gd name="T37" fmla="*/ 20 h 2101"/>
                <a:gd name="T38" fmla="*/ 779 w 1630"/>
                <a:gd name="T39" fmla="*/ 0 h 2101"/>
                <a:gd name="T40" fmla="*/ 937 w 1630"/>
                <a:gd name="T41" fmla="*/ 20 h 2101"/>
                <a:gd name="T42" fmla="*/ 1085 w 1630"/>
                <a:gd name="T43" fmla="*/ 79 h 2101"/>
                <a:gd name="T44" fmla="*/ 1214 w 1630"/>
                <a:gd name="T45" fmla="*/ 172 h 2101"/>
                <a:gd name="T46" fmla="*/ 1316 w 1630"/>
                <a:gd name="T47" fmla="*/ 295 h 2101"/>
                <a:gd name="T48" fmla="*/ 1384 w 1630"/>
                <a:gd name="T49" fmla="*/ 440 h 2101"/>
                <a:gd name="T50" fmla="*/ 1413 w 1630"/>
                <a:gd name="T51" fmla="*/ 596 h 2101"/>
                <a:gd name="T52" fmla="*/ 1403 w 1630"/>
                <a:gd name="T53" fmla="*/ 755 h 2101"/>
                <a:gd name="T54" fmla="*/ 1354 w 1630"/>
                <a:gd name="T55" fmla="*/ 907 h 2101"/>
                <a:gd name="T56" fmla="*/ 778 w 1630"/>
                <a:gd name="T57" fmla="*/ 1005 h 2101"/>
                <a:gd name="T58" fmla="*/ 925 w 1630"/>
                <a:gd name="T59" fmla="*/ 1282 h 2101"/>
                <a:gd name="T60" fmla="*/ 945 w 1630"/>
                <a:gd name="T61" fmla="*/ 1203 h 2101"/>
                <a:gd name="T62" fmla="*/ 945 w 1630"/>
                <a:gd name="T63" fmla="*/ 1203 h 2101"/>
                <a:gd name="T64" fmla="*/ 1017 w 1630"/>
                <a:gd name="T65" fmla="*/ 1141 h 2101"/>
                <a:gd name="T66" fmla="*/ 1131 w 1630"/>
                <a:gd name="T67" fmla="*/ 1138 h 2101"/>
                <a:gd name="T68" fmla="*/ 1202 w 1630"/>
                <a:gd name="T69" fmla="*/ 1129 h 2101"/>
                <a:gd name="T70" fmla="*/ 1199 w 1630"/>
                <a:gd name="T71" fmla="*/ 1055 h 2101"/>
                <a:gd name="T72" fmla="*/ 1199 w 1630"/>
                <a:gd name="T73" fmla="*/ 1055 h 2101"/>
                <a:gd name="T74" fmla="*/ 1231 w 1630"/>
                <a:gd name="T75" fmla="*/ 964 h 2101"/>
                <a:gd name="T76" fmla="*/ 1301 w 1630"/>
                <a:gd name="T77" fmla="*/ 906 h 2101"/>
                <a:gd name="T78" fmla="*/ 393 w 1630"/>
                <a:gd name="T79" fmla="*/ 651 h 2101"/>
                <a:gd name="T80" fmla="*/ 779 w 1630"/>
                <a:gd name="T81" fmla="*/ 165 h 2101"/>
                <a:gd name="T82" fmla="*/ 779 w 1630"/>
                <a:gd name="T83" fmla="*/ 1107 h 2101"/>
                <a:gd name="T84" fmla="*/ 779 w 1630"/>
                <a:gd name="T85" fmla="*/ 165 h 2101"/>
                <a:gd name="T86" fmla="*/ 332 w 1630"/>
                <a:gd name="T87" fmla="*/ 636 h 2101"/>
                <a:gd name="T88" fmla="*/ 1225 w 1630"/>
                <a:gd name="T89" fmla="*/ 636 h 2101"/>
                <a:gd name="T90" fmla="*/ 1036 w 1630"/>
                <a:gd name="T91" fmla="*/ 1759 h 2101"/>
                <a:gd name="T92" fmla="*/ 1630 w 1630"/>
                <a:gd name="T93" fmla="*/ 1860 h 2101"/>
                <a:gd name="T94" fmla="*/ 1080 w 1630"/>
                <a:gd name="T95" fmla="*/ 1888 h 2101"/>
                <a:gd name="T96" fmla="*/ 1522 w 1630"/>
                <a:gd name="T97" fmla="*/ 1548 h 2101"/>
                <a:gd name="T98" fmla="*/ 79 w 1630"/>
                <a:gd name="T99" fmla="*/ 1666 h 2101"/>
                <a:gd name="T100" fmla="*/ 540 w 1630"/>
                <a:gd name="T101" fmla="*/ 1955 h 2101"/>
                <a:gd name="T102" fmla="*/ 315 w 1630"/>
                <a:gd name="T103" fmla="*/ 1845 h 2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30" h="2101">
                  <a:moveTo>
                    <a:pt x="1301" y="906"/>
                  </a:moveTo>
                  <a:lnTo>
                    <a:pt x="1498" y="1477"/>
                  </a:lnTo>
                  <a:lnTo>
                    <a:pt x="1179" y="1430"/>
                  </a:lnTo>
                  <a:lnTo>
                    <a:pt x="1009" y="1682"/>
                  </a:lnTo>
                  <a:lnTo>
                    <a:pt x="863" y="1252"/>
                  </a:lnTo>
                  <a:lnTo>
                    <a:pt x="859" y="1267"/>
                  </a:lnTo>
                  <a:lnTo>
                    <a:pt x="814" y="1193"/>
                  </a:lnTo>
                  <a:lnTo>
                    <a:pt x="804" y="1215"/>
                  </a:lnTo>
                  <a:lnTo>
                    <a:pt x="611" y="1756"/>
                  </a:lnTo>
                  <a:lnTo>
                    <a:pt x="441" y="1499"/>
                  </a:lnTo>
                  <a:lnTo>
                    <a:pt x="122" y="1545"/>
                  </a:lnTo>
                  <a:lnTo>
                    <a:pt x="120" y="1550"/>
                  </a:lnTo>
                  <a:lnTo>
                    <a:pt x="290" y="1067"/>
                  </a:lnTo>
                  <a:lnTo>
                    <a:pt x="359" y="1048"/>
                  </a:lnTo>
                  <a:lnTo>
                    <a:pt x="331" y="1129"/>
                  </a:lnTo>
                  <a:lnTo>
                    <a:pt x="410" y="1096"/>
                  </a:lnTo>
                  <a:lnTo>
                    <a:pt x="393" y="1180"/>
                  </a:lnTo>
                  <a:lnTo>
                    <a:pt x="467" y="1137"/>
                  </a:lnTo>
                  <a:lnTo>
                    <a:pt x="460" y="1223"/>
                  </a:lnTo>
                  <a:lnTo>
                    <a:pt x="529" y="1171"/>
                  </a:lnTo>
                  <a:lnTo>
                    <a:pt x="532" y="1257"/>
                  </a:lnTo>
                  <a:lnTo>
                    <a:pt x="594" y="1197"/>
                  </a:lnTo>
                  <a:lnTo>
                    <a:pt x="608" y="1282"/>
                  </a:lnTo>
                  <a:lnTo>
                    <a:pt x="662" y="1214"/>
                  </a:lnTo>
                  <a:lnTo>
                    <a:pt x="687" y="1297"/>
                  </a:lnTo>
                  <a:lnTo>
                    <a:pt x="731" y="1223"/>
                  </a:lnTo>
                  <a:lnTo>
                    <a:pt x="766" y="1302"/>
                  </a:lnTo>
                  <a:lnTo>
                    <a:pt x="801" y="1225"/>
                  </a:lnTo>
                  <a:lnTo>
                    <a:pt x="804" y="1215"/>
                  </a:lnTo>
                  <a:lnTo>
                    <a:pt x="779" y="1272"/>
                  </a:lnTo>
                  <a:lnTo>
                    <a:pt x="744" y="1193"/>
                  </a:lnTo>
                  <a:lnTo>
                    <a:pt x="699" y="1267"/>
                  </a:lnTo>
                  <a:lnTo>
                    <a:pt x="674" y="1185"/>
                  </a:lnTo>
                  <a:lnTo>
                    <a:pt x="621" y="1252"/>
                  </a:lnTo>
                  <a:lnTo>
                    <a:pt x="606" y="1167"/>
                  </a:lnTo>
                  <a:lnTo>
                    <a:pt x="545" y="1227"/>
                  </a:lnTo>
                  <a:lnTo>
                    <a:pt x="541" y="1141"/>
                  </a:lnTo>
                  <a:lnTo>
                    <a:pt x="472" y="1193"/>
                  </a:lnTo>
                  <a:lnTo>
                    <a:pt x="480" y="1108"/>
                  </a:lnTo>
                  <a:lnTo>
                    <a:pt x="405" y="1151"/>
                  </a:lnTo>
                  <a:lnTo>
                    <a:pt x="423" y="1066"/>
                  </a:lnTo>
                  <a:lnTo>
                    <a:pt x="343" y="1100"/>
                  </a:lnTo>
                  <a:lnTo>
                    <a:pt x="372" y="1018"/>
                  </a:lnTo>
                  <a:lnTo>
                    <a:pt x="289" y="1041"/>
                  </a:lnTo>
                  <a:lnTo>
                    <a:pt x="327" y="964"/>
                  </a:lnTo>
                  <a:lnTo>
                    <a:pt x="242" y="977"/>
                  </a:lnTo>
                  <a:lnTo>
                    <a:pt x="289" y="905"/>
                  </a:lnTo>
                  <a:lnTo>
                    <a:pt x="203" y="907"/>
                  </a:lnTo>
                  <a:lnTo>
                    <a:pt x="260" y="842"/>
                  </a:lnTo>
                  <a:lnTo>
                    <a:pt x="174" y="833"/>
                  </a:lnTo>
                  <a:lnTo>
                    <a:pt x="238" y="775"/>
                  </a:lnTo>
                  <a:lnTo>
                    <a:pt x="154" y="755"/>
                  </a:lnTo>
                  <a:lnTo>
                    <a:pt x="225" y="706"/>
                  </a:lnTo>
                  <a:lnTo>
                    <a:pt x="144" y="676"/>
                  </a:lnTo>
                  <a:lnTo>
                    <a:pt x="220" y="636"/>
                  </a:lnTo>
                  <a:lnTo>
                    <a:pt x="144" y="596"/>
                  </a:lnTo>
                  <a:lnTo>
                    <a:pt x="225" y="566"/>
                  </a:lnTo>
                  <a:lnTo>
                    <a:pt x="154" y="517"/>
                  </a:lnTo>
                  <a:lnTo>
                    <a:pt x="238" y="497"/>
                  </a:lnTo>
                  <a:lnTo>
                    <a:pt x="174" y="440"/>
                  </a:lnTo>
                  <a:lnTo>
                    <a:pt x="260" y="430"/>
                  </a:lnTo>
                  <a:lnTo>
                    <a:pt x="203" y="365"/>
                  </a:lnTo>
                  <a:lnTo>
                    <a:pt x="289" y="367"/>
                  </a:lnTo>
                  <a:lnTo>
                    <a:pt x="242" y="295"/>
                  </a:lnTo>
                  <a:lnTo>
                    <a:pt x="327" y="308"/>
                  </a:lnTo>
                  <a:lnTo>
                    <a:pt x="289" y="231"/>
                  </a:lnTo>
                  <a:lnTo>
                    <a:pt x="372" y="254"/>
                  </a:lnTo>
                  <a:lnTo>
                    <a:pt x="343" y="172"/>
                  </a:lnTo>
                  <a:lnTo>
                    <a:pt x="423" y="206"/>
                  </a:lnTo>
                  <a:lnTo>
                    <a:pt x="405" y="122"/>
                  </a:lnTo>
                  <a:lnTo>
                    <a:pt x="480" y="165"/>
                  </a:lnTo>
                  <a:lnTo>
                    <a:pt x="472" y="79"/>
                  </a:lnTo>
                  <a:lnTo>
                    <a:pt x="541" y="131"/>
                  </a:lnTo>
                  <a:lnTo>
                    <a:pt x="545" y="45"/>
                  </a:lnTo>
                  <a:lnTo>
                    <a:pt x="606" y="105"/>
                  </a:lnTo>
                  <a:lnTo>
                    <a:pt x="621" y="20"/>
                  </a:lnTo>
                  <a:lnTo>
                    <a:pt x="674" y="88"/>
                  </a:lnTo>
                  <a:lnTo>
                    <a:pt x="699" y="5"/>
                  </a:lnTo>
                  <a:lnTo>
                    <a:pt x="744" y="79"/>
                  </a:lnTo>
                  <a:lnTo>
                    <a:pt x="779" y="0"/>
                  </a:lnTo>
                  <a:lnTo>
                    <a:pt x="814" y="79"/>
                  </a:lnTo>
                  <a:lnTo>
                    <a:pt x="859" y="5"/>
                  </a:lnTo>
                  <a:lnTo>
                    <a:pt x="883" y="88"/>
                  </a:lnTo>
                  <a:lnTo>
                    <a:pt x="937" y="20"/>
                  </a:lnTo>
                  <a:lnTo>
                    <a:pt x="951" y="105"/>
                  </a:lnTo>
                  <a:lnTo>
                    <a:pt x="1013" y="45"/>
                  </a:lnTo>
                  <a:lnTo>
                    <a:pt x="1017" y="131"/>
                  </a:lnTo>
                  <a:lnTo>
                    <a:pt x="1085" y="79"/>
                  </a:lnTo>
                  <a:lnTo>
                    <a:pt x="1078" y="165"/>
                  </a:lnTo>
                  <a:lnTo>
                    <a:pt x="1153" y="122"/>
                  </a:lnTo>
                  <a:lnTo>
                    <a:pt x="1135" y="206"/>
                  </a:lnTo>
                  <a:lnTo>
                    <a:pt x="1214" y="172"/>
                  </a:lnTo>
                  <a:lnTo>
                    <a:pt x="1186" y="254"/>
                  </a:lnTo>
                  <a:lnTo>
                    <a:pt x="1269" y="231"/>
                  </a:lnTo>
                  <a:lnTo>
                    <a:pt x="1231" y="308"/>
                  </a:lnTo>
                  <a:lnTo>
                    <a:pt x="1316" y="295"/>
                  </a:lnTo>
                  <a:lnTo>
                    <a:pt x="1268" y="367"/>
                  </a:lnTo>
                  <a:lnTo>
                    <a:pt x="1354" y="365"/>
                  </a:lnTo>
                  <a:lnTo>
                    <a:pt x="1298" y="430"/>
                  </a:lnTo>
                  <a:lnTo>
                    <a:pt x="1384" y="440"/>
                  </a:lnTo>
                  <a:lnTo>
                    <a:pt x="1320" y="497"/>
                  </a:lnTo>
                  <a:lnTo>
                    <a:pt x="1403" y="517"/>
                  </a:lnTo>
                  <a:lnTo>
                    <a:pt x="1333" y="566"/>
                  </a:lnTo>
                  <a:lnTo>
                    <a:pt x="1413" y="596"/>
                  </a:lnTo>
                  <a:lnTo>
                    <a:pt x="1337" y="636"/>
                  </a:lnTo>
                  <a:lnTo>
                    <a:pt x="1413" y="676"/>
                  </a:lnTo>
                  <a:lnTo>
                    <a:pt x="1333" y="706"/>
                  </a:lnTo>
                  <a:lnTo>
                    <a:pt x="1403" y="755"/>
                  </a:lnTo>
                  <a:lnTo>
                    <a:pt x="1320" y="775"/>
                  </a:lnTo>
                  <a:lnTo>
                    <a:pt x="1384" y="833"/>
                  </a:lnTo>
                  <a:lnTo>
                    <a:pt x="1298" y="842"/>
                  </a:lnTo>
                  <a:lnTo>
                    <a:pt x="1354" y="907"/>
                  </a:lnTo>
                  <a:lnTo>
                    <a:pt x="1301" y="906"/>
                  </a:lnTo>
                  <a:close/>
                  <a:moveTo>
                    <a:pt x="778" y="297"/>
                  </a:moveTo>
                  <a:cubicBezTo>
                    <a:pt x="583" y="297"/>
                    <a:pt x="424" y="456"/>
                    <a:pt x="424" y="651"/>
                  </a:cubicBezTo>
                  <a:cubicBezTo>
                    <a:pt x="424" y="847"/>
                    <a:pt x="583" y="1005"/>
                    <a:pt x="778" y="1005"/>
                  </a:cubicBezTo>
                  <a:cubicBezTo>
                    <a:pt x="973" y="1005"/>
                    <a:pt x="1132" y="847"/>
                    <a:pt x="1132" y="651"/>
                  </a:cubicBezTo>
                  <a:cubicBezTo>
                    <a:pt x="1132" y="456"/>
                    <a:pt x="973" y="297"/>
                    <a:pt x="778" y="297"/>
                  </a:cubicBezTo>
                  <a:close/>
                  <a:moveTo>
                    <a:pt x="874" y="1217"/>
                  </a:moveTo>
                  <a:lnTo>
                    <a:pt x="925" y="1282"/>
                  </a:lnTo>
                  <a:lnTo>
                    <a:pt x="931" y="1244"/>
                  </a:lnTo>
                  <a:lnTo>
                    <a:pt x="883" y="1185"/>
                  </a:lnTo>
                  <a:lnTo>
                    <a:pt x="874" y="1217"/>
                  </a:lnTo>
                  <a:close/>
                  <a:moveTo>
                    <a:pt x="945" y="1203"/>
                  </a:moveTo>
                  <a:lnTo>
                    <a:pt x="1001" y="1257"/>
                  </a:lnTo>
                  <a:lnTo>
                    <a:pt x="1002" y="1217"/>
                  </a:lnTo>
                  <a:lnTo>
                    <a:pt x="951" y="1167"/>
                  </a:lnTo>
                  <a:lnTo>
                    <a:pt x="945" y="1203"/>
                  </a:lnTo>
                  <a:close/>
                  <a:moveTo>
                    <a:pt x="1015" y="1179"/>
                  </a:moveTo>
                  <a:lnTo>
                    <a:pt x="1073" y="1223"/>
                  </a:lnTo>
                  <a:lnTo>
                    <a:pt x="1069" y="1181"/>
                  </a:lnTo>
                  <a:lnTo>
                    <a:pt x="1017" y="1141"/>
                  </a:lnTo>
                  <a:lnTo>
                    <a:pt x="1015" y="1179"/>
                  </a:lnTo>
                  <a:close/>
                  <a:moveTo>
                    <a:pt x="1081" y="1146"/>
                  </a:moveTo>
                  <a:lnTo>
                    <a:pt x="1140" y="1180"/>
                  </a:lnTo>
                  <a:lnTo>
                    <a:pt x="1131" y="1138"/>
                  </a:lnTo>
                  <a:lnTo>
                    <a:pt x="1078" y="1108"/>
                  </a:lnTo>
                  <a:lnTo>
                    <a:pt x="1081" y="1146"/>
                  </a:lnTo>
                  <a:close/>
                  <a:moveTo>
                    <a:pt x="1143" y="1105"/>
                  </a:moveTo>
                  <a:lnTo>
                    <a:pt x="1202" y="1129"/>
                  </a:lnTo>
                  <a:lnTo>
                    <a:pt x="1188" y="1088"/>
                  </a:lnTo>
                  <a:lnTo>
                    <a:pt x="1135" y="1066"/>
                  </a:lnTo>
                  <a:lnTo>
                    <a:pt x="1143" y="1105"/>
                  </a:lnTo>
                  <a:close/>
                  <a:moveTo>
                    <a:pt x="1199" y="1055"/>
                  </a:moveTo>
                  <a:lnTo>
                    <a:pt x="1256" y="1071"/>
                  </a:lnTo>
                  <a:lnTo>
                    <a:pt x="1237" y="1033"/>
                  </a:lnTo>
                  <a:lnTo>
                    <a:pt x="1186" y="1018"/>
                  </a:lnTo>
                  <a:lnTo>
                    <a:pt x="1199" y="1055"/>
                  </a:lnTo>
                  <a:close/>
                  <a:moveTo>
                    <a:pt x="1248" y="998"/>
                  </a:moveTo>
                  <a:lnTo>
                    <a:pt x="1303" y="1007"/>
                  </a:lnTo>
                  <a:lnTo>
                    <a:pt x="1280" y="972"/>
                  </a:lnTo>
                  <a:lnTo>
                    <a:pt x="1231" y="964"/>
                  </a:lnTo>
                  <a:lnTo>
                    <a:pt x="1248" y="998"/>
                  </a:lnTo>
                  <a:close/>
                  <a:moveTo>
                    <a:pt x="1288" y="935"/>
                  </a:moveTo>
                  <a:lnTo>
                    <a:pt x="1311" y="936"/>
                  </a:lnTo>
                  <a:lnTo>
                    <a:pt x="1301" y="906"/>
                  </a:lnTo>
                  <a:lnTo>
                    <a:pt x="1268" y="905"/>
                  </a:lnTo>
                  <a:lnTo>
                    <a:pt x="1288" y="935"/>
                  </a:lnTo>
                  <a:close/>
                  <a:moveTo>
                    <a:pt x="778" y="266"/>
                  </a:moveTo>
                  <a:cubicBezTo>
                    <a:pt x="565" y="266"/>
                    <a:pt x="393" y="438"/>
                    <a:pt x="393" y="651"/>
                  </a:cubicBezTo>
                  <a:cubicBezTo>
                    <a:pt x="393" y="864"/>
                    <a:pt x="565" y="1036"/>
                    <a:pt x="778" y="1036"/>
                  </a:cubicBezTo>
                  <a:cubicBezTo>
                    <a:pt x="991" y="1036"/>
                    <a:pt x="1163" y="864"/>
                    <a:pt x="1163" y="651"/>
                  </a:cubicBezTo>
                  <a:cubicBezTo>
                    <a:pt x="1163" y="438"/>
                    <a:pt x="991" y="266"/>
                    <a:pt x="778" y="266"/>
                  </a:cubicBezTo>
                  <a:close/>
                  <a:moveTo>
                    <a:pt x="779" y="165"/>
                  </a:moveTo>
                  <a:cubicBezTo>
                    <a:pt x="649" y="165"/>
                    <a:pt x="531" y="218"/>
                    <a:pt x="446" y="303"/>
                  </a:cubicBezTo>
                  <a:cubicBezTo>
                    <a:pt x="360" y="388"/>
                    <a:pt x="308" y="506"/>
                    <a:pt x="308" y="636"/>
                  </a:cubicBezTo>
                  <a:cubicBezTo>
                    <a:pt x="308" y="766"/>
                    <a:pt x="360" y="884"/>
                    <a:pt x="446" y="969"/>
                  </a:cubicBezTo>
                  <a:cubicBezTo>
                    <a:pt x="531" y="1054"/>
                    <a:pt x="649" y="1107"/>
                    <a:pt x="779" y="1107"/>
                  </a:cubicBezTo>
                  <a:cubicBezTo>
                    <a:pt x="909" y="1107"/>
                    <a:pt x="1027" y="1054"/>
                    <a:pt x="1112" y="969"/>
                  </a:cubicBezTo>
                  <a:cubicBezTo>
                    <a:pt x="1197" y="884"/>
                    <a:pt x="1250" y="766"/>
                    <a:pt x="1250" y="636"/>
                  </a:cubicBezTo>
                  <a:cubicBezTo>
                    <a:pt x="1250" y="506"/>
                    <a:pt x="1197" y="388"/>
                    <a:pt x="1112" y="303"/>
                  </a:cubicBezTo>
                  <a:cubicBezTo>
                    <a:pt x="1027" y="218"/>
                    <a:pt x="909" y="165"/>
                    <a:pt x="779" y="165"/>
                  </a:cubicBezTo>
                  <a:close/>
                  <a:moveTo>
                    <a:pt x="1095" y="320"/>
                  </a:moveTo>
                  <a:cubicBezTo>
                    <a:pt x="1014" y="239"/>
                    <a:pt x="902" y="190"/>
                    <a:pt x="779" y="190"/>
                  </a:cubicBezTo>
                  <a:cubicBezTo>
                    <a:pt x="656" y="190"/>
                    <a:pt x="544" y="239"/>
                    <a:pt x="463" y="320"/>
                  </a:cubicBezTo>
                  <a:cubicBezTo>
                    <a:pt x="382" y="401"/>
                    <a:pt x="332" y="513"/>
                    <a:pt x="332" y="636"/>
                  </a:cubicBezTo>
                  <a:cubicBezTo>
                    <a:pt x="332" y="759"/>
                    <a:pt x="382" y="871"/>
                    <a:pt x="463" y="952"/>
                  </a:cubicBezTo>
                  <a:cubicBezTo>
                    <a:pt x="544" y="1033"/>
                    <a:pt x="656" y="1083"/>
                    <a:pt x="779" y="1083"/>
                  </a:cubicBezTo>
                  <a:cubicBezTo>
                    <a:pt x="902" y="1083"/>
                    <a:pt x="1014" y="1033"/>
                    <a:pt x="1095" y="952"/>
                  </a:cubicBezTo>
                  <a:cubicBezTo>
                    <a:pt x="1175" y="871"/>
                    <a:pt x="1225" y="759"/>
                    <a:pt x="1225" y="636"/>
                  </a:cubicBezTo>
                  <a:cubicBezTo>
                    <a:pt x="1225" y="513"/>
                    <a:pt x="1175" y="401"/>
                    <a:pt x="1095" y="320"/>
                  </a:cubicBezTo>
                  <a:close/>
                  <a:moveTo>
                    <a:pt x="1522" y="1548"/>
                  </a:moveTo>
                  <a:lnTo>
                    <a:pt x="1209" y="1503"/>
                  </a:lnTo>
                  <a:lnTo>
                    <a:pt x="1036" y="1759"/>
                  </a:lnTo>
                  <a:lnTo>
                    <a:pt x="1022" y="1721"/>
                  </a:lnTo>
                  <a:lnTo>
                    <a:pt x="1140" y="2066"/>
                  </a:lnTo>
                  <a:lnTo>
                    <a:pt x="1325" y="1807"/>
                  </a:lnTo>
                  <a:lnTo>
                    <a:pt x="1630" y="1860"/>
                  </a:lnTo>
                  <a:lnTo>
                    <a:pt x="1567" y="1676"/>
                  </a:lnTo>
                  <a:lnTo>
                    <a:pt x="1567" y="1676"/>
                  </a:lnTo>
                  <a:lnTo>
                    <a:pt x="1254" y="1631"/>
                  </a:lnTo>
                  <a:lnTo>
                    <a:pt x="1080" y="1888"/>
                  </a:lnTo>
                  <a:lnTo>
                    <a:pt x="1053" y="1811"/>
                  </a:lnTo>
                  <a:lnTo>
                    <a:pt x="1223" y="1559"/>
                  </a:lnTo>
                  <a:lnTo>
                    <a:pt x="1542" y="1605"/>
                  </a:lnTo>
                  <a:lnTo>
                    <a:pt x="1522" y="1548"/>
                  </a:lnTo>
                  <a:close/>
                  <a:moveTo>
                    <a:pt x="584" y="1832"/>
                  </a:moveTo>
                  <a:lnTo>
                    <a:pt x="411" y="1571"/>
                  </a:lnTo>
                  <a:lnTo>
                    <a:pt x="97" y="1616"/>
                  </a:lnTo>
                  <a:lnTo>
                    <a:pt x="79" y="1666"/>
                  </a:lnTo>
                  <a:lnTo>
                    <a:pt x="396" y="1620"/>
                  </a:lnTo>
                  <a:lnTo>
                    <a:pt x="567" y="1879"/>
                  </a:lnTo>
                  <a:lnTo>
                    <a:pt x="584" y="1832"/>
                  </a:lnTo>
                  <a:close/>
                  <a:moveTo>
                    <a:pt x="540" y="1955"/>
                  </a:moveTo>
                  <a:lnTo>
                    <a:pt x="366" y="1693"/>
                  </a:lnTo>
                  <a:lnTo>
                    <a:pt x="54" y="1738"/>
                  </a:lnTo>
                  <a:lnTo>
                    <a:pt x="0" y="1890"/>
                  </a:lnTo>
                  <a:lnTo>
                    <a:pt x="315" y="1845"/>
                  </a:lnTo>
                  <a:lnTo>
                    <a:pt x="488" y="2101"/>
                  </a:lnTo>
                  <a:lnTo>
                    <a:pt x="540" y="1955"/>
                  </a:lnTo>
                  <a:close/>
                </a:path>
              </a:pathLst>
            </a:custGeom>
            <a:solidFill>
              <a:srgbClr val="7996D8"/>
            </a:solidFill>
            <a:ln>
              <a:noFill/>
            </a:ln>
          </p:spPr>
          <p:txBody>
            <a:bodyPr vert="horz" wrap="square" lIns="91440" tIns="45720" rIns="91440" bIns="45720" numCol="1" anchor="t" anchorCtr="0" compatLnSpc="1"/>
            <a:lstStyle/>
            <a:p>
              <a:endParaRPr lang="zh-CN" altLang="en-US" sz="1200">
                <a:solidFill>
                  <a:srgbClr val="252C35"/>
                </a:solidFill>
              </a:endParaRPr>
            </a:p>
          </p:txBody>
        </p:sp>
        <p:sp>
          <p:nvSpPr>
            <p:cNvPr id="58" name="TextBox 45"/>
            <p:cNvSpPr txBox="1"/>
            <p:nvPr/>
          </p:nvSpPr>
          <p:spPr>
            <a:xfrm>
              <a:off x="1654421" y="5687414"/>
              <a:ext cx="979218" cy="295466"/>
            </a:xfrm>
            <a:prstGeom prst="rect">
              <a:avLst/>
            </a:prstGeom>
            <a:noFill/>
          </p:spPr>
          <p:txBody>
            <a:bodyPr wrap="square" rtlCol="0">
              <a:spAutoFit/>
            </a:bodyPr>
            <a:lstStyle/>
            <a:p>
              <a:pPr>
                <a:lnSpc>
                  <a:spcPct val="120000"/>
                </a:lnSpc>
              </a:pPr>
              <a:r>
                <a:rPr lang="en-US" altLang="zh-CN" sz="1050" b="1" dirty="0" smtClean="0">
                  <a:solidFill>
                    <a:srgbClr val="252C35"/>
                  </a:solidFill>
                  <a:latin typeface="微软雅黑" panose="020B0503020204020204" pitchFamily="34" charset="-122"/>
                  <a:ea typeface="微软雅黑" panose="020B0503020204020204" pitchFamily="34" charset="-122"/>
                </a:rPr>
                <a:t>2020.10</a:t>
              </a:r>
              <a:endParaRPr lang="zh-CN" altLang="en-US" sz="1050" b="1" dirty="0">
                <a:solidFill>
                  <a:srgbClr val="252C35"/>
                </a:solidFill>
                <a:latin typeface="微软雅黑" panose="020B0503020204020204" pitchFamily="34" charset="-122"/>
                <a:ea typeface="微软雅黑" panose="020B0503020204020204" pitchFamily="34" charset="-122"/>
              </a:endParaRPr>
            </a:p>
          </p:txBody>
        </p:sp>
        <p:sp>
          <p:nvSpPr>
            <p:cNvPr id="59" name="TextBox 67"/>
            <p:cNvSpPr txBox="1"/>
            <p:nvPr/>
          </p:nvSpPr>
          <p:spPr>
            <a:xfrm>
              <a:off x="2286386" y="5681391"/>
              <a:ext cx="2419378" cy="276999"/>
            </a:xfrm>
            <a:prstGeom prst="rect">
              <a:avLst/>
            </a:prstGeom>
            <a:noFill/>
          </p:spPr>
          <p:txBody>
            <a:bodyPr wrap="square" rtlCol="0">
              <a:spAutoFit/>
            </a:bodyPr>
            <a:lstStyle/>
            <a:p>
              <a:pPr>
                <a:lnSpc>
                  <a:spcPct val="120000"/>
                </a:lnSpc>
              </a:pPr>
              <a:r>
                <a:rPr lang="zh-CN" altLang="en-US" sz="1000" dirty="0">
                  <a:solidFill>
                    <a:srgbClr val="252C35"/>
                  </a:solidFill>
                  <a:latin typeface="微软雅黑" panose="020B0503020204020204" pitchFamily="34" charset="-122"/>
                  <a:ea typeface="微软雅黑" panose="020B0503020204020204" pitchFamily="34" charset="-122"/>
                </a:rPr>
                <a:t>输入</a:t>
              </a:r>
              <a:r>
                <a:rPr lang="zh-CN" altLang="en-US" sz="1000" dirty="0" smtClean="0">
                  <a:solidFill>
                    <a:srgbClr val="252C35"/>
                  </a:solidFill>
                  <a:latin typeface="微软雅黑" panose="020B0503020204020204" pitchFamily="34" charset="-122"/>
                  <a:ea typeface="微软雅黑" panose="020B0503020204020204" pitchFamily="34" charset="-122"/>
                </a:rPr>
                <a:t>你获得的年度奖</a:t>
              </a:r>
              <a:endParaRPr lang="zh-CN" altLang="en-US" sz="1000" dirty="0">
                <a:solidFill>
                  <a:srgbClr val="252C35"/>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a:xfrm>
            <a:off x="6500701" y="4474432"/>
            <a:ext cx="3220665" cy="301489"/>
            <a:chOff x="1485099" y="5681391"/>
            <a:chExt cx="3220665" cy="301489"/>
          </a:xfrm>
        </p:grpSpPr>
        <p:sp>
          <p:nvSpPr>
            <p:cNvPr id="69" name="Freeform 7"/>
            <p:cNvSpPr>
              <a:spLocks noEditPoints="1"/>
            </p:cNvSpPr>
            <p:nvPr/>
          </p:nvSpPr>
          <p:spPr bwMode="auto">
            <a:xfrm>
              <a:off x="1485099" y="5707850"/>
              <a:ext cx="171524" cy="220796"/>
            </a:xfrm>
            <a:custGeom>
              <a:avLst/>
              <a:gdLst>
                <a:gd name="T0" fmla="*/ 1009 w 1630"/>
                <a:gd name="T1" fmla="*/ 1682 h 2101"/>
                <a:gd name="T2" fmla="*/ 804 w 1630"/>
                <a:gd name="T3" fmla="*/ 1215 h 2101"/>
                <a:gd name="T4" fmla="*/ 120 w 1630"/>
                <a:gd name="T5" fmla="*/ 1550 h 2101"/>
                <a:gd name="T6" fmla="*/ 410 w 1630"/>
                <a:gd name="T7" fmla="*/ 1096 h 2101"/>
                <a:gd name="T8" fmla="*/ 529 w 1630"/>
                <a:gd name="T9" fmla="*/ 1171 h 2101"/>
                <a:gd name="T10" fmla="*/ 662 w 1630"/>
                <a:gd name="T11" fmla="*/ 1214 h 2101"/>
                <a:gd name="T12" fmla="*/ 801 w 1630"/>
                <a:gd name="T13" fmla="*/ 1225 h 2101"/>
                <a:gd name="T14" fmla="*/ 699 w 1630"/>
                <a:gd name="T15" fmla="*/ 1267 h 2101"/>
                <a:gd name="T16" fmla="*/ 545 w 1630"/>
                <a:gd name="T17" fmla="*/ 1227 h 2101"/>
                <a:gd name="T18" fmla="*/ 405 w 1630"/>
                <a:gd name="T19" fmla="*/ 1151 h 2101"/>
                <a:gd name="T20" fmla="*/ 289 w 1630"/>
                <a:gd name="T21" fmla="*/ 1041 h 2101"/>
                <a:gd name="T22" fmla="*/ 203 w 1630"/>
                <a:gd name="T23" fmla="*/ 907 h 2101"/>
                <a:gd name="T24" fmla="*/ 154 w 1630"/>
                <a:gd name="T25" fmla="*/ 755 h 2101"/>
                <a:gd name="T26" fmla="*/ 144 w 1630"/>
                <a:gd name="T27" fmla="*/ 596 h 2101"/>
                <a:gd name="T28" fmla="*/ 174 w 1630"/>
                <a:gd name="T29" fmla="*/ 440 h 2101"/>
                <a:gd name="T30" fmla="*/ 242 w 1630"/>
                <a:gd name="T31" fmla="*/ 295 h 2101"/>
                <a:gd name="T32" fmla="*/ 343 w 1630"/>
                <a:gd name="T33" fmla="*/ 172 h 2101"/>
                <a:gd name="T34" fmla="*/ 472 w 1630"/>
                <a:gd name="T35" fmla="*/ 79 h 2101"/>
                <a:gd name="T36" fmla="*/ 621 w 1630"/>
                <a:gd name="T37" fmla="*/ 20 h 2101"/>
                <a:gd name="T38" fmla="*/ 779 w 1630"/>
                <a:gd name="T39" fmla="*/ 0 h 2101"/>
                <a:gd name="T40" fmla="*/ 937 w 1630"/>
                <a:gd name="T41" fmla="*/ 20 h 2101"/>
                <a:gd name="T42" fmla="*/ 1085 w 1630"/>
                <a:gd name="T43" fmla="*/ 79 h 2101"/>
                <a:gd name="T44" fmla="*/ 1214 w 1630"/>
                <a:gd name="T45" fmla="*/ 172 h 2101"/>
                <a:gd name="T46" fmla="*/ 1316 w 1630"/>
                <a:gd name="T47" fmla="*/ 295 h 2101"/>
                <a:gd name="T48" fmla="*/ 1384 w 1630"/>
                <a:gd name="T49" fmla="*/ 440 h 2101"/>
                <a:gd name="T50" fmla="*/ 1413 w 1630"/>
                <a:gd name="T51" fmla="*/ 596 h 2101"/>
                <a:gd name="T52" fmla="*/ 1403 w 1630"/>
                <a:gd name="T53" fmla="*/ 755 h 2101"/>
                <a:gd name="T54" fmla="*/ 1354 w 1630"/>
                <a:gd name="T55" fmla="*/ 907 h 2101"/>
                <a:gd name="T56" fmla="*/ 778 w 1630"/>
                <a:gd name="T57" fmla="*/ 1005 h 2101"/>
                <a:gd name="T58" fmla="*/ 925 w 1630"/>
                <a:gd name="T59" fmla="*/ 1282 h 2101"/>
                <a:gd name="T60" fmla="*/ 945 w 1630"/>
                <a:gd name="T61" fmla="*/ 1203 h 2101"/>
                <a:gd name="T62" fmla="*/ 945 w 1630"/>
                <a:gd name="T63" fmla="*/ 1203 h 2101"/>
                <a:gd name="T64" fmla="*/ 1017 w 1630"/>
                <a:gd name="T65" fmla="*/ 1141 h 2101"/>
                <a:gd name="T66" fmla="*/ 1131 w 1630"/>
                <a:gd name="T67" fmla="*/ 1138 h 2101"/>
                <a:gd name="T68" fmla="*/ 1202 w 1630"/>
                <a:gd name="T69" fmla="*/ 1129 h 2101"/>
                <a:gd name="T70" fmla="*/ 1199 w 1630"/>
                <a:gd name="T71" fmla="*/ 1055 h 2101"/>
                <a:gd name="T72" fmla="*/ 1199 w 1630"/>
                <a:gd name="T73" fmla="*/ 1055 h 2101"/>
                <a:gd name="T74" fmla="*/ 1231 w 1630"/>
                <a:gd name="T75" fmla="*/ 964 h 2101"/>
                <a:gd name="T76" fmla="*/ 1301 w 1630"/>
                <a:gd name="T77" fmla="*/ 906 h 2101"/>
                <a:gd name="T78" fmla="*/ 393 w 1630"/>
                <a:gd name="T79" fmla="*/ 651 h 2101"/>
                <a:gd name="T80" fmla="*/ 779 w 1630"/>
                <a:gd name="T81" fmla="*/ 165 h 2101"/>
                <a:gd name="T82" fmla="*/ 779 w 1630"/>
                <a:gd name="T83" fmla="*/ 1107 h 2101"/>
                <a:gd name="T84" fmla="*/ 779 w 1630"/>
                <a:gd name="T85" fmla="*/ 165 h 2101"/>
                <a:gd name="T86" fmla="*/ 332 w 1630"/>
                <a:gd name="T87" fmla="*/ 636 h 2101"/>
                <a:gd name="T88" fmla="*/ 1225 w 1630"/>
                <a:gd name="T89" fmla="*/ 636 h 2101"/>
                <a:gd name="T90" fmla="*/ 1036 w 1630"/>
                <a:gd name="T91" fmla="*/ 1759 h 2101"/>
                <a:gd name="T92" fmla="*/ 1630 w 1630"/>
                <a:gd name="T93" fmla="*/ 1860 h 2101"/>
                <a:gd name="T94" fmla="*/ 1080 w 1630"/>
                <a:gd name="T95" fmla="*/ 1888 h 2101"/>
                <a:gd name="T96" fmla="*/ 1522 w 1630"/>
                <a:gd name="T97" fmla="*/ 1548 h 2101"/>
                <a:gd name="T98" fmla="*/ 79 w 1630"/>
                <a:gd name="T99" fmla="*/ 1666 h 2101"/>
                <a:gd name="T100" fmla="*/ 540 w 1630"/>
                <a:gd name="T101" fmla="*/ 1955 h 2101"/>
                <a:gd name="T102" fmla="*/ 315 w 1630"/>
                <a:gd name="T103" fmla="*/ 1845 h 2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30" h="2101">
                  <a:moveTo>
                    <a:pt x="1301" y="906"/>
                  </a:moveTo>
                  <a:lnTo>
                    <a:pt x="1498" y="1477"/>
                  </a:lnTo>
                  <a:lnTo>
                    <a:pt x="1179" y="1430"/>
                  </a:lnTo>
                  <a:lnTo>
                    <a:pt x="1009" y="1682"/>
                  </a:lnTo>
                  <a:lnTo>
                    <a:pt x="863" y="1252"/>
                  </a:lnTo>
                  <a:lnTo>
                    <a:pt x="859" y="1267"/>
                  </a:lnTo>
                  <a:lnTo>
                    <a:pt x="814" y="1193"/>
                  </a:lnTo>
                  <a:lnTo>
                    <a:pt x="804" y="1215"/>
                  </a:lnTo>
                  <a:lnTo>
                    <a:pt x="611" y="1756"/>
                  </a:lnTo>
                  <a:lnTo>
                    <a:pt x="441" y="1499"/>
                  </a:lnTo>
                  <a:lnTo>
                    <a:pt x="122" y="1545"/>
                  </a:lnTo>
                  <a:lnTo>
                    <a:pt x="120" y="1550"/>
                  </a:lnTo>
                  <a:lnTo>
                    <a:pt x="290" y="1067"/>
                  </a:lnTo>
                  <a:lnTo>
                    <a:pt x="359" y="1048"/>
                  </a:lnTo>
                  <a:lnTo>
                    <a:pt x="331" y="1129"/>
                  </a:lnTo>
                  <a:lnTo>
                    <a:pt x="410" y="1096"/>
                  </a:lnTo>
                  <a:lnTo>
                    <a:pt x="393" y="1180"/>
                  </a:lnTo>
                  <a:lnTo>
                    <a:pt x="467" y="1137"/>
                  </a:lnTo>
                  <a:lnTo>
                    <a:pt x="460" y="1223"/>
                  </a:lnTo>
                  <a:lnTo>
                    <a:pt x="529" y="1171"/>
                  </a:lnTo>
                  <a:lnTo>
                    <a:pt x="532" y="1257"/>
                  </a:lnTo>
                  <a:lnTo>
                    <a:pt x="594" y="1197"/>
                  </a:lnTo>
                  <a:lnTo>
                    <a:pt x="608" y="1282"/>
                  </a:lnTo>
                  <a:lnTo>
                    <a:pt x="662" y="1214"/>
                  </a:lnTo>
                  <a:lnTo>
                    <a:pt x="687" y="1297"/>
                  </a:lnTo>
                  <a:lnTo>
                    <a:pt x="731" y="1223"/>
                  </a:lnTo>
                  <a:lnTo>
                    <a:pt x="766" y="1302"/>
                  </a:lnTo>
                  <a:lnTo>
                    <a:pt x="801" y="1225"/>
                  </a:lnTo>
                  <a:lnTo>
                    <a:pt x="804" y="1215"/>
                  </a:lnTo>
                  <a:lnTo>
                    <a:pt x="779" y="1272"/>
                  </a:lnTo>
                  <a:lnTo>
                    <a:pt x="744" y="1193"/>
                  </a:lnTo>
                  <a:lnTo>
                    <a:pt x="699" y="1267"/>
                  </a:lnTo>
                  <a:lnTo>
                    <a:pt x="674" y="1185"/>
                  </a:lnTo>
                  <a:lnTo>
                    <a:pt x="621" y="1252"/>
                  </a:lnTo>
                  <a:lnTo>
                    <a:pt x="606" y="1167"/>
                  </a:lnTo>
                  <a:lnTo>
                    <a:pt x="545" y="1227"/>
                  </a:lnTo>
                  <a:lnTo>
                    <a:pt x="541" y="1141"/>
                  </a:lnTo>
                  <a:lnTo>
                    <a:pt x="472" y="1193"/>
                  </a:lnTo>
                  <a:lnTo>
                    <a:pt x="480" y="1108"/>
                  </a:lnTo>
                  <a:lnTo>
                    <a:pt x="405" y="1151"/>
                  </a:lnTo>
                  <a:lnTo>
                    <a:pt x="423" y="1066"/>
                  </a:lnTo>
                  <a:lnTo>
                    <a:pt x="343" y="1100"/>
                  </a:lnTo>
                  <a:lnTo>
                    <a:pt x="372" y="1018"/>
                  </a:lnTo>
                  <a:lnTo>
                    <a:pt x="289" y="1041"/>
                  </a:lnTo>
                  <a:lnTo>
                    <a:pt x="327" y="964"/>
                  </a:lnTo>
                  <a:lnTo>
                    <a:pt x="242" y="977"/>
                  </a:lnTo>
                  <a:lnTo>
                    <a:pt x="289" y="905"/>
                  </a:lnTo>
                  <a:lnTo>
                    <a:pt x="203" y="907"/>
                  </a:lnTo>
                  <a:lnTo>
                    <a:pt x="260" y="842"/>
                  </a:lnTo>
                  <a:lnTo>
                    <a:pt x="174" y="833"/>
                  </a:lnTo>
                  <a:lnTo>
                    <a:pt x="238" y="775"/>
                  </a:lnTo>
                  <a:lnTo>
                    <a:pt x="154" y="755"/>
                  </a:lnTo>
                  <a:lnTo>
                    <a:pt x="225" y="706"/>
                  </a:lnTo>
                  <a:lnTo>
                    <a:pt x="144" y="676"/>
                  </a:lnTo>
                  <a:lnTo>
                    <a:pt x="220" y="636"/>
                  </a:lnTo>
                  <a:lnTo>
                    <a:pt x="144" y="596"/>
                  </a:lnTo>
                  <a:lnTo>
                    <a:pt x="225" y="566"/>
                  </a:lnTo>
                  <a:lnTo>
                    <a:pt x="154" y="517"/>
                  </a:lnTo>
                  <a:lnTo>
                    <a:pt x="238" y="497"/>
                  </a:lnTo>
                  <a:lnTo>
                    <a:pt x="174" y="440"/>
                  </a:lnTo>
                  <a:lnTo>
                    <a:pt x="260" y="430"/>
                  </a:lnTo>
                  <a:lnTo>
                    <a:pt x="203" y="365"/>
                  </a:lnTo>
                  <a:lnTo>
                    <a:pt x="289" y="367"/>
                  </a:lnTo>
                  <a:lnTo>
                    <a:pt x="242" y="295"/>
                  </a:lnTo>
                  <a:lnTo>
                    <a:pt x="327" y="308"/>
                  </a:lnTo>
                  <a:lnTo>
                    <a:pt x="289" y="231"/>
                  </a:lnTo>
                  <a:lnTo>
                    <a:pt x="372" y="254"/>
                  </a:lnTo>
                  <a:lnTo>
                    <a:pt x="343" y="172"/>
                  </a:lnTo>
                  <a:lnTo>
                    <a:pt x="423" y="206"/>
                  </a:lnTo>
                  <a:lnTo>
                    <a:pt x="405" y="122"/>
                  </a:lnTo>
                  <a:lnTo>
                    <a:pt x="480" y="165"/>
                  </a:lnTo>
                  <a:lnTo>
                    <a:pt x="472" y="79"/>
                  </a:lnTo>
                  <a:lnTo>
                    <a:pt x="541" y="131"/>
                  </a:lnTo>
                  <a:lnTo>
                    <a:pt x="545" y="45"/>
                  </a:lnTo>
                  <a:lnTo>
                    <a:pt x="606" y="105"/>
                  </a:lnTo>
                  <a:lnTo>
                    <a:pt x="621" y="20"/>
                  </a:lnTo>
                  <a:lnTo>
                    <a:pt x="674" y="88"/>
                  </a:lnTo>
                  <a:lnTo>
                    <a:pt x="699" y="5"/>
                  </a:lnTo>
                  <a:lnTo>
                    <a:pt x="744" y="79"/>
                  </a:lnTo>
                  <a:lnTo>
                    <a:pt x="779" y="0"/>
                  </a:lnTo>
                  <a:lnTo>
                    <a:pt x="814" y="79"/>
                  </a:lnTo>
                  <a:lnTo>
                    <a:pt x="859" y="5"/>
                  </a:lnTo>
                  <a:lnTo>
                    <a:pt x="883" y="88"/>
                  </a:lnTo>
                  <a:lnTo>
                    <a:pt x="937" y="20"/>
                  </a:lnTo>
                  <a:lnTo>
                    <a:pt x="951" y="105"/>
                  </a:lnTo>
                  <a:lnTo>
                    <a:pt x="1013" y="45"/>
                  </a:lnTo>
                  <a:lnTo>
                    <a:pt x="1017" y="131"/>
                  </a:lnTo>
                  <a:lnTo>
                    <a:pt x="1085" y="79"/>
                  </a:lnTo>
                  <a:lnTo>
                    <a:pt x="1078" y="165"/>
                  </a:lnTo>
                  <a:lnTo>
                    <a:pt x="1153" y="122"/>
                  </a:lnTo>
                  <a:lnTo>
                    <a:pt x="1135" y="206"/>
                  </a:lnTo>
                  <a:lnTo>
                    <a:pt x="1214" y="172"/>
                  </a:lnTo>
                  <a:lnTo>
                    <a:pt x="1186" y="254"/>
                  </a:lnTo>
                  <a:lnTo>
                    <a:pt x="1269" y="231"/>
                  </a:lnTo>
                  <a:lnTo>
                    <a:pt x="1231" y="308"/>
                  </a:lnTo>
                  <a:lnTo>
                    <a:pt x="1316" y="295"/>
                  </a:lnTo>
                  <a:lnTo>
                    <a:pt x="1268" y="367"/>
                  </a:lnTo>
                  <a:lnTo>
                    <a:pt x="1354" y="365"/>
                  </a:lnTo>
                  <a:lnTo>
                    <a:pt x="1298" y="430"/>
                  </a:lnTo>
                  <a:lnTo>
                    <a:pt x="1384" y="440"/>
                  </a:lnTo>
                  <a:lnTo>
                    <a:pt x="1320" y="497"/>
                  </a:lnTo>
                  <a:lnTo>
                    <a:pt x="1403" y="517"/>
                  </a:lnTo>
                  <a:lnTo>
                    <a:pt x="1333" y="566"/>
                  </a:lnTo>
                  <a:lnTo>
                    <a:pt x="1413" y="596"/>
                  </a:lnTo>
                  <a:lnTo>
                    <a:pt x="1337" y="636"/>
                  </a:lnTo>
                  <a:lnTo>
                    <a:pt x="1413" y="676"/>
                  </a:lnTo>
                  <a:lnTo>
                    <a:pt x="1333" y="706"/>
                  </a:lnTo>
                  <a:lnTo>
                    <a:pt x="1403" y="755"/>
                  </a:lnTo>
                  <a:lnTo>
                    <a:pt x="1320" y="775"/>
                  </a:lnTo>
                  <a:lnTo>
                    <a:pt x="1384" y="833"/>
                  </a:lnTo>
                  <a:lnTo>
                    <a:pt x="1298" y="842"/>
                  </a:lnTo>
                  <a:lnTo>
                    <a:pt x="1354" y="907"/>
                  </a:lnTo>
                  <a:lnTo>
                    <a:pt x="1301" y="906"/>
                  </a:lnTo>
                  <a:close/>
                  <a:moveTo>
                    <a:pt x="778" y="297"/>
                  </a:moveTo>
                  <a:cubicBezTo>
                    <a:pt x="583" y="297"/>
                    <a:pt x="424" y="456"/>
                    <a:pt x="424" y="651"/>
                  </a:cubicBezTo>
                  <a:cubicBezTo>
                    <a:pt x="424" y="847"/>
                    <a:pt x="583" y="1005"/>
                    <a:pt x="778" y="1005"/>
                  </a:cubicBezTo>
                  <a:cubicBezTo>
                    <a:pt x="973" y="1005"/>
                    <a:pt x="1132" y="847"/>
                    <a:pt x="1132" y="651"/>
                  </a:cubicBezTo>
                  <a:cubicBezTo>
                    <a:pt x="1132" y="456"/>
                    <a:pt x="973" y="297"/>
                    <a:pt x="778" y="297"/>
                  </a:cubicBezTo>
                  <a:close/>
                  <a:moveTo>
                    <a:pt x="874" y="1217"/>
                  </a:moveTo>
                  <a:lnTo>
                    <a:pt x="925" y="1282"/>
                  </a:lnTo>
                  <a:lnTo>
                    <a:pt x="931" y="1244"/>
                  </a:lnTo>
                  <a:lnTo>
                    <a:pt x="883" y="1185"/>
                  </a:lnTo>
                  <a:lnTo>
                    <a:pt x="874" y="1217"/>
                  </a:lnTo>
                  <a:close/>
                  <a:moveTo>
                    <a:pt x="945" y="1203"/>
                  </a:moveTo>
                  <a:lnTo>
                    <a:pt x="1001" y="1257"/>
                  </a:lnTo>
                  <a:lnTo>
                    <a:pt x="1002" y="1217"/>
                  </a:lnTo>
                  <a:lnTo>
                    <a:pt x="951" y="1167"/>
                  </a:lnTo>
                  <a:lnTo>
                    <a:pt x="945" y="1203"/>
                  </a:lnTo>
                  <a:close/>
                  <a:moveTo>
                    <a:pt x="1015" y="1179"/>
                  </a:moveTo>
                  <a:lnTo>
                    <a:pt x="1073" y="1223"/>
                  </a:lnTo>
                  <a:lnTo>
                    <a:pt x="1069" y="1181"/>
                  </a:lnTo>
                  <a:lnTo>
                    <a:pt x="1017" y="1141"/>
                  </a:lnTo>
                  <a:lnTo>
                    <a:pt x="1015" y="1179"/>
                  </a:lnTo>
                  <a:close/>
                  <a:moveTo>
                    <a:pt x="1081" y="1146"/>
                  </a:moveTo>
                  <a:lnTo>
                    <a:pt x="1140" y="1180"/>
                  </a:lnTo>
                  <a:lnTo>
                    <a:pt x="1131" y="1138"/>
                  </a:lnTo>
                  <a:lnTo>
                    <a:pt x="1078" y="1108"/>
                  </a:lnTo>
                  <a:lnTo>
                    <a:pt x="1081" y="1146"/>
                  </a:lnTo>
                  <a:close/>
                  <a:moveTo>
                    <a:pt x="1143" y="1105"/>
                  </a:moveTo>
                  <a:lnTo>
                    <a:pt x="1202" y="1129"/>
                  </a:lnTo>
                  <a:lnTo>
                    <a:pt x="1188" y="1088"/>
                  </a:lnTo>
                  <a:lnTo>
                    <a:pt x="1135" y="1066"/>
                  </a:lnTo>
                  <a:lnTo>
                    <a:pt x="1143" y="1105"/>
                  </a:lnTo>
                  <a:close/>
                  <a:moveTo>
                    <a:pt x="1199" y="1055"/>
                  </a:moveTo>
                  <a:lnTo>
                    <a:pt x="1256" y="1071"/>
                  </a:lnTo>
                  <a:lnTo>
                    <a:pt x="1237" y="1033"/>
                  </a:lnTo>
                  <a:lnTo>
                    <a:pt x="1186" y="1018"/>
                  </a:lnTo>
                  <a:lnTo>
                    <a:pt x="1199" y="1055"/>
                  </a:lnTo>
                  <a:close/>
                  <a:moveTo>
                    <a:pt x="1248" y="998"/>
                  </a:moveTo>
                  <a:lnTo>
                    <a:pt x="1303" y="1007"/>
                  </a:lnTo>
                  <a:lnTo>
                    <a:pt x="1280" y="972"/>
                  </a:lnTo>
                  <a:lnTo>
                    <a:pt x="1231" y="964"/>
                  </a:lnTo>
                  <a:lnTo>
                    <a:pt x="1248" y="998"/>
                  </a:lnTo>
                  <a:close/>
                  <a:moveTo>
                    <a:pt x="1288" y="935"/>
                  </a:moveTo>
                  <a:lnTo>
                    <a:pt x="1311" y="936"/>
                  </a:lnTo>
                  <a:lnTo>
                    <a:pt x="1301" y="906"/>
                  </a:lnTo>
                  <a:lnTo>
                    <a:pt x="1268" y="905"/>
                  </a:lnTo>
                  <a:lnTo>
                    <a:pt x="1288" y="935"/>
                  </a:lnTo>
                  <a:close/>
                  <a:moveTo>
                    <a:pt x="778" y="266"/>
                  </a:moveTo>
                  <a:cubicBezTo>
                    <a:pt x="565" y="266"/>
                    <a:pt x="393" y="438"/>
                    <a:pt x="393" y="651"/>
                  </a:cubicBezTo>
                  <a:cubicBezTo>
                    <a:pt x="393" y="864"/>
                    <a:pt x="565" y="1036"/>
                    <a:pt x="778" y="1036"/>
                  </a:cubicBezTo>
                  <a:cubicBezTo>
                    <a:pt x="991" y="1036"/>
                    <a:pt x="1163" y="864"/>
                    <a:pt x="1163" y="651"/>
                  </a:cubicBezTo>
                  <a:cubicBezTo>
                    <a:pt x="1163" y="438"/>
                    <a:pt x="991" y="266"/>
                    <a:pt x="778" y="266"/>
                  </a:cubicBezTo>
                  <a:close/>
                  <a:moveTo>
                    <a:pt x="779" y="165"/>
                  </a:moveTo>
                  <a:cubicBezTo>
                    <a:pt x="649" y="165"/>
                    <a:pt x="531" y="218"/>
                    <a:pt x="446" y="303"/>
                  </a:cubicBezTo>
                  <a:cubicBezTo>
                    <a:pt x="360" y="388"/>
                    <a:pt x="308" y="506"/>
                    <a:pt x="308" y="636"/>
                  </a:cubicBezTo>
                  <a:cubicBezTo>
                    <a:pt x="308" y="766"/>
                    <a:pt x="360" y="884"/>
                    <a:pt x="446" y="969"/>
                  </a:cubicBezTo>
                  <a:cubicBezTo>
                    <a:pt x="531" y="1054"/>
                    <a:pt x="649" y="1107"/>
                    <a:pt x="779" y="1107"/>
                  </a:cubicBezTo>
                  <a:cubicBezTo>
                    <a:pt x="909" y="1107"/>
                    <a:pt x="1027" y="1054"/>
                    <a:pt x="1112" y="969"/>
                  </a:cubicBezTo>
                  <a:cubicBezTo>
                    <a:pt x="1197" y="884"/>
                    <a:pt x="1250" y="766"/>
                    <a:pt x="1250" y="636"/>
                  </a:cubicBezTo>
                  <a:cubicBezTo>
                    <a:pt x="1250" y="506"/>
                    <a:pt x="1197" y="388"/>
                    <a:pt x="1112" y="303"/>
                  </a:cubicBezTo>
                  <a:cubicBezTo>
                    <a:pt x="1027" y="218"/>
                    <a:pt x="909" y="165"/>
                    <a:pt x="779" y="165"/>
                  </a:cubicBezTo>
                  <a:close/>
                  <a:moveTo>
                    <a:pt x="1095" y="320"/>
                  </a:moveTo>
                  <a:cubicBezTo>
                    <a:pt x="1014" y="239"/>
                    <a:pt x="902" y="190"/>
                    <a:pt x="779" y="190"/>
                  </a:cubicBezTo>
                  <a:cubicBezTo>
                    <a:pt x="656" y="190"/>
                    <a:pt x="544" y="239"/>
                    <a:pt x="463" y="320"/>
                  </a:cubicBezTo>
                  <a:cubicBezTo>
                    <a:pt x="382" y="401"/>
                    <a:pt x="332" y="513"/>
                    <a:pt x="332" y="636"/>
                  </a:cubicBezTo>
                  <a:cubicBezTo>
                    <a:pt x="332" y="759"/>
                    <a:pt x="382" y="871"/>
                    <a:pt x="463" y="952"/>
                  </a:cubicBezTo>
                  <a:cubicBezTo>
                    <a:pt x="544" y="1033"/>
                    <a:pt x="656" y="1083"/>
                    <a:pt x="779" y="1083"/>
                  </a:cubicBezTo>
                  <a:cubicBezTo>
                    <a:pt x="902" y="1083"/>
                    <a:pt x="1014" y="1033"/>
                    <a:pt x="1095" y="952"/>
                  </a:cubicBezTo>
                  <a:cubicBezTo>
                    <a:pt x="1175" y="871"/>
                    <a:pt x="1225" y="759"/>
                    <a:pt x="1225" y="636"/>
                  </a:cubicBezTo>
                  <a:cubicBezTo>
                    <a:pt x="1225" y="513"/>
                    <a:pt x="1175" y="401"/>
                    <a:pt x="1095" y="320"/>
                  </a:cubicBezTo>
                  <a:close/>
                  <a:moveTo>
                    <a:pt x="1522" y="1548"/>
                  </a:moveTo>
                  <a:lnTo>
                    <a:pt x="1209" y="1503"/>
                  </a:lnTo>
                  <a:lnTo>
                    <a:pt x="1036" y="1759"/>
                  </a:lnTo>
                  <a:lnTo>
                    <a:pt x="1022" y="1721"/>
                  </a:lnTo>
                  <a:lnTo>
                    <a:pt x="1140" y="2066"/>
                  </a:lnTo>
                  <a:lnTo>
                    <a:pt x="1325" y="1807"/>
                  </a:lnTo>
                  <a:lnTo>
                    <a:pt x="1630" y="1860"/>
                  </a:lnTo>
                  <a:lnTo>
                    <a:pt x="1567" y="1676"/>
                  </a:lnTo>
                  <a:lnTo>
                    <a:pt x="1567" y="1676"/>
                  </a:lnTo>
                  <a:lnTo>
                    <a:pt x="1254" y="1631"/>
                  </a:lnTo>
                  <a:lnTo>
                    <a:pt x="1080" y="1888"/>
                  </a:lnTo>
                  <a:lnTo>
                    <a:pt x="1053" y="1811"/>
                  </a:lnTo>
                  <a:lnTo>
                    <a:pt x="1223" y="1559"/>
                  </a:lnTo>
                  <a:lnTo>
                    <a:pt x="1542" y="1605"/>
                  </a:lnTo>
                  <a:lnTo>
                    <a:pt x="1522" y="1548"/>
                  </a:lnTo>
                  <a:close/>
                  <a:moveTo>
                    <a:pt x="584" y="1832"/>
                  </a:moveTo>
                  <a:lnTo>
                    <a:pt x="411" y="1571"/>
                  </a:lnTo>
                  <a:lnTo>
                    <a:pt x="97" y="1616"/>
                  </a:lnTo>
                  <a:lnTo>
                    <a:pt x="79" y="1666"/>
                  </a:lnTo>
                  <a:lnTo>
                    <a:pt x="396" y="1620"/>
                  </a:lnTo>
                  <a:lnTo>
                    <a:pt x="567" y="1879"/>
                  </a:lnTo>
                  <a:lnTo>
                    <a:pt x="584" y="1832"/>
                  </a:lnTo>
                  <a:close/>
                  <a:moveTo>
                    <a:pt x="540" y="1955"/>
                  </a:moveTo>
                  <a:lnTo>
                    <a:pt x="366" y="1693"/>
                  </a:lnTo>
                  <a:lnTo>
                    <a:pt x="54" y="1738"/>
                  </a:lnTo>
                  <a:lnTo>
                    <a:pt x="0" y="1890"/>
                  </a:lnTo>
                  <a:lnTo>
                    <a:pt x="315" y="1845"/>
                  </a:lnTo>
                  <a:lnTo>
                    <a:pt x="488" y="2101"/>
                  </a:lnTo>
                  <a:lnTo>
                    <a:pt x="540" y="1955"/>
                  </a:lnTo>
                  <a:close/>
                </a:path>
              </a:pathLst>
            </a:custGeom>
            <a:solidFill>
              <a:srgbClr val="7996D8"/>
            </a:solidFill>
            <a:ln>
              <a:noFill/>
            </a:ln>
          </p:spPr>
          <p:txBody>
            <a:bodyPr vert="horz" wrap="square" lIns="91440" tIns="45720" rIns="91440" bIns="45720" numCol="1" anchor="t" anchorCtr="0" compatLnSpc="1"/>
            <a:lstStyle/>
            <a:p>
              <a:endParaRPr lang="zh-CN" altLang="en-US" sz="1200">
                <a:solidFill>
                  <a:srgbClr val="252C35"/>
                </a:solidFill>
              </a:endParaRPr>
            </a:p>
          </p:txBody>
        </p:sp>
        <p:sp>
          <p:nvSpPr>
            <p:cNvPr id="81" name="TextBox 45"/>
            <p:cNvSpPr txBox="1"/>
            <p:nvPr/>
          </p:nvSpPr>
          <p:spPr>
            <a:xfrm>
              <a:off x="1654421" y="5687414"/>
              <a:ext cx="979218" cy="295466"/>
            </a:xfrm>
            <a:prstGeom prst="rect">
              <a:avLst/>
            </a:prstGeom>
            <a:noFill/>
          </p:spPr>
          <p:txBody>
            <a:bodyPr wrap="square" rtlCol="0">
              <a:spAutoFit/>
            </a:bodyPr>
            <a:lstStyle/>
            <a:p>
              <a:pPr>
                <a:lnSpc>
                  <a:spcPct val="120000"/>
                </a:lnSpc>
              </a:pPr>
              <a:r>
                <a:rPr lang="en-US" altLang="zh-CN" sz="1050" b="1" dirty="0" smtClean="0">
                  <a:solidFill>
                    <a:srgbClr val="252C35"/>
                  </a:solidFill>
                  <a:latin typeface="微软雅黑" panose="020B0503020204020204" pitchFamily="34" charset="-122"/>
                  <a:ea typeface="微软雅黑" panose="020B0503020204020204" pitchFamily="34" charset="-122"/>
                </a:rPr>
                <a:t>2020.10</a:t>
              </a:r>
              <a:endParaRPr lang="zh-CN" altLang="en-US" sz="1050" b="1" dirty="0">
                <a:solidFill>
                  <a:srgbClr val="252C35"/>
                </a:solidFill>
                <a:latin typeface="微软雅黑" panose="020B0503020204020204" pitchFamily="34" charset="-122"/>
                <a:ea typeface="微软雅黑" panose="020B0503020204020204" pitchFamily="34" charset="-122"/>
              </a:endParaRPr>
            </a:p>
          </p:txBody>
        </p:sp>
        <p:sp>
          <p:nvSpPr>
            <p:cNvPr id="108" name="TextBox 67"/>
            <p:cNvSpPr txBox="1"/>
            <p:nvPr/>
          </p:nvSpPr>
          <p:spPr>
            <a:xfrm>
              <a:off x="2286386" y="5681391"/>
              <a:ext cx="2419378" cy="276999"/>
            </a:xfrm>
            <a:prstGeom prst="rect">
              <a:avLst/>
            </a:prstGeom>
            <a:noFill/>
          </p:spPr>
          <p:txBody>
            <a:bodyPr wrap="square" rtlCol="0">
              <a:spAutoFit/>
            </a:bodyPr>
            <a:lstStyle/>
            <a:p>
              <a:pPr>
                <a:lnSpc>
                  <a:spcPct val="120000"/>
                </a:lnSpc>
              </a:pPr>
              <a:r>
                <a:rPr lang="zh-CN" altLang="en-US" sz="1000" dirty="0">
                  <a:solidFill>
                    <a:srgbClr val="252C35"/>
                  </a:solidFill>
                  <a:latin typeface="微软雅黑" panose="020B0503020204020204" pitchFamily="34" charset="-122"/>
                  <a:ea typeface="微软雅黑" panose="020B0503020204020204" pitchFamily="34" charset="-122"/>
                </a:rPr>
                <a:t>输入</a:t>
              </a:r>
              <a:r>
                <a:rPr lang="zh-CN" altLang="en-US" sz="1000" dirty="0" smtClean="0">
                  <a:solidFill>
                    <a:srgbClr val="252C35"/>
                  </a:solidFill>
                  <a:latin typeface="微软雅黑" panose="020B0503020204020204" pitchFamily="34" charset="-122"/>
                  <a:ea typeface="微软雅黑" panose="020B0503020204020204" pitchFamily="34" charset="-122"/>
                </a:rPr>
                <a:t>你获得的年度奖</a:t>
              </a:r>
              <a:endParaRPr lang="zh-CN" altLang="en-US" sz="1000" dirty="0">
                <a:solidFill>
                  <a:srgbClr val="252C35"/>
                </a:solidFill>
                <a:latin typeface="微软雅黑" panose="020B0503020204020204" pitchFamily="34" charset="-122"/>
                <a:ea typeface="微软雅黑" panose="020B0503020204020204" pitchFamily="34" charset="-122"/>
              </a:endParaRPr>
            </a:p>
          </p:txBody>
        </p:sp>
      </p:grpSp>
      <p:grpSp>
        <p:nvGrpSpPr>
          <p:cNvPr id="109" name="组合 108"/>
          <p:cNvGrpSpPr/>
          <p:nvPr/>
        </p:nvGrpSpPr>
        <p:grpSpPr>
          <a:xfrm>
            <a:off x="6500701" y="4737292"/>
            <a:ext cx="3220665" cy="301489"/>
            <a:chOff x="1485099" y="5681391"/>
            <a:chExt cx="3220665" cy="301489"/>
          </a:xfrm>
        </p:grpSpPr>
        <p:sp>
          <p:nvSpPr>
            <p:cNvPr id="110" name="Freeform 7"/>
            <p:cNvSpPr>
              <a:spLocks noEditPoints="1"/>
            </p:cNvSpPr>
            <p:nvPr/>
          </p:nvSpPr>
          <p:spPr bwMode="auto">
            <a:xfrm>
              <a:off x="1485099" y="5707850"/>
              <a:ext cx="171524" cy="220796"/>
            </a:xfrm>
            <a:custGeom>
              <a:avLst/>
              <a:gdLst>
                <a:gd name="T0" fmla="*/ 1009 w 1630"/>
                <a:gd name="T1" fmla="*/ 1682 h 2101"/>
                <a:gd name="T2" fmla="*/ 804 w 1630"/>
                <a:gd name="T3" fmla="*/ 1215 h 2101"/>
                <a:gd name="T4" fmla="*/ 120 w 1630"/>
                <a:gd name="T5" fmla="*/ 1550 h 2101"/>
                <a:gd name="T6" fmla="*/ 410 w 1630"/>
                <a:gd name="T7" fmla="*/ 1096 h 2101"/>
                <a:gd name="T8" fmla="*/ 529 w 1630"/>
                <a:gd name="T9" fmla="*/ 1171 h 2101"/>
                <a:gd name="T10" fmla="*/ 662 w 1630"/>
                <a:gd name="T11" fmla="*/ 1214 h 2101"/>
                <a:gd name="T12" fmla="*/ 801 w 1630"/>
                <a:gd name="T13" fmla="*/ 1225 h 2101"/>
                <a:gd name="T14" fmla="*/ 699 w 1630"/>
                <a:gd name="T15" fmla="*/ 1267 h 2101"/>
                <a:gd name="T16" fmla="*/ 545 w 1630"/>
                <a:gd name="T17" fmla="*/ 1227 h 2101"/>
                <a:gd name="T18" fmla="*/ 405 w 1630"/>
                <a:gd name="T19" fmla="*/ 1151 h 2101"/>
                <a:gd name="T20" fmla="*/ 289 w 1630"/>
                <a:gd name="T21" fmla="*/ 1041 h 2101"/>
                <a:gd name="T22" fmla="*/ 203 w 1630"/>
                <a:gd name="T23" fmla="*/ 907 h 2101"/>
                <a:gd name="T24" fmla="*/ 154 w 1630"/>
                <a:gd name="T25" fmla="*/ 755 h 2101"/>
                <a:gd name="T26" fmla="*/ 144 w 1630"/>
                <a:gd name="T27" fmla="*/ 596 h 2101"/>
                <a:gd name="T28" fmla="*/ 174 w 1630"/>
                <a:gd name="T29" fmla="*/ 440 h 2101"/>
                <a:gd name="T30" fmla="*/ 242 w 1630"/>
                <a:gd name="T31" fmla="*/ 295 h 2101"/>
                <a:gd name="T32" fmla="*/ 343 w 1630"/>
                <a:gd name="T33" fmla="*/ 172 h 2101"/>
                <a:gd name="T34" fmla="*/ 472 w 1630"/>
                <a:gd name="T35" fmla="*/ 79 h 2101"/>
                <a:gd name="T36" fmla="*/ 621 w 1630"/>
                <a:gd name="T37" fmla="*/ 20 h 2101"/>
                <a:gd name="T38" fmla="*/ 779 w 1630"/>
                <a:gd name="T39" fmla="*/ 0 h 2101"/>
                <a:gd name="T40" fmla="*/ 937 w 1630"/>
                <a:gd name="T41" fmla="*/ 20 h 2101"/>
                <a:gd name="T42" fmla="*/ 1085 w 1630"/>
                <a:gd name="T43" fmla="*/ 79 h 2101"/>
                <a:gd name="T44" fmla="*/ 1214 w 1630"/>
                <a:gd name="T45" fmla="*/ 172 h 2101"/>
                <a:gd name="T46" fmla="*/ 1316 w 1630"/>
                <a:gd name="T47" fmla="*/ 295 h 2101"/>
                <a:gd name="T48" fmla="*/ 1384 w 1630"/>
                <a:gd name="T49" fmla="*/ 440 h 2101"/>
                <a:gd name="T50" fmla="*/ 1413 w 1630"/>
                <a:gd name="T51" fmla="*/ 596 h 2101"/>
                <a:gd name="T52" fmla="*/ 1403 w 1630"/>
                <a:gd name="T53" fmla="*/ 755 h 2101"/>
                <a:gd name="T54" fmla="*/ 1354 w 1630"/>
                <a:gd name="T55" fmla="*/ 907 h 2101"/>
                <a:gd name="T56" fmla="*/ 778 w 1630"/>
                <a:gd name="T57" fmla="*/ 1005 h 2101"/>
                <a:gd name="T58" fmla="*/ 925 w 1630"/>
                <a:gd name="T59" fmla="*/ 1282 h 2101"/>
                <a:gd name="T60" fmla="*/ 945 w 1630"/>
                <a:gd name="T61" fmla="*/ 1203 h 2101"/>
                <a:gd name="T62" fmla="*/ 945 w 1630"/>
                <a:gd name="T63" fmla="*/ 1203 h 2101"/>
                <a:gd name="T64" fmla="*/ 1017 w 1630"/>
                <a:gd name="T65" fmla="*/ 1141 h 2101"/>
                <a:gd name="T66" fmla="*/ 1131 w 1630"/>
                <a:gd name="T67" fmla="*/ 1138 h 2101"/>
                <a:gd name="T68" fmla="*/ 1202 w 1630"/>
                <a:gd name="T69" fmla="*/ 1129 h 2101"/>
                <a:gd name="T70" fmla="*/ 1199 w 1630"/>
                <a:gd name="T71" fmla="*/ 1055 h 2101"/>
                <a:gd name="T72" fmla="*/ 1199 w 1630"/>
                <a:gd name="T73" fmla="*/ 1055 h 2101"/>
                <a:gd name="T74" fmla="*/ 1231 w 1630"/>
                <a:gd name="T75" fmla="*/ 964 h 2101"/>
                <a:gd name="T76" fmla="*/ 1301 w 1630"/>
                <a:gd name="T77" fmla="*/ 906 h 2101"/>
                <a:gd name="T78" fmla="*/ 393 w 1630"/>
                <a:gd name="T79" fmla="*/ 651 h 2101"/>
                <a:gd name="T80" fmla="*/ 779 w 1630"/>
                <a:gd name="T81" fmla="*/ 165 h 2101"/>
                <a:gd name="T82" fmla="*/ 779 w 1630"/>
                <a:gd name="T83" fmla="*/ 1107 h 2101"/>
                <a:gd name="T84" fmla="*/ 779 w 1630"/>
                <a:gd name="T85" fmla="*/ 165 h 2101"/>
                <a:gd name="T86" fmla="*/ 332 w 1630"/>
                <a:gd name="T87" fmla="*/ 636 h 2101"/>
                <a:gd name="T88" fmla="*/ 1225 w 1630"/>
                <a:gd name="T89" fmla="*/ 636 h 2101"/>
                <a:gd name="T90" fmla="*/ 1036 w 1630"/>
                <a:gd name="T91" fmla="*/ 1759 h 2101"/>
                <a:gd name="T92" fmla="*/ 1630 w 1630"/>
                <a:gd name="T93" fmla="*/ 1860 h 2101"/>
                <a:gd name="T94" fmla="*/ 1080 w 1630"/>
                <a:gd name="T95" fmla="*/ 1888 h 2101"/>
                <a:gd name="T96" fmla="*/ 1522 w 1630"/>
                <a:gd name="T97" fmla="*/ 1548 h 2101"/>
                <a:gd name="T98" fmla="*/ 79 w 1630"/>
                <a:gd name="T99" fmla="*/ 1666 h 2101"/>
                <a:gd name="T100" fmla="*/ 540 w 1630"/>
                <a:gd name="T101" fmla="*/ 1955 h 2101"/>
                <a:gd name="T102" fmla="*/ 315 w 1630"/>
                <a:gd name="T103" fmla="*/ 1845 h 2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30" h="2101">
                  <a:moveTo>
                    <a:pt x="1301" y="906"/>
                  </a:moveTo>
                  <a:lnTo>
                    <a:pt x="1498" y="1477"/>
                  </a:lnTo>
                  <a:lnTo>
                    <a:pt x="1179" y="1430"/>
                  </a:lnTo>
                  <a:lnTo>
                    <a:pt x="1009" y="1682"/>
                  </a:lnTo>
                  <a:lnTo>
                    <a:pt x="863" y="1252"/>
                  </a:lnTo>
                  <a:lnTo>
                    <a:pt x="859" y="1267"/>
                  </a:lnTo>
                  <a:lnTo>
                    <a:pt x="814" y="1193"/>
                  </a:lnTo>
                  <a:lnTo>
                    <a:pt x="804" y="1215"/>
                  </a:lnTo>
                  <a:lnTo>
                    <a:pt x="611" y="1756"/>
                  </a:lnTo>
                  <a:lnTo>
                    <a:pt x="441" y="1499"/>
                  </a:lnTo>
                  <a:lnTo>
                    <a:pt x="122" y="1545"/>
                  </a:lnTo>
                  <a:lnTo>
                    <a:pt x="120" y="1550"/>
                  </a:lnTo>
                  <a:lnTo>
                    <a:pt x="290" y="1067"/>
                  </a:lnTo>
                  <a:lnTo>
                    <a:pt x="359" y="1048"/>
                  </a:lnTo>
                  <a:lnTo>
                    <a:pt x="331" y="1129"/>
                  </a:lnTo>
                  <a:lnTo>
                    <a:pt x="410" y="1096"/>
                  </a:lnTo>
                  <a:lnTo>
                    <a:pt x="393" y="1180"/>
                  </a:lnTo>
                  <a:lnTo>
                    <a:pt x="467" y="1137"/>
                  </a:lnTo>
                  <a:lnTo>
                    <a:pt x="460" y="1223"/>
                  </a:lnTo>
                  <a:lnTo>
                    <a:pt x="529" y="1171"/>
                  </a:lnTo>
                  <a:lnTo>
                    <a:pt x="532" y="1257"/>
                  </a:lnTo>
                  <a:lnTo>
                    <a:pt x="594" y="1197"/>
                  </a:lnTo>
                  <a:lnTo>
                    <a:pt x="608" y="1282"/>
                  </a:lnTo>
                  <a:lnTo>
                    <a:pt x="662" y="1214"/>
                  </a:lnTo>
                  <a:lnTo>
                    <a:pt x="687" y="1297"/>
                  </a:lnTo>
                  <a:lnTo>
                    <a:pt x="731" y="1223"/>
                  </a:lnTo>
                  <a:lnTo>
                    <a:pt x="766" y="1302"/>
                  </a:lnTo>
                  <a:lnTo>
                    <a:pt x="801" y="1225"/>
                  </a:lnTo>
                  <a:lnTo>
                    <a:pt x="804" y="1215"/>
                  </a:lnTo>
                  <a:lnTo>
                    <a:pt x="779" y="1272"/>
                  </a:lnTo>
                  <a:lnTo>
                    <a:pt x="744" y="1193"/>
                  </a:lnTo>
                  <a:lnTo>
                    <a:pt x="699" y="1267"/>
                  </a:lnTo>
                  <a:lnTo>
                    <a:pt x="674" y="1185"/>
                  </a:lnTo>
                  <a:lnTo>
                    <a:pt x="621" y="1252"/>
                  </a:lnTo>
                  <a:lnTo>
                    <a:pt x="606" y="1167"/>
                  </a:lnTo>
                  <a:lnTo>
                    <a:pt x="545" y="1227"/>
                  </a:lnTo>
                  <a:lnTo>
                    <a:pt x="541" y="1141"/>
                  </a:lnTo>
                  <a:lnTo>
                    <a:pt x="472" y="1193"/>
                  </a:lnTo>
                  <a:lnTo>
                    <a:pt x="480" y="1108"/>
                  </a:lnTo>
                  <a:lnTo>
                    <a:pt x="405" y="1151"/>
                  </a:lnTo>
                  <a:lnTo>
                    <a:pt x="423" y="1066"/>
                  </a:lnTo>
                  <a:lnTo>
                    <a:pt x="343" y="1100"/>
                  </a:lnTo>
                  <a:lnTo>
                    <a:pt x="372" y="1018"/>
                  </a:lnTo>
                  <a:lnTo>
                    <a:pt x="289" y="1041"/>
                  </a:lnTo>
                  <a:lnTo>
                    <a:pt x="327" y="964"/>
                  </a:lnTo>
                  <a:lnTo>
                    <a:pt x="242" y="977"/>
                  </a:lnTo>
                  <a:lnTo>
                    <a:pt x="289" y="905"/>
                  </a:lnTo>
                  <a:lnTo>
                    <a:pt x="203" y="907"/>
                  </a:lnTo>
                  <a:lnTo>
                    <a:pt x="260" y="842"/>
                  </a:lnTo>
                  <a:lnTo>
                    <a:pt x="174" y="833"/>
                  </a:lnTo>
                  <a:lnTo>
                    <a:pt x="238" y="775"/>
                  </a:lnTo>
                  <a:lnTo>
                    <a:pt x="154" y="755"/>
                  </a:lnTo>
                  <a:lnTo>
                    <a:pt x="225" y="706"/>
                  </a:lnTo>
                  <a:lnTo>
                    <a:pt x="144" y="676"/>
                  </a:lnTo>
                  <a:lnTo>
                    <a:pt x="220" y="636"/>
                  </a:lnTo>
                  <a:lnTo>
                    <a:pt x="144" y="596"/>
                  </a:lnTo>
                  <a:lnTo>
                    <a:pt x="225" y="566"/>
                  </a:lnTo>
                  <a:lnTo>
                    <a:pt x="154" y="517"/>
                  </a:lnTo>
                  <a:lnTo>
                    <a:pt x="238" y="497"/>
                  </a:lnTo>
                  <a:lnTo>
                    <a:pt x="174" y="440"/>
                  </a:lnTo>
                  <a:lnTo>
                    <a:pt x="260" y="430"/>
                  </a:lnTo>
                  <a:lnTo>
                    <a:pt x="203" y="365"/>
                  </a:lnTo>
                  <a:lnTo>
                    <a:pt x="289" y="367"/>
                  </a:lnTo>
                  <a:lnTo>
                    <a:pt x="242" y="295"/>
                  </a:lnTo>
                  <a:lnTo>
                    <a:pt x="327" y="308"/>
                  </a:lnTo>
                  <a:lnTo>
                    <a:pt x="289" y="231"/>
                  </a:lnTo>
                  <a:lnTo>
                    <a:pt x="372" y="254"/>
                  </a:lnTo>
                  <a:lnTo>
                    <a:pt x="343" y="172"/>
                  </a:lnTo>
                  <a:lnTo>
                    <a:pt x="423" y="206"/>
                  </a:lnTo>
                  <a:lnTo>
                    <a:pt x="405" y="122"/>
                  </a:lnTo>
                  <a:lnTo>
                    <a:pt x="480" y="165"/>
                  </a:lnTo>
                  <a:lnTo>
                    <a:pt x="472" y="79"/>
                  </a:lnTo>
                  <a:lnTo>
                    <a:pt x="541" y="131"/>
                  </a:lnTo>
                  <a:lnTo>
                    <a:pt x="545" y="45"/>
                  </a:lnTo>
                  <a:lnTo>
                    <a:pt x="606" y="105"/>
                  </a:lnTo>
                  <a:lnTo>
                    <a:pt x="621" y="20"/>
                  </a:lnTo>
                  <a:lnTo>
                    <a:pt x="674" y="88"/>
                  </a:lnTo>
                  <a:lnTo>
                    <a:pt x="699" y="5"/>
                  </a:lnTo>
                  <a:lnTo>
                    <a:pt x="744" y="79"/>
                  </a:lnTo>
                  <a:lnTo>
                    <a:pt x="779" y="0"/>
                  </a:lnTo>
                  <a:lnTo>
                    <a:pt x="814" y="79"/>
                  </a:lnTo>
                  <a:lnTo>
                    <a:pt x="859" y="5"/>
                  </a:lnTo>
                  <a:lnTo>
                    <a:pt x="883" y="88"/>
                  </a:lnTo>
                  <a:lnTo>
                    <a:pt x="937" y="20"/>
                  </a:lnTo>
                  <a:lnTo>
                    <a:pt x="951" y="105"/>
                  </a:lnTo>
                  <a:lnTo>
                    <a:pt x="1013" y="45"/>
                  </a:lnTo>
                  <a:lnTo>
                    <a:pt x="1017" y="131"/>
                  </a:lnTo>
                  <a:lnTo>
                    <a:pt x="1085" y="79"/>
                  </a:lnTo>
                  <a:lnTo>
                    <a:pt x="1078" y="165"/>
                  </a:lnTo>
                  <a:lnTo>
                    <a:pt x="1153" y="122"/>
                  </a:lnTo>
                  <a:lnTo>
                    <a:pt x="1135" y="206"/>
                  </a:lnTo>
                  <a:lnTo>
                    <a:pt x="1214" y="172"/>
                  </a:lnTo>
                  <a:lnTo>
                    <a:pt x="1186" y="254"/>
                  </a:lnTo>
                  <a:lnTo>
                    <a:pt x="1269" y="231"/>
                  </a:lnTo>
                  <a:lnTo>
                    <a:pt x="1231" y="308"/>
                  </a:lnTo>
                  <a:lnTo>
                    <a:pt x="1316" y="295"/>
                  </a:lnTo>
                  <a:lnTo>
                    <a:pt x="1268" y="367"/>
                  </a:lnTo>
                  <a:lnTo>
                    <a:pt x="1354" y="365"/>
                  </a:lnTo>
                  <a:lnTo>
                    <a:pt x="1298" y="430"/>
                  </a:lnTo>
                  <a:lnTo>
                    <a:pt x="1384" y="440"/>
                  </a:lnTo>
                  <a:lnTo>
                    <a:pt x="1320" y="497"/>
                  </a:lnTo>
                  <a:lnTo>
                    <a:pt x="1403" y="517"/>
                  </a:lnTo>
                  <a:lnTo>
                    <a:pt x="1333" y="566"/>
                  </a:lnTo>
                  <a:lnTo>
                    <a:pt x="1413" y="596"/>
                  </a:lnTo>
                  <a:lnTo>
                    <a:pt x="1337" y="636"/>
                  </a:lnTo>
                  <a:lnTo>
                    <a:pt x="1413" y="676"/>
                  </a:lnTo>
                  <a:lnTo>
                    <a:pt x="1333" y="706"/>
                  </a:lnTo>
                  <a:lnTo>
                    <a:pt x="1403" y="755"/>
                  </a:lnTo>
                  <a:lnTo>
                    <a:pt x="1320" y="775"/>
                  </a:lnTo>
                  <a:lnTo>
                    <a:pt x="1384" y="833"/>
                  </a:lnTo>
                  <a:lnTo>
                    <a:pt x="1298" y="842"/>
                  </a:lnTo>
                  <a:lnTo>
                    <a:pt x="1354" y="907"/>
                  </a:lnTo>
                  <a:lnTo>
                    <a:pt x="1301" y="906"/>
                  </a:lnTo>
                  <a:close/>
                  <a:moveTo>
                    <a:pt x="778" y="297"/>
                  </a:moveTo>
                  <a:cubicBezTo>
                    <a:pt x="583" y="297"/>
                    <a:pt x="424" y="456"/>
                    <a:pt x="424" y="651"/>
                  </a:cubicBezTo>
                  <a:cubicBezTo>
                    <a:pt x="424" y="847"/>
                    <a:pt x="583" y="1005"/>
                    <a:pt x="778" y="1005"/>
                  </a:cubicBezTo>
                  <a:cubicBezTo>
                    <a:pt x="973" y="1005"/>
                    <a:pt x="1132" y="847"/>
                    <a:pt x="1132" y="651"/>
                  </a:cubicBezTo>
                  <a:cubicBezTo>
                    <a:pt x="1132" y="456"/>
                    <a:pt x="973" y="297"/>
                    <a:pt x="778" y="297"/>
                  </a:cubicBezTo>
                  <a:close/>
                  <a:moveTo>
                    <a:pt x="874" y="1217"/>
                  </a:moveTo>
                  <a:lnTo>
                    <a:pt x="925" y="1282"/>
                  </a:lnTo>
                  <a:lnTo>
                    <a:pt x="931" y="1244"/>
                  </a:lnTo>
                  <a:lnTo>
                    <a:pt x="883" y="1185"/>
                  </a:lnTo>
                  <a:lnTo>
                    <a:pt x="874" y="1217"/>
                  </a:lnTo>
                  <a:close/>
                  <a:moveTo>
                    <a:pt x="945" y="1203"/>
                  </a:moveTo>
                  <a:lnTo>
                    <a:pt x="1001" y="1257"/>
                  </a:lnTo>
                  <a:lnTo>
                    <a:pt x="1002" y="1217"/>
                  </a:lnTo>
                  <a:lnTo>
                    <a:pt x="951" y="1167"/>
                  </a:lnTo>
                  <a:lnTo>
                    <a:pt x="945" y="1203"/>
                  </a:lnTo>
                  <a:close/>
                  <a:moveTo>
                    <a:pt x="1015" y="1179"/>
                  </a:moveTo>
                  <a:lnTo>
                    <a:pt x="1073" y="1223"/>
                  </a:lnTo>
                  <a:lnTo>
                    <a:pt x="1069" y="1181"/>
                  </a:lnTo>
                  <a:lnTo>
                    <a:pt x="1017" y="1141"/>
                  </a:lnTo>
                  <a:lnTo>
                    <a:pt x="1015" y="1179"/>
                  </a:lnTo>
                  <a:close/>
                  <a:moveTo>
                    <a:pt x="1081" y="1146"/>
                  </a:moveTo>
                  <a:lnTo>
                    <a:pt x="1140" y="1180"/>
                  </a:lnTo>
                  <a:lnTo>
                    <a:pt x="1131" y="1138"/>
                  </a:lnTo>
                  <a:lnTo>
                    <a:pt x="1078" y="1108"/>
                  </a:lnTo>
                  <a:lnTo>
                    <a:pt x="1081" y="1146"/>
                  </a:lnTo>
                  <a:close/>
                  <a:moveTo>
                    <a:pt x="1143" y="1105"/>
                  </a:moveTo>
                  <a:lnTo>
                    <a:pt x="1202" y="1129"/>
                  </a:lnTo>
                  <a:lnTo>
                    <a:pt x="1188" y="1088"/>
                  </a:lnTo>
                  <a:lnTo>
                    <a:pt x="1135" y="1066"/>
                  </a:lnTo>
                  <a:lnTo>
                    <a:pt x="1143" y="1105"/>
                  </a:lnTo>
                  <a:close/>
                  <a:moveTo>
                    <a:pt x="1199" y="1055"/>
                  </a:moveTo>
                  <a:lnTo>
                    <a:pt x="1256" y="1071"/>
                  </a:lnTo>
                  <a:lnTo>
                    <a:pt x="1237" y="1033"/>
                  </a:lnTo>
                  <a:lnTo>
                    <a:pt x="1186" y="1018"/>
                  </a:lnTo>
                  <a:lnTo>
                    <a:pt x="1199" y="1055"/>
                  </a:lnTo>
                  <a:close/>
                  <a:moveTo>
                    <a:pt x="1248" y="998"/>
                  </a:moveTo>
                  <a:lnTo>
                    <a:pt x="1303" y="1007"/>
                  </a:lnTo>
                  <a:lnTo>
                    <a:pt x="1280" y="972"/>
                  </a:lnTo>
                  <a:lnTo>
                    <a:pt x="1231" y="964"/>
                  </a:lnTo>
                  <a:lnTo>
                    <a:pt x="1248" y="998"/>
                  </a:lnTo>
                  <a:close/>
                  <a:moveTo>
                    <a:pt x="1288" y="935"/>
                  </a:moveTo>
                  <a:lnTo>
                    <a:pt x="1311" y="936"/>
                  </a:lnTo>
                  <a:lnTo>
                    <a:pt x="1301" y="906"/>
                  </a:lnTo>
                  <a:lnTo>
                    <a:pt x="1268" y="905"/>
                  </a:lnTo>
                  <a:lnTo>
                    <a:pt x="1288" y="935"/>
                  </a:lnTo>
                  <a:close/>
                  <a:moveTo>
                    <a:pt x="778" y="266"/>
                  </a:moveTo>
                  <a:cubicBezTo>
                    <a:pt x="565" y="266"/>
                    <a:pt x="393" y="438"/>
                    <a:pt x="393" y="651"/>
                  </a:cubicBezTo>
                  <a:cubicBezTo>
                    <a:pt x="393" y="864"/>
                    <a:pt x="565" y="1036"/>
                    <a:pt x="778" y="1036"/>
                  </a:cubicBezTo>
                  <a:cubicBezTo>
                    <a:pt x="991" y="1036"/>
                    <a:pt x="1163" y="864"/>
                    <a:pt x="1163" y="651"/>
                  </a:cubicBezTo>
                  <a:cubicBezTo>
                    <a:pt x="1163" y="438"/>
                    <a:pt x="991" y="266"/>
                    <a:pt x="778" y="266"/>
                  </a:cubicBezTo>
                  <a:close/>
                  <a:moveTo>
                    <a:pt x="779" y="165"/>
                  </a:moveTo>
                  <a:cubicBezTo>
                    <a:pt x="649" y="165"/>
                    <a:pt x="531" y="218"/>
                    <a:pt x="446" y="303"/>
                  </a:cubicBezTo>
                  <a:cubicBezTo>
                    <a:pt x="360" y="388"/>
                    <a:pt x="308" y="506"/>
                    <a:pt x="308" y="636"/>
                  </a:cubicBezTo>
                  <a:cubicBezTo>
                    <a:pt x="308" y="766"/>
                    <a:pt x="360" y="884"/>
                    <a:pt x="446" y="969"/>
                  </a:cubicBezTo>
                  <a:cubicBezTo>
                    <a:pt x="531" y="1054"/>
                    <a:pt x="649" y="1107"/>
                    <a:pt x="779" y="1107"/>
                  </a:cubicBezTo>
                  <a:cubicBezTo>
                    <a:pt x="909" y="1107"/>
                    <a:pt x="1027" y="1054"/>
                    <a:pt x="1112" y="969"/>
                  </a:cubicBezTo>
                  <a:cubicBezTo>
                    <a:pt x="1197" y="884"/>
                    <a:pt x="1250" y="766"/>
                    <a:pt x="1250" y="636"/>
                  </a:cubicBezTo>
                  <a:cubicBezTo>
                    <a:pt x="1250" y="506"/>
                    <a:pt x="1197" y="388"/>
                    <a:pt x="1112" y="303"/>
                  </a:cubicBezTo>
                  <a:cubicBezTo>
                    <a:pt x="1027" y="218"/>
                    <a:pt x="909" y="165"/>
                    <a:pt x="779" y="165"/>
                  </a:cubicBezTo>
                  <a:close/>
                  <a:moveTo>
                    <a:pt x="1095" y="320"/>
                  </a:moveTo>
                  <a:cubicBezTo>
                    <a:pt x="1014" y="239"/>
                    <a:pt x="902" y="190"/>
                    <a:pt x="779" y="190"/>
                  </a:cubicBezTo>
                  <a:cubicBezTo>
                    <a:pt x="656" y="190"/>
                    <a:pt x="544" y="239"/>
                    <a:pt x="463" y="320"/>
                  </a:cubicBezTo>
                  <a:cubicBezTo>
                    <a:pt x="382" y="401"/>
                    <a:pt x="332" y="513"/>
                    <a:pt x="332" y="636"/>
                  </a:cubicBezTo>
                  <a:cubicBezTo>
                    <a:pt x="332" y="759"/>
                    <a:pt x="382" y="871"/>
                    <a:pt x="463" y="952"/>
                  </a:cubicBezTo>
                  <a:cubicBezTo>
                    <a:pt x="544" y="1033"/>
                    <a:pt x="656" y="1083"/>
                    <a:pt x="779" y="1083"/>
                  </a:cubicBezTo>
                  <a:cubicBezTo>
                    <a:pt x="902" y="1083"/>
                    <a:pt x="1014" y="1033"/>
                    <a:pt x="1095" y="952"/>
                  </a:cubicBezTo>
                  <a:cubicBezTo>
                    <a:pt x="1175" y="871"/>
                    <a:pt x="1225" y="759"/>
                    <a:pt x="1225" y="636"/>
                  </a:cubicBezTo>
                  <a:cubicBezTo>
                    <a:pt x="1225" y="513"/>
                    <a:pt x="1175" y="401"/>
                    <a:pt x="1095" y="320"/>
                  </a:cubicBezTo>
                  <a:close/>
                  <a:moveTo>
                    <a:pt x="1522" y="1548"/>
                  </a:moveTo>
                  <a:lnTo>
                    <a:pt x="1209" y="1503"/>
                  </a:lnTo>
                  <a:lnTo>
                    <a:pt x="1036" y="1759"/>
                  </a:lnTo>
                  <a:lnTo>
                    <a:pt x="1022" y="1721"/>
                  </a:lnTo>
                  <a:lnTo>
                    <a:pt x="1140" y="2066"/>
                  </a:lnTo>
                  <a:lnTo>
                    <a:pt x="1325" y="1807"/>
                  </a:lnTo>
                  <a:lnTo>
                    <a:pt x="1630" y="1860"/>
                  </a:lnTo>
                  <a:lnTo>
                    <a:pt x="1567" y="1676"/>
                  </a:lnTo>
                  <a:lnTo>
                    <a:pt x="1567" y="1676"/>
                  </a:lnTo>
                  <a:lnTo>
                    <a:pt x="1254" y="1631"/>
                  </a:lnTo>
                  <a:lnTo>
                    <a:pt x="1080" y="1888"/>
                  </a:lnTo>
                  <a:lnTo>
                    <a:pt x="1053" y="1811"/>
                  </a:lnTo>
                  <a:lnTo>
                    <a:pt x="1223" y="1559"/>
                  </a:lnTo>
                  <a:lnTo>
                    <a:pt x="1542" y="1605"/>
                  </a:lnTo>
                  <a:lnTo>
                    <a:pt x="1522" y="1548"/>
                  </a:lnTo>
                  <a:close/>
                  <a:moveTo>
                    <a:pt x="584" y="1832"/>
                  </a:moveTo>
                  <a:lnTo>
                    <a:pt x="411" y="1571"/>
                  </a:lnTo>
                  <a:lnTo>
                    <a:pt x="97" y="1616"/>
                  </a:lnTo>
                  <a:lnTo>
                    <a:pt x="79" y="1666"/>
                  </a:lnTo>
                  <a:lnTo>
                    <a:pt x="396" y="1620"/>
                  </a:lnTo>
                  <a:lnTo>
                    <a:pt x="567" y="1879"/>
                  </a:lnTo>
                  <a:lnTo>
                    <a:pt x="584" y="1832"/>
                  </a:lnTo>
                  <a:close/>
                  <a:moveTo>
                    <a:pt x="540" y="1955"/>
                  </a:moveTo>
                  <a:lnTo>
                    <a:pt x="366" y="1693"/>
                  </a:lnTo>
                  <a:lnTo>
                    <a:pt x="54" y="1738"/>
                  </a:lnTo>
                  <a:lnTo>
                    <a:pt x="0" y="1890"/>
                  </a:lnTo>
                  <a:lnTo>
                    <a:pt x="315" y="1845"/>
                  </a:lnTo>
                  <a:lnTo>
                    <a:pt x="488" y="2101"/>
                  </a:lnTo>
                  <a:lnTo>
                    <a:pt x="540" y="1955"/>
                  </a:lnTo>
                  <a:close/>
                </a:path>
              </a:pathLst>
            </a:custGeom>
            <a:solidFill>
              <a:srgbClr val="7996D8"/>
            </a:solidFill>
            <a:ln>
              <a:noFill/>
            </a:ln>
          </p:spPr>
          <p:txBody>
            <a:bodyPr vert="horz" wrap="square" lIns="91440" tIns="45720" rIns="91440" bIns="45720" numCol="1" anchor="t" anchorCtr="0" compatLnSpc="1"/>
            <a:lstStyle/>
            <a:p>
              <a:endParaRPr lang="zh-CN" altLang="en-US" sz="1200">
                <a:solidFill>
                  <a:srgbClr val="252C35"/>
                </a:solidFill>
              </a:endParaRPr>
            </a:p>
          </p:txBody>
        </p:sp>
        <p:sp>
          <p:nvSpPr>
            <p:cNvPr id="111" name="TextBox 45"/>
            <p:cNvSpPr txBox="1"/>
            <p:nvPr/>
          </p:nvSpPr>
          <p:spPr>
            <a:xfrm>
              <a:off x="1654421" y="5687414"/>
              <a:ext cx="979218" cy="295466"/>
            </a:xfrm>
            <a:prstGeom prst="rect">
              <a:avLst/>
            </a:prstGeom>
            <a:noFill/>
          </p:spPr>
          <p:txBody>
            <a:bodyPr wrap="square" rtlCol="0">
              <a:spAutoFit/>
            </a:bodyPr>
            <a:lstStyle/>
            <a:p>
              <a:pPr>
                <a:lnSpc>
                  <a:spcPct val="120000"/>
                </a:lnSpc>
              </a:pPr>
              <a:r>
                <a:rPr lang="en-US" altLang="zh-CN" sz="1050" b="1" dirty="0" smtClean="0">
                  <a:solidFill>
                    <a:srgbClr val="252C35"/>
                  </a:solidFill>
                  <a:latin typeface="微软雅黑" panose="020B0503020204020204" pitchFamily="34" charset="-122"/>
                  <a:ea typeface="微软雅黑" panose="020B0503020204020204" pitchFamily="34" charset="-122"/>
                </a:rPr>
                <a:t>2020.10</a:t>
              </a:r>
              <a:endParaRPr lang="zh-CN" altLang="en-US" sz="1050" b="1" dirty="0">
                <a:solidFill>
                  <a:srgbClr val="252C35"/>
                </a:solidFill>
                <a:latin typeface="微软雅黑" panose="020B0503020204020204" pitchFamily="34" charset="-122"/>
                <a:ea typeface="微软雅黑" panose="020B0503020204020204" pitchFamily="34" charset="-122"/>
              </a:endParaRPr>
            </a:p>
          </p:txBody>
        </p:sp>
        <p:sp>
          <p:nvSpPr>
            <p:cNvPr id="112" name="TextBox 67"/>
            <p:cNvSpPr txBox="1"/>
            <p:nvPr/>
          </p:nvSpPr>
          <p:spPr>
            <a:xfrm>
              <a:off x="2286386" y="5681391"/>
              <a:ext cx="2419378" cy="276999"/>
            </a:xfrm>
            <a:prstGeom prst="rect">
              <a:avLst/>
            </a:prstGeom>
            <a:noFill/>
          </p:spPr>
          <p:txBody>
            <a:bodyPr wrap="square" rtlCol="0">
              <a:spAutoFit/>
            </a:bodyPr>
            <a:lstStyle/>
            <a:p>
              <a:pPr>
                <a:lnSpc>
                  <a:spcPct val="120000"/>
                </a:lnSpc>
              </a:pPr>
              <a:r>
                <a:rPr lang="zh-CN" altLang="en-US" sz="1000" dirty="0">
                  <a:solidFill>
                    <a:srgbClr val="252C35"/>
                  </a:solidFill>
                  <a:latin typeface="微软雅黑" panose="020B0503020204020204" pitchFamily="34" charset="-122"/>
                  <a:ea typeface="微软雅黑" panose="020B0503020204020204" pitchFamily="34" charset="-122"/>
                </a:rPr>
                <a:t>输入</a:t>
              </a:r>
              <a:r>
                <a:rPr lang="zh-CN" altLang="en-US" sz="1000" dirty="0" smtClean="0">
                  <a:solidFill>
                    <a:srgbClr val="252C35"/>
                  </a:solidFill>
                  <a:latin typeface="微软雅黑" panose="020B0503020204020204" pitchFamily="34" charset="-122"/>
                  <a:ea typeface="微软雅黑" panose="020B0503020204020204" pitchFamily="34" charset="-122"/>
                </a:rPr>
                <a:t>你获得的年度奖</a:t>
              </a:r>
              <a:endParaRPr lang="zh-CN" altLang="en-US" sz="1000" dirty="0">
                <a:solidFill>
                  <a:srgbClr val="252C35"/>
                </a:solidFill>
                <a:latin typeface="微软雅黑" panose="020B0503020204020204" pitchFamily="34" charset="-122"/>
                <a:ea typeface="微软雅黑" panose="020B0503020204020204" pitchFamily="34" charset="-122"/>
              </a:endParaRPr>
            </a:p>
          </p:txBody>
        </p:sp>
      </p:grpSp>
      <p:grpSp>
        <p:nvGrpSpPr>
          <p:cNvPr id="113" name="组合 112"/>
          <p:cNvGrpSpPr/>
          <p:nvPr/>
        </p:nvGrpSpPr>
        <p:grpSpPr>
          <a:xfrm>
            <a:off x="4136679" y="5021084"/>
            <a:ext cx="3220665" cy="301489"/>
            <a:chOff x="1485099" y="5681391"/>
            <a:chExt cx="3220665" cy="301489"/>
          </a:xfrm>
        </p:grpSpPr>
        <p:sp>
          <p:nvSpPr>
            <p:cNvPr id="114" name="Freeform 7"/>
            <p:cNvSpPr>
              <a:spLocks noEditPoints="1"/>
            </p:cNvSpPr>
            <p:nvPr/>
          </p:nvSpPr>
          <p:spPr bwMode="auto">
            <a:xfrm>
              <a:off x="1485099" y="5707850"/>
              <a:ext cx="171524" cy="220796"/>
            </a:xfrm>
            <a:custGeom>
              <a:avLst/>
              <a:gdLst>
                <a:gd name="T0" fmla="*/ 1009 w 1630"/>
                <a:gd name="T1" fmla="*/ 1682 h 2101"/>
                <a:gd name="T2" fmla="*/ 804 w 1630"/>
                <a:gd name="T3" fmla="*/ 1215 h 2101"/>
                <a:gd name="T4" fmla="*/ 120 w 1630"/>
                <a:gd name="T5" fmla="*/ 1550 h 2101"/>
                <a:gd name="T6" fmla="*/ 410 w 1630"/>
                <a:gd name="T7" fmla="*/ 1096 h 2101"/>
                <a:gd name="T8" fmla="*/ 529 w 1630"/>
                <a:gd name="T9" fmla="*/ 1171 h 2101"/>
                <a:gd name="T10" fmla="*/ 662 w 1630"/>
                <a:gd name="T11" fmla="*/ 1214 h 2101"/>
                <a:gd name="T12" fmla="*/ 801 w 1630"/>
                <a:gd name="T13" fmla="*/ 1225 h 2101"/>
                <a:gd name="T14" fmla="*/ 699 w 1630"/>
                <a:gd name="T15" fmla="*/ 1267 h 2101"/>
                <a:gd name="T16" fmla="*/ 545 w 1630"/>
                <a:gd name="T17" fmla="*/ 1227 h 2101"/>
                <a:gd name="T18" fmla="*/ 405 w 1630"/>
                <a:gd name="T19" fmla="*/ 1151 h 2101"/>
                <a:gd name="T20" fmla="*/ 289 w 1630"/>
                <a:gd name="T21" fmla="*/ 1041 h 2101"/>
                <a:gd name="T22" fmla="*/ 203 w 1630"/>
                <a:gd name="T23" fmla="*/ 907 h 2101"/>
                <a:gd name="T24" fmla="*/ 154 w 1630"/>
                <a:gd name="T25" fmla="*/ 755 h 2101"/>
                <a:gd name="T26" fmla="*/ 144 w 1630"/>
                <a:gd name="T27" fmla="*/ 596 h 2101"/>
                <a:gd name="T28" fmla="*/ 174 w 1630"/>
                <a:gd name="T29" fmla="*/ 440 h 2101"/>
                <a:gd name="T30" fmla="*/ 242 w 1630"/>
                <a:gd name="T31" fmla="*/ 295 h 2101"/>
                <a:gd name="T32" fmla="*/ 343 w 1630"/>
                <a:gd name="T33" fmla="*/ 172 h 2101"/>
                <a:gd name="T34" fmla="*/ 472 w 1630"/>
                <a:gd name="T35" fmla="*/ 79 h 2101"/>
                <a:gd name="T36" fmla="*/ 621 w 1630"/>
                <a:gd name="T37" fmla="*/ 20 h 2101"/>
                <a:gd name="T38" fmla="*/ 779 w 1630"/>
                <a:gd name="T39" fmla="*/ 0 h 2101"/>
                <a:gd name="T40" fmla="*/ 937 w 1630"/>
                <a:gd name="T41" fmla="*/ 20 h 2101"/>
                <a:gd name="T42" fmla="*/ 1085 w 1630"/>
                <a:gd name="T43" fmla="*/ 79 h 2101"/>
                <a:gd name="T44" fmla="*/ 1214 w 1630"/>
                <a:gd name="T45" fmla="*/ 172 h 2101"/>
                <a:gd name="T46" fmla="*/ 1316 w 1630"/>
                <a:gd name="T47" fmla="*/ 295 h 2101"/>
                <a:gd name="T48" fmla="*/ 1384 w 1630"/>
                <a:gd name="T49" fmla="*/ 440 h 2101"/>
                <a:gd name="T50" fmla="*/ 1413 w 1630"/>
                <a:gd name="T51" fmla="*/ 596 h 2101"/>
                <a:gd name="T52" fmla="*/ 1403 w 1630"/>
                <a:gd name="T53" fmla="*/ 755 h 2101"/>
                <a:gd name="T54" fmla="*/ 1354 w 1630"/>
                <a:gd name="T55" fmla="*/ 907 h 2101"/>
                <a:gd name="T56" fmla="*/ 778 w 1630"/>
                <a:gd name="T57" fmla="*/ 1005 h 2101"/>
                <a:gd name="T58" fmla="*/ 925 w 1630"/>
                <a:gd name="T59" fmla="*/ 1282 h 2101"/>
                <a:gd name="T60" fmla="*/ 945 w 1630"/>
                <a:gd name="T61" fmla="*/ 1203 h 2101"/>
                <a:gd name="T62" fmla="*/ 945 w 1630"/>
                <a:gd name="T63" fmla="*/ 1203 h 2101"/>
                <a:gd name="T64" fmla="*/ 1017 w 1630"/>
                <a:gd name="T65" fmla="*/ 1141 h 2101"/>
                <a:gd name="T66" fmla="*/ 1131 w 1630"/>
                <a:gd name="T67" fmla="*/ 1138 h 2101"/>
                <a:gd name="T68" fmla="*/ 1202 w 1630"/>
                <a:gd name="T69" fmla="*/ 1129 h 2101"/>
                <a:gd name="T70" fmla="*/ 1199 w 1630"/>
                <a:gd name="T71" fmla="*/ 1055 h 2101"/>
                <a:gd name="T72" fmla="*/ 1199 w 1630"/>
                <a:gd name="T73" fmla="*/ 1055 h 2101"/>
                <a:gd name="T74" fmla="*/ 1231 w 1630"/>
                <a:gd name="T75" fmla="*/ 964 h 2101"/>
                <a:gd name="T76" fmla="*/ 1301 w 1630"/>
                <a:gd name="T77" fmla="*/ 906 h 2101"/>
                <a:gd name="T78" fmla="*/ 393 w 1630"/>
                <a:gd name="T79" fmla="*/ 651 h 2101"/>
                <a:gd name="T80" fmla="*/ 779 w 1630"/>
                <a:gd name="T81" fmla="*/ 165 h 2101"/>
                <a:gd name="T82" fmla="*/ 779 w 1630"/>
                <a:gd name="T83" fmla="*/ 1107 h 2101"/>
                <a:gd name="T84" fmla="*/ 779 w 1630"/>
                <a:gd name="T85" fmla="*/ 165 h 2101"/>
                <a:gd name="T86" fmla="*/ 332 w 1630"/>
                <a:gd name="T87" fmla="*/ 636 h 2101"/>
                <a:gd name="T88" fmla="*/ 1225 w 1630"/>
                <a:gd name="T89" fmla="*/ 636 h 2101"/>
                <a:gd name="T90" fmla="*/ 1036 w 1630"/>
                <a:gd name="T91" fmla="*/ 1759 h 2101"/>
                <a:gd name="T92" fmla="*/ 1630 w 1630"/>
                <a:gd name="T93" fmla="*/ 1860 h 2101"/>
                <a:gd name="T94" fmla="*/ 1080 w 1630"/>
                <a:gd name="T95" fmla="*/ 1888 h 2101"/>
                <a:gd name="T96" fmla="*/ 1522 w 1630"/>
                <a:gd name="T97" fmla="*/ 1548 h 2101"/>
                <a:gd name="T98" fmla="*/ 79 w 1630"/>
                <a:gd name="T99" fmla="*/ 1666 h 2101"/>
                <a:gd name="T100" fmla="*/ 540 w 1630"/>
                <a:gd name="T101" fmla="*/ 1955 h 2101"/>
                <a:gd name="T102" fmla="*/ 315 w 1630"/>
                <a:gd name="T103" fmla="*/ 1845 h 2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30" h="2101">
                  <a:moveTo>
                    <a:pt x="1301" y="906"/>
                  </a:moveTo>
                  <a:lnTo>
                    <a:pt x="1498" y="1477"/>
                  </a:lnTo>
                  <a:lnTo>
                    <a:pt x="1179" y="1430"/>
                  </a:lnTo>
                  <a:lnTo>
                    <a:pt x="1009" y="1682"/>
                  </a:lnTo>
                  <a:lnTo>
                    <a:pt x="863" y="1252"/>
                  </a:lnTo>
                  <a:lnTo>
                    <a:pt x="859" y="1267"/>
                  </a:lnTo>
                  <a:lnTo>
                    <a:pt x="814" y="1193"/>
                  </a:lnTo>
                  <a:lnTo>
                    <a:pt x="804" y="1215"/>
                  </a:lnTo>
                  <a:lnTo>
                    <a:pt x="611" y="1756"/>
                  </a:lnTo>
                  <a:lnTo>
                    <a:pt x="441" y="1499"/>
                  </a:lnTo>
                  <a:lnTo>
                    <a:pt x="122" y="1545"/>
                  </a:lnTo>
                  <a:lnTo>
                    <a:pt x="120" y="1550"/>
                  </a:lnTo>
                  <a:lnTo>
                    <a:pt x="290" y="1067"/>
                  </a:lnTo>
                  <a:lnTo>
                    <a:pt x="359" y="1048"/>
                  </a:lnTo>
                  <a:lnTo>
                    <a:pt x="331" y="1129"/>
                  </a:lnTo>
                  <a:lnTo>
                    <a:pt x="410" y="1096"/>
                  </a:lnTo>
                  <a:lnTo>
                    <a:pt x="393" y="1180"/>
                  </a:lnTo>
                  <a:lnTo>
                    <a:pt x="467" y="1137"/>
                  </a:lnTo>
                  <a:lnTo>
                    <a:pt x="460" y="1223"/>
                  </a:lnTo>
                  <a:lnTo>
                    <a:pt x="529" y="1171"/>
                  </a:lnTo>
                  <a:lnTo>
                    <a:pt x="532" y="1257"/>
                  </a:lnTo>
                  <a:lnTo>
                    <a:pt x="594" y="1197"/>
                  </a:lnTo>
                  <a:lnTo>
                    <a:pt x="608" y="1282"/>
                  </a:lnTo>
                  <a:lnTo>
                    <a:pt x="662" y="1214"/>
                  </a:lnTo>
                  <a:lnTo>
                    <a:pt x="687" y="1297"/>
                  </a:lnTo>
                  <a:lnTo>
                    <a:pt x="731" y="1223"/>
                  </a:lnTo>
                  <a:lnTo>
                    <a:pt x="766" y="1302"/>
                  </a:lnTo>
                  <a:lnTo>
                    <a:pt x="801" y="1225"/>
                  </a:lnTo>
                  <a:lnTo>
                    <a:pt x="804" y="1215"/>
                  </a:lnTo>
                  <a:lnTo>
                    <a:pt x="779" y="1272"/>
                  </a:lnTo>
                  <a:lnTo>
                    <a:pt x="744" y="1193"/>
                  </a:lnTo>
                  <a:lnTo>
                    <a:pt x="699" y="1267"/>
                  </a:lnTo>
                  <a:lnTo>
                    <a:pt x="674" y="1185"/>
                  </a:lnTo>
                  <a:lnTo>
                    <a:pt x="621" y="1252"/>
                  </a:lnTo>
                  <a:lnTo>
                    <a:pt x="606" y="1167"/>
                  </a:lnTo>
                  <a:lnTo>
                    <a:pt x="545" y="1227"/>
                  </a:lnTo>
                  <a:lnTo>
                    <a:pt x="541" y="1141"/>
                  </a:lnTo>
                  <a:lnTo>
                    <a:pt x="472" y="1193"/>
                  </a:lnTo>
                  <a:lnTo>
                    <a:pt x="480" y="1108"/>
                  </a:lnTo>
                  <a:lnTo>
                    <a:pt x="405" y="1151"/>
                  </a:lnTo>
                  <a:lnTo>
                    <a:pt x="423" y="1066"/>
                  </a:lnTo>
                  <a:lnTo>
                    <a:pt x="343" y="1100"/>
                  </a:lnTo>
                  <a:lnTo>
                    <a:pt x="372" y="1018"/>
                  </a:lnTo>
                  <a:lnTo>
                    <a:pt x="289" y="1041"/>
                  </a:lnTo>
                  <a:lnTo>
                    <a:pt x="327" y="964"/>
                  </a:lnTo>
                  <a:lnTo>
                    <a:pt x="242" y="977"/>
                  </a:lnTo>
                  <a:lnTo>
                    <a:pt x="289" y="905"/>
                  </a:lnTo>
                  <a:lnTo>
                    <a:pt x="203" y="907"/>
                  </a:lnTo>
                  <a:lnTo>
                    <a:pt x="260" y="842"/>
                  </a:lnTo>
                  <a:lnTo>
                    <a:pt x="174" y="833"/>
                  </a:lnTo>
                  <a:lnTo>
                    <a:pt x="238" y="775"/>
                  </a:lnTo>
                  <a:lnTo>
                    <a:pt x="154" y="755"/>
                  </a:lnTo>
                  <a:lnTo>
                    <a:pt x="225" y="706"/>
                  </a:lnTo>
                  <a:lnTo>
                    <a:pt x="144" y="676"/>
                  </a:lnTo>
                  <a:lnTo>
                    <a:pt x="220" y="636"/>
                  </a:lnTo>
                  <a:lnTo>
                    <a:pt x="144" y="596"/>
                  </a:lnTo>
                  <a:lnTo>
                    <a:pt x="225" y="566"/>
                  </a:lnTo>
                  <a:lnTo>
                    <a:pt x="154" y="517"/>
                  </a:lnTo>
                  <a:lnTo>
                    <a:pt x="238" y="497"/>
                  </a:lnTo>
                  <a:lnTo>
                    <a:pt x="174" y="440"/>
                  </a:lnTo>
                  <a:lnTo>
                    <a:pt x="260" y="430"/>
                  </a:lnTo>
                  <a:lnTo>
                    <a:pt x="203" y="365"/>
                  </a:lnTo>
                  <a:lnTo>
                    <a:pt x="289" y="367"/>
                  </a:lnTo>
                  <a:lnTo>
                    <a:pt x="242" y="295"/>
                  </a:lnTo>
                  <a:lnTo>
                    <a:pt x="327" y="308"/>
                  </a:lnTo>
                  <a:lnTo>
                    <a:pt x="289" y="231"/>
                  </a:lnTo>
                  <a:lnTo>
                    <a:pt x="372" y="254"/>
                  </a:lnTo>
                  <a:lnTo>
                    <a:pt x="343" y="172"/>
                  </a:lnTo>
                  <a:lnTo>
                    <a:pt x="423" y="206"/>
                  </a:lnTo>
                  <a:lnTo>
                    <a:pt x="405" y="122"/>
                  </a:lnTo>
                  <a:lnTo>
                    <a:pt x="480" y="165"/>
                  </a:lnTo>
                  <a:lnTo>
                    <a:pt x="472" y="79"/>
                  </a:lnTo>
                  <a:lnTo>
                    <a:pt x="541" y="131"/>
                  </a:lnTo>
                  <a:lnTo>
                    <a:pt x="545" y="45"/>
                  </a:lnTo>
                  <a:lnTo>
                    <a:pt x="606" y="105"/>
                  </a:lnTo>
                  <a:lnTo>
                    <a:pt x="621" y="20"/>
                  </a:lnTo>
                  <a:lnTo>
                    <a:pt x="674" y="88"/>
                  </a:lnTo>
                  <a:lnTo>
                    <a:pt x="699" y="5"/>
                  </a:lnTo>
                  <a:lnTo>
                    <a:pt x="744" y="79"/>
                  </a:lnTo>
                  <a:lnTo>
                    <a:pt x="779" y="0"/>
                  </a:lnTo>
                  <a:lnTo>
                    <a:pt x="814" y="79"/>
                  </a:lnTo>
                  <a:lnTo>
                    <a:pt x="859" y="5"/>
                  </a:lnTo>
                  <a:lnTo>
                    <a:pt x="883" y="88"/>
                  </a:lnTo>
                  <a:lnTo>
                    <a:pt x="937" y="20"/>
                  </a:lnTo>
                  <a:lnTo>
                    <a:pt x="951" y="105"/>
                  </a:lnTo>
                  <a:lnTo>
                    <a:pt x="1013" y="45"/>
                  </a:lnTo>
                  <a:lnTo>
                    <a:pt x="1017" y="131"/>
                  </a:lnTo>
                  <a:lnTo>
                    <a:pt x="1085" y="79"/>
                  </a:lnTo>
                  <a:lnTo>
                    <a:pt x="1078" y="165"/>
                  </a:lnTo>
                  <a:lnTo>
                    <a:pt x="1153" y="122"/>
                  </a:lnTo>
                  <a:lnTo>
                    <a:pt x="1135" y="206"/>
                  </a:lnTo>
                  <a:lnTo>
                    <a:pt x="1214" y="172"/>
                  </a:lnTo>
                  <a:lnTo>
                    <a:pt x="1186" y="254"/>
                  </a:lnTo>
                  <a:lnTo>
                    <a:pt x="1269" y="231"/>
                  </a:lnTo>
                  <a:lnTo>
                    <a:pt x="1231" y="308"/>
                  </a:lnTo>
                  <a:lnTo>
                    <a:pt x="1316" y="295"/>
                  </a:lnTo>
                  <a:lnTo>
                    <a:pt x="1268" y="367"/>
                  </a:lnTo>
                  <a:lnTo>
                    <a:pt x="1354" y="365"/>
                  </a:lnTo>
                  <a:lnTo>
                    <a:pt x="1298" y="430"/>
                  </a:lnTo>
                  <a:lnTo>
                    <a:pt x="1384" y="440"/>
                  </a:lnTo>
                  <a:lnTo>
                    <a:pt x="1320" y="497"/>
                  </a:lnTo>
                  <a:lnTo>
                    <a:pt x="1403" y="517"/>
                  </a:lnTo>
                  <a:lnTo>
                    <a:pt x="1333" y="566"/>
                  </a:lnTo>
                  <a:lnTo>
                    <a:pt x="1413" y="596"/>
                  </a:lnTo>
                  <a:lnTo>
                    <a:pt x="1337" y="636"/>
                  </a:lnTo>
                  <a:lnTo>
                    <a:pt x="1413" y="676"/>
                  </a:lnTo>
                  <a:lnTo>
                    <a:pt x="1333" y="706"/>
                  </a:lnTo>
                  <a:lnTo>
                    <a:pt x="1403" y="755"/>
                  </a:lnTo>
                  <a:lnTo>
                    <a:pt x="1320" y="775"/>
                  </a:lnTo>
                  <a:lnTo>
                    <a:pt x="1384" y="833"/>
                  </a:lnTo>
                  <a:lnTo>
                    <a:pt x="1298" y="842"/>
                  </a:lnTo>
                  <a:lnTo>
                    <a:pt x="1354" y="907"/>
                  </a:lnTo>
                  <a:lnTo>
                    <a:pt x="1301" y="906"/>
                  </a:lnTo>
                  <a:close/>
                  <a:moveTo>
                    <a:pt x="778" y="297"/>
                  </a:moveTo>
                  <a:cubicBezTo>
                    <a:pt x="583" y="297"/>
                    <a:pt x="424" y="456"/>
                    <a:pt x="424" y="651"/>
                  </a:cubicBezTo>
                  <a:cubicBezTo>
                    <a:pt x="424" y="847"/>
                    <a:pt x="583" y="1005"/>
                    <a:pt x="778" y="1005"/>
                  </a:cubicBezTo>
                  <a:cubicBezTo>
                    <a:pt x="973" y="1005"/>
                    <a:pt x="1132" y="847"/>
                    <a:pt x="1132" y="651"/>
                  </a:cubicBezTo>
                  <a:cubicBezTo>
                    <a:pt x="1132" y="456"/>
                    <a:pt x="973" y="297"/>
                    <a:pt x="778" y="297"/>
                  </a:cubicBezTo>
                  <a:close/>
                  <a:moveTo>
                    <a:pt x="874" y="1217"/>
                  </a:moveTo>
                  <a:lnTo>
                    <a:pt x="925" y="1282"/>
                  </a:lnTo>
                  <a:lnTo>
                    <a:pt x="931" y="1244"/>
                  </a:lnTo>
                  <a:lnTo>
                    <a:pt x="883" y="1185"/>
                  </a:lnTo>
                  <a:lnTo>
                    <a:pt x="874" y="1217"/>
                  </a:lnTo>
                  <a:close/>
                  <a:moveTo>
                    <a:pt x="945" y="1203"/>
                  </a:moveTo>
                  <a:lnTo>
                    <a:pt x="1001" y="1257"/>
                  </a:lnTo>
                  <a:lnTo>
                    <a:pt x="1002" y="1217"/>
                  </a:lnTo>
                  <a:lnTo>
                    <a:pt x="951" y="1167"/>
                  </a:lnTo>
                  <a:lnTo>
                    <a:pt x="945" y="1203"/>
                  </a:lnTo>
                  <a:close/>
                  <a:moveTo>
                    <a:pt x="1015" y="1179"/>
                  </a:moveTo>
                  <a:lnTo>
                    <a:pt x="1073" y="1223"/>
                  </a:lnTo>
                  <a:lnTo>
                    <a:pt x="1069" y="1181"/>
                  </a:lnTo>
                  <a:lnTo>
                    <a:pt x="1017" y="1141"/>
                  </a:lnTo>
                  <a:lnTo>
                    <a:pt x="1015" y="1179"/>
                  </a:lnTo>
                  <a:close/>
                  <a:moveTo>
                    <a:pt x="1081" y="1146"/>
                  </a:moveTo>
                  <a:lnTo>
                    <a:pt x="1140" y="1180"/>
                  </a:lnTo>
                  <a:lnTo>
                    <a:pt x="1131" y="1138"/>
                  </a:lnTo>
                  <a:lnTo>
                    <a:pt x="1078" y="1108"/>
                  </a:lnTo>
                  <a:lnTo>
                    <a:pt x="1081" y="1146"/>
                  </a:lnTo>
                  <a:close/>
                  <a:moveTo>
                    <a:pt x="1143" y="1105"/>
                  </a:moveTo>
                  <a:lnTo>
                    <a:pt x="1202" y="1129"/>
                  </a:lnTo>
                  <a:lnTo>
                    <a:pt x="1188" y="1088"/>
                  </a:lnTo>
                  <a:lnTo>
                    <a:pt x="1135" y="1066"/>
                  </a:lnTo>
                  <a:lnTo>
                    <a:pt x="1143" y="1105"/>
                  </a:lnTo>
                  <a:close/>
                  <a:moveTo>
                    <a:pt x="1199" y="1055"/>
                  </a:moveTo>
                  <a:lnTo>
                    <a:pt x="1256" y="1071"/>
                  </a:lnTo>
                  <a:lnTo>
                    <a:pt x="1237" y="1033"/>
                  </a:lnTo>
                  <a:lnTo>
                    <a:pt x="1186" y="1018"/>
                  </a:lnTo>
                  <a:lnTo>
                    <a:pt x="1199" y="1055"/>
                  </a:lnTo>
                  <a:close/>
                  <a:moveTo>
                    <a:pt x="1248" y="998"/>
                  </a:moveTo>
                  <a:lnTo>
                    <a:pt x="1303" y="1007"/>
                  </a:lnTo>
                  <a:lnTo>
                    <a:pt x="1280" y="972"/>
                  </a:lnTo>
                  <a:lnTo>
                    <a:pt x="1231" y="964"/>
                  </a:lnTo>
                  <a:lnTo>
                    <a:pt x="1248" y="998"/>
                  </a:lnTo>
                  <a:close/>
                  <a:moveTo>
                    <a:pt x="1288" y="935"/>
                  </a:moveTo>
                  <a:lnTo>
                    <a:pt x="1311" y="936"/>
                  </a:lnTo>
                  <a:lnTo>
                    <a:pt x="1301" y="906"/>
                  </a:lnTo>
                  <a:lnTo>
                    <a:pt x="1268" y="905"/>
                  </a:lnTo>
                  <a:lnTo>
                    <a:pt x="1288" y="935"/>
                  </a:lnTo>
                  <a:close/>
                  <a:moveTo>
                    <a:pt x="778" y="266"/>
                  </a:moveTo>
                  <a:cubicBezTo>
                    <a:pt x="565" y="266"/>
                    <a:pt x="393" y="438"/>
                    <a:pt x="393" y="651"/>
                  </a:cubicBezTo>
                  <a:cubicBezTo>
                    <a:pt x="393" y="864"/>
                    <a:pt x="565" y="1036"/>
                    <a:pt x="778" y="1036"/>
                  </a:cubicBezTo>
                  <a:cubicBezTo>
                    <a:pt x="991" y="1036"/>
                    <a:pt x="1163" y="864"/>
                    <a:pt x="1163" y="651"/>
                  </a:cubicBezTo>
                  <a:cubicBezTo>
                    <a:pt x="1163" y="438"/>
                    <a:pt x="991" y="266"/>
                    <a:pt x="778" y="266"/>
                  </a:cubicBezTo>
                  <a:close/>
                  <a:moveTo>
                    <a:pt x="779" y="165"/>
                  </a:moveTo>
                  <a:cubicBezTo>
                    <a:pt x="649" y="165"/>
                    <a:pt x="531" y="218"/>
                    <a:pt x="446" y="303"/>
                  </a:cubicBezTo>
                  <a:cubicBezTo>
                    <a:pt x="360" y="388"/>
                    <a:pt x="308" y="506"/>
                    <a:pt x="308" y="636"/>
                  </a:cubicBezTo>
                  <a:cubicBezTo>
                    <a:pt x="308" y="766"/>
                    <a:pt x="360" y="884"/>
                    <a:pt x="446" y="969"/>
                  </a:cubicBezTo>
                  <a:cubicBezTo>
                    <a:pt x="531" y="1054"/>
                    <a:pt x="649" y="1107"/>
                    <a:pt x="779" y="1107"/>
                  </a:cubicBezTo>
                  <a:cubicBezTo>
                    <a:pt x="909" y="1107"/>
                    <a:pt x="1027" y="1054"/>
                    <a:pt x="1112" y="969"/>
                  </a:cubicBezTo>
                  <a:cubicBezTo>
                    <a:pt x="1197" y="884"/>
                    <a:pt x="1250" y="766"/>
                    <a:pt x="1250" y="636"/>
                  </a:cubicBezTo>
                  <a:cubicBezTo>
                    <a:pt x="1250" y="506"/>
                    <a:pt x="1197" y="388"/>
                    <a:pt x="1112" y="303"/>
                  </a:cubicBezTo>
                  <a:cubicBezTo>
                    <a:pt x="1027" y="218"/>
                    <a:pt x="909" y="165"/>
                    <a:pt x="779" y="165"/>
                  </a:cubicBezTo>
                  <a:close/>
                  <a:moveTo>
                    <a:pt x="1095" y="320"/>
                  </a:moveTo>
                  <a:cubicBezTo>
                    <a:pt x="1014" y="239"/>
                    <a:pt x="902" y="190"/>
                    <a:pt x="779" y="190"/>
                  </a:cubicBezTo>
                  <a:cubicBezTo>
                    <a:pt x="656" y="190"/>
                    <a:pt x="544" y="239"/>
                    <a:pt x="463" y="320"/>
                  </a:cubicBezTo>
                  <a:cubicBezTo>
                    <a:pt x="382" y="401"/>
                    <a:pt x="332" y="513"/>
                    <a:pt x="332" y="636"/>
                  </a:cubicBezTo>
                  <a:cubicBezTo>
                    <a:pt x="332" y="759"/>
                    <a:pt x="382" y="871"/>
                    <a:pt x="463" y="952"/>
                  </a:cubicBezTo>
                  <a:cubicBezTo>
                    <a:pt x="544" y="1033"/>
                    <a:pt x="656" y="1083"/>
                    <a:pt x="779" y="1083"/>
                  </a:cubicBezTo>
                  <a:cubicBezTo>
                    <a:pt x="902" y="1083"/>
                    <a:pt x="1014" y="1033"/>
                    <a:pt x="1095" y="952"/>
                  </a:cubicBezTo>
                  <a:cubicBezTo>
                    <a:pt x="1175" y="871"/>
                    <a:pt x="1225" y="759"/>
                    <a:pt x="1225" y="636"/>
                  </a:cubicBezTo>
                  <a:cubicBezTo>
                    <a:pt x="1225" y="513"/>
                    <a:pt x="1175" y="401"/>
                    <a:pt x="1095" y="320"/>
                  </a:cubicBezTo>
                  <a:close/>
                  <a:moveTo>
                    <a:pt x="1522" y="1548"/>
                  </a:moveTo>
                  <a:lnTo>
                    <a:pt x="1209" y="1503"/>
                  </a:lnTo>
                  <a:lnTo>
                    <a:pt x="1036" y="1759"/>
                  </a:lnTo>
                  <a:lnTo>
                    <a:pt x="1022" y="1721"/>
                  </a:lnTo>
                  <a:lnTo>
                    <a:pt x="1140" y="2066"/>
                  </a:lnTo>
                  <a:lnTo>
                    <a:pt x="1325" y="1807"/>
                  </a:lnTo>
                  <a:lnTo>
                    <a:pt x="1630" y="1860"/>
                  </a:lnTo>
                  <a:lnTo>
                    <a:pt x="1567" y="1676"/>
                  </a:lnTo>
                  <a:lnTo>
                    <a:pt x="1567" y="1676"/>
                  </a:lnTo>
                  <a:lnTo>
                    <a:pt x="1254" y="1631"/>
                  </a:lnTo>
                  <a:lnTo>
                    <a:pt x="1080" y="1888"/>
                  </a:lnTo>
                  <a:lnTo>
                    <a:pt x="1053" y="1811"/>
                  </a:lnTo>
                  <a:lnTo>
                    <a:pt x="1223" y="1559"/>
                  </a:lnTo>
                  <a:lnTo>
                    <a:pt x="1542" y="1605"/>
                  </a:lnTo>
                  <a:lnTo>
                    <a:pt x="1522" y="1548"/>
                  </a:lnTo>
                  <a:close/>
                  <a:moveTo>
                    <a:pt x="584" y="1832"/>
                  </a:moveTo>
                  <a:lnTo>
                    <a:pt x="411" y="1571"/>
                  </a:lnTo>
                  <a:lnTo>
                    <a:pt x="97" y="1616"/>
                  </a:lnTo>
                  <a:lnTo>
                    <a:pt x="79" y="1666"/>
                  </a:lnTo>
                  <a:lnTo>
                    <a:pt x="396" y="1620"/>
                  </a:lnTo>
                  <a:lnTo>
                    <a:pt x="567" y="1879"/>
                  </a:lnTo>
                  <a:lnTo>
                    <a:pt x="584" y="1832"/>
                  </a:lnTo>
                  <a:close/>
                  <a:moveTo>
                    <a:pt x="540" y="1955"/>
                  </a:moveTo>
                  <a:lnTo>
                    <a:pt x="366" y="1693"/>
                  </a:lnTo>
                  <a:lnTo>
                    <a:pt x="54" y="1738"/>
                  </a:lnTo>
                  <a:lnTo>
                    <a:pt x="0" y="1890"/>
                  </a:lnTo>
                  <a:lnTo>
                    <a:pt x="315" y="1845"/>
                  </a:lnTo>
                  <a:lnTo>
                    <a:pt x="488" y="2101"/>
                  </a:lnTo>
                  <a:lnTo>
                    <a:pt x="540" y="1955"/>
                  </a:lnTo>
                  <a:close/>
                </a:path>
              </a:pathLst>
            </a:custGeom>
            <a:solidFill>
              <a:srgbClr val="7996D8"/>
            </a:solidFill>
            <a:ln>
              <a:noFill/>
            </a:ln>
          </p:spPr>
          <p:txBody>
            <a:bodyPr vert="horz" wrap="square" lIns="91440" tIns="45720" rIns="91440" bIns="45720" numCol="1" anchor="t" anchorCtr="0" compatLnSpc="1"/>
            <a:lstStyle/>
            <a:p>
              <a:endParaRPr lang="zh-CN" altLang="en-US" sz="1200">
                <a:solidFill>
                  <a:srgbClr val="252C35"/>
                </a:solidFill>
              </a:endParaRPr>
            </a:p>
          </p:txBody>
        </p:sp>
        <p:sp>
          <p:nvSpPr>
            <p:cNvPr id="115" name="TextBox 45"/>
            <p:cNvSpPr txBox="1"/>
            <p:nvPr/>
          </p:nvSpPr>
          <p:spPr>
            <a:xfrm>
              <a:off x="1654421" y="5687414"/>
              <a:ext cx="979218" cy="295466"/>
            </a:xfrm>
            <a:prstGeom prst="rect">
              <a:avLst/>
            </a:prstGeom>
            <a:noFill/>
          </p:spPr>
          <p:txBody>
            <a:bodyPr wrap="square" rtlCol="0">
              <a:spAutoFit/>
            </a:bodyPr>
            <a:lstStyle/>
            <a:p>
              <a:pPr>
                <a:lnSpc>
                  <a:spcPct val="120000"/>
                </a:lnSpc>
              </a:pPr>
              <a:r>
                <a:rPr lang="en-US" altLang="zh-CN" sz="1050" b="1" dirty="0" smtClean="0">
                  <a:solidFill>
                    <a:srgbClr val="252C35"/>
                  </a:solidFill>
                  <a:latin typeface="微软雅黑" panose="020B0503020204020204" pitchFamily="34" charset="-122"/>
                  <a:ea typeface="微软雅黑" panose="020B0503020204020204" pitchFamily="34" charset="-122"/>
                </a:rPr>
                <a:t>2020.10</a:t>
              </a:r>
              <a:endParaRPr lang="zh-CN" altLang="en-US" sz="1050" b="1" dirty="0">
                <a:solidFill>
                  <a:srgbClr val="252C35"/>
                </a:solidFill>
                <a:latin typeface="微软雅黑" panose="020B0503020204020204" pitchFamily="34" charset="-122"/>
                <a:ea typeface="微软雅黑" panose="020B0503020204020204" pitchFamily="34" charset="-122"/>
              </a:endParaRPr>
            </a:p>
          </p:txBody>
        </p:sp>
        <p:sp>
          <p:nvSpPr>
            <p:cNvPr id="116" name="TextBox 67"/>
            <p:cNvSpPr txBox="1"/>
            <p:nvPr/>
          </p:nvSpPr>
          <p:spPr>
            <a:xfrm>
              <a:off x="2286386" y="5681391"/>
              <a:ext cx="2419378" cy="276999"/>
            </a:xfrm>
            <a:prstGeom prst="rect">
              <a:avLst/>
            </a:prstGeom>
            <a:noFill/>
          </p:spPr>
          <p:txBody>
            <a:bodyPr wrap="square" rtlCol="0">
              <a:spAutoFit/>
            </a:bodyPr>
            <a:lstStyle/>
            <a:p>
              <a:pPr>
                <a:lnSpc>
                  <a:spcPct val="120000"/>
                </a:lnSpc>
              </a:pPr>
              <a:r>
                <a:rPr lang="zh-CN" altLang="en-US" sz="1000" dirty="0">
                  <a:solidFill>
                    <a:srgbClr val="252C35"/>
                  </a:solidFill>
                  <a:latin typeface="微软雅黑" panose="020B0503020204020204" pitchFamily="34" charset="-122"/>
                  <a:ea typeface="微软雅黑" panose="020B0503020204020204" pitchFamily="34" charset="-122"/>
                </a:rPr>
                <a:t>输入</a:t>
              </a:r>
              <a:r>
                <a:rPr lang="zh-CN" altLang="en-US" sz="1000" dirty="0" smtClean="0">
                  <a:solidFill>
                    <a:srgbClr val="252C35"/>
                  </a:solidFill>
                  <a:latin typeface="微软雅黑" panose="020B0503020204020204" pitchFamily="34" charset="-122"/>
                  <a:ea typeface="微软雅黑" panose="020B0503020204020204" pitchFamily="34" charset="-122"/>
                </a:rPr>
                <a:t>你获得的年度奖</a:t>
              </a:r>
              <a:endParaRPr lang="zh-CN" altLang="en-US" sz="1000" dirty="0">
                <a:solidFill>
                  <a:srgbClr val="252C35"/>
                </a:solidFill>
                <a:latin typeface="微软雅黑" panose="020B0503020204020204" pitchFamily="34" charset="-122"/>
                <a:ea typeface="微软雅黑" panose="020B0503020204020204" pitchFamily="34" charset="-122"/>
              </a:endParaRPr>
            </a:p>
          </p:txBody>
        </p:sp>
      </p:grpSp>
      <p:grpSp>
        <p:nvGrpSpPr>
          <p:cNvPr id="121" name="组合 120"/>
          <p:cNvGrpSpPr/>
          <p:nvPr/>
        </p:nvGrpSpPr>
        <p:grpSpPr>
          <a:xfrm>
            <a:off x="6500701" y="5021084"/>
            <a:ext cx="3220665" cy="301489"/>
            <a:chOff x="1485099" y="5681391"/>
            <a:chExt cx="3220665" cy="301489"/>
          </a:xfrm>
        </p:grpSpPr>
        <p:sp>
          <p:nvSpPr>
            <p:cNvPr id="122" name="Freeform 7"/>
            <p:cNvSpPr>
              <a:spLocks noEditPoints="1"/>
            </p:cNvSpPr>
            <p:nvPr/>
          </p:nvSpPr>
          <p:spPr bwMode="auto">
            <a:xfrm>
              <a:off x="1485099" y="5707850"/>
              <a:ext cx="171524" cy="220796"/>
            </a:xfrm>
            <a:custGeom>
              <a:avLst/>
              <a:gdLst>
                <a:gd name="T0" fmla="*/ 1009 w 1630"/>
                <a:gd name="T1" fmla="*/ 1682 h 2101"/>
                <a:gd name="T2" fmla="*/ 804 w 1630"/>
                <a:gd name="T3" fmla="*/ 1215 h 2101"/>
                <a:gd name="T4" fmla="*/ 120 w 1630"/>
                <a:gd name="T5" fmla="*/ 1550 h 2101"/>
                <a:gd name="T6" fmla="*/ 410 w 1630"/>
                <a:gd name="T7" fmla="*/ 1096 h 2101"/>
                <a:gd name="T8" fmla="*/ 529 w 1630"/>
                <a:gd name="T9" fmla="*/ 1171 h 2101"/>
                <a:gd name="T10" fmla="*/ 662 w 1630"/>
                <a:gd name="T11" fmla="*/ 1214 h 2101"/>
                <a:gd name="T12" fmla="*/ 801 w 1630"/>
                <a:gd name="T13" fmla="*/ 1225 h 2101"/>
                <a:gd name="T14" fmla="*/ 699 w 1630"/>
                <a:gd name="T15" fmla="*/ 1267 h 2101"/>
                <a:gd name="T16" fmla="*/ 545 w 1630"/>
                <a:gd name="T17" fmla="*/ 1227 h 2101"/>
                <a:gd name="T18" fmla="*/ 405 w 1630"/>
                <a:gd name="T19" fmla="*/ 1151 h 2101"/>
                <a:gd name="T20" fmla="*/ 289 w 1630"/>
                <a:gd name="T21" fmla="*/ 1041 h 2101"/>
                <a:gd name="T22" fmla="*/ 203 w 1630"/>
                <a:gd name="T23" fmla="*/ 907 h 2101"/>
                <a:gd name="T24" fmla="*/ 154 w 1630"/>
                <a:gd name="T25" fmla="*/ 755 h 2101"/>
                <a:gd name="T26" fmla="*/ 144 w 1630"/>
                <a:gd name="T27" fmla="*/ 596 h 2101"/>
                <a:gd name="T28" fmla="*/ 174 w 1630"/>
                <a:gd name="T29" fmla="*/ 440 h 2101"/>
                <a:gd name="T30" fmla="*/ 242 w 1630"/>
                <a:gd name="T31" fmla="*/ 295 h 2101"/>
                <a:gd name="T32" fmla="*/ 343 w 1630"/>
                <a:gd name="T33" fmla="*/ 172 h 2101"/>
                <a:gd name="T34" fmla="*/ 472 w 1630"/>
                <a:gd name="T35" fmla="*/ 79 h 2101"/>
                <a:gd name="T36" fmla="*/ 621 w 1630"/>
                <a:gd name="T37" fmla="*/ 20 h 2101"/>
                <a:gd name="T38" fmla="*/ 779 w 1630"/>
                <a:gd name="T39" fmla="*/ 0 h 2101"/>
                <a:gd name="T40" fmla="*/ 937 w 1630"/>
                <a:gd name="T41" fmla="*/ 20 h 2101"/>
                <a:gd name="T42" fmla="*/ 1085 w 1630"/>
                <a:gd name="T43" fmla="*/ 79 h 2101"/>
                <a:gd name="T44" fmla="*/ 1214 w 1630"/>
                <a:gd name="T45" fmla="*/ 172 h 2101"/>
                <a:gd name="T46" fmla="*/ 1316 w 1630"/>
                <a:gd name="T47" fmla="*/ 295 h 2101"/>
                <a:gd name="T48" fmla="*/ 1384 w 1630"/>
                <a:gd name="T49" fmla="*/ 440 h 2101"/>
                <a:gd name="T50" fmla="*/ 1413 w 1630"/>
                <a:gd name="T51" fmla="*/ 596 h 2101"/>
                <a:gd name="T52" fmla="*/ 1403 w 1630"/>
                <a:gd name="T53" fmla="*/ 755 h 2101"/>
                <a:gd name="T54" fmla="*/ 1354 w 1630"/>
                <a:gd name="T55" fmla="*/ 907 h 2101"/>
                <a:gd name="T56" fmla="*/ 778 w 1630"/>
                <a:gd name="T57" fmla="*/ 1005 h 2101"/>
                <a:gd name="T58" fmla="*/ 925 w 1630"/>
                <a:gd name="T59" fmla="*/ 1282 h 2101"/>
                <a:gd name="T60" fmla="*/ 945 w 1630"/>
                <a:gd name="T61" fmla="*/ 1203 h 2101"/>
                <a:gd name="T62" fmla="*/ 945 w 1630"/>
                <a:gd name="T63" fmla="*/ 1203 h 2101"/>
                <a:gd name="T64" fmla="*/ 1017 w 1630"/>
                <a:gd name="T65" fmla="*/ 1141 h 2101"/>
                <a:gd name="T66" fmla="*/ 1131 w 1630"/>
                <a:gd name="T67" fmla="*/ 1138 h 2101"/>
                <a:gd name="T68" fmla="*/ 1202 w 1630"/>
                <a:gd name="T69" fmla="*/ 1129 h 2101"/>
                <a:gd name="T70" fmla="*/ 1199 w 1630"/>
                <a:gd name="T71" fmla="*/ 1055 h 2101"/>
                <a:gd name="T72" fmla="*/ 1199 w 1630"/>
                <a:gd name="T73" fmla="*/ 1055 h 2101"/>
                <a:gd name="T74" fmla="*/ 1231 w 1630"/>
                <a:gd name="T75" fmla="*/ 964 h 2101"/>
                <a:gd name="T76" fmla="*/ 1301 w 1630"/>
                <a:gd name="T77" fmla="*/ 906 h 2101"/>
                <a:gd name="T78" fmla="*/ 393 w 1630"/>
                <a:gd name="T79" fmla="*/ 651 h 2101"/>
                <a:gd name="T80" fmla="*/ 779 w 1630"/>
                <a:gd name="T81" fmla="*/ 165 h 2101"/>
                <a:gd name="T82" fmla="*/ 779 w 1630"/>
                <a:gd name="T83" fmla="*/ 1107 h 2101"/>
                <a:gd name="T84" fmla="*/ 779 w 1630"/>
                <a:gd name="T85" fmla="*/ 165 h 2101"/>
                <a:gd name="T86" fmla="*/ 332 w 1630"/>
                <a:gd name="T87" fmla="*/ 636 h 2101"/>
                <a:gd name="T88" fmla="*/ 1225 w 1630"/>
                <a:gd name="T89" fmla="*/ 636 h 2101"/>
                <a:gd name="T90" fmla="*/ 1036 w 1630"/>
                <a:gd name="T91" fmla="*/ 1759 h 2101"/>
                <a:gd name="T92" fmla="*/ 1630 w 1630"/>
                <a:gd name="T93" fmla="*/ 1860 h 2101"/>
                <a:gd name="T94" fmla="*/ 1080 w 1630"/>
                <a:gd name="T95" fmla="*/ 1888 h 2101"/>
                <a:gd name="T96" fmla="*/ 1522 w 1630"/>
                <a:gd name="T97" fmla="*/ 1548 h 2101"/>
                <a:gd name="T98" fmla="*/ 79 w 1630"/>
                <a:gd name="T99" fmla="*/ 1666 h 2101"/>
                <a:gd name="T100" fmla="*/ 540 w 1630"/>
                <a:gd name="T101" fmla="*/ 1955 h 2101"/>
                <a:gd name="T102" fmla="*/ 315 w 1630"/>
                <a:gd name="T103" fmla="*/ 1845 h 2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30" h="2101">
                  <a:moveTo>
                    <a:pt x="1301" y="906"/>
                  </a:moveTo>
                  <a:lnTo>
                    <a:pt x="1498" y="1477"/>
                  </a:lnTo>
                  <a:lnTo>
                    <a:pt x="1179" y="1430"/>
                  </a:lnTo>
                  <a:lnTo>
                    <a:pt x="1009" y="1682"/>
                  </a:lnTo>
                  <a:lnTo>
                    <a:pt x="863" y="1252"/>
                  </a:lnTo>
                  <a:lnTo>
                    <a:pt x="859" y="1267"/>
                  </a:lnTo>
                  <a:lnTo>
                    <a:pt x="814" y="1193"/>
                  </a:lnTo>
                  <a:lnTo>
                    <a:pt x="804" y="1215"/>
                  </a:lnTo>
                  <a:lnTo>
                    <a:pt x="611" y="1756"/>
                  </a:lnTo>
                  <a:lnTo>
                    <a:pt x="441" y="1499"/>
                  </a:lnTo>
                  <a:lnTo>
                    <a:pt x="122" y="1545"/>
                  </a:lnTo>
                  <a:lnTo>
                    <a:pt x="120" y="1550"/>
                  </a:lnTo>
                  <a:lnTo>
                    <a:pt x="290" y="1067"/>
                  </a:lnTo>
                  <a:lnTo>
                    <a:pt x="359" y="1048"/>
                  </a:lnTo>
                  <a:lnTo>
                    <a:pt x="331" y="1129"/>
                  </a:lnTo>
                  <a:lnTo>
                    <a:pt x="410" y="1096"/>
                  </a:lnTo>
                  <a:lnTo>
                    <a:pt x="393" y="1180"/>
                  </a:lnTo>
                  <a:lnTo>
                    <a:pt x="467" y="1137"/>
                  </a:lnTo>
                  <a:lnTo>
                    <a:pt x="460" y="1223"/>
                  </a:lnTo>
                  <a:lnTo>
                    <a:pt x="529" y="1171"/>
                  </a:lnTo>
                  <a:lnTo>
                    <a:pt x="532" y="1257"/>
                  </a:lnTo>
                  <a:lnTo>
                    <a:pt x="594" y="1197"/>
                  </a:lnTo>
                  <a:lnTo>
                    <a:pt x="608" y="1282"/>
                  </a:lnTo>
                  <a:lnTo>
                    <a:pt x="662" y="1214"/>
                  </a:lnTo>
                  <a:lnTo>
                    <a:pt x="687" y="1297"/>
                  </a:lnTo>
                  <a:lnTo>
                    <a:pt x="731" y="1223"/>
                  </a:lnTo>
                  <a:lnTo>
                    <a:pt x="766" y="1302"/>
                  </a:lnTo>
                  <a:lnTo>
                    <a:pt x="801" y="1225"/>
                  </a:lnTo>
                  <a:lnTo>
                    <a:pt x="804" y="1215"/>
                  </a:lnTo>
                  <a:lnTo>
                    <a:pt x="779" y="1272"/>
                  </a:lnTo>
                  <a:lnTo>
                    <a:pt x="744" y="1193"/>
                  </a:lnTo>
                  <a:lnTo>
                    <a:pt x="699" y="1267"/>
                  </a:lnTo>
                  <a:lnTo>
                    <a:pt x="674" y="1185"/>
                  </a:lnTo>
                  <a:lnTo>
                    <a:pt x="621" y="1252"/>
                  </a:lnTo>
                  <a:lnTo>
                    <a:pt x="606" y="1167"/>
                  </a:lnTo>
                  <a:lnTo>
                    <a:pt x="545" y="1227"/>
                  </a:lnTo>
                  <a:lnTo>
                    <a:pt x="541" y="1141"/>
                  </a:lnTo>
                  <a:lnTo>
                    <a:pt x="472" y="1193"/>
                  </a:lnTo>
                  <a:lnTo>
                    <a:pt x="480" y="1108"/>
                  </a:lnTo>
                  <a:lnTo>
                    <a:pt x="405" y="1151"/>
                  </a:lnTo>
                  <a:lnTo>
                    <a:pt x="423" y="1066"/>
                  </a:lnTo>
                  <a:lnTo>
                    <a:pt x="343" y="1100"/>
                  </a:lnTo>
                  <a:lnTo>
                    <a:pt x="372" y="1018"/>
                  </a:lnTo>
                  <a:lnTo>
                    <a:pt x="289" y="1041"/>
                  </a:lnTo>
                  <a:lnTo>
                    <a:pt x="327" y="964"/>
                  </a:lnTo>
                  <a:lnTo>
                    <a:pt x="242" y="977"/>
                  </a:lnTo>
                  <a:lnTo>
                    <a:pt x="289" y="905"/>
                  </a:lnTo>
                  <a:lnTo>
                    <a:pt x="203" y="907"/>
                  </a:lnTo>
                  <a:lnTo>
                    <a:pt x="260" y="842"/>
                  </a:lnTo>
                  <a:lnTo>
                    <a:pt x="174" y="833"/>
                  </a:lnTo>
                  <a:lnTo>
                    <a:pt x="238" y="775"/>
                  </a:lnTo>
                  <a:lnTo>
                    <a:pt x="154" y="755"/>
                  </a:lnTo>
                  <a:lnTo>
                    <a:pt x="225" y="706"/>
                  </a:lnTo>
                  <a:lnTo>
                    <a:pt x="144" y="676"/>
                  </a:lnTo>
                  <a:lnTo>
                    <a:pt x="220" y="636"/>
                  </a:lnTo>
                  <a:lnTo>
                    <a:pt x="144" y="596"/>
                  </a:lnTo>
                  <a:lnTo>
                    <a:pt x="225" y="566"/>
                  </a:lnTo>
                  <a:lnTo>
                    <a:pt x="154" y="517"/>
                  </a:lnTo>
                  <a:lnTo>
                    <a:pt x="238" y="497"/>
                  </a:lnTo>
                  <a:lnTo>
                    <a:pt x="174" y="440"/>
                  </a:lnTo>
                  <a:lnTo>
                    <a:pt x="260" y="430"/>
                  </a:lnTo>
                  <a:lnTo>
                    <a:pt x="203" y="365"/>
                  </a:lnTo>
                  <a:lnTo>
                    <a:pt x="289" y="367"/>
                  </a:lnTo>
                  <a:lnTo>
                    <a:pt x="242" y="295"/>
                  </a:lnTo>
                  <a:lnTo>
                    <a:pt x="327" y="308"/>
                  </a:lnTo>
                  <a:lnTo>
                    <a:pt x="289" y="231"/>
                  </a:lnTo>
                  <a:lnTo>
                    <a:pt x="372" y="254"/>
                  </a:lnTo>
                  <a:lnTo>
                    <a:pt x="343" y="172"/>
                  </a:lnTo>
                  <a:lnTo>
                    <a:pt x="423" y="206"/>
                  </a:lnTo>
                  <a:lnTo>
                    <a:pt x="405" y="122"/>
                  </a:lnTo>
                  <a:lnTo>
                    <a:pt x="480" y="165"/>
                  </a:lnTo>
                  <a:lnTo>
                    <a:pt x="472" y="79"/>
                  </a:lnTo>
                  <a:lnTo>
                    <a:pt x="541" y="131"/>
                  </a:lnTo>
                  <a:lnTo>
                    <a:pt x="545" y="45"/>
                  </a:lnTo>
                  <a:lnTo>
                    <a:pt x="606" y="105"/>
                  </a:lnTo>
                  <a:lnTo>
                    <a:pt x="621" y="20"/>
                  </a:lnTo>
                  <a:lnTo>
                    <a:pt x="674" y="88"/>
                  </a:lnTo>
                  <a:lnTo>
                    <a:pt x="699" y="5"/>
                  </a:lnTo>
                  <a:lnTo>
                    <a:pt x="744" y="79"/>
                  </a:lnTo>
                  <a:lnTo>
                    <a:pt x="779" y="0"/>
                  </a:lnTo>
                  <a:lnTo>
                    <a:pt x="814" y="79"/>
                  </a:lnTo>
                  <a:lnTo>
                    <a:pt x="859" y="5"/>
                  </a:lnTo>
                  <a:lnTo>
                    <a:pt x="883" y="88"/>
                  </a:lnTo>
                  <a:lnTo>
                    <a:pt x="937" y="20"/>
                  </a:lnTo>
                  <a:lnTo>
                    <a:pt x="951" y="105"/>
                  </a:lnTo>
                  <a:lnTo>
                    <a:pt x="1013" y="45"/>
                  </a:lnTo>
                  <a:lnTo>
                    <a:pt x="1017" y="131"/>
                  </a:lnTo>
                  <a:lnTo>
                    <a:pt x="1085" y="79"/>
                  </a:lnTo>
                  <a:lnTo>
                    <a:pt x="1078" y="165"/>
                  </a:lnTo>
                  <a:lnTo>
                    <a:pt x="1153" y="122"/>
                  </a:lnTo>
                  <a:lnTo>
                    <a:pt x="1135" y="206"/>
                  </a:lnTo>
                  <a:lnTo>
                    <a:pt x="1214" y="172"/>
                  </a:lnTo>
                  <a:lnTo>
                    <a:pt x="1186" y="254"/>
                  </a:lnTo>
                  <a:lnTo>
                    <a:pt x="1269" y="231"/>
                  </a:lnTo>
                  <a:lnTo>
                    <a:pt x="1231" y="308"/>
                  </a:lnTo>
                  <a:lnTo>
                    <a:pt x="1316" y="295"/>
                  </a:lnTo>
                  <a:lnTo>
                    <a:pt x="1268" y="367"/>
                  </a:lnTo>
                  <a:lnTo>
                    <a:pt x="1354" y="365"/>
                  </a:lnTo>
                  <a:lnTo>
                    <a:pt x="1298" y="430"/>
                  </a:lnTo>
                  <a:lnTo>
                    <a:pt x="1384" y="440"/>
                  </a:lnTo>
                  <a:lnTo>
                    <a:pt x="1320" y="497"/>
                  </a:lnTo>
                  <a:lnTo>
                    <a:pt x="1403" y="517"/>
                  </a:lnTo>
                  <a:lnTo>
                    <a:pt x="1333" y="566"/>
                  </a:lnTo>
                  <a:lnTo>
                    <a:pt x="1413" y="596"/>
                  </a:lnTo>
                  <a:lnTo>
                    <a:pt x="1337" y="636"/>
                  </a:lnTo>
                  <a:lnTo>
                    <a:pt x="1413" y="676"/>
                  </a:lnTo>
                  <a:lnTo>
                    <a:pt x="1333" y="706"/>
                  </a:lnTo>
                  <a:lnTo>
                    <a:pt x="1403" y="755"/>
                  </a:lnTo>
                  <a:lnTo>
                    <a:pt x="1320" y="775"/>
                  </a:lnTo>
                  <a:lnTo>
                    <a:pt x="1384" y="833"/>
                  </a:lnTo>
                  <a:lnTo>
                    <a:pt x="1298" y="842"/>
                  </a:lnTo>
                  <a:lnTo>
                    <a:pt x="1354" y="907"/>
                  </a:lnTo>
                  <a:lnTo>
                    <a:pt x="1301" y="906"/>
                  </a:lnTo>
                  <a:close/>
                  <a:moveTo>
                    <a:pt x="778" y="297"/>
                  </a:moveTo>
                  <a:cubicBezTo>
                    <a:pt x="583" y="297"/>
                    <a:pt x="424" y="456"/>
                    <a:pt x="424" y="651"/>
                  </a:cubicBezTo>
                  <a:cubicBezTo>
                    <a:pt x="424" y="847"/>
                    <a:pt x="583" y="1005"/>
                    <a:pt x="778" y="1005"/>
                  </a:cubicBezTo>
                  <a:cubicBezTo>
                    <a:pt x="973" y="1005"/>
                    <a:pt x="1132" y="847"/>
                    <a:pt x="1132" y="651"/>
                  </a:cubicBezTo>
                  <a:cubicBezTo>
                    <a:pt x="1132" y="456"/>
                    <a:pt x="973" y="297"/>
                    <a:pt x="778" y="297"/>
                  </a:cubicBezTo>
                  <a:close/>
                  <a:moveTo>
                    <a:pt x="874" y="1217"/>
                  </a:moveTo>
                  <a:lnTo>
                    <a:pt x="925" y="1282"/>
                  </a:lnTo>
                  <a:lnTo>
                    <a:pt x="931" y="1244"/>
                  </a:lnTo>
                  <a:lnTo>
                    <a:pt x="883" y="1185"/>
                  </a:lnTo>
                  <a:lnTo>
                    <a:pt x="874" y="1217"/>
                  </a:lnTo>
                  <a:close/>
                  <a:moveTo>
                    <a:pt x="945" y="1203"/>
                  </a:moveTo>
                  <a:lnTo>
                    <a:pt x="1001" y="1257"/>
                  </a:lnTo>
                  <a:lnTo>
                    <a:pt x="1002" y="1217"/>
                  </a:lnTo>
                  <a:lnTo>
                    <a:pt x="951" y="1167"/>
                  </a:lnTo>
                  <a:lnTo>
                    <a:pt x="945" y="1203"/>
                  </a:lnTo>
                  <a:close/>
                  <a:moveTo>
                    <a:pt x="1015" y="1179"/>
                  </a:moveTo>
                  <a:lnTo>
                    <a:pt x="1073" y="1223"/>
                  </a:lnTo>
                  <a:lnTo>
                    <a:pt x="1069" y="1181"/>
                  </a:lnTo>
                  <a:lnTo>
                    <a:pt x="1017" y="1141"/>
                  </a:lnTo>
                  <a:lnTo>
                    <a:pt x="1015" y="1179"/>
                  </a:lnTo>
                  <a:close/>
                  <a:moveTo>
                    <a:pt x="1081" y="1146"/>
                  </a:moveTo>
                  <a:lnTo>
                    <a:pt x="1140" y="1180"/>
                  </a:lnTo>
                  <a:lnTo>
                    <a:pt x="1131" y="1138"/>
                  </a:lnTo>
                  <a:lnTo>
                    <a:pt x="1078" y="1108"/>
                  </a:lnTo>
                  <a:lnTo>
                    <a:pt x="1081" y="1146"/>
                  </a:lnTo>
                  <a:close/>
                  <a:moveTo>
                    <a:pt x="1143" y="1105"/>
                  </a:moveTo>
                  <a:lnTo>
                    <a:pt x="1202" y="1129"/>
                  </a:lnTo>
                  <a:lnTo>
                    <a:pt x="1188" y="1088"/>
                  </a:lnTo>
                  <a:lnTo>
                    <a:pt x="1135" y="1066"/>
                  </a:lnTo>
                  <a:lnTo>
                    <a:pt x="1143" y="1105"/>
                  </a:lnTo>
                  <a:close/>
                  <a:moveTo>
                    <a:pt x="1199" y="1055"/>
                  </a:moveTo>
                  <a:lnTo>
                    <a:pt x="1256" y="1071"/>
                  </a:lnTo>
                  <a:lnTo>
                    <a:pt x="1237" y="1033"/>
                  </a:lnTo>
                  <a:lnTo>
                    <a:pt x="1186" y="1018"/>
                  </a:lnTo>
                  <a:lnTo>
                    <a:pt x="1199" y="1055"/>
                  </a:lnTo>
                  <a:close/>
                  <a:moveTo>
                    <a:pt x="1248" y="998"/>
                  </a:moveTo>
                  <a:lnTo>
                    <a:pt x="1303" y="1007"/>
                  </a:lnTo>
                  <a:lnTo>
                    <a:pt x="1280" y="972"/>
                  </a:lnTo>
                  <a:lnTo>
                    <a:pt x="1231" y="964"/>
                  </a:lnTo>
                  <a:lnTo>
                    <a:pt x="1248" y="998"/>
                  </a:lnTo>
                  <a:close/>
                  <a:moveTo>
                    <a:pt x="1288" y="935"/>
                  </a:moveTo>
                  <a:lnTo>
                    <a:pt x="1311" y="936"/>
                  </a:lnTo>
                  <a:lnTo>
                    <a:pt x="1301" y="906"/>
                  </a:lnTo>
                  <a:lnTo>
                    <a:pt x="1268" y="905"/>
                  </a:lnTo>
                  <a:lnTo>
                    <a:pt x="1288" y="935"/>
                  </a:lnTo>
                  <a:close/>
                  <a:moveTo>
                    <a:pt x="778" y="266"/>
                  </a:moveTo>
                  <a:cubicBezTo>
                    <a:pt x="565" y="266"/>
                    <a:pt x="393" y="438"/>
                    <a:pt x="393" y="651"/>
                  </a:cubicBezTo>
                  <a:cubicBezTo>
                    <a:pt x="393" y="864"/>
                    <a:pt x="565" y="1036"/>
                    <a:pt x="778" y="1036"/>
                  </a:cubicBezTo>
                  <a:cubicBezTo>
                    <a:pt x="991" y="1036"/>
                    <a:pt x="1163" y="864"/>
                    <a:pt x="1163" y="651"/>
                  </a:cubicBezTo>
                  <a:cubicBezTo>
                    <a:pt x="1163" y="438"/>
                    <a:pt x="991" y="266"/>
                    <a:pt x="778" y="266"/>
                  </a:cubicBezTo>
                  <a:close/>
                  <a:moveTo>
                    <a:pt x="779" y="165"/>
                  </a:moveTo>
                  <a:cubicBezTo>
                    <a:pt x="649" y="165"/>
                    <a:pt x="531" y="218"/>
                    <a:pt x="446" y="303"/>
                  </a:cubicBezTo>
                  <a:cubicBezTo>
                    <a:pt x="360" y="388"/>
                    <a:pt x="308" y="506"/>
                    <a:pt x="308" y="636"/>
                  </a:cubicBezTo>
                  <a:cubicBezTo>
                    <a:pt x="308" y="766"/>
                    <a:pt x="360" y="884"/>
                    <a:pt x="446" y="969"/>
                  </a:cubicBezTo>
                  <a:cubicBezTo>
                    <a:pt x="531" y="1054"/>
                    <a:pt x="649" y="1107"/>
                    <a:pt x="779" y="1107"/>
                  </a:cubicBezTo>
                  <a:cubicBezTo>
                    <a:pt x="909" y="1107"/>
                    <a:pt x="1027" y="1054"/>
                    <a:pt x="1112" y="969"/>
                  </a:cubicBezTo>
                  <a:cubicBezTo>
                    <a:pt x="1197" y="884"/>
                    <a:pt x="1250" y="766"/>
                    <a:pt x="1250" y="636"/>
                  </a:cubicBezTo>
                  <a:cubicBezTo>
                    <a:pt x="1250" y="506"/>
                    <a:pt x="1197" y="388"/>
                    <a:pt x="1112" y="303"/>
                  </a:cubicBezTo>
                  <a:cubicBezTo>
                    <a:pt x="1027" y="218"/>
                    <a:pt x="909" y="165"/>
                    <a:pt x="779" y="165"/>
                  </a:cubicBezTo>
                  <a:close/>
                  <a:moveTo>
                    <a:pt x="1095" y="320"/>
                  </a:moveTo>
                  <a:cubicBezTo>
                    <a:pt x="1014" y="239"/>
                    <a:pt x="902" y="190"/>
                    <a:pt x="779" y="190"/>
                  </a:cubicBezTo>
                  <a:cubicBezTo>
                    <a:pt x="656" y="190"/>
                    <a:pt x="544" y="239"/>
                    <a:pt x="463" y="320"/>
                  </a:cubicBezTo>
                  <a:cubicBezTo>
                    <a:pt x="382" y="401"/>
                    <a:pt x="332" y="513"/>
                    <a:pt x="332" y="636"/>
                  </a:cubicBezTo>
                  <a:cubicBezTo>
                    <a:pt x="332" y="759"/>
                    <a:pt x="382" y="871"/>
                    <a:pt x="463" y="952"/>
                  </a:cubicBezTo>
                  <a:cubicBezTo>
                    <a:pt x="544" y="1033"/>
                    <a:pt x="656" y="1083"/>
                    <a:pt x="779" y="1083"/>
                  </a:cubicBezTo>
                  <a:cubicBezTo>
                    <a:pt x="902" y="1083"/>
                    <a:pt x="1014" y="1033"/>
                    <a:pt x="1095" y="952"/>
                  </a:cubicBezTo>
                  <a:cubicBezTo>
                    <a:pt x="1175" y="871"/>
                    <a:pt x="1225" y="759"/>
                    <a:pt x="1225" y="636"/>
                  </a:cubicBezTo>
                  <a:cubicBezTo>
                    <a:pt x="1225" y="513"/>
                    <a:pt x="1175" y="401"/>
                    <a:pt x="1095" y="320"/>
                  </a:cubicBezTo>
                  <a:close/>
                  <a:moveTo>
                    <a:pt x="1522" y="1548"/>
                  </a:moveTo>
                  <a:lnTo>
                    <a:pt x="1209" y="1503"/>
                  </a:lnTo>
                  <a:lnTo>
                    <a:pt x="1036" y="1759"/>
                  </a:lnTo>
                  <a:lnTo>
                    <a:pt x="1022" y="1721"/>
                  </a:lnTo>
                  <a:lnTo>
                    <a:pt x="1140" y="2066"/>
                  </a:lnTo>
                  <a:lnTo>
                    <a:pt x="1325" y="1807"/>
                  </a:lnTo>
                  <a:lnTo>
                    <a:pt x="1630" y="1860"/>
                  </a:lnTo>
                  <a:lnTo>
                    <a:pt x="1567" y="1676"/>
                  </a:lnTo>
                  <a:lnTo>
                    <a:pt x="1567" y="1676"/>
                  </a:lnTo>
                  <a:lnTo>
                    <a:pt x="1254" y="1631"/>
                  </a:lnTo>
                  <a:lnTo>
                    <a:pt x="1080" y="1888"/>
                  </a:lnTo>
                  <a:lnTo>
                    <a:pt x="1053" y="1811"/>
                  </a:lnTo>
                  <a:lnTo>
                    <a:pt x="1223" y="1559"/>
                  </a:lnTo>
                  <a:lnTo>
                    <a:pt x="1542" y="1605"/>
                  </a:lnTo>
                  <a:lnTo>
                    <a:pt x="1522" y="1548"/>
                  </a:lnTo>
                  <a:close/>
                  <a:moveTo>
                    <a:pt x="584" y="1832"/>
                  </a:moveTo>
                  <a:lnTo>
                    <a:pt x="411" y="1571"/>
                  </a:lnTo>
                  <a:lnTo>
                    <a:pt x="97" y="1616"/>
                  </a:lnTo>
                  <a:lnTo>
                    <a:pt x="79" y="1666"/>
                  </a:lnTo>
                  <a:lnTo>
                    <a:pt x="396" y="1620"/>
                  </a:lnTo>
                  <a:lnTo>
                    <a:pt x="567" y="1879"/>
                  </a:lnTo>
                  <a:lnTo>
                    <a:pt x="584" y="1832"/>
                  </a:lnTo>
                  <a:close/>
                  <a:moveTo>
                    <a:pt x="540" y="1955"/>
                  </a:moveTo>
                  <a:lnTo>
                    <a:pt x="366" y="1693"/>
                  </a:lnTo>
                  <a:lnTo>
                    <a:pt x="54" y="1738"/>
                  </a:lnTo>
                  <a:lnTo>
                    <a:pt x="0" y="1890"/>
                  </a:lnTo>
                  <a:lnTo>
                    <a:pt x="315" y="1845"/>
                  </a:lnTo>
                  <a:lnTo>
                    <a:pt x="488" y="2101"/>
                  </a:lnTo>
                  <a:lnTo>
                    <a:pt x="540" y="1955"/>
                  </a:lnTo>
                  <a:close/>
                </a:path>
              </a:pathLst>
            </a:custGeom>
            <a:solidFill>
              <a:srgbClr val="7996D8"/>
            </a:solidFill>
            <a:ln>
              <a:noFill/>
            </a:ln>
          </p:spPr>
          <p:txBody>
            <a:bodyPr vert="horz" wrap="square" lIns="91440" tIns="45720" rIns="91440" bIns="45720" numCol="1" anchor="t" anchorCtr="0" compatLnSpc="1"/>
            <a:lstStyle/>
            <a:p>
              <a:endParaRPr lang="zh-CN" altLang="en-US" sz="1200">
                <a:solidFill>
                  <a:srgbClr val="252C35"/>
                </a:solidFill>
              </a:endParaRPr>
            </a:p>
          </p:txBody>
        </p:sp>
        <p:sp>
          <p:nvSpPr>
            <p:cNvPr id="123" name="TextBox 45"/>
            <p:cNvSpPr txBox="1"/>
            <p:nvPr/>
          </p:nvSpPr>
          <p:spPr>
            <a:xfrm>
              <a:off x="1654421" y="5687414"/>
              <a:ext cx="979218" cy="295466"/>
            </a:xfrm>
            <a:prstGeom prst="rect">
              <a:avLst/>
            </a:prstGeom>
            <a:noFill/>
          </p:spPr>
          <p:txBody>
            <a:bodyPr wrap="square" rtlCol="0">
              <a:spAutoFit/>
            </a:bodyPr>
            <a:lstStyle/>
            <a:p>
              <a:pPr>
                <a:lnSpc>
                  <a:spcPct val="120000"/>
                </a:lnSpc>
              </a:pPr>
              <a:r>
                <a:rPr lang="en-US" altLang="zh-CN" sz="1050" b="1" dirty="0" smtClean="0">
                  <a:solidFill>
                    <a:srgbClr val="252C35"/>
                  </a:solidFill>
                  <a:latin typeface="微软雅黑" panose="020B0503020204020204" pitchFamily="34" charset="-122"/>
                  <a:ea typeface="微软雅黑" panose="020B0503020204020204" pitchFamily="34" charset="-122"/>
                </a:rPr>
                <a:t>2020.10</a:t>
              </a:r>
              <a:endParaRPr lang="zh-CN" altLang="en-US" sz="1050" b="1" dirty="0">
                <a:solidFill>
                  <a:srgbClr val="252C35"/>
                </a:solidFill>
                <a:latin typeface="微软雅黑" panose="020B0503020204020204" pitchFamily="34" charset="-122"/>
                <a:ea typeface="微软雅黑" panose="020B0503020204020204" pitchFamily="34" charset="-122"/>
              </a:endParaRPr>
            </a:p>
          </p:txBody>
        </p:sp>
        <p:sp>
          <p:nvSpPr>
            <p:cNvPr id="124" name="TextBox 67"/>
            <p:cNvSpPr txBox="1"/>
            <p:nvPr/>
          </p:nvSpPr>
          <p:spPr>
            <a:xfrm>
              <a:off x="2286386" y="5681391"/>
              <a:ext cx="2419378" cy="276999"/>
            </a:xfrm>
            <a:prstGeom prst="rect">
              <a:avLst/>
            </a:prstGeom>
            <a:noFill/>
          </p:spPr>
          <p:txBody>
            <a:bodyPr wrap="square" rtlCol="0">
              <a:spAutoFit/>
            </a:bodyPr>
            <a:lstStyle/>
            <a:p>
              <a:pPr>
                <a:lnSpc>
                  <a:spcPct val="120000"/>
                </a:lnSpc>
              </a:pPr>
              <a:r>
                <a:rPr lang="zh-CN" altLang="en-US" sz="1000" dirty="0">
                  <a:solidFill>
                    <a:srgbClr val="252C35"/>
                  </a:solidFill>
                  <a:latin typeface="微软雅黑" panose="020B0503020204020204" pitchFamily="34" charset="-122"/>
                  <a:ea typeface="微软雅黑" panose="020B0503020204020204" pitchFamily="34" charset="-122"/>
                </a:rPr>
                <a:t>输入</a:t>
              </a:r>
              <a:r>
                <a:rPr lang="zh-CN" altLang="en-US" sz="1000" dirty="0" smtClean="0">
                  <a:solidFill>
                    <a:srgbClr val="252C35"/>
                  </a:solidFill>
                  <a:latin typeface="微软雅黑" panose="020B0503020204020204" pitchFamily="34" charset="-122"/>
                  <a:ea typeface="微软雅黑" panose="020B0503020204020204" pitchFamily="34" charset="-122"/>
                </a:rPr>
                <a:t>你获得的年度奖</a:t>
              </a:r>
              <a:endParaRPr lang="zh-CN" altLang="en-US" sz="1000" dirty="0">
                <a:solidFill>
                  <a:srgbClr val="252C35"/>
                </a:solidFill>
                <a:latin typeface="微软雅黑" panose="020B0503020204020204" pitchFamily="34" charset="-122"/>
                <a:ea typeface="微软雅黑" panose="020B0503020204020204" pitchFamily="34" charset="-122"/>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750"/>
                                        <p:tgtEl>
                                          <p:spTgt spid="54"/>
                                        </p:tgtEl>
                                      </p:cBhvr>
                                    </p:animEffect>
                                    <p:anim calcmode="lin" valueType="num">
                                      <p:cBhvr>
                                        <p:cTn id="8" dur="750" fill="hold"/>
                                        <p:tgtEl>
                                          <p:spTgt spid="54"/>
                                        </p:tgtEl>
                                        <p:attrNameLst>
                                          <p:attrName>ppt_x</p:attrName>
                                        </p:attrNameLst>
                                      </p:cBhvr>
                                      <p:tavLst>
                                        <p:tav tm="0">
                                          <p:val>
                                            <p:strVal val="#ppt_x"/>
                                          </p:val>
                                        </p:tav>
                                        <p:tav tm="100000">
                                          <p:val>
                                            <p:strVal val="#ppt_x"/>
                                          </p:val>
                                        </p:tav>
                                      </p:tavLst>
                                    </p:anim>
                                    <p:anim calcmode="lin" valueType="num">
                                      <p:cBhvr>
                                        <p:cTn id="9" dur="750" fill="hold"/>
                                        <p:tgtEl>
                                          <p:spTgt spid="5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750"/>
                                        <p:tgtEl>
                                          <p:spTgt spid="55"/>
                                        </p:tgtEl>
                                      </p:cBhvr>
                                    </p:animEffect>
                                    <p:anim calcmode="lin" valueType="num">
                                      <p:cBhvr>
                                        <p:cTn id="13" dur="750" fill="hold"/>
                                        <p:tgtEl>
                                          <p:spTgt spid="55"/>
                                        </p:tgtEl>
                                        <p:attrNameLst>
                                          <p:attrName>ppt_x</p:attrName>
                                        </p:attrNameLst>
                                      </p:cBhvr>
                                      <p:tavLst>
                                        <p:tav tm="0">
                                          <p:val>
                                            <p:strVal val="#ppt_x"/>
                                          </p:val>
                                        </p:tav>
                                        <p:tav tm="100000">
                                          <p:val>
                                            <p:strVal val="#ppt_x"/>
                                          </p:val>
                                        </p:tav>
                                      </p:tavLst>
                                    </p:anim>
                                    <p:anim calcmode="lin" valueType="num">
                                      <p:cBhvr>
                                        <p:cTn id="14" dur="750" fill="hold"/>
                                        <p:tgtEl>
                                          <p:spTgt spid="5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1000"/>
                                        <p:tgtEl>
                                          <p:spTgt spid="34"/>
                                        </p:tgtEl>
                                      </p:cBhvr>
                                    </p:animEffect>
                                    <p:anim calcmode="lin" valueType="num">
                                      <p:cBhvr>
                                        <p:cTn id="19" dur="1000" fill="hold"/>
                                        <p:tgtEl>
                                          <p:spTgt spid="34"/>
                                        </p:tgtEl>
                                        <p:attrNameLst>
                                          <p:attrName>ppt_x</p:attrName>
                                        </p:attrNameLst>
                                      </p:cBhvr>
                                      <p:tavLst>
                                        <p:tav tm="0">
                                          <p:val>
                                            <p:strVal val="#ppt_x"/>
                                          </p:val>
                                        </p:tav>
                                        <p:tav tm="100000">
                                          <p:val>
                                            <p:strVal val="#ppt_x"/>
                                          </p:val>
                                        </p:tav>
                                      </p:tavLst>
                                    </p:anim>
                                    <p:anim calcmode="lin" valueType="num">
                                      <p:cBhvr>
                                        <p:cTn id="20" dur="1000" fill="hold"/>
                                        <p:tgtEl>
                                          <p:spTgt spid="34"/>
                                        </p:tgtEl>
                                        <p:attrNameLst>
                                          <p:attrName>ppt_y</p:attrName>
                                        </p:attrNameLst>
                                      </p:cBhvr>
                                      <p:tavLst>
                                        <p:tav tm="0">
                                          <p:val>
                                            <p:strVal val="#ppt_y+.1"/>
                                          </p:val>
                                        </p:tav>
                                        <p:tav tm="100000">
                                          <p:val>
                                            <p:strVal val="#ppt_y"/>
                                          </p:val>
                                        </p:tav>
                                      </p:tavLst>
                                    </p:anim>
                                  </p:childTnLst>
                                </p:cTn>
                              </p:par>
                              <p:par>
                                <p:cTn id="21" presetID="53" presetClass="entr" presetSubtype="16" fill="hold" nodeType="with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500" fill="hold"/>
                                        <p:tgtEl>
                                          <p:spTgt spid="71"/>
                                        </p:tgtEl>
                                        <p:attrNameLst>
                                          <p:attrName>ppt_w</p:attrName>
                                        </p:attrNameLst>
                                      </p:cBhvr>
                                      <p:tavLst>
                                        <p:tav tm="0">
                                          <p:val>
                                            <p:fltVal val="0"/>
                                          </p:val>
                                        </p:tav>
                                        <p:tav tm="100000">
                                          <p:val>
                                            <p:strVal val="#ppt_w"/>
                                          </p:val>
                                        </p:tav>
                                      </p:tavLst>
                                    </p:anim>
                                    <p:anim calcmode="lin" valueType="num">
                                      <p:cBhvr>
                                        <p:cTn id="24" dur="500" fill="hold"/>
                                        <p:tgtEl>
                                          <p:spTgt spid="71"/>
                                        </p:tgtEl>
                                        <p:attrNameLst>
                                          <p:attrName>ppt_h</p:attrName>
                                        </p:attrNameLst>
                                      </p:cBhvr>
                                      <p:tavLst>
                                        <p:tav tm="0">
                                          <p:val>
                                            <p:fltVal val="0"/>
                                          </p:val>
                                        </p:tav>
                                        <p:tav tm="100000">
                                          <p:val>
                                            <p:strVal val="#ppt_h"/>
                                          </p:val>
                                        </p:tav>
                                      </p:tavLst>
                                    </p:anim>
                                    <p:animEffect transition="in" filter="fade">
                                      <p:cBhvr>
                                        <p:cTn id="25" dur="500"/>
                                        <p:tgtEl>
                                          <p:spTgt spid="71"/>
                                        </p:tgtEl>
                                      </p:cBhvr>
                                    </p:animEffect>
                                  </p:childTnLst>
                                </p:cTn>
                              </p:par>
                              <p:par>
                                <p:cTn id="26" presetID="53" presetClass="entr" presetSubtype="16" fill="hold" nodeType="withEffect">
                                  <p:stCondLst>
                                    <p:cond delay="0"/>
                                  </p:stCondLst>
                                  <p:childTnLst>
                                    <p:set>
                                      <p:cBhvr>
                                        <p:cTn id="27" dur="1" fill="hold">
                                          <p:stCondLst>
                                            <p:cond delay="0"/>
                                          </p:stCondLst>
                                        </p:cTn>
                                        <p:tgtEl>
                                          <p:spTgt spid="77"/>
                                        </p:tgtEl>
                                        <p:attrNameLst>
                                          <p:attrName>style.visibility</p:attrName>
                                        </p:attrNameLst>
                                      </p:cBhvr>
                                      <p:to>
                                        <p:strVal val="visible"/>
                                      </p:to>
                                    </p:set>
                                    <p:anim calcmode="lin" valueType="num">
                                      <p:cBhvr>
                                        <p:cTn id="28" dur="500" fill="hold"/>
                                        <p:tgtEl>
                                          <p:spTgt spid="77"/>
                                        </p:tgtEl>
                                        <p:attrNameLst>
                                          <p:attrName>ppt_w</p:attrName>
                                        </p:attrNameLst>
                                      </p:cBhvr>
                                      <p:tavLst>
                                        <p:tav tm="0">
                                          <p:val>
                                            <p:fltVal val="0"/>
                                          </p:val>
                                        </p:tav>
                                        <p:tav tm="100000">
                                          <p:val>
                                            <p:strVal val="#ppt_w"/>
                                          </p:val>
                                        </p:tav>
                                      </p:tavLst>
                                    </p:anim>
                                    <p:anim calcmode="lin" valueType="num">
                                      <p:cBhvr>
                                        <p:cTn id="29" dur="500" fill="hold"/>
                                        <p:tgtEl>
                                          <p:spTgt spid="77"/>
                                        </p:tgtEl>
                                        <p:attrNameLst>
                                          <p:attrName>ppt_h</p:attrName>
                                        </p:attrNameLst>
                                      </p:cBhvr>
                                      <p:tavLst>
                                        <p:tav tm="0">
                                          <p:val>
                                            <p:fltVal val="0"/>
                                          </p:val>
                                        </p:tav>
                                        <p:tav tm="100000">
                                          <p:val>
                                            <p:strVal val="#ppt_h"/>
                                          </p:val>
                                        </p:tav>
                                      </p:tavLst>
                                    </p:anim>
                                    <p:animEffect transition="in" filter="fade">
                                      <p:cBhvr>
                                        <p:cTn id="30" dur="500"/>
                                        <p:tgtEl>
                                          <p:spTgt spid="77"/>
                                        </p:tgtEl>
                                      </p:cBhvr>
                                    </p:animEffect>
                                  </p:childTnLst>
                                </p:cTn>
                              </p:par>
                              <p:par>
                                <p:cTn id="31" presetID="53" presetClass="entr" presetSubtype="16" fill="hold" nodeType="withEffect">
                                  <p:stCondLst>
                                    <p:cond delay="0"/>
                                  </p:stCondLst>
                                  <p:childTnLst>
                                    <p:set>
                                      <p:cBhvr>
                                        <p:cTn id="32" dur="1" fill="hold">
                                          <p:stCondLst>
                                            <p:cond delay="0"/>
                                          </p:stCondLst>
                                        </p:cTn>
                                        <p:tgtEl>
                                          <p:spTgt spid="74"/>
                                        </p:tgtEl>
                                        <p:attrNameLst>
                                          <p:attrName>style.visibility</p:attrName>
                                        </p:attrNameLst>
                                      </p:cBhvr>
                                      <p:to>
                                        <p:strVal val="visible"/>
                                      </p:to>
                                    </p:set>
                                    <p:anim calcmode="lin" valueType="num">
                                      <p:cBhvr>
                                        <p:cTn id="33" dur="500" fill="hold"/>
                                        <p:tgtEl>
                                          <p:spTgt spid="74"/>
                                        </p:tgtEl>
                                        <p:attrNameLst>
                                          <p:attrName>ppt_w</p:attrName>
                                        </p:attrNameLst>
                                      </p:cBhvr>
                                      <p:tavLst>
                                        <p:tav tm="0">
                                          <p:val>
                                            <p:fltVal val="0"/>
                                          </p:val>
                                        </p:tav>
                                        <p:tav tm="100000">
                                          <p:val>
                                            <p:strVal val="#ppt_w"/>
                                          </p:val>
                                        </p:tav>
                                      </p:tavLst>
                                    </p:anim>
                                    <p:anim calcmode="lin" valueType="num">
                                      <p:cBhvr>
                                        <p:cTn id="34" dur="500" fill="hold"/>
                                        <p:tgtEl>
                                          <p:spTgt spid="74"/>
                                        </p:tgtEl>
                                        <p:attrNameLst>
                                          <p:attrName>ppt_h</p:attrName>
                                        </p:attrNameLst>
                                      </p:cBhvr>
                                      <p:tavLst>
                                        <p:tav tm="0">
                                          <p:val>
                                            <p:fltVal val="0"/>
                                          </p:val>
                                        </p:tav>
                                        <p:tav tm="100000">
                                          <p:val>
                                            <p:strVal val="#ppt_h"/>
                                          </p:val>
                                        </p:tav>
                                      </p:tavLst>
                                    </p:anim>
                                    <p:animEffect transition="in" filter="fade">
                                      <p:cBhvr>
                                        <p:cTn id="35" dur="500"/>
                                        <p:tgtEl>
                                          <p:spTgt spid="74"/>
                                        </p:tgtEl>
                                      </p:cBhvr>
                                    </p:animEffect>
                                  </p:childTnLst>
                                </p:cTn>
                              </p:par>
                              <p:par>
                                <p:cTn id="36" presetID="53" presetClass="entr" presetSubtype="16" fill="hold" nodeType="withEffect">
                                  <p:stCondLst>
                                    <p:cond delay="0"/>
                                  </p:stCondLst>
                                  <p:childTnLst>
                                    <p:set>
                                      <p:cBhvr>
                                        <p:cTn id="37" dur="1" fill="hold">
                                          <p:stCondLst>
                                            <p:cond delay="0"/>
                                          </p:stCondLst>
                                        </p:cTn>
                                        <p:tgtEl>
                                          <p:spTgt spid="102"/>
                                        </p:tgtEl>
                                        <p:attrNameLst>
                                          <p:attrName>style.visibility</p:attrName>
                                        </p:attrNameLst>
                                      </p:cBhvr>
                                      <p:to>
                                        <p:strVal val="visible"/>
                                      </p:to>
                                    </p:set>
                                    <p:anim calcmode="lin" valueType="num">
                                      <p:cBhvr>
                                        <p:cTn id="38" dur="500" fill="hold"/>
                                        <p:tgtEl>
                                          <p:spTgt spid="102"/>
                                        </p:tgtEl>
                                        <p:attrNameLst>
                                          <p:attrName>ppt_w</p:attrName>
                                        </p:attrNameLst>
                                      </p:cBhvr>
                                      <p:tavLst>
                                        <p:tav tm="0">
                                          <p:val>
                                            <p:fltVal val="0"/>
                                          </p:val>
                                        </p:tav>
                                        <p:tav tm="100000">
                                          <p:val>
                                            <p:strVal val="#ppt_w"/>
                                          </p:val>
                                        </p:tav>
                                      </p:tavLst>
                                    </p:anim>
                                    <p:anim calcmode="lin" valueType="num">
                                      <p:cBhvr>
                                        <p:cTn id="39" dur="500" fill="hold"/>
                                        <p:tgtEl>
                                          <p:spTgt spid="102"/>
                                        </p:tgtEl>
                                        <p:attrNameLst>
                                          <p:attrName>ppt_h</p:attrName>
                                        </p:attrNameLst>
                                      </p:cBhvr>
                                      <p:tavLst>
                                        <p:tav tm="0">
                                          <p:val>
                                            <p:fltVal val="0"/>
                                          </p:val>
                                        </p:tav>
                                        <p:tav tm="100000">
                                          <p:val>
                                            <p:strVal val="#ppt_h"/>
                                          </p:val>
                                        </p:tav>
                                      </p:tavLst>
                                    </p:anim>
                                    <p:animEffect transition="in" filter="fade">
                                      <p:cBhvr>
                                        <p:cTn id="40" dur="500"/>
                                        <p:tgtEl>
                                          <p:spTgt spid="102"/>
                                        </p:tgtEl>
                                      </p:cBhvr>
                                    </p:animEffect>
                                  </p:childTnLst>
                                </p:cTn>
                              </p:par>
                              <p:par>
                                <p:cTn id="41" presetID="53" presetClass="entr" presetSubtype="16" fill="hold" nodeType="withEffect">
                                  <p:stCondLst>
                                    <p:cond delay="0"/>
                                  </p:stCondLst>
                                  <p:childTnLst>
                                    <p:set>
                                      <p:cBhvr>
                                        <p:cTn id="42" dur="1" fill="hold">
                                          <p:stCondLst>
                                            <p:cond delay="0"/>
                                          </p:stCondLst>
                                        </p:cTn>
                                        <p:tgtEl>
                                          <p:spTgt spid="105"/>
                                        </p:tgtEl>
                                        <p:attrNameLst>
                                          <p:attrName>style.visibility</p:attrName>
                                        </p:attrNameLst>
                                      </p:cBhvr>
                                      <p:to>
                                        <p:strVal val="visible"/>
                                      </p:to>
                                    </p:set>
                                    <p:anim calcmode="lin" valueType="num">
                                      <p:cBhvr>
                                        <p:cTn id="43" dur="500" fill="hold"/>
                                        <p:tgtEl>
                                          <p:spTgt spid="105"/>
                                        </p:tgtEl>
                                        <p:attrNameLst>
                                          <p:attrName>ppt_w</p:attrName>
                                        </p:attrNameLst>
                                      </p:cBhvr>
                                      <p:tavLst>
                                        <p:tav tm="0">
                                          <p:val>
                                            <p:fltVal val="0"/>
                                          </p:val>
                                        </p:tav>
                                        <p:tav tm="100000">
                                          <p:val>
                                            <p:strVal val="#ppt_w"/>
                                          </p:val>
                                        </p:tav>
                                      </p:tavLst>
                                    </p:anim>
                                    <p:anim calcmode="lin" valueType="num">
                                      <p:cBhvr>
                                        <p:cTn id="44" dur="500" fill="hold"/>
                                        <p:tgtEl>
                                          <p:spTgt spid="105"/>
                                        </p:tgtEl>
                                        <p:attrNameLst>
                                          <p:attrName>ppt_h</p:attrName>
                                        </p:attrNameLst>
                                      </p:cBhvr>
                                      <p:tavLst>
                                        <p:tav tm="0">
                                          <p:val>
                                            <p:fltVal val="0"/>
                                          </p:val>
                                        </p:tav>
                                        <p:tav tm="100000">
                                          <p:val>
                                            <p:strVal val="#ppt_h"/>
                                          </p:val>
                                        </p:tav>
                                      </p:tavLst>
                                    </p:anim>
                                    <p:animEffect transition="in" filter="fade">
                                      <p:cBhvr>
                                        <p:cTn id="45" dur="500"/>
                                        <p:tgtEl>
                                          <p:spTgt spid="105"/>
                                        </p:tgtEl>
                                      </p:cBhvr>
                                    </p:animEffect>
                                  </p:childTnLst>
                                </p:cTn>
                              </p:par>
                              <p:par>
                                <p:cTn id="46" presetID="47" presetClass="entr" presetSubtype="0" fill="hold" nodeType="withEffect">
                                  <p:stCondLst>
                                    <p:cond delay="50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1000"/>
                                        <p:tgtEl>
                                          <p:spTgt spid="2"/>
                                        </p:tgtEl>
                                      </p:cBhvr>
                                    </p:animEffect>
                                    <p:anim calcmode="lin" valueType="num">
                                      <p:cBhvr>
                                        <p:cTn id="49" dur="1000" fill="hold"/>
                                        <p:tgtEl>
                                          <p:spTgt spid="2"/>
                                        </p:tgtEl>
                                        <p:attrNameLst>
                                          <p:attrName>ppt_x</p:attrName>
                                        </p:attrNameLst>
                                      </p:cBhvr>
                                      <p:tavLst>
                                        <p:tav tm="0">
                                          <p:val>
                                            <p:strVal val="#ppt_x"/>
                                          </p:val>
                                        </p:tav>
                                        <p:tav tm="100000">
                                          <p:val>
                                            <p:strVal val="#ppt_x"/>
                                          </p:val>
                                        </p:tav>
                                      </p:tavLst>
                                    </p:anim>
                                    <p:anim calcmode="lin" valueType="num">
                                      <p:cBhvr>
                                        <p:cTn id="50" dur="1000" fill="hold"/>
                                        <p:tgtEl>
                                          <p:spTgt spid="2"/>
                                        </p:tgtEl>
                                        <p:attrNameLst>
                                          <p:attrName>ppt_y</p:attrName>
                                        </p:attrNameLst>
                                      </p:cBhvr>
                                      <p:tavLst>
                                        <p:tav tm="0">
                                          <p:val>
                                            <p:strVal val="#ppt_y-.1"/>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additive="base">
                                        <p:cTn id="57" dur="500" fill="hold"/>
                                        <p:tgtEl>
                                          <p:spTgt spid="56"/>
                                        </p:tgtEl>
                                        <p:attrNameLst>
                                          <p:attrName>ppt_x</p:attrName>
                                        </p:attrNameLst>
                                      </p:cBhvr>
                                      <p:tavLst>
                                        <p:tav tm="0">
                                          <p:val>
                                            <p:strVal val="#ppt_x"/>
                                          </p:val>
                                        </p:tav>
                                        <p:tav tm="100000">
                                          <p:val>
                                            <p:strVal val="#ppt_x"/>
                                          </p:val>
                                        </p:tav>
                                      </p:tavLst>
                                    </p:anim>
                                    <p:anim calcmode="lin" valueType="num">
                                      <p:cBhvr additive="base">
                                        <p:cTn id="58" dur="500" fill="hold"/>
                                        <p:tgtEl>
                                          <p:spTgt spid="56"/>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8"/>
                                        </p:tgtEl>
                                        <p:attrNameLst>
                                          <p:attrName>style.visibility</p:attrName>
                                        </p:attrNameLst>
                                      </p:cBhvr>
                                      <p:to>
                                        <p:strVal val="visible"/>
                                      </p:to>
                                    </p:set>
                                    <p:anim calcmode="lin" valueType="num">
                                      <p:cBhvr additive="base">
                                        <p:cTn id="61" dur="500" fill="hold"/>
                                        <p:tgtEl>
                                          <p:spTgt spid="68"/>
                                        </p:tgtEl>
                                        <p:attrNameLst>
                                          <p:attrName>ppt_x</p:attrName>
                                        </p:attrNameLst>
                                      </p:cBhvr>
                                      <p:tavLst>
                                        <p:tav tm="0">
                                          <p:val>
                                            <p:strVal val="#ppt_x"/>
                                          </p:val>
                                        </p:tav>
                                        <p:tav tm="100000">
                                          <p:val>
                                            <p:strVal val="#ppt_x"/>
                                          </p:val>
                                        </p:tav>
                                      </p:tavLst>
                                    </p:anim>
                                    <p:anim calcmode="lin" valueType="num">
                                      <p:cBhvr additive="base">
                                        <p:cTn id="62" dur="500" fill="hold"/>
                                        <p:tgtEl>
                                          <p:spTgt spid="68"/>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09"/>
                                        </p:tgtEl>
                                        <p:attrNameLst>
                                          <p:attrName>style.visibility</p:attrName>
                                        </p:attrNameLst>
                                      </p:cBhvr>
                                      <p:to>
                                        <p:strVal val="visible"/>
                                      </p:to>
                                    </p:set>
                                    <p:anim calcmode="lin" valueType="num">
                                      <p:cBhvr additive="base">
                                        <p:cTn id="65" dur="500" fill="hold"/>
                                        <p:tgtEl>
                                          <p:spTgt spid="109"/>
                                        </p:tgtEl>
                                        <p:attrNameLst>
                                          <p:attrName>ppt_x</p:attrName>
                                        </p:attrNameLst>
                                      </p:cBhvr>
                                      <p:tavLst>
                                        <p:tav tm="0">
                                          <p:val>
                                            <p:strVal val="#ppt_x"/>
                                          </p:val>
                                        </p:tav>
                                        <p:tav tm="100000">
                                          <p:val>
                                            <p:strVal val="#ppt_x"/>
                                          </p:val>
                                        </p:tav>
                                      </p:tavLst>
                                    </p:anim>
                                    <p:anim calcmode="lin" valueType="num">
                                      <p:cBhvr additive="base">
                                        <p:cTn id="66" dur="500" fill="hold"/>
                                        <p:tgtEl>
                                          <p:spTgt spid="109"/>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13"/>
                                        </p:tgtEl>
                                        <p:attrNameLst>
                                          <p:attrName>style.visibility</p:attrName>
                                        </p:attrNameLst>
                                      </p:cBhvr>
                                      <p:to>
                                        <p:strVal val="visible"/>
                                      </p:to>
                                    </p:set>
                                    <p:anim calcmode="lin" valueType="num">
                                      <p:cBhvr additive="base">
                                        <p:cTn id="69" dur="500" fill="hold"/>
                                        <p:tgtEl>
                                          <p:spTgt spid="113"/>
                                        </p:tgtEl>
                                        <p:attrNameLst>
                                          <p:attrName>ppt_x</p:attrName>
                                        </p:attrNameLst>
                                      </p:cBhvr>
                                      <p:tavLst>
                                        <p:tav tm="0">
                                          <p:val>
                                            <p:strVal val="#ppt_x"/>
                                          </p:val>
                                        </p:tav>
                                        <p:tav tm="100000">
                                          <p:val>
                                            <p:strVal val="#ppt_x"/>
                                          </p:val>
                                        </p:tav>
                                      </p:tavLst>
                                    </p:anim>
                                    <p:anim calcmode="lin" valueType="num">
                                      <p:cBhvr additive="base">
                                        <p:cTn id="70" dur="500" fill="hold"/>
                                        <p:tgtEl>
                                          <p:spTgt spid="113"/>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21"/>
                                        </p:tgtEl>
                                        <p:attrNameLst>
                                          <p:attrName>style.visibility</p:attrName>
                                        </p:attrNameLst>
                                      </p:cBhvr>
                                      <p:to>
                                        <p:strVal val="visible"/>
                                      </p:to>
                                    </p:set>
                                    <p:anim calcmode="lin" valueType="num">
                                      <p:cBhvr additive="base">
                                        <p:cTn id="73" dur="500" fill="hold"/>
                                        <p:tgtEl>
                                          <p:spTgt spid="121"/>
                                        </p:tgtEl>
                                        <p:attrNameLst>
                                          <p:attrName>ppt_x</p:attrName>
                                        </p:attrNameLst>
                                      </p:cBhvr>
                                      <p:tavLst>
                                        <p:tav tm="0">
                                          <p:val>
                                            <p:strVal val="#ppt_x"/>
                                          </p:val>
                                        </p:tav>
                                        <p:tav tm="100000">
                                          <p:val>
                                            <p:strVal val="#ppt_x"/>
                                          </p:val>
                                        </p:tav>
                                      </p:tavLst>
                                    </p:anim>
                                    <p:anim calcmode="lin" valueType="num">
                                      <p:cBhvr additive="base">
                                        <p:cTn id="74"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29"/>
          <p:cNvSpPr txBox="1"/>
          <p:nvPr/>
        </p:nvSpPr>
        <p:spPr>
          <a:xfrm>
            <a:off x="4668453" y="2355139"/>
            <a:ext cx="3456384" cy="497957"/>
          </a:xfrm>
          <a:prstGeom prst="rect">
            <a:avLst/>
          </a:prstGeom>
          <a:noFill/>
        </p:spPr>
        <p:txBody>
          <a:bodyPr wrap="square" rtlCol="0">
            <a:spAutoFit/>
          </a:bodyPr>
          <a:lstStyle/>
          <a:p>
            <a:pPr>
              <a:lnSpc>
                <a:spcPct val="120000"/>
              </a:lnSpc>
            </a:pPr>
            <a:r>
              <a:rPr lang="zh-CN" altLang="en-US" sz="2400" b="1" dirty="0" smtClean="0">
                <a:solidFill>
                  <a:srgbClr val="252C35"/>
                </a:solidFill>
                <a:latin typeface="微软雅黑" panose="020B0503020204020204" pitchFamily="34" charset="-122"/>
                <a:ea typeface="微软雅黑" panose="020B0503020204020204" pitchFamily="34" charset="-122"/>
              </a:rPr>
              <a:t>持续学习 不断进步 </a:t>
            </a:r>
            <a:endParaRPr lang="zh-CN" altLang="en-US" sz="2400" b="1" dirty="0">
              <a:solidFill>
                <a:srgbClr val="252C35"/>
              </a:solidFill>
              <a:latin typeface="微软雅黑" panose="020B0503020204020204" pitchFamily="34" charset="-122"/>
              <a:ea typeface="微软雅黑" panose="020B0503020204020204" pitchFamily="34" charset="-122"/>
            </a:endParaRPr>
          </a:p>
        </p:txBody>
      </p:sp>
      <p:sp>
        <p:nvSpPr>
          <p:cNvPr id="57" name="TextBox 5"/>
          <p:cNvSpPr txBox="1"/>
          <p:nvPr/>
        </p:nvSpPr>
        <p:spPr>
          <a:xfrm>
            <a:off x="4225404" y="3513384"/>
            <a:ext cx="4302370" cy="1015663"/>
          </a:xfrm>
          <a:prstGeom prst="rect">
            <a:avLst/>
          </a:prstGeom>
          <a:noFill/>
        </p:spPr>
        <p:txBody>
          <a:bodyPr wrap="square" rtlCol="0">
            <a:spAutoFit/>
          </a:bodyPr>
          <a:lstStyle/>
          <a:p>
            <a:pPr>
              <a:lnSpc>
                <a:spcPct val="150000"/>
              </a:lnSpc>
            </a:pPr>
            <a:r>
              <a:rPr lang="zh-CN" altLang="en-US" sz="1000" dirty="0">
                <a:solidFill>
                  <a:srgbClr val="252C35"/>
                </a:solidFill>
                <a:latin typeface="微软雅黑" panose="020B0503020204020204" pitchFamily="34" charset="-122"/>
                <a:ea typeface="微软雅黑" panose="020B0503020204020204" pitchFamily="34" charset="-122"/>
              </a:rPr>
              <a:t>参加工作十年时间里，无论在哪个工作岗位，我始终坚持持续学习，不断充实自己。我认真贯彻党的方针政策和公司的各项</a:t>
            </a:r>
            <a:r>
              <a:rPr lang="zh-CN" altLang="en-US" sz="1000" dirty="0" smtClean="0">
                <a:solidFill>
                  <a:srgbClr val="252C35"/>
                </a:solidFill>
                <a:latin typeface="微软雅黑" panose="020B0503020204020204" pitchFamily="34" charset="-122"/>
                <a:ea typeface="微软雅黑" panose="020B0503020204020204" pitchFamily="34" charset="-122"/>
              </a:rPr>
              <a:t>要求始终</a:t>
            </a:r>
            <a:r>
              <a:rPr lang="zh-CN" altLang="en-US" sz="1000" dirty="0">
                <a:solidFill>
                  <a:srgbClr val="252C35"/>
                </a:solidFill>
                <a:latin typeface="微软雅黑" panose="020B0503020204020204" pitchFamily="34" charset="-122"/>
                <a:ea typeface="微软雅黑" panose="020B0503020204020204" pitchFamily="34" charset="-122"/>
              </a:rPr>
              <a:t>保持政治学习及工作技能的培训，在学习中领悟，在实践中提升。确保自身思想与行动和公司保持一致。</a:t>
            </a:r>
          </a:p>
        </p:txBody>
      </p:sp>
      <p:sp>
        <p:nvSpPr>
          <p:cNvPr id="63" name="任意多边形 62"/>
          <p:cNvSpPr/>
          <p:nvPr/>
        </p:nvSpPr>
        <p:spPr>
          <a:xfrm>
            <a:off x="4285874" y="2471922"/>
            <a:ext cx="274346" cy="274346"/>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TextBox 29"/>
          <p:cNvSpPr txBox="1"/>
          <p:nvPr/>
        </p:nvSpPr>
        <p:spPr>
          <a:xfrm>
            <a:off x="4225404" y="2802843"/>
            <a:ext cx="3178739" cy="461665"/>
          </a:xfrm>
          <a:prstGeom prst="rect">
            <a:avLst/>
          </a:prstGeom>
          <a:noFill/>
        </p:spPr>
        <p:txBody>
          <a:bodyPr wrap="square" rtlCol="0">
            <a:spAutoFit/>
          </a:bodyPr>
          <a:lstStyle/>
          <a:p>
            <a:pPr algn="dist">
              <a:lnSpc>
                <a:spcPct val="120000"/>
              </a:lnSpc>
            </a:pPr>
            <a:r>
              <a:rPr lang="en-US" altLang="zh-CN" sz="2000" dirty="0" smtClean="0">
                <a:solidFill>
                  <a:srgbClr val="7996D8"/>
                </a:solidFill>
                <a:latin typeface="Aparajita" panose="020B0604020202020204" pitchFamily="34" charset="0"/>
                <a:ea typeface="微软雅黑" panose="020B0503020204020204" pitchFamily="34" charset="-122"/>
                <a:cs typeface="Aparajita" panose="020B0604020202020204" pitchFamily="34" charset="0"/>
              </a:rPr>
              <a:t>CONTINUOUS LEARNING</a:t>
            </a:r>
            <a:endParaRPr lang="zh-CN" altLang="en-US" sz="2000" dirty="0">
              <a:solidFill>
                <a:srgbClr val="7996D8"/>
              </a:solidFill>
              <a:latin typeface="Aparajita" panose="020B0604020202020204" pitchFamily="34" charset="0"/>
              <a:ea typeface="微软雅黑" panose="020B0503020204020204" pitchFamily="34" charset="-122"/>
              <a:cs typeface="Aparajita" panose="020B0604020202020204" pitchFamily="34" charset="0"/>
            </a:endParaRPr>
          </a:p>
        </p:txBody>
      </p:sp>
      <p:cxnSp>
        <p:nvCxnSpPr>
          <p:cNvPr id="17" name="直接连接符 16"/>
          <p:cNvCxnSpPr/>
          <p:nvPr/>
        </p:nvCxnSpPr>
        <p:spPr>
          <a:xfrm>
            <a:off x="4317284" y="3391677"/>
            <a:ext cx="462457" cy="0"/>
          </a:xfrm>
          <a:prstGeom prst="line">
            <a:avLst/>
          </a:prstGeom>
          <a:ln w="38100">
            <a:solidFill>
              <a:srgbClr val="252C35"/>
            </a:solidFill>
          </a:ln>
        </p:spPr>
        <p:style>
          <a:lnRef idx="1">
            <a:schemeClr val="accent1"/>
          </a:lnRef>
          <a:fillRef idx="0">
            <a:schemeClr val="accent1"/>
          </a:fillRef>
          <a:effectRef idx="0">
            <a:schemeClr val="accent1"/>
          </a:effectRef>
          <a:fontRef idx="minor">
            <a:schemeClr val="tx1"/>
          </a:fontRef>
        </p:style>
      </p:cxnSp>
      <p:sp>
        <p:nvSpPr>
          <p:cNvPr id="20"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smtClean="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思想成长</a:t>
            </a:r>
          </a:p>
        </p:txBody>
      </p:sp>
      <p:sp>
        <p:nvSpPr>
          <p:cNvPr id="21"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pic>
        <p:nvPicPr>
          <p:cNvPr id="6" name="图片 5"/>
          <p:cNvPicPr>
            <a:picLocks noChangeAspect="1"/>
          </p:cNvPicPr>
          <p:nvPr/>
        </p:nvPicPr>
        <p:blipFill>
          <a:blip r:embed="rId3" cstate="screen">
            <a:duotone>
              <a:schemeClr val="accent5">
                <a:shade val="45000"/>
                <a:satMod val="135000"/>
              </a:schemeClr>
              <a:prstClr val="white"/>
            </a:duotone>
          </a:blip>
          <a:stretch>
            <a:fillRect/>
          </a:stretch>
        </p:blipFill>
        <p:spPr>
          <a:xfrm flipH="1">
            <a:off x="8328990" y="4050107"/>
            <a:ext cx="2504661" cy="1727353"/>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750"/>
                                        <p:tgtEl>
                                          <p:spTgt spid="20"/>
                                        </p:tgtEl>
                                      </p:cBhvr>
                                    </p:animEffect>
                                    <p:anim calcmode="lin" valueType="num">
                                      <p:cBhvr>
                                        <p:cTn id="8" dur="750" fill="hold"/>
                                        <p:tgtEl>
                                          <p:spTgt spid="20"/>
                                        </p:tgtEl>
                                        <p:attrNameLst>
                                          <p:attrName>ppt_x</p:attrName>
                                        </p:attrNameLst>
                                      </p:cBhvr>
                                      <p:tavLst>
                                        <p:tav tm="0">
                                          <p:val>
                                            <p:strVal val="#ppt_x"/>
                                          </p:val>
                                        </p:tav>
                                        <p:tav tm="100000">
                                          <p:val>
                                            <p:strVal val="#ppt_x"/>
                                          </p:val>
                                        </p:tav>
                                      </p:tavLst>
                                    </p:anim>
                                    <p:anim calcmode="lin" valueType="num">
                                      <p:cBhvr>
                                        <p:cTn id="9" dur="750" fill="hold"/>
                                        <p:tgtEl>
                                          <p:spTgt spid="2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750"/>
                                        <p:tgtEl>
                                          <p:spTgt spid="21"/>
                                        </p:tgtEl>
                                      </p:cBhvr>
                                    </p:animEffect>
                                    <p:anim calcmode="lin" valueType="num">
                                      <p:cBhvr>
                                        <p:cTn id="13" dur="750" fill="hold"/>
                                        <p:tgtEl>
                                          <p:spTgt spid="21"/>
                                        </p:tgtEl>
                                        <p:attrNameLst>
                                          <p:attrName>ppt_x</p:attrName>
                                        </p:attrNameLst>
                                      </p:cBhvr>
                                      <p:tavLst>
                                        <p:tav tm="0">
                                          <p:val>
                                            <p:strVal val="#ppt_x"/>
                                          </p:val>
                                        </p:tav>
                                        <p:tav tm="100000">
                                          <p:val>
                                            <p:strVal val="#ppt_x"/>
                                          </p:val>
                                        </p:tav>
                                      </p:tavLst>
                                    </p:anim>
                                    <p:anim calcmode="lin" valueType="num">
                                      <p:cBhvr>
                                        <p:cTn id="14" dur="750" fill="hold"/>
                                        <p:tgtEl>
                                          <p:spTgt spid="2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barn(inVertical)">
                                      <p:cBhvr>
                                        <p:cTn id="18" dur="500"/>
                                        <p:tgtEl>
                                          <p:spTgt spid="5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p:cTn id="21" dur="500" fill="hold"/>
                                        <p:tgtEl>
                                          <p:spTgt spid="63"/>
                                        </p:tgtEl>
                                        <p:attrNameLst>
                                          <p:attrName>ppt_w</p:attrName>
                                        </p:attrNameLst>
                                      </p:cBhvr>
                                      <p:tavLst>
                                        <p:tav tm="0">
                                          <p:val>
                                            <p:fltVal val="0"/>
                                          </p:val>
                                        </p:tav>
                                        <p:tav tm="100000">
                                          <p:val>
                                            <p:strVal val="#ppt_w"/>
                                          </p:val>
                                        </p:tav>
                                      </p:tavLst>
                                    </p:anim>
                                    <p:anim calcmode="lin" valueType="num">
                                      <p:cBhvr>
                                        <p:cTn id="22" dur="500" fill="hold"/>
                                        <p:tgtEl>
                                          <p:spTgt spid="63"/>
                                        </p:tgtEl>
                                        <p:attrNameLst>
                                          <p:attrName>ppt_h</p:attrName>
                                        </p:attrNameLst>
                                      </p:cBhvr>
                                      <p:tavLst>
                                        <p:tav tm="0">
                                          <p:val>
                                            <p:fltVal val="0"/>
                                          </p:val>
                                        </p:tav>
                                        <p:tav tm="100000">
                                          <p:val>
                                            <p:strVal val="#ppt_h"/>
                                          </p:val>
                                        </p:tav>
                                      </p:tavLst>
                                    </p:anim>
                                    <p:animEffect transition="in" filter="fade">
                                      <p:cBhvr>
                                        <p:cTn id="23" dur="500"/>
                                        <p:tgtEl>
                                          <p:spTgt spid="63"/>
                                        </p:tgtEl>
                                      </p:cBhvr>
                                    </p:animEffect>
                                  </p:childTnLst>
                                </p:cTn>
                              </p:par>
                              <p:par>
                                <p:cTn id="24" presetID="2" presetClass="entr" presetSubtype="6"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1+#ppt_w/2"/>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16" presetClass="entr" presetSubtype="21" fill="hold" grpId="0"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barn(inVertical)">
                                      <p:cBhvr>
                                        <p:cTn id="31" dur="500"/>
                                        <p:tgtEl>
                                          <p:spTgt spid="64"/>
                                        </p:tgtEl>
                                      </p:cBhvr>
                                    </p:animEffect>
                                  </p:childTnLst>
                                </p:cTn>
                              </p:par>
                              <p:par>
                                <p:cTn id="32" presetID="22" presetClass="entr" presetSubtype="8"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p:stCondLst>
                              <p:cond delay="2000"/>
                            </p:stCondLst>
                            <p:childTnLst>
                              <p:par>
                                <p:cTn id="36" presetID="1" presetClass="entr" presetSubtype="0" fill="hold" grpId="0" nodeType="afterEffect">
                                  <p:stCondLst>
                                    <p:cond delay="0"/>
                                  </p:stCondLst>
                                  <p:iterate type="lt">
                                    <p:tmAbs val="30"/>
                                  </p:iterate>
                                  <p:childTnLst>
                                    <p:set>
                                      <p:cBhvr>
                                        <p:cTn id="37"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7" grpId="0"/>
      <p:bldP spid="63" grpId="0" animBg="1"/>
      <p:bldP spid="64"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smtClean="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思想成长</a:t>
            </a:r>
          </a:p>
        </p:txBody>
      </p:sp>
      <p:sp>
        <p:nvSpPr>
          <p:cNvPr id="19"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grpSp>
        <p:nvGrpSpPr>
          <p:cNvPr id="5" name="组合 4"/>
          <p:cNvGrpSpPr/>
          <p:nvPr/>
        </p:nvGrpSpPr>
        <p:grpSpPr>
          <a:xfrm>
            <a:off x="4128423" y="2106065"/>
            <a:ext cx="6733344" cy="1051429"/>
            <a:chOff x="4015409" y="2157435"/>
            <a:chExt cx="6733344" cy="1051429"/>
          </a:xfrm>
        </p:grpSpPr>
        <p:sp>
          <p:nvSpPr>
            <p:cNvPr id="22" name="矩形 21"/>
            <p:cNvSpPr/>
            <p:nvPr/>
          </p:nvSpPr>
          <p:spPr>
            <a:xfrm>
              <a:off x="4015409" y="2157435"/>
              <a:ext cx="6289571" cy="1051429"/>
            </a:xfrm>
            <a:prstGeom prst="rect">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16"/>
            <p:cNvSpPr txBox="1"/>
            <p:nvPr/>
          </p:nvSpPr>
          <p:spPr>
            <a:xfrm>
              <a:off x="5635986" y="2380531"/>
              <a:ext cx="5112767" cy="646331"/>
            </a:xfrm>
            <a:prstGeom prst="rect">
              <a:avLst/>
            </a:prstGeom>
            <a:noFill/>
          </p:spPr>
          <p:txBody>
            <a:bodyPr wrap="square" rtlCol="0">
              <a:spAutoFit/>
            </a:bodyPr>
            <a:lstStyle/>
            <a:p>
              <a:pPr marL="171450" indent="-171450">
                <a:lnSpc>
                  <a:spcPct val="12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始终把个人思想道德建设放在突出位置，顾大局，识大体，讲党性。</a:t>
              </a:r>
            </a:p>
            <a:p>
              <a:pPr marL="171450" indent="-171450">
                <a:lnSpc>
                  <a:spcPct val="12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注重从讲政治的观点发现、分析、解决问题。</a:t>
              </a:r>
            </a:p>
            <a:p>
              <a:pPr marL="171450" indent="-171450">
                <a:lnSpc>
                  <a:spcPct val="12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自觉服从组织领导，维护集体权益，遵守组织纪律</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 name="矩形 2"/>
            <p:cNvSpPr/>
            <p:nvPr/>
          </p:nvSpPr>
          <p:spPr>
            <a:xfrm>
              <a:off x="4333879" y="2472121"/>
              <a:ext cx="957309" cy="455865"/>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Adobe 黑体 Std R" panose="020B0400000000000000" pitchFamily="34" charset="-122"/>
                  <a:ea typeface="Adobe 黑体 Std R" panose="020B0400000000000000" pitchFamily="34" charset="-122"/>
                </a:rPr>
                <a:t>政治认识</a:t>
              </a:r>
              <a:endParaRPr lang="zh-CN" altLang="en-US" sz="1400" dirty="0">
                <a:solidFill>
                  <a:schemeClr val="bg1"/>
                </a:solidFill>
                <a:latin typeface="Adobe 黑体 Std R" panose="020B0400000000000000" pitchFamily="34" charset="-122"/>
                <a:ea typeface="Adobe 黑体 Std R" panose="020B0400000000000000" pitchFamily="34" charset="-122"/>
              </a:endParaRPr>
            </a:p>
          </p:txBody>
        </p:sp>
      </p:grpSp>
      <p:grpSp>
        <p:nvGrpSpPr>
          <p:cNvPr id="24" name="组合 23"/>
          <p:cNvGrpSpPr/>
          <p:nvPr/>
        </p:nvGrpSpPr>
        <p:grpSpPr>
          <a:xfrm>
            <a:off x="4128423" y="3274134"/>
            <a:ext cx="6733344" cy="1054093"/>
            <a:chOff x="4015409" y="2157435"/>
            <a:chExt cx="6733344" cy="1054093"/>
          </a:xfrm>
        </p:grpSpPr>
        <p:sp>
          <p:nvSpPr>
            <p:cNvPr id="25" name="矩形 24"/>
            <p:cNvSpPr/>
            <p:nvPr/>
          </p:nvSpPr>
          <p:spPr>
            <a:xfrm>
              <a:off x="4015409" y="2157435"/>
              <a:ext cx="6289571" cy="1051429"/>
            </a:xfrm>
            <a:prstGeom prst="rect">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16"/>
            <p:cNvSpPr txBox="1"/>
            <p:nvPr/>
          </p:nvSpPr>
          <p:spPr>
            <a:xfrm>
              <a:off x="5635986" y="2380531"/>
              <a:ext cx="5112767" cy="830997"/>
            </a:xfrm>
            <a:prstGeom prst="rect">
              <a:avLst/>
            </a:prstGeom>
            <a:noFill/>
          </p:spPr>
          <p:txBody>
            <a:bodyPr wrap="square" rtlCol="0">
              <a:spAutoFit/>
            </a:bodyPr>
            <a:lstStyle/>
            <a:p>
              <a:pPr marL="171450" indent="-171450">
                <a:lnSpc>
                  <a:spcPct val="120000"/>
                </a:lnSpc>
                <a:buFont typeface="Wingdings" panose="05000000000000000000" pitchFamily="2" charset="2"/>
                <a:buChar char="n"/>
              </a:pP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踏实工作，做到知实情、讲实话、办实事、求实效。</a:t>
              </a:r>
            </a:p>
            <a:p>
              <a:pPr marL="171450" indent="-171450">
                <a:lnSpc>
                  <a:spcPct val="120000"/>
                </a:lnSpc>
                <a:buFont typeface="Wingdings" panose="05000000000000000000" pitchFamily="2" charset="2"/>
                <a:buChar char="n"/>
              </a:pP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能与部门人员、中队班子真诚相待，密切协作。</a:t>
              </a:r>
            </a:p>
            <a:p>
              <a:pPr marL="171450" indent="-171450">
                <a:lnSpc>
                  <a:spcPct val="120000"/>
                </a:lnSpc>
                <a:buFont typeface="Wingdings" panose="05000000000000000000" pitchFamily="2" charset="2"/>
                <a:buChar char="n"/>
              </a:pP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充分发扬民主，精诚团结与大家一道工作。</a:t>
              </a:r>
            </a:p>
            <a:p>
              <a:pPr marL="171450" indent="-171450">
                <a:lnSpc>
                  <a:spcPct val="120000"/>
                </a:lnSpc>
                <a:buFont typeface="Wingdings" panose="05000000000000000000" pitchFamily="2" charset="2"/>
                <a:buChar char="n"/>
              </a:pP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能虚心听取各方意见，敢于自己开展批评与自我批评。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4333879" y="2472121"/>
              <a:ext cx="957309" cy="455865"/>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Adobe 黑体 Std R" panose="020B0400000000000000" pitchFamily="34" charset="-122"/>
                  <a:ea typeface="Adobe 黑体 Std R" panose="020B0400000000000000" pitchFamily="34" charset="-122"/>
                </a:rPr>
                <a:t>工作作风</a:t>
              </a:r>
            </a:p>
          </p:txBody>
        </p:sp>
      </p:grpSp>
      <p:grpSp>
        <p:nvGrpSpPr>
          <p:cNvPr id="28" name="组合 27"/>
          <p:cNvGrpSpPr/>
          <p:nvPr/>
        </p:nvGrpSpPr>
        <p:grpSpPr>
          <a:xfrm>
            <a:off x="4128423" y="4442203"/>
            <a:ext cx="6733344" cy="1051429"/>
            <a:chOff x="4015409" y="2157435"/>
            <a:chExt cx="6733344" cy="1051429"/>
          </a:xfrm>
        </p:grpSpPr>
        <p:sp>
          <p:nvSpPr>
            <p:cNvPr id="29" name="矩形 28"/>
            <p:cNvSpPr/>
            <p:nvPr/>
          </p:nvSpPr>
          <p:spPr>
            <a:xfrm>
              <a:off x="4015409" y="2157435"/>
              <a:ext cx="6289571" cy="1051429"/>
            </a:xfrm>
            <a:prstGeom prst="rect">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16"/>
            <p:cNvSpPr txBox="1"/>
            <p:nvPr/>
          </p:nvSpPr>
          <p:spPr>
            <a:xfrm>
              <a:off x="5635986" y="2380531"/>
              <a:ext cx="5112767" cy="646331"/>
            </a:xfrm>
            <a:prstGeom prst="rect">
              <a:avLst/>
            </a:prstGeom>
            <a:noFill/>
          </p:spPr>
          <p:txBody>
            <a:bodyPr wrap="square" rtlCol="0">
              <a:spAutoFit/>
            </a:bodyPr>
            <a:lstStyle/>
            <a:p>
              <a:pPr marL="171450" indent="-171450">
                <a:lnSpc>
                  <a:spcPct val="120000"/>
                </a:lnSpc>
                <a:buFont typeface="Wingdings" panose="05000000000000000000" pitchFamily="2" charset="2"/>
                <a:buChar char="n"/>
              </a:pP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坚决做到既干事又干净，没有违反党纪政纪条规的事。</a:t>
              </a:r>
            </a:p>
            <a:p>
              <a:pPr marL="171450" indent="-171450">
                <a:lnSpc>
                  <a:spcPct val="120000"/>
                </a:lnSpc>
                <a:buFont typeface="Wingdings" panose="05000000000000000000" pitchFamily="2" charset="2"/>
                <a:buChar char="n"/>
              </a:pP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认真做好职责内的廉洁工作、不摸红线、不触底线。</a:t>
              </a:r>
            </a:p>
            <a:p>
              <a:pPr marL="171450" indent="-171450">
                <a:lnSpc>
                  <a:spcPct val="120000"/>
                </a:lnSpc>
                <a:buFont typeface="Wingdings" panose="05000000000000000000" pitchFamily="2" charset="2"/>
                <a:buChar char="n"/>
              </a:pP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积极编制廉洁课件，组织中队员工开展廉洁教育培训。</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矩形 30"/>
            <p:cNvSpPr/>
            <p:nvPr/>
          </p:nvSpPr>
          <p:spPr>
            <a:xfrm>
              <a:off x="4333879" y="2472121"/>
              <a:ext cx="957309" cy="455865"/>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bg1"/>
                  </a:solidFill>
                  <a:latin typeface="Adobe 黑体 Std R" panose="020B0400000000000000" pitchFamily="34" charset="-122"/>
                  <a:ea typeface="Adobe 黑体 Std R" panose="020B0400000000000000" pitchFamily="34" charset="-122"/>
                </a:rPr>
                <a:t>廉洁从业</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750"/>
                                        <p:tgtEl>
                                          <p:spTgt spid="18"/>
                                        </p:tgtEl>
                                      </p:cBhvr>
                                    </p:animEffect>
                                    <p:anim calcmode="lin" valueType="num">
                                      <p:cBhvr>
                                        <p:cTn id="8" dur="750" fill="hold"/>
                                        <p:tgtEl>
                                          <p:spTgt spid="18"/>
                                        </p:tgtEl>
                                        <p:attrNameLst>
                                          <p:attrName>ppt_x</p:attrName>
                                        </p:attrNameLst>
                                      </p:cBhvr>
                                      <p:tavLst>
                                        <p:tav tm="0">
                                          <p:val>
                                            <p:strVal val="#ppt_x"/>
                                          </p:val>
                                        </p:tav>
                                        <p:tav tm="100000">
                                          <p:val>
                                            <p:strVal val="#ppt_x"/>
                                          </p:val>
                                        </p:tav>
                                      </p:tavLst>
                                    </p:anim>
                                    <p:anim calcmode="lin" valueType="num">
                                      <p:cBhvr>
                                        <p:cTn id="9" dur="75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750"/>
                                        <p:tgtEl>
                                          <p:spTgt spid="19"/>
                                        </p:tgtEl>
                                      </p:cBhvr>
                                    </p:animEffect>
                                    <p:anim calcmode="lin" valueType="num">
                                      <p:cBhvr>
                                        <p:cTn id="13" dur="750" fill="hold"/>
                                        <p:tgtEl>
                                          <p:spTgt spid="19"/>
                                        </p:tgtEl>
                                        <p:attrNameLst>
                                          <p:attrName>ppt_x</p:attrName>
                                        </p:attrNameLst>
                                      </p:cBhvr>
                                      <p:tavLst>
                                        <p:tav tm="0">
                                          <p:val>
                                            <p:strVal val="#ppt_x"/>
                                          </p:val>
                                        </p:tav>
                                        <p:tav tm="100000">
                                          <p:val>
                                            <p:strVal val="#ppt_x"/>
                                          </p:val>
                                        </p:tav>
                                      </p:tavLst>
                                    </p:anim>
                                    <p:anim calcmode="lin" valueType="num">
                                      <p:cBhvr>
                                        <p:cTn id="14" dur="750" fill="hold"/>
                                        <p:tgtEl>
                                          <p:spTgt spid="1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1+#ppt_w/2"/>
                                          </p:val>
                                        </p:tav>
                                        <p:tav tm="100000">
                                          <p:val>
                                            <p:strVal val="#ppt_x"/>
                                          </p:val>
                                        </p:tav>
                                      </p:tavLst>
                                    </p:anim>
                                    <p:anim calcmode="lin" valueType="num">
                                      <p:cBhvr additive="base">
                                        <p:cTn id="24" dur="500" fill="hold"/>
                                        <p:tgtEl>
                                          <p:spTgt spid="24"/>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fill="hold"/>
                                        <p:tgtEl>
                                          <p:spTgt spid="28"/>
                                        </p:tgtEl>
                                        <p:attrNameLst>
                                          <p:attrName>ppt_x</p:attrName>
                                        </p:attrNameLst>
                                      </p:cBhvr>
                                      <p:tavLst>
                                        <p:tav tm="0">
                                          <p:val>
                                            <p:strVal val="1+#ppt_w/2"/>
                                          </p:val>
                                        </p:tav>
                                        <p:tav tm="100000">
                                          <p:val>
                                            <p:strVal val="#ppt_x"/>
                                          </p:val>
                                        </p:tav>
                                      </p:tavLst>
                                    </p:anim>
                                    <p:anim calcmode="lin" valueType="num">
                                      <p:cBhvr additive="base">
                                        <p:cTn id="29"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3989589" y="2279243"/>
            <a:ext cx="4817529" cy="818640"/>
            <a:chOff x="4296082" y="2572057"/>
            <a:chExt cx="5191479" cy="818640"/>
          </a:xfrm>
        </p:grpSpPr>
        <p:grpSp>
          <p:nvGrpSpPr>
            <p:cNvPr id="4" name="组合 3"/>
            <p:cNvGrpSpPr/>
            <p:nvPr/>
          </p:nvGrpSpPr>
          <p:grpSpPr>
            <a:xfrm>
              <a:off x="4296083" y="2572057"/>
              <a:ext cx="5191478" cy="818640"/>
              <a:chOff x="4296083" y="2572057"/>
              <a:chExt cx="5191478" cy="818640"/>
            </a:xfrm>
          </p:grpSpPr>
          <p:sp>
            <p:nvSpPr>
              <p:cNvPr id="3" name="圆角矩形 2"/>
              <p:cNvSpPr/>
              <p:nvPr/>
            </p:nvSpPr>
            <p:spPr>
              <a:xfrm>
                <a:off x="4296083" y="2572057"/>
                <a:ext cx="5191478" cy="818640"/>
              </a:xfrm>
              <a:prstGeom prst="roundRect">
                <a:avLst>
                  <a:gd name="adj" fmla="val 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47"/>
              <p:cNvSpPr txBox="1"/>
              <p:nvPr/>
            </p:nvSpPr>
            <p:spPr>
              <a:xfrm>
                <a:off x="4947741" y="2749515"/>
                <a:ext cx="4435077" cy="461665"/>
              </a:xfrm>
              <a:prstGeom prst="rect">
                <a:avLst/>
              </a:prstGeom>
              <a:noFill/>
            </p:spPr>
            <p:txBody>
              <a:bodyPr wrap="square" rtlCol="0">
                <a:spAutoFit/>
              </a:bodyPr>
              <a:lstStyle/>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入职十年，</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多次获</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“优秀员工奖”称号；思想认识和工作能力得到领导与同事们的一致认可。</a:t>
                </a:r>
              </a:p>
            </p:txBody>
          </p:sp>
        </p:grpSp>
        <p:sp>
          <p:nvSpPr>
            <p:cNvPr id="5" name="矩形 4"/>
            <p:cNvSpPr/>
            <p:nvPr/>
          </p:nvSpPr>
          <p:spPr>
            <a:xfrm>
              <a:off x="4296082" y="2572057"/>
              <a:ext cx="543373" cy="818640"/>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Adobe 黑体 Std R" panose="020B0400000000000000" pitchFamily="34" charset="-122"/>
                  <a:ea typeface="Adobe 黑体 Std R" panose="020B0400000000000000" pitchFamily="34" charset="-122"/>
                </a:rPr>
                <a:t>成效</a:t>
              </a:r>
              <a:endParaRPr lang="zh-CN" altLang="en-US" dirty="0">
                <a:latin typeface="Adobe 黑体 Std R" panose="020B0400000000000000" pitchFamily="34" charset="-122"/>
                <a:ea typeface="Adobe 黑体 Std R" panose="020B0400000000000000" pitchFamily="34" charset="-122"/>
              </a:endParaRPr>
            </a:p>
          </p:txBody>
        </p:sp>
      </p:grpSp>
      <p:sp>
        <p:nvSpPr>
          <p:cNvPr id="31"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思想成长</a:t>
            </a:r>
          </a:p>
        </p:txBody>
      </p:sp>
      <p:sp>
        <p:nvSpPr>
          <p:cNvPr id="33"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grpSp>
        <p:nvGrpSpPr>
          <p:cNvPr id="35" name="组合 34"/>
          <p:cNvGrpSpPr/>
          <p:nvPr/>
        </p:nvGrpSpPr>
        <p:grpSpPr>
          <a:xfrm>
            <a:off x="3989589" y="3313337"/>
            <a:ext cx="4817529" cy="818640"/>
            <a:chOff x="4296082" y="2572057"/>
            <a:chExt cx="5191479" cy="818640"/>
          </a:xfrm>
        </p:grpSpPr>
        <p:grpSp>
          <p:nvGrpSpPr>
            <p:cNvPr id="36" name="组合 35"/>
            <p:cNvGrpSpPr/>
            <p:nvPr/>
          </p:nvGrpSpPr>
          <p:grpSpPr>
            <a:xfrm>
              <a:off x="4296083" y="2572057"/>
              <a:ext cx="5191478" cy="818640"/>
              <a:chOff x="4296083" y="2572057"/>
              <a:chExt cx="5191478" cy="818640"/>
            </a:xfrm>
          </p:grpSpPr>
          <p:sp>
            <p:nvSpPr>
              <p:cNvPr id="38" name="圆角矩形 37"/>
              <p:cNvSpPr/>
              <p:nvPr/>
            </p:nvSpPr>
            <p:spPr>
              <a:xfrm>
                <a:off x="4296083" y="2572057"/>
                <a:ext cx="5191478" cy="818640"/>
              </a:xfrm>
              <a:prstGeom prst="roundRect">
                <a:avLst>
                  <a:gd name="adj" fmla="val 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47"/>
              <p:cNvSpPr txBox="1"/>
              <p:nvPr/>
            </p:nvSpPr>
            <p:spPr>
              <a:xfrm>
                <a:off x="4947741" y="2749515"/>
                <a:ext cx="4435077" cy="461665"/>
              </a:xfrm>
              <a:prstGeom prst="rect">
                <a:avLst/>
              </a:prstGeom>
              <a:noFill/>
            </p:spPr>
            <p:txBody>
              <a:bodyPr wrap="square" rtlCol="0">
                <a:spAutoFit/>
              </a:bodyPr>
              <a:lstStyle/>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努力做到了“适应、主动、创造、规范”，丰富并提高了管理和服务能力，自身办文、办事、办会能力和写作能力不断增强。</a:t>
                </a:r>
              </a:p>
            </p:txBody>
          </p:sp>
        </p:grpSp>
        <p:sp>
          <p:nvSpPr>
            <p:cNvPr id="37" name="矩形 36"/>
            <p:cNvSpPr/>
            <p:nvPr/>
          </p:nvSpPr>
          <p:spPr>
            <a:xfrm>
              <a:off x="4296082" y="2572057"/>
              <a:ext cx="543373" cy="818640"/>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Adobe 黑体 Std R" panose="020B0400000000000000" pitchFamily="34" charset="-122"/>
                  <a:ea typeface="Adobe 黑体 Std R" panose="020B0400000000000000" pitchFamily="34" charset="-122"/>
                </a:rPr>
                <a:t>行动</a:t>
              </a:r>
            </a:p>
          </p:txBody>
        </p:sp>
      </p:grpSp>
      <p:grpSp>
        <p:nvGrpSpPr>
          <p:cNvPr id="42" name="组合 41"/>
          <p:cNvGrpSpPr/>
          <p:nvPr/>
        </p:nvGrpSpPr>
        <p:grpSpPr>
          <a:xfrm>
            <a:off x="3989589" y="4347431"/>
            <a:ext cx="4817529" cy="818640"/>
            <a:chOff x="4296082" y="2572057"/>
            <a:chExt cx="5191479" cy="818640"/>
          </a:xfrm>
        </p:grpSpPr>
        <p:grpSp>
          <p:nvGrpSpPr>
            <p:cNvPr id="43" name="组合 42"/>
            <p:cNvGrpSpPr/>
            <p:nvPr/>
          </p:nvGrpSpPr>
          <p:grpSpPr>
            <a:xfrm>
              <a:off x="4296083" y="2572057"/>
              <a:ext cx="5191478" cy="818640"/>
              <a:chOff x="4296083" y="2572057"/>
              <a:chExt cx="5191478" cy="818640"/>
            </a:xfrm>
          </p:grpSpPr>
          <p:sp>
            <p:nvSpPr>
              <p:cNvPr id="54" name="圆角矩形 53"/>
              <p:cNvSpPr/>
              <p:nvPr/>
            </p:nvSpPr>
            <p:spPr>
              <a:xfrm>
                <a:off x="4296083" y="2572057"/>
                <a:ext cx="5191478" cy="818640"/>
              </a:xfrm>
              <a:prstGeom prst="roundRect">
                <a:avLst>
                  <a:gd name="adj" fmla="val 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TextBox 47"/>
              <p:cNvSpPr txBox="1"/>
              <p:nvPr/>
            </p:nvSpPr>
            <p:spPr>
              <a:xfrm>
                <a:off x="4947741" y="2689355"/>
                <a:ext cx="4435077" cy="461665"/>
              </a:xfrm>
              <a:prstGeom prst="rect">
                <a:avLst/>
              </a:prstGeom>
              <a:noFill/>
            </p:spPr>
            <p:txBody>
              <a:bodyPr wrap="square" rtlCol="0">
                <a:spAutoFit/>
              </a:bodyPr>
              <a:lstStyle/>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无论在文秘，秘书岗位还是在市场经营岗位和项目管理岗位，我都能自觉主动学习新知识坚持理论学习与工作实践相结合切实在学以致用上下功夫。</a:t>
                </a:r>
              </a:p>
            </p:txBody>
          </p:sp>
        </p:grpSp>
        <p:sp>
          <p:nvSpPr>
            <p:cNvPr id="53" name="矩形 52"/>
            <p:cNvSpPr/>
            <p:nvPr/>
          </p:nvSpPr>
          <p:spPr>
            <a:xfrm>
              <a:off x="4296082" y="2572057"/>
              <a:ext cx="543373" cy="818640"/>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Adobe 黑体 Std R" panose="020B0400000000000000" pitchFamily="34" charset="-122"/>
                  <a:ea typeface="Adobe 黑体 Std R" panose="020B0400000000000000" pitchFamily="34" charset="-122"/>
                </a:rPr>
                <a:t>岗位</a:t>
              </a:r>
            </a:p>
          </p:txBody>
        </p:sp>
      </p:grpSp>
      <p:pic>
        <p:nvPicPr>
          <p:cNvPr id="16" name="图片 15"/>
          <p:cNvPicPr>
            <a:picLocks noChangeAspect="1"/>
          </p:cNvPicPr>
          <p:nvPr/>
        </p:nvPicPr>
        <p:blipFill>
          <a:blip r:embed="rId3" cstate="screen"/>
          <a:stretch>
            <a:fillRect/>
          </a:stretch>
        </p:blipFill>
        <p:spPr>
          <a:xfrm>
            <a:off x="8442885" y="2332844"/>
            <a:ext cx="2315773" cy="3021068"/>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750"/>
                                        <p:tgtEl>
                                          <p:spTgt spid="31"/>
                                        </p:tgtEl>
                                      </p:cBhvr>
                                    </p:animEffect>
                                    <p:anim calcmode="lin" valueType="num">
                                      <p:cBhvr>
                                        <p:cTn id="8" dur="750" fill="hold"/>
                                        <p:tgtEl>
                                          <p:spTgt spid="31"/>
                                        </p:tgtEl>
                                        <p:attrNameLst>
                                          <p:attrName>ppt_x</p:attrName>
                                        </p:attrNameLst>
                                      </p:cBhvr>
                                      <p:tavLst>
                                        <p:tav tm="0">
                                          <p:val>
                                            <p:strVal val="#ppt_x"/>
                                          </p:val>
                                        </p:tav>
                                        <p:tav tm="100000">
                                          <p:val>
                                            <p:strVal val="#ppt_x"/>
                                          </p:val>
                                        </p:tav>
                                      </p:tavLst>
                                    </p:anim>
                                    <p:anim calcmode="lin" valueType="num">
                                      <p:cBhvr>
                                        <p:cTn id="9" dur="750" fill="hold"/>
                                        <p:tgtEl>
                                          <p:spTgt spid="3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750"/>
                                        <p:tgtEl>
                                          <p:spTgt spid="33"/>
                                        </p:tgtEl>
                                      </p:cBhvr>
                                    </p:animEffect>
                                    <p:anim calcmode="lin" valueType="num">
                                      <p:cBhvr>
                                        <p:cTn id="13" dur="750" fill="hold"/>
                                        <p:tgtEl>
                                          <p:spTgt spid="33"/>
                                        </p:tgtEl>
                                        <p:attrNameLst>
                                          <p:attrName>ppt_x</p:attrName>
                                        </p:attrNameLst>
                                      </p:cBhvr>
                                      <p:tavLst>
                                        <p:tav tm="0">
                                          <p:val>
                                            <p:strVal val="#ppt_x"/>
                                          </p:val>
                                        </p:tav>
                                        <p:tav tm="100000">
                                          <p:val>
                                            <p:strVal val="#ppt_x"/>
                                          </p:val>
                                        </p:tav>
                                      </p:tavLst>
                                    </p:anim>
                                    <p:anim calcmode="lin" valueType="num">
                                      <p:cBhvr>
                                        <p:cTn id="14" dur="750" fill="hold"/>
                                        <p:tgtEl>
                                          <p:spTgt spid="3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500" fill="hold"/>
                                        <p:tgtEl>
                                          <p:spTgt spid="35"/>
                                        </p:tgtEl>
                                        <p:attrNameLst>
                                          <p:attrName>ppt_x</p:attrName>
                                        </p:attrNameLst>
                                      </p:cBhvr>
                                      <p:tavLst>
                                        <p:tav tm="0">
                                          <p:val>
                                            <p:strVal val="#ppt_x"/>
                                          </p:val>
                                        </p:tav>
                                        <p:tav tm="100000">
                                          <p:val>
                                            <p:strVal val="#ppt_x"/>
                                          </p:val>
                                        </p:tav>
                                      </p:tavLst>
                                    </p:anim>
                                    <p:anim calcmode="lin" valueType="num">
                                      <p:cBhvr additive="base">
                                        <p:cTn id="30" dur="500" fill="hold"/>
                                        <p:tgtEl>
                                          <p:spTgt spid="35"/>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500" fill="hold"/>
                                        <p:tgtEl>
                                          <p:spTgt spid="42"/>
                                        </p:tgtEl>
                                        <p:attrNameLst>
                                          <p:attrName>ppt_x</p:attrName>
                                        </p:attrNameLst>
                                      </p:cBhvr>
                                      <p:tavLst>
                                        <p:tav tm="0">
                                          <p:val>
                                            <p:strVal val="#ppt_x"/>
                                          </p:val>
                                        </p:tav>
                                        <p:tav tm="100000">
                                          <p:val>
                                            <p:strVal val="#ppt_x"/>
                                          </p:val>
                                        </p:tav>
                                      </p:tavLst>
                                    </p:anim>
                                    <p:anim calcmode="lin" valueType="num">
                                      <p:cBhvr additive="base">
                                        <p:cTn id="3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4065638" y="2456000"/>
            <a:ext cx="1958037" cy="2724729"/>
            <a:chOff x="1725935" y="2183316"/>
            <a:chExt cx="2663186" cy="3705987"/>
          </a:xfrm>
        </p:grpSpPr>
        <p:sp>
          <p:nvSpPr>
            <p:cNvPr id="39" name="TextBox 26"/>
            <p:cNvSpPr txBox="1"/>
            <p:nvPr/>
          </p:nvSpPr>
          <p:spPr>
            <a:xfrm>
              <a:off x="1725935" y="4759038"/>
              <a:ext cx="2663186" cy="1130265"/>
            </a:xfrm>
            <a:prstGeom prst="rect">
              <a:avLst/>
            </a:prstGeom>
            <a:noFill/>
          </p:spPr>
          <p:txBody>
            <a:bodyPr wrap="square" rtlCol="0">
              <a:spAutoFit/>
            </a:bodyPr>
            <a:lstStyle/>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经过多个岗位的历练，熟悉市场开拓、市场结算、招投标、合同谈判签订、各类方案编制、标书制作、市场</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分析</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 name="圆角矩形 1"/>
            <p:cNvSpPr/>
            <p:nvPr/>
          </p:nvSpPr>
          <p:spPr>
            <a:xfrm>
              <a:off x="2270487" y="4083226"/>
              <a:ext cx="1558564" cy="397334"/>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bg1"/>
                  </a:solidFill>
                  <a:latin typeface="Adobe 黑体 Std R" panose="020B0400000000000000" pitchFamily="34" charset="-122"/>
                  <a:ea typeface="Adobe 黑体 Std R" panose="020B0400000000000000" pitchFamily="34" charset="-122"/>
                </a:rPr>
                <a:t>熟 悉</a:t>
              </a:r>
              <a:endParaRPr lang="zh-CN" altLang="en-US" sz="1400" b="1" dirty="0">
                <a:solidFill>
                  <a:schemeClr val="bg1"/>
                </a:solidFill>
                <a:latin typeface="Adobe 黑体 Std R" panose="020B0400000000000000" pitchFamily="34" charset="-122"/>
                <a:ea typeface="Adobe 黑体 Std R" panose="020B0400000000000000" pitchFamily="34" charset="-122"/>
              </a:endParaRPr>
            </a:p>
          </p:txBody>
        </p:sp>
        <p:sp>
          <p:nvSpPr>
            <p:cNvPr id="15" name="矩形 14"/>
            <p:cNvSpPr/>
            <p:nvPr/>
          </p:nvSpPr>
          <p:spPr>
            <a:xfrm>
              <a:off x="1805939" y="2183316"/>
              <a:ext cx="2571751" cy="1476964"/>
            </a:xfrm>
            <a:prstGeom prst="rect">
              <a:avLst/>
            </a:prstGeom>
            <a:blipFill dpi="0" rotWithShape="1">
              <a:blip r:embed="rId3" cstate="screen"/>
              <a:srcRect/>
              <a:stretch>
                <a:fillRect/>
              </a:stretch>
            </a:blipFill>
            <a:ln w="19050">
              <a:solidFill>
                <a:schemeClr val="bg1"/>
              </a:solid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endParaRPr>
            </a:p>
          </p:txBody>
        </p:sp>
      </p:grpSp>
      <p:grpSp>
        <p:nvGrpSpPr>
          <p:cNvPr id="55" name="组合 54"/>
          <p:cNvGrpSpPr/>
          <p:nvPr/>
        </p:nvGrpSpPr>
        <p:grpSpPr>
          <a:xfrm>
            <a:off x="6257962" y="2456000"/>
            <a:ext cx="1958037" cy="2724729"/>
            <a:chOff x="1725935" y="2183316"/>
            <a:chExt cx="2663186" cy="3705986"/>
          </a:xfrm>
        </p:grpSpPr>
        <p:sp>
          <p:nvSpPr>
            <p:cNvPr id="56" name="TextBox 26"/>
            <p:cNvSpPr txBox="1"/>
            <p:nvPr/>
          </p:nvSpPr>
          <p:spPr>
            <a:xfrm>
              <a:off x="1725935" y="4759038"/>
              <a:ext cx="2663186" cy="1130264"/>
            </a:xfrm>
            <a:prstGeom prst="rect">
              <a:avLst/>
            </a:prstGeom>
            <a:noFill/>
          </p:spPr>
          <p:txBody>
            <a:bodyPr wrap="square" rtlCol="0">
              <a:spAutoFit/>
            </a:bodyPr>
            <a:lstStyle/>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在不同岗位上累计编写各类方案</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60</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篇，标书上百份，总结</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40</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余篇，经营报表</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24</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期，全同</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200</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多份，实现了对</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市场</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57" name="圆角矩形 56"/>
            <p:cNvSpPr/>
            <p:nvPr/>
          </p:nvSpPr>
          <p:spPr>
            <a:xfrm>
              <a:off x="2270487" y="4083226"/>
              <a:ext cx="1558564" cy="397334"/>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bg1"/>
                  </a:solidFill>
                  <a:latin typeface="Adobe 黑体 Std R" panose="020B0400000000000000" pitchFamily="34" charset="-122"/>
                  <a:ea typeface="Adobe 黑体 Std R" panose="020B0400000000000000" pitchFamily="34" charset="-122"/>
                </a:rPr>
                <a:t>撰 写</a:t>
              </a:r>
              <a:endParaRPr lang="zh-CN" altLang="en-US" sz="1400" b="1" dirty="0">
                <a:solidFill>
                  <a:schemeClr val="bg1"/>
                </a:solidFill>
                <a:latin typeface="Adobe 黑体 Std R" panose="020B0400000000000000" pitchFamily="34" charset="-122"/>
                <a:ea typeface="Adobe 黑体 Std R" panose="020B0400000000000000" pitchFamily="34" charset="-122"/>
              </a:endParaRPr>
            </a:p>
          </p:txBody>
        </p:sp>
        <p:sp>
          <p:nvSpPr>
            <p:cNvPr id="58" name="矩形 57"/>
            <p:cNvSpPr/>
            <p:nvPr/>
          </p:nvSpPr>
          <p:spPr>
            <a:xfrm>
              <a:off x="1805939" y="2183316"/>
              <a:ext cx="2571751" cy="1476964"/>
            </a:xfrm>
            <a:prstGeom prst="rect">
              <a:avLst/>
            </a:prstGeom>
            <a:blipFill dpi="0" rotWithShape="1">
              <a:blip r:embed="rId4" cstate="screen"/>
              <a:srcRect/>
              <a:stretch>
                <a:fillRect/>
              </a:stretch>
            </a:blipFill>
            <a:ln w="19050">
              <a:solidFill>
                <a:schemeClr val="bg1"/>
              </a:solid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endParaRPr>
            </a:p>
          </p:txBody>
        </p:sp>
      </p:grpSp>
      <p:grpSp>
        <p:nvGrpSpPr>
          <p:cNvPr id="59" name="组合 58"/>
          <p:cNvGrpSpPr/>
          <p:nvPr/>
        </p:nvGrpSpPr>
        <p:grpSpPr>
          <a:xfrm>
            <a:off x="8450288" y="2456000"/>
            <a:ext cx="1958038" cy="2724728"/>
            <a:chOff x="1725935" y="2183316"/>
            <a:chExt cx="2663186" cy="3705985"/>
          </a:xfrm>
        </p:grpSpPr>
        <p:sp>
          <p:nvSpPr>
            <p:cNvPr id="60" name="TextBox 26"/>
            <p:cNvSpPr txBox="1"/>
            <p:nvPr/>
          </p:nvSpPr>
          <p:spPr>
            <a:xfrm>
              <a:off x="1725935" y="4759037"/>
              <a:ext cx="2663186" cy="1130264"/>
            </a:xfrm>
            <a:prstGeom prst="rect">
              <a:avLst/>
            </a:prstGeom>
            <a:noFill/>
          </p:spPr>
          <p:txBody>
            <a:bodyPr wrap="square" rtlCol="0">
              <a:spAutoFit/>
            </a:bodyPr>
            <a:lstStyle/>
            <a:p>
              <a:pPr algn="ct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在市场部、基层分公司、项目部参与处理了多个突发事件、锻炼了处理复杂问题的能力，懂得从公司、</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甲方</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1" name="圆角矩形 60"/>
            <p:cNvSpPr/>
            <p:nvPr/>
          </p:nvSpPr>
          <p:spPr>
            <a:xfrm>
              <a:off x="2270487" y="4083226"/>
              <a:ext cx="1558564" cy="397334"/>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solidFill>
                    <a:schemeClr val="bg1"/>
                  </a:solidFill>
                  <a:latin typeface="Adobe 黑体 Std R" panose="020B0400000000000000" pitchFamily="34" charset="-122"/>
                  <a:ea typeface="Adobe 黑体 Std R" panose="020B0400000000000000" pitchFamily="34" charset="-122"/>
                </a:rPr>
                <a:t>懂 得</a:t>
              </a:r>
              <a:endParaRPr lang="zh-CN" altLang="en-US" sz="1400" b="1" dirty="0">
                <a:solidFill>
                  <a:schemeClr val="bg1"/>
                </a:solidFill>
                <a:latin typeface="Adobe 黑体 Std R" panose="020B0400000000000000" pitchFamily="34" charset="-122"/>
                <a:ea typeface="Adobe 黑体 Std R" panose="020B0400000000000000" pitchFamily="34" charset="-122"/>
              </a:endParaRPr>
            </a:p>
          </p:txBody>
        </p:sp>
        <p:sp>
          <p:nvSpPr>
            <p:cNvPr id="62" name="矩形 61"/>
            <p:cNvSpPr/>
            <p:nvPr/>
          </p:nvSpPr>
          <p:spPr>
            <a:xfrm>
              <a:off x="1805939" y="2183316"/>
              <a:ext cx="2571751" cy="1476964"/>
            </a:xfrm>
            <a:prstGeom prst="rect">
              <a:avLst/>
            </a:prstGeom>
            <a:blipFill dpi="0" rotWithShape="1">
              <a:blip r:embed="rId5" cstate="screen"/>
              <a:srcRect/>
              <a:stretch>
                <a:fillRect/>
              </a:stretch>
            </a:blipFill>
            <a:ln w="19050">
              <a:solidFill>
                <a:schemeClr val="bg1"/>
              </a:solid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endParaRPr>
            </a:p>
          </p:txBody>
        </p:sp>
      </p:grpSp>
      <p:sp>
        <p:nvSpPr>
          <p:cNvPr id="21"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工作成效</a:t>
            </a:r>
          </a:p>
        </p:txBody>
      </p:sp>
      <p:sp>
        <p:nvSpPr>
          <p:cNvPr id="22"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750"/>
                                        <p:tgtEl>
                                          <p:spTgt spid="21"/>
                                        </p:tgtEl>
                                      </p:cBhvr>
                                    </p:animEffect>
                                    <p:anim calcmode="lin" valueType="num">
                                      <p:cBhvr>
                                        <p:cTn id="8" dur="750" fill="hold"/>
                                        <p:tgtEl>
                                          <p:spTgt spid="21"/>
                                        </p:tgtEl>
                                        <p:attrNameLst>
                                          <p:attrName>ppt_x</p:attrName>
                                        </p:attrNameLst>
                                      </p:cBhvr>
                                      <p:tavLst>
                                        <p:tav tm="0">
                                          <p:val>
                                            <p:strVal val="#ppt_x"/>
                                          </p:val>
                                        </p:tav>
                                        <p:tav tm="100000">
                                          <p:val>
                                            <p:strVal val="#ppt_x"/>
                                          </p:val>
                                        </p:tav>
                                      </p:tavLst>
                                    </p:anim>
                                    <p:anim calcmode="lin" valueType="num">
                                      <p:cBhvr>
                                        <p:cTn id="9" dur="750" fill="hold"/>
                                        <p:tgtEl>
                                          <p:spTgt spid="2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750"/>
                                        <p:tgtEl>
                                          <p:spTgt spid="22"/>
                                        </p:tgtEl>
                                      </p:cBhvr>
                                    </p:animEffect>
                                    <p:anim calcmode="lin" valueType="num">
                                      <p:cBhvr>
                                        <p:cTn id="13" dur="750" fill="hold"/>
                                        <p:tgtEl>
                                          <p:spTgt spid="22"/>
                                        </p:tgtEl>
                                        <p:attrNameLst>
                                          <p:attrName>ppt_x</p:attrName>
                                        </p:attrNameLst>
                                      </p:cBhvr>
                                      <p:tavLst>
                                        <p:tav tm="0">
                                          <p:val>
                                            <p:strVal val="#ppt_x"/>
                                          </p:val>
                                        </p:tav>
                                        <p:tav tm="100000">
                                          <p:val>
                                            <p:strVal val="#ppt_x"/>
                                          </p:val>
                                        </p:tav>
                                      </p:tavLst>
                                    </p:anim>
                                    <p:anim calcmode="lin" valueType="num">
                                      <p:cBhvr>
                                        <p:cTn id="14" dur="750" fill="hold"/>
                                        <p:tgtEl>
                                          <p:spTgt spid="2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1"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childTnLst>
                          </p:cTn>
                        </p:par>
                        <p:par>
                          <p:cTn id="20" fill="hold">
                            <p:stCondLst>
                              <p:cond delay="1500"/>
                            </p:stCondLst>
                            <p:childTnLst>
                              <p:par>
                                <p:cTn id="21" presetID="2" presetClass="entr" presetSubtype="1" fill="hold" nodeType="afterEffect">
                                  <p:stCondLst>
                                    <p:cond delay="0"/>
                                  </p:stCondLst>
                                  <p:childTnLst>
                                    <p:set>
                                      <p:cBhvr>
                                        <p:cTn id="22" dur="1" fill="hold">
                                          <p:stCondLst>
                                            <p:cond delay="0"/>
                                          </p:stCondLst>
                                        </p:cTn>
                                        <p:tgtEl>
                                          <p:spTgt spid="55"/>
                                        </p:tgtEl>
                                        <p:attrNameLst>
                                          <p:attrName>style.visibility</p:attrName>
                                        </p:attrNameLst>
                                      </p:cBhvr>
                                      <p:to>
                                        <p:strVal val="visible"/>
                                      </p:to>
                                    </p:set>
                                    <p:anim calcmode="lin" valueType="num">
                                      <p:cBhvr additive="base">
                                        <p:cTn id="23" dur="500" fill="hold"/>
                                        <p:tgtEl>
                                          <p:spTgt spid="55"/>
                                        </p:tgtEl>
                                        <p:attrNameLst>
                                          <p:attrName>ppt_x</p:attrName>
                                        </p:attrNameLst>
                                      </p:cBhvr>
                                      <p:tavLst>
                                        <p:tav tm="0">
                                          <p:val>
                                            <p:strVal val="#ppt_x"/>
                                          </p:val>
                                        </p:tav>
                                        <p:tav tm="100000">
                                          <p:val>
                                            <p:strVal val="#ppt_x"/>
                                          </p:val>
                                        </p:tav>
                                      </p:tavLst>
                                    </p:anim>
                                    <p:anim calcmode="lin" valueType="num">
                                      <p:cBhvr additive="base">
                                        <p:cTn id="24" dur="500" fill="hold"/>
                                        <p:tgtEl>
                                          <p:spTgt spid="55"/>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2" presetClass="entr" presetSubtype="1" fill="hold"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additive="base">
                                        <p:cTn id="28" dur="500" fill="hold"/>
                                        <p:tgtEl>
                                          <p:spTgt spid="59"/>
                                        </p:tgtEl>
                                        <p:attrNameLst>
                                          <p:attrName>ppt_x</p:attrName>
                                        </p:attrNameLst>
                                      </p:cBhvr>
                                      <p:tavLst>
                                        <p:tav tm="0">
                                          <p:val>
                                            <p:strVal val="#ppt_x"/>
                                          </p:val>
                                        </p:tav>
                                        <p:tav tm="100000">
                                          <p:val>
                                            <p:strVal val="#ppt_x"/>
                                          </p:val>
                                        </p:tav>
                                      </p:tavLst>
                                    </p:anim>
                                    <p:anim calcmode="lin" valueType="num">
                                      <p:cBhvr additive="base">
                                        <p:cTn id="29" dur="500" fill="hold"/>
                                        <p:tgtEl>
                                          <p:spTgt spid="5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11"/>
          <p:cNvSpPr>
            <a:spLocks noChangeArrowheads="1"/>
          </p:cNvSpPr>
          <p:nvPr/>
        </p:nvSpPr>
        <p:spPr bwMode="auto">
          <a:xfrm>
            <a:off x="6500701" y="2696769"/>
            <a:ext cx="1983242" cy="1984724"/>
          </a:xfrm>
          <a:prstGeom prst="ellipse">
            <a:avLst/>
          </a:prstGeom>
          <a:blipFill dpi="0" rotWithShape="1">
            <a:blip r:embed="rId3" cstate="screen"/>
            <a:srcRect/>
            <a:stretch>
              <a:fillRect/>
            </a:stretch>
          </a:blipFill>
          <a:ln w="57150" cap="flat">
            <a:solidFill>
              <a:schemeClr val="bg1"/>
            </a:solidFill>
            <a:prstDash val="solid"/>
            <a:miter lim="800000"/>
          </a:ln>
          <a:effectLst>
            <a:outerShdw blurRad="127000" dist="38100" dir="2700000" algn="tl" rotWithShape="0">
              <a:prstClr val="black">
                <a:alpha val="25000"/>
              </a:prstClr>
            </a:outerShdw>
          </a:effectLst>
        </p:spPr>
        <p:txBody>
          <a:bodyPr vert="horz" wrap="square" lIns="91440" tIns="45720" rIns="91440" bIns="45720" numCol="1" anchor="t" anchorCtr="0" compatLnSpc="1"/>
          <a:lstStyle/>
          <a:p>
            <a:endParaRPr lang="zh-CN" altLang="en-US" sz="1400"/>
          </a:p>
        </p:txBody>
      </p:sp>
      <p:sp>
        <p:nvSpPr>
          <p:cNvPr id="37" name="Oval 11"/>
          <p:cNvSpPr>
            <a:spLocks noChangeArrowheads="1"/>
          </p:cNvSpPr>
          <p:nvPr/>
        </p:nvSpPr>
        <p:spPr bwMode="auto">
          <a:xfrm>
            <a:off x="6804536" y="3012261"/>
            <a:ext cx="1375574" cy="1376600"/>
          </a:xfrm>
          <a:prstGeom prst="ellipse">
            <a:avLst/>
          </a:prstGeom>
          <a:solidFill>
            <a:schemeClr val="bg1"/>
          </a:solidFill>
          <a:ln w="57150" cap="flat">
            <a:solidFill>
              <a:schemeClr val="bg1"/>
            </a:solidFill>
            <a:prstDash val="solid"/>
            <a:miter lim="800000"/>
          </a:ln>
        </p:spPr>
        <p:txBody>
          <a:bodyPr vert="horz" wrap="square" lIns="91440" tIns="45720" rIns="91440" bIns="45720" numCol="1" anchor="t" anchorCtr="0" compatLnSpc="1"/>
          <a:lstStyle/>
          <a:p>
            <a:endParaRPr lang="zh-CN" altLang="en-US" sz="1400"/>
          </a:p>
        </p:txBody>
      </p:sp>
      <p:sp>
        <p:nvSpPr>
          <p:cNvPr id="25" name="Freeform 10"/>
          <p:cNvSpPr/>
          <p:nvPr/>
        </p:nvSpPr>
        <p:spPr bwMode="auto">
          <a:xfrm>
            <a:off x="5898518" y="2265762"/>
            <a:ext cx="415925" cy="2976562"/>
          </a:xfrm>
          <a:custGeom>
            <a:avLst/>
            <a:gdLst>
              <a:gd name="T0" fmla="*/ 1136 w 1136"/>
              <a:gd name="T1" fmla="*/ 4099 h 8096"/>
              <a:gd name="T2" fmla="*/ 775 w 1136"/>
              <a:gd name="T3" fmla="*/ 4274 h 8096"/>
              <a:gd name="T4" fmla="*/ 682 w 1136"/>
              <a:gd name="T5" fmla="*/ 4678 h 8096"/>
              <a:gd name="T6" fmla="*/ 682 w 1136"/>
              <a:gd name="T7" fmla="*/ 7290 h 8096"/>
              <a:gd name="T8" fmla="*/ 516 w 1136"/>
              <a:gd name="T9" fmla="*/ 7921 h 8096"/>
              <a:gd name="T10" fmla="*/ 0 w 1136"/>
              <a:gd name="T11" fmla="*/ 8096 h 8096"/>
              <a:gd name="T12" fmla="*/ 0 w 1136"/>
              <a:gd name="T13" fmla="*/ 7953 h 8096"/>
              <a:gd name="T14" fmla="*/ 393 w 1136"/>
              <a:gd name="T15" fmla="*/ 7798 h 8096"/>
              <a:gd name="T16" fmla="*/ 497 w 1136"/>
              <a:gd name="T17" fmla="*/ 7374 h 8096"/>
              <a:gd name="T18" fmla="*/ 497 w 1136"/>
              <a:gd name="T19" fmla="*/ 4638 h 8096"/>
              <a:gd name="T20" fmla="*/ 631 w 1136"/>
              <a:gd name="T21" fmla="*/ 4205 h 8096"/>
              <a:gd name="T22" fmla="*/ 950 w 1136"/>
              <a:gd name="T23" fmla="*/ 4060 h 8096"/>
              <a:gd name="T24" fmla="*/ 950 w 1136"/>
              <a:gd name="T25" fmla="*/ 4019 h 8096"/>
              <a:gd name="T26" fmla="*/ 641 w 1136"/>
              <a:gd name="T27" fmla="*/ 3895 h 8096"/>
              <a:gd name="T28" fmla="*/ 497 w 1136"/>
              <a:gd name="T29" fmla="*/ 3439 h 8096"/>
              <a:gd name="T30" fmla="*/ 497 w 1136"/>
              <a:gd name="T31" fmla="*/ 722 h 8096"/>
              <a:gd name="T32" fmla="*/ 393 w 1136"/>
              <a:gd name="T33" fmla="*/ 287 h 8096"/>
              <a:gd name="T34" fmla="*/ 0 w 1136"/>
              <a:gd name="T35" fmla="*/ 143 h 8096"/>
              <a:gd name="T36" fmla="*/ 0 w 1136"/>
              <a:gd name="T37" fmla="*/ 0 h 8096"/>
              <a:gd name="T38" fmla="*/ 516 w 1136"/>
              <a:gd name="T39" fmla="*/ 175 h 8096"/>
              <a:gd name="T40" fmla="*/ 682 w 1136"/>
              <a:gd name="T41" fmla="*/ 806 h 8096"/>
              <a:gd name="T42" fmla="*/ 682 w 1136"/>
              <a:gd name="T43" fmla="*/ 3399 h 8096"/>
              <a:gd name="T44" fmla="*/ 785 w 1136"/>
              <a:gd name="T45" fmla="*/ 3812 h 8096"/>
              <a:gd name="T46" fmla="*/ 1136 w 1136"/>
              <a:gd name="T47" fmla="*/ 3978 h 8096"/>
              <a:gd name="T48" fmla="*/ 1136 w 1136"/>
              <a:gd name="T49" fmla="*/ 4099 h 80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36" h="8096">
                <a:moveTo>
                  <a:pt x="1136" y="4099"/>
                </a:moveTo>
                <a:cubicBezTo>
                  <a:pt x="958" y="4113"/>
                  <a:pt x="837" y="4171"/>
                  <a:pt x="775" y="4274"/>
                </a:cubicBezTo>
                <a:cubicBezTo>
                  <a:pt x="713" y="4379"/>
                  <a:pt x="682" y="4512"/>
                  <a:pt x="682" y="4678"/>
                </a:cubicBezTo>
                <a:lnTo>
                  <a:pt x="682" y="7290"/>
                </a:lnTo>
                <a:cubicBezTo>
                  <a:pt x="682" y="7593"/>
                  <a:pt x="626" y="7803"/>
                  <a:pt x="516" y="7921"/>
                </a:cubicBezTo>
                <a:cubicBezTo>
                  <a:pt x="406" y="8038"/>
                  <a:pt x="234" y="8096"/>
                  <a:pt x="0" y="8096"/>
                </a:cubicBezTo>
                <a:lnTo>
                  <a:pt x="0" y="7953"/>
                </a:lnTo>
                <a:cubicBezTo>
                  <a:pt x="193" y="7953"/>
                  <a:pt x="324" y="7901"/>
                  <a:pt x="393" y="7798"/>
                </a:cubicBezTo>
                <a:cubicBezTo>
                  <a:pt x="462" y="7695"/>
                  <a:pt x="497" y="7554"/>
                  <a:pt x="497" y="7374"/>
                </a:cubicBezTo>
                <a:lnTo>
                  <a:pt x="497" y="4638"/>
                </a:lnTo>
                <a:cubicBezTo>
                  <a:pt x="497" y="4445"/>
                  <a:pt x="542" y="4301"/>
                  <a:pt x="631" y="4205"/>
                </a:cubicBezTo>
                <a:cubicBezTo>
                  <a:pt x="720" y="4108"/>
                  <a:pt x="826" y="4060"/>
                  <a:pt x="950" y="4060"/>
                </a:cubicBezTo>
                <a:lnTo>
                  <a:pt x="950" y="4019"/>
                </a:lnTo>
                <a:cubicBezTo>
                  <a:pt x="840" y="4019"/>
                  <a:pt x="737" y="3978"/>
                  <a:pt x="641" y="3895"/>
                </a:cubicBezTo>
                <a:cubicBezTo>
                  <a:pt x="545" y="3812"/>
                  <a:pt x="497" y="3660"/>
                  <a:pt x="497" y="3439"/>
                </a:cubicBezTo>
                <a:lnTo>
                  <a:pt x="497" y="722"/>
                </a:lnTo>
                <a:cubicBezTo>
                  <a:pt x="497" y="529"/>
                  <a:pt x="462" y="384"/>
                  <a:pt x="393" y="287"/>
                </a:cubicBezTo>
                <a:cubicBezTo>
                  <a:pt x="324" y="191"/>
                  <a:pt x="193" y="143"/>
                  <a:pt x="0" y="143"/>
                </a:cubicBezTo>
                <a:lnTo>
                  <a:pt x="0" y="0"/>
                </a:lnTo>
                <a:cubicBezTo>
                  <a:pt x="234" y="0"/>
                  <a:pt x="406" y="58"/>
                  <a:pt x="516" y="175"/>
                </a:cubicBezTo>
                <a:cubicBezTo>
                  <a:pt x="626" y="292"/>
                  <a:pt x="682" y="503"/>
                  <a:pt x="682" y="806"/>
                </a:cubicBezTo>
                <a:lnTo>
                  <a:pt x="682" y="3399"/>
                </a:lnTo>
                <a:cubicBezTo>
                  <a:pt x="682" y="3592"/>
                  <a:pt x="716" y="3730"/>
                  <a:pt x="785" y="3812"/>
                </a:cubicBezTo>
                <a:cubicBezTo>
                  <a:pt x="854" y="3895"/>
                  <a:pt x="971" y="3950"/>
                  <a:pt x="1136" y="3978"/>
                </a:cubicBezTo>
                <a:lnTo>
                  <a:pt x="1136" y="4099"/>
                </a:lnTo>
                <a:close/>
              </a:path>
            </a:pathLst>
          </a:custGeom>
          <a:gradFill>
            <a:gsLst>
              <a:gs pos="0">
                <a:srgbClr val="4473C5"/>
              </a:gs>
              <a:gs pos="100000">
                <a:srgbClr val="3762AF"/>
              </a:gs>
            </a:gsLst>
            <a:lin ang="5400000" scaled="1"/>
          </a:gradFill>
          <a:ln>
            <a:noFill/>
          </a:ln>
        </p:spPr>
        <p:txBody>
          <a:bodyPr vert="horz" wrap="square" lIns="91440" tIns="45720" rIns="91440" bIns="45720" numCol="1" anchor="t" anchorCtr="0" compatLnSpc="1"/>
          <a:lstStyle/>
          <a:p>
            <a:endParaRPr lang="zh-CN" altLang="en-US"/>
          </a:p>
        </p:txBody>
      </p:sp>
      <p:sp>
        <p:nvSpPr>
          <p:cNvPr id="29" name="TextBox 19"/>
          <p:cNvSpPr txBox="1"/>
          <p:nvPr/>
        </p:nvSpPr>
        <p:spPr>
          <a:xfrm>
            <a:off x="6865652" y="3272601"/>
            <a:ext cx="1243564" cy="978729"/>
          </a:xfrm>
          <a:prstGeom prst="rect">
            <a:avLst/>
          </a:prstGeom>
          <a:noFill/>
        </p:spPr>
        <p:txBody>
          <a:bodyPr wrap="square" rtlCol="0">
            <a:spAutoFit/>
          </a:bodyPr>
          <a:lstStyle/>
          <a:p>
            <a:pPr algn="ctr">
              <a:lnSpc>
                <a:spcPct val="120000"/>
              </a:lnSpc>
            </a:pPr>
            <a:r>
              <a:rPr lang="zh-CN" altLang="en-US" sz="1200" b="1" dirty="0">
                <a:solidFill>
                  <a:srgbClr val="252C35"/>
                </a:solidFill>
                <a:latin typeface="微软雅黑" panose="020B0503020204020204" pitchFamily="34" charset="-122"/>
                <a:ea typeface="微软雅黑" panose="020B0503020204020204" pitchFamily="34" charset="-122"/>
              </a:rPr>
              <a:t>三办</a:t>
            </a:r>
            <a:r>
              <a:rPr lang="zh-CN" altLang="en-US" sz="1200" b="1" dirty="0" smtClean="0">
                <a:solidFill>
                  <a:srgbClr val="252C35"/>
                </a:solidFill>
                <a:latin typeface="微软雅黑" panose="020B0503020204020204" pitchFamily="34" charset="-122"/>
                <a:ea typeface="微软雅黑" panose="020B0503020204020204" pitchFamily="34" charset="-122"/>
              </a:rPr>
              <a:t>能力</a:t>
            </a:r>
            <a:endParaRPr lang="zh-CN" altLang="en-US" sz="1200" b="1" dirty="0">
              <a:solidFill>
                <a:srgbClr val="252C35"/>
              </a:solidFill>
              <a:latin typeface="微软雅黑" panose="020B0503020204020204" pitchFamily="34" charset="-122"/>
              <a:ea typeface="微软雅黑" panose="020B0503020204020204" pitchFamily="34" charset="-122"/>
            </a:endParaRPr>
          </a:p>
          <a:p>
            <a:pPr algn="ctr">
              <a:lnSpc>
                <a:spcPct val="120000"/>
              </a:lnSpc>
            </a:pPr>
            <a:r>
              <a:rPr lang="zh-CN" altLang="en-US" sz="1200" b="1" dirty="0">
                <a:solidFill>
                  <a:srgbClr val="252C35"/>
                </a:solidFill>
                <a:latin typeface="微软雅黑" panose="020B0503020204020204" pitchFamily="34" charset="-122"/>
                <a:ea typeface="微软雅黑" panose="020B0503020204020204" pitchFamily="34" charset="-122"/>
              </a:rPr>
              <a:t>综合协调和</a:t>
            </a:r>
          </a:p>
          <a:p>
            <a:pPr algn="ctr">
              <a:lnSpc>
                <a:spcPct val="120000"/>
              </a:lnSpc>
            </a:pPr>
            <a:r>
              <a:rPr lang="zh-CN" altLang="en-US" sz="1200" b="1" dirty="0">
                <a:solidFill>
                  <a:srgbClr val="252C35"/>
                </a:solidFill>
                <a:latin typeface="微软雅黑" panose="020B0503020204020204" pitchFamily="34" charset="-122"/>
                <a:ea typeface="微软雅黑" panose="020B0503020204020204" pitchFamily="34" charset="-122"/>
              </a:rPr>
              <a:t>项目管理能</a:t>
            </a:r>
          </a:p>
          <a:p>
            <a:pPr algn="ctr">
              <a:lnSpc>
                <a:spcPct val="120000"/>
              </a:lnSpc>
            </a:pPr>
            <a:r>
              <a:rPr lang="zh-CN" altLang="en-US" sz="1200" b="1" dirty="0">
                <a:solidFill>
                  <a:srgbClr val="252C35"/>
                </a:solidFill>
                <a:latin typeface="微软雅黑" panose="020B0503020204020204" pitchFamily="34" charset="-122"/>
                <a:ea typeface="微软雅黑" panose="020B0503020204020204" pitchFamily="34" charset="-122"/>
              </a:rPr>
              <a:t>力不断增强</a:t>
            </a:r>
          </a:p>
        </p:txBody>
      </p:sp>
      <p:sp>
        <p:nvSpPr>
          <p:cNvPr id="3" name="圆角矩形 2"/>
          <p:cNvSpPr/>
          <p:nvPr/>
        </p:nvSpPr>
        <p:spPr>
          <a:xfrm>
            <a:off x="4042747" y="2233823"/>
            <a:ext cx="1551938" cy="551405"/>
          </a:xfrm>
          <a:prstGeom prst="roundRect">
            <a:avLst>
              <a:gd name="adj" fmla="val 11111"/>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latin typeface="微软雅黑" panose="020B0503020204020204" pitchFamily="34" charset="-122"/>
                <a:ea typeface="微软雅黑" panose="020B0503020204020204" pitchFamily="34" charset="-122"/>
              </a:rPr>
              <a:t>不断强化工作责任心</a:t>
            </a:r>
          </a:p>
        </p:txBody>
      </p:sp>
      <p:sp>
        <p:nvSpPr>
          <p:cNvPr id="32" name="圆角矩形 31"/>
          <p:cNvSpPr/>
          <p:nvPr/>
        </p:nvSpPr>
        <p:spPr>
          <a:xfrm>
            <a:off x="4042747" y="3049713"/>
            <a:ext cx="1551938" cy="551405"/>
          </a:xfrm>
          <a:prstGeom prst="roundRect">
            <a:avLst>
              <a:gd name="adj" fmla="val 11111"/>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latin typeface="微软雅黑" panose="020B0503020204020204" pitchFamily="34" charset="-122"/>
                <a:ea typeface="微软雅黑" panose="020B0503020204020204" pitchFamily="34" charset="-122"/>
              </a:rPr>
              <a:t>不断强化工作执行力</a:t>
            </a:r>
          </a:p>
        </p:txBody>
      </p:sp>
      <p:sp>
        <p:nvSpPr>
          <p:cNvPr id="33" name="圆角矩形 32"/>
          <p:cNvSpPr/>
          <p:nvPr/>
        </p:nvSpPr>
        <p:spPr>
          <a:xfrm>
            <a:off x="4042747" y="3865603"/>
            <a:ext cx="1551938" cy="551405"/>
          </a:xfrm>
          <a:prstGeom prst="roundRect">
            <a:avLst>
              <a:gd name="adj" fmla="val 11111"/>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latin typeface="微软雅黑" panose="020B0503020204020204" pitchFamily="34" charset="-122"/>
                <a:ea typeface="微软雅黑" panose="020B0503020204020204" pitchFamily="34" charset="-122"/>
              </a:rPr>
              <a:t>着力提高自身工作水平</a:t>
            </a:r>
          </a:p>
        </p:txBody>
      </p:sp>
      <p:sp>
        <p:nvSpPr>
          <p:cNvPr id="34" name="圆角矩形 33"/>
          <p:cNvSpPr/>
          <p:nvPr/>
        </p:nvSpPr>
        <p:spPr>
          <a:xfrm>
            <a:off x="4042747" y="4681493"/>
            <a:ext cx="1551938" cy="551405"/>
          </a:xfrm>
          <a:prstGeom prst="roundRect">
            <a:avLst>
              <a:gd name="adj" fmla="val 11111"/>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solidFill>
                  <a:schemeClr val="bg1"/>
                </a:solidFill>
                <a:latin typeface="微软雅黑" panose="020B0503020204020204" pitchFamily="34" charset="-122"/>
                <a:ea typeface="微软雅黑" panose="020B0503020204020204" pitchFamily="34" charset="-122"/>
              </a:rPr>
              <a:t>着力提高自身工作质量</a:t>
            </a:r>
          </a:p>
        </p:txBody>
      </p:sp>
      <p:grpSp>
        <p:nvGrpSpPr>
          <p:cNvPr id="2" name="组合 1"/>
          <p:cNvGrpSpPr/>
          <p:nvPr/>
        </p:nvGrpSpPr>
        <p:grpSpPr>
          <a:xfrm>
            <a:off x="8670201" y="2549280"/>
            <a:ext cx="1733687" cy="2392436"/>
            <a:chOff x="8117956" y="2640330"/>
            <a:chExt cx="2842915" cy="3153092"/>
          </a:xfrm>
        </p:grpSpPr>
        <p:sp>
          <p:nvSpPr>
            <p:cNvPr id="4" name="圆角矩形 3"/>
            <p:cNvSpPr/>
            <p:nvPr/>
          </p:nvSpPr>
          <p:spPr>
            <a:xfrm>
              <a:off x="8117956" y="2640330"/>
              <a:ext cx="2842915" cy="3153092"/>
            </a:xfrm>
            <a:prstGeom prst="roundRect">
              <a:avLst>
                <a:gd name="adj" fmla="val 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p>
          </p:txBody>
        </p:sp>
        <p:sp>
          <p:nvSpPr>
            <p:cNvPr id="30" name="TextBox 31"/>
            <p:cNvSpPr txBox="1"/>
            <p:nvPr/>
          </p:nvSpPr>
          <p:spPr>
            <a:xfrm>
              <a:off x="8392016" y="3225048"/>
              <a:ext cx="2488845" cy="1015663"/>
            </a:xfrm>
            <a:prstGeom prst="rect">
              <a:avLst/>
            </a:prstGeom>
            <a:noFill/>
          </p:spPr>
          <p:txBody>
            <a:bodyPr wrap="square" rtlCol="0">
              <a:spAutoFit/>
            </a:bodyPr>
            <a:lstStyle/>
            <a:p>
              <a:pPr>
                <a:lnSpc>
                  <a:spcPct val="150000"/>
                </a:lnSpc>
              </a:pPr>
              <a:r>
                <a:rPr lang="zh-CN" altLang="en-US" sz="1000" dirty="0">
                  <a:solidFill>
                    <a:srgbClr val="252C35"/>
                  </a:solidFill>
                  <a:latin typeface="微软雅黑" panose="020B0503020204020204" pitchFamily="34" charset="-122"/>
                  <a:ea typeface="微软雅黑" panose="020B0503020204020204" pitchFamily="34" charset="-122"/>
                </a:rPr>
                <a:t>连续多年承担公司年终总结汇报和领导讲话稿撰写</a:t>
              </a:r>
              <a:r>
                <a:rPr lang="zh-CN" altLang="en-US" sz="1000" dirty="0" smtClean="0">
                  <a:solidFill>
                    <a:srgbClr val="252C35"/>
                  </a:solidFill>
                  <a:latin typeface="微软雅黑" panose="020B0503020204020204" pitchFamily="34" charset="-122"/>
                  <a:ea typeface="微软雅黑" panose="020B0503020204020204" pitchFamily="34" charset="-122"/>
                </a:rPr>
                <a:t>工作经过</a:t>
              </a:r>
              <a:r>
                <a:rPr lang="zh-CN" altLang="en-US" sz="1000" dirty="0">
                  <a:solidFill>
                    <a:srgbClr val="252C35"/>
                  </a:solidFill>
                  <a:latin typeface="微软雅黑" panose="020B0503020204020204" pitchFamily="34" charset="-122"/>
                  <a:ea typeface="微软雅黑" panose="020B0503020204020204" pitchFamily="34" charset="-122"/>
                </a:rPr>
                <a:t>市场经营、项目管理等多个岗位的历练，具有独当一面的文字处理能力和项目管理能力。</a:t>
              </a:r>
            </a:p>
          </p:txBody>
        </p:sp>
      </p:grpSp>
      <p:sp>
        <p:nvSpPr>
          <p:cNvPr id="21"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工作成效</a:t>
            </a:r>
          </a:p>
        </p:txBody>
      </p:sp>
      <p:sp>
        <p:nvSpPr>
          <p:cNvPr id="22"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750"/>
                                        <p:tgtEl>
                                          <p:spTgt spid="21"/>
                                        </p:tgtEl>
                                      </p:cBhvr>
                                    </p:animEffect>
                                    <p:anim calcmode="lin" valueType="num">
                                      <p:cBhvr>
                                        <p:cTn id="8" dur="750" fill="hold"/>
                                        <p:tgtEl>
                                          <p:spTgt spid="21"/>
                                        </p:tgtEl>
                                        <p:attrNameLst>
                                          <p:attrName>ppt_x</p:attrName>
                                        </p:attrNameLst>
                                      </p:cBhvr>
                                      <p:tavLst>
                                        <p:tav tm="0">
                                          <p:val>
                                            <p:strVal val="#ppt_x"/>
                                          </p:val>
                                        </p:tav>
                                        <p:tav tm="100000">
                                          <p:val>
                                            <p:strVal val="#ppt_x"/>
                                          </p:val>
                                        </p:tav>
                                      </p:tavLst>
                                    </p:anim>
                                    <p:anim calcmode="lin" valueType="num">
                                      <p:cBhvr>
                                        <p:cTn id="9" dur="750" fill="hold"/>
                                        <p:tgtEl>
                                          <p:spTgt spid="2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750"/>
                                        <p:tgtEl>
                                          <p:spTgt spid="22"/>
                                        </p:tgtEl>
                                      </p:cBhvr>
                                    </p:animEffect>
                                    <p:anim calcmode="lin" valueType="num">
                                      <p:cBhvr>
                                        <p:cTn id="13" dur="750" fill="hold"/>
                                        <p:tgtEl>
                                          <p:spTgt spid="22"/>
                                        </p:tgtEl>
                                        <p:attrNameLst>
                                          <p:attrName>ppt_x</p:attrName>
                                        </p:attrNameLst>
                                      </p:cBhvr>
                                      <p:tavLst>
                                        <p:tav tm="0">
                                          <p:val>
                                            <p:strVal val="#ppt_x"/>
                                          </p:val>
                                        </p:tav>
                                        <p:tav tm="100000">
                                          <p:val>
                                            <p:strVal val="#ppt_x"/>
                                          </p:val>
                                        </p:tav>
                                      </p:tavLst>
                                    </p:anim>
                                    <p:anim calcmode="lin" valueType="num">
                                      <p:cBhvr>
                                        <p:cTn id="14" dur="750" fill="hold"/>
                                        <p:tgtEl>
                                          <p:spTgt spid="2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0-#ppt_w/2"/>
                                          </p:val>
                                        </p:tav>
                                        <p:tav tm="100000">
                                          <p:val>
                                            <p:strVal val="#ppt_x"/>
                                          </p:val>
                                        </p:tav>
                                      </p:tavLst>
                                    </p:anim>
                                    <p:anim calcmode="lin" valueType="num">
                                      <p:cBhvr additive="base">
                                        <p:cTn id="23" dur="500" fill="hold"/>
                                        <p:tgtEl>
                                          <p:spTgt spid="32"/>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0-#ppt_w/2"/>
                                          </p:val>
                                        </p:tav>
                                        <p:tav tm="100000">
                                          <p:val>
                                            <p:strVal val="#ppt_x"/>
                                          </p:val>
                                        </p:tav>
                                      </p:tavLst>
                                    </p:anim>
                                    <p:anim calcmode="lin" valueType="num">
                                      <p:cBhvr additive="base">
                                        <p:cTn id="27" dur="500" fill="hold"/>
                                        <p:tgtEl>
                                          <p:spTgt spid="33"/>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500" fill="hold"/>
                                        <p:tgtEl>
                                          <p:spTgt spid="34"/>
                                        </p:tgtEl>
                                        <p:attrNameLst>
                                          <p:attrName>ppt_x</p:attrName>
                                        </p:attrNameLst>
                                      </p:cBhvr>
                                      <p:tavLst>
                                        <p:tav tm="0">
                                          <p:val>
                                            <p:strVal val="0-#ppt_w/2"/>
                                          </p:val>
                                        </p:tav>
                                        <p:tav tm="100000">
                                          <p:val>
                                            <p:strVal val="#ppt_x"/>
                                          </p:val>
                                        </p:tav>
                                      </p:tavLst>
                                    </p:anim>
                                    <p:anim calcmode="lin" valueType="num">
                                      <p:cBhvr additive="base">
                                        <p:cTn id="31" dur="500" fill="hold"/>
                                        <p:tgtEl>
                                          <p:spTgt spid="34"/>
                                        </p:tgtEl>
                                        <p:attrNameLst>
                                          <p:attrName>ppt_y</p:attrName>
                                        </p:attrNameLst>
                                      </p:cBhvr>
                                      <p:tavLst>
                                        <p:tav tm="0">
                                          <p:val>
                                            <p:strVal val="#ppt_y"/>
                                          </p:val>
                                        </p:tav>
                                        <p:tav tm="100000">
                                          <p:val>
                                            <p:strVal val="#ppt_y"/>
                                          </p:val>
                                        </p:tav>
                                      </p:tavLst>
                                    </p:anim>
                                  </p:childTnLst>
                                </p:cTn>
                              </p:par>
                            </p:childTnLst>
                          </p:cTn>
                        </p:par>
                        <p:par>
                          <p:cTn id="32" fill="hold">
                            <p:stCondLst>
                              <p:cond delay="1500"/>
                            </p:stCondLst>
                            <p:childTnLst>
                              <p:par>
                                <p:cTn id="33" presetID="16" presetClass="entr" presetSubtype="26"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barn(inHorizontal)">
                                      <p:cBhvr>
                                        <p:cTn id="35" dur="500"/>
                                        <p:tgtEl>
                                          <p:spTgt spid="25"/>
                                        </p:tgtEl>
                                      </p:cBhvr>
                                    </p:animEffec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childTnLst>
                                </p:cTn>
                              </p:par>
                            </p:childTnLst>
                          </p:cTn>
                        </p:par>
                        <p:par>
                          <p:cTn id="42" fill="hold">
                            <p:stCondLst>
                              <p:cond delay="2500"/>
                            </p:stCondLst>
                            <p:childTnLst>
                              <p:par>
                                <p:cTn id="43" presetID="53" presetClass="entr" presetSubtype="16"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Effect transition="in" filter="fade">
                                      <p:cBhvr>
                                        <p:cTn id="47" dur="500"/>
                                        <p:tgtEl>
                                          <p:spTgt spid="37"/>
                                        </p:tgtEl>
                                      </p:cBhvr>
                                    </p:animEffect>
                                  </p:childTnLst>
                                </p:cTn>
                              </p:par>
                            </p:childTnLst>
                          </p:cTn>
                        </p:par>
                        <p:par>
                          <p:cTn id="48" fill="hold">
                            <p:stCondLst>
                              <p:cond delay="3000"/>
                            </p:stCondLst>
                            <p:childTnLst>
                              <p:par>
                                <p:cTn id="49" presetID="14" presetClass="entr" presetSubtype="10"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randombar(horizontal)">
                                      <p:cBhvr>
                                        <p:cTn id="51" dur="500"/>
                                        <p:tgtEl>
                                          <p:spTgt spid="29"/>
                                        </p:tgtEl>
                                      </p:cBhvr>
                                    </p:animEffect>
                                  </p:childTnLst>
                                </p:cTn>
                              </p:par>
                            </p:childTnLst>
                          </p:cTn>
                        </p:par>
                        <p:par>
                          <p:cTn id="52" fill="hold">
                            <p:stCondLst>
                              <p:cond delay="3500"/>
                            </p:stCondLst>
                            <p:childTnLst>
                              <p:par>
                                <p:cTn id="53" presetID="2" presetClass="entr" presetSubtype="2" fill="hold" nodeType="after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1+#ppt_w/2"/>
                                          </p:val>
                                        </p:tav>
                                        <p:tav tm="100000">
                                          <p:val>
                                            <p:strVal val="#ppt_x"/>
                                          </p:val>
                                        </p:tav>
                                      </p:tavLst>
                                    </p:anim>
                                    <p:anim calcmode="lin" valueType="num">
                                      <p:cBhvr additive="base">
                                        <p:cTn id="5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7" grpId="0" animBg="1"/>
      <p:bldP spid="25" grpId="0" animBg="1"/>
      <p:bldP spid="29" grpId="0"/>
      <p:bldP spid="3" grpId="0" animBg="1"/>
      <p:bldP spid="32" grpId="0" animBg="1"/>
      <p:bldP spid="33" grpId="0" animBg="1"/>
      <p:bldP spid="34" grpId="0" animBg="1"/>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矩形 50"/>
          <p:cNvSpPr/>
          <p:nvPr/>
        </p:nvSpPr>
        <p:spPr>
          <a:xfrm>
            <a:off x="4061687" y="3456809"/>
            <a:ext cx="1744491" cy="1641802"/>
          </a:xfrm>
          <a:prstGeom prst="rect">
            <a:avLst/>
          </a:prstGeom>
          <a:blipFill dpi="0" rotWithShape="1">
            <a:blip r:embed="rId3" cstate="screen"/>
            <a:srcRect/>
            <a:stretch>
              <a:fillRect/>
            </a:stretch>
          </a:blipFill>
          <a:ln>
            <a:noFill/>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solidFill>
                <a:schemeClr val="tx1">
                  <a:lumMod val="65000"/>
                  <a:lumOff val="35000"/>
                </a:schemeClr>
              </a:solidFill>
            </a:endParaRPr>
          </a:p>
        </p:txBody>
      </p:sp>
      <p:sp>
        <p:nvSpPr>
          <p:cNvPr id="53" name="TextBox 21"/>
          <p:cNvSpPr txBox="1"/>
          <p:nvPr/>
        </p:nvSpPr>
        <p:spPr>
          <a:xfrm>
            <a:off x="7275859" y="3359927"/>
            <a:ext cx="3062917" cy="538353"/>
          </a:xfrm>
          <a:prstGeom prst="rect">
            <a:avLst/>
          </a:prstGeom>
          <a:noFill/>
        </p:spPr>
        <p:txBody>
          <a:bodyPr wrap="square" lIns="0" tIns="0" rIns="0" bIns="0" rtlCol="0">
            <a:spAutoFit/>
          </a:bodyPr>
          <a:lstStyle/>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从学生时代到工作岗位，自己始终热爱写作这一特长和爱好，把“以文立人”作为座右铭，选择并一直坚守以文字工作为主的岗位。</a:t>
            </a:r>
          </a:p>
        </p:txBody>
      </p:sp>
      <p:sp>
        <p:nvSpPr>
          <p:cNvPr id="56" name="TextBox 21"/>
          <p:cNvSpPr txBox="1"/>
          <p:nvPr/>
        </p:nvSpPr>
        <p:spPr>
          <a:xfrm>
            <a:off x="7275859" y="4063113"/>
            <a:ext cx="3062917" cy="538353"/>
          </a:xfrm>
          <a:prstGeom prst="rect">
            <a:avLst/>
          </a:prstGeom>
          <a:noFill/>
        </p:spPr>
        <p:txBody>
          <a:bodyPr wrap="square" lIns="0" tIns="0" rIns="0" bIns="0" rtlCol="0">
            <a:spAutoFit/>
          </a:bodyPr>
          <a:lstStyle/>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本着爱一行、干一行、钻一行的自我追求，努力在“精一行”目标上下功夫，不断学习、锤炼、提升自身文字写作能力。</a:t>
            </a:r>
          </a:p>
        </p:txBody>
      </p:sp>
      <p:sp>
        <p:nvSpPr>
          <p:cNvPr id="59" name="TextBox 21"/>
          <p:cNvSpPr txBox="1"/>
          <p:nvPr/>
        </p:nvSpPr>
        <p:spPr>
          <a:xfrm>
            <a:off x="7275859" y="4766299"/>
            <a:ext cx="3062917" cy="353687"/>
          </a:xfrm>
          <a:prstGeom prst="rect">
            <a:avLst/>
          </a:prstGeom>
          <a:noFill/>
        </p:spPr>
        <p:txBody>
          <a:bodyPr wrap="square" lIns="0" tIns="0" rIns="0" bIns="0" rtlCol="0">
            <a:spAutoFit/>
          </a:bodyPr>
          <a:lstStyle/>
          <a:p>
            <a:pPr>
              <a:lnSpc>
                <a:spcPct val="12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着力在公文写作、新闻写作、论文写作等方面实现自我超越，努力提供精品文案。</a:t>
            </a:r>
          </a:p>
        </p:txBody>
      </p:sp>
      <p:sp>
        <p:nvSpPr>
          <p:cNvPr id="66" name="圆角矩形 65"/>
          <p:cNvSpPr/>
          <p:nvPr/>
        </p:nvSpPr>
        <p:spPr>
          <a:xfrm>
            <a:off x="6180435" y="3434349"/>
            <a:ext cx="918197" cy="269807"/>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Adobe 黑体 Std R" panose="020B0400000000000000" pitchFamily="34" charset="-122"/>
                <a:ea typeface="Adobe 黑体 Std R" panose="020B0400000000000000" pitchFamily="34" charset="-122"/>
              </a:rPr>
              <a:t>热爱</a:t>
            </a:r>
          </a:p>
        </p:txBody>
      </p:sp>
      <p:sp>
        <p:nvSpPr>
          <p:cNvPr id="67" name="圆角矩形 66"/>
          <p:cNvSpPr/>
          <p:nvPr/>
        </p:nvSpPr>
        <p:spPr>
          <a:xfrm>
            <a:off x="6180435" y="4133751"/>
            <a:ext cx="918197" cy="269807"/>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Adobe 黑体 Std R" panose="020B0400000000000000" pitchFamily="34" charset="-122"/>
                <a:ea typeface="Adobe 黑体 Std R" panose="020B0400000000000000" pitchFamily="34" charset="-122"/>
              </a:rPr>
              <a:t>坚守</a:t>
            </a:r>
          </a:p>
        </p:txBody>
      </p:sp>
      <p:sp>
        <p:nvSpPr>
          <p:cNvPr id="68" name="圆角矩形 67"/>
          <p:cNvSpPr/>
          <p:nvPr/>
        </p:nvSpPr>
        <p:spPr>
          <a:xfrm>
            <a:off x="6180435" y="4833152"/>
            <a:ext cx="918197" cy="269807"/>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chemeClr val="bg1"/>
                </a:solidFill>
                <a:latin typeface="Adobe 黑体 Std R" panose="020B0400000000000000" pitchFamily="34" charset="-122"/>
                <a:ea typeface="Adobe 黑体 Std R" panose="020B0400000000000000" pitchFamily="34" charset="-122"/>
              </a:rPr>
              <a:t>突破</a:t>
            </a:r>
          </a:p>
        </p:txBody>
      </p:sp>
      <p:grpSp>
        <p:nvGrpSpPr>
          <p:cNvPr id="3" name="组合 2"/>
          <p:cNvGrpSpPr/>
          <p:nvPr/>
        </p:nvGrpSpPr>
        <p:grpSpPr>
          <a:xfrm>
            <a:off x="4061687" y="2146592"/>
            <a:ext cx="6333599" cy="937772"/>
            <a:chOff x="1521755" y="5224097"/>
            <a:chExt cx="6333599" cy="937772"/>
          </a:xfrm>
        </p:grpSpPr>
        <p:sp>
          <p:nvSpPr>
            <p:cNvPr id="2" name="圆角矩形 1"/>
            <p:cNvSpPr/>
            <p:nvPr/>
          </p:nvSpPr>
          <p:spPr>
            <a:xfrm>
              <a:off x="1521755" y="5224097"/>
              <a:ext cx="6333599" cy="937772"/>
            </a:xfrm>
            <a:prstGeom prst="roundRect">
              <a:avLst>
                <a:gd name="adj" fmla="val 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schemeClr val="tx1">
                    <a:lumMod val="65000"/>
                    <a:lumOff val="35000"/>
                  </a:schemeClr>
                </a:solidFill>
              </a:endParaRPr>
            </a:p>
          </p:txBody>
        </p:sp>
        <p:sp>
          <p:nvSpPr>
            <p:cNvPr id="49" name="TextBox 40"/>
            <p:cNvSpPr txBox="1"/>
            <p:nvPr/>
          </p:nvSpPr>
          <p:spPr>
            <a:xfrm>
              <a:off x="2457868" y="5456640"/>
              <a:ext cx="5397486" cy="553998"/>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所撰写论文</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5</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次公司党政系统论文大赛一等奖，</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2</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次二等奖，</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公司某某答辩</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竞赛一等奖。</a:t>
              </a:r>
            </a:p>
            <a:p>
              <a:pPr marL="285750" indent="-285750">
                <a:lnSpc>
                  <a:spcPct val="15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在某新闻网、集团公司期刊、新闻报等共发表文章</a:t>
              </a:r>
              <a:r>
                <a:rPr lang="en-US" altLang="zh-CN" sz="1000" dirty="0">
                  <a:solidFill>
                    <a:schemeClr val="tx1">
                      <a:lumMod val="65000"/>
                      <a:lumOff val="35000"/>
                    </a:schemeClr>
                  </a:solidFill>
                  <a:latin typeface="微软雅黑" panose="020B0503020204020204" pitchFamily="34" charset="-122"/>
                  <a:ea typeface="微软雅黑" panose="020B0503020204020204" pitchFamily="34" charset="-122"/>
                </a:rPr>
                <a:t>30</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多篇。</a:t>
              </a:r>
            </a:p>
          </p:txBody>
        </p:sp>
        <p:sp>
          <p:nvSpPr>
            <p:cNvPr id="48" name="Freeform 21"/>
            <p:cNvSpPr>
              <a:spLocks noEditPoints="1"/>
            </p:cNvSpPr>
            <p:nvPr/>
          </p:nvSpPr>
          <p:spPr bwMode="auto">
            <a:xfrm>
              <a:off x="1796305" y="5511742"/>
              <a:ext cx="541537" cy="477408"/>
            </a:xfrm>
            <a:custGeom>
              <a:avLst/>
              <a:gdLst>
                <a:gd name="T0" fmla="*/ 1870 w 2017"/>
                <a:gd name="T1" fmla="*/ 1321 h 1776"/>
                <a:gd name="T2" fmla="*/ 1378 w 2017"/>
                <a:gd name="T3" fmla="*/ 1321 h 1776"/>
                <a:gd name="T4" fmla="*/ 1587 w 2017"/>
                <a:gd name="T5" fmla="*/ 866 h 1776"/>
                <a:gd name="T6" fmla="*/ 1494 w 2017"/>
                <a:gd name="T7" fmla="*/ 850 h 1776"/>
                <a:gd name="T8" fmla="*/ 1438 w 2017"/>
                <a:gd name="T9" fmla="*/ 925 h 1776"/>
                <a:gd name="T10" fmla="*/ 1354 w 2017"/>
                <a:gd name="T11" fmla="*/ 967 h 1776"/>
                <a:gd name="T12" fmla="*/ 1352 w 2017"/>
                <a:gd name="T13" fmla="*/ 1060 h 1776"/>
                <a:gd name="T14" fmla="*/ 1309 w 2017"/>
                <a:gd name="T15" fmla="*/ 1143 h 1776"/>
                <a:gd name="T16" fmla="*/ 1362 w 2017"/>
                <a:gd name="T17" fmla="*/ 1220 h 1776"/>
                <a:gd name="T18" fmla="*/ 1376 w 2017"/>
                <a:gd name="T19" fmla="*/ 1312 h 1776"/>
                <a:gd name="T20" fmla="*/ 1464 w 2017"/>
                <a:gd name="T21" fmla="*/ 1343 h 1776"/>
                <a:gd name="T22" fmla="*/ 1530 w 2017"/>
                <a:gd name="T23" fmla="*/ 1410 h 1776"/>
                <a:gd name="T24" fmla="*/ 1619 w 2017"/>
                <a:gd name="T25" fmla="*/ 1383 h 1776"/>
                <a:gd name="T26" fmla="*/ 1711 w 2017"/>
                <a:gd name="T27" fmla="*/ 1399 h 1776"/>
                <a:gd name="T28" fmla="*/ 1768 w 2017"/>
                <a:gd name="T29" fmla="*/ 1324 h 1776"/>
                <a:gd name="T30" fmla="*/ 1852 w 2017"/>
                <a:gd name="T31" fmla="*/ 1282 h 1776"/>
                <a:gd name="T32" fmla="*/ 1854 w 2017"/>
                <a:gd name="T33" fmla="*/ 1189 h 1776"/>
                <a:gd name="T34" fmla="*/ 1897 w 2017"/>
                <a:gd name="T35" fmla="*/ 1106 h 1776"/>
                <a:gd name="T36" fmla="*/ 1844 w 2017"/>
                <a:gd name="T37" fmla="*/ 1029 h 1776"/>
                <a:gd name="T38" fmla="*/ 1830 w 2017"/>
                <a:gd name="T39" fmla="*/ 937 h 1776"/>
                <a:gd name="T40" fmla="*/ 1742 w 2017"/>
                <a:gd name="T41" fmla="*/ 906 h 1776"/>
                <a:gd name="T42" fmla="*/ 1676 w 2017"/>
                <a:gd name="T43" fmla="*/ 839 h 1776"/>
                <a:gd name="T44" fmla="*/ 1287 w 2017"/>
                <a:gd name="T45" fmla="*/ 1613 h 1776"/>
                <a:gd name="T46" fmla="*/ 1465 w 2017"/>
                <a:gd name="T47" fmla="*/ 1776 h 1776"/>
                <a:gd name="T48" fmla="*/ 1585 w 2017"/>
                <a:gd name="T49" fmla="*/ 1438 h 1776"/>
                <a:gd name="T50" fmla="*/ 1509 w 2017"/>
                <a:gd name="T51" fmla="*/ 1410 h 1776"/>
                <a:gd name="T52" fmla="*/ 1406 w 2017"/>
                <a:gd name="T53" fmla="*/ 1402 h 1776"/>
                <a:gd name="T54" fmla="*/ 1308 w 2017"/>
                <a:gd name="T55" fmla="*/ 1556 h 1776"/>
                <a:gd name="T56" fmla="*/ 1852 w 2017"/>
                <a:gd name="T57" fmla="*/ 1310 h 1776"/>
                <a:gd name="T58" fmla="*/ 1780 w 2017"/>
                <a:gd name="T59" fmla="*/ 1359 h 1776"/>
                <a:gd name="T60" fmla="*/ 1717 w 2017"/>
                <a:gd name="T61" fmla="*/ 1441 h 1776"/>
                <a:gd name="T62" fmla="*/ 1724 w 2017"/>
                <a:gd name="T63" fmla="*/ 1611 h 1776"/>
                <a:gd name="T64" fmla="*/ 1852 w 2017"/>
                <a:gd name="T65" fmla="*/ 1310 h 1776"/>
                <a:gd name="T66" fmla="*/ 1603 w 2017"/>
                <a:gd name="T67" fmla="*/ 1343 h 1776"/>
                <a:gd name="T68" fmla="*/ 1749 w 2017"/>
                <a:gd name="T69" fmla="*/ 978 h 1776"/>
                <a:gd name="T70" fmla="*/ 1603 w 2017"/>
                <a:gd name="T71" fmla="*/ 1331 h 1776"/>
                <a:gd name="T72" fmla="*/ 204 w 2017"/>
                <a:gd name="T73" fmla="*/ 1212 h 1776"/>
                <a:gd name="T74" fmla="*/ 1278 w 2017"/>
                <a:gd name="T75" fmla="*/ 1145 h 1776"/>
                <a:gd name="T76" fmla="*/ 1326 w 2017"/>
                <a:gd name="T77" fmla="*/ 1053 h 1776"/>
                <a:gd name="T78" fmla="*/ 1328 w 2017"/>
                <a:gd name="T79" fmla="*/ 950 h 1776"/>
                <a:gd name="T80" fmla="*/ 1421 w 2017"/>
                <a:gd name="T81" fmla="*/ 904 h 1776"/>
                <a:gd name="T82" fmla="*/ 1483 w 2017"/>
                <a:gd name="T83" fmla="*/ 822 h 1776"/>
                <a:gd name="T84" fmla="*/ 1585 w 2017"/>
                <a:gd name="T85" fmla="*/ 839 h 1776"/>
                <a:gd name="T86" fmla="*/ 1684 w 2017"/>
                <a:gd name="T87" fmla="*/ 809 h 1776"/>
                <a:gd name="T88" fmla="*/ 1756 w 2017"/>
                <a:gd name="T89" fmla="*/ 883 h 1776"/>
                <a:gd name="T90" fmla="*/ 1828 w 2017"/>
                <a:gd name="T91" fmla="*/ 924 h 1776"/>
                <a:gd name="T92" fmla="*/ 611 w 2017"/>
                <a:gd name="T93" fmla="*/ 1144 h 1776"/>
                <a:gd name="T94" fmla="*/ 1104 w 2017"/>
                <a:gd name="T95" fmla="*/ 1144 h 1776"/>
                <a:gd name="T96" fmla="*/ 1633 w 2017"/>
                <a:gd name="T97" fmla="*/ 510 h 1776"/>
                <a:gd name="T98" fmla="*/ 1633 w 2017"/>
                <a:gd name="T99" fmla="*/ 417 h 1776"/>
                <a:gd name="T100" fmla="*/ 1633 w 2017"/>
                <a:gd name="T101" fmla="*/ 594 h 1776"/>
                <a:gd name="T102" fmla="*/ 1382 w 2017"/>
                <a:gd name="T103" fmla="*/ 770 h 1776"/>
                <a:gd name="T104" fmla="*/ 1380 w 2017"/>
                <a:gd name="T105" fmla="*/ 682 h 1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17" h="1776">
                  <a:moveTo>
                    <a:pt x="0" y="0"/>
                  </a:moveTo>
                  <a:lnTo>
                    <a:pt x="2017" y="0"/>
                  </a:lnTo>
                  <a:lnTo>
                    <a:pt x="2017" y="1411"/>
                  </a:lnTo>
                  <a:lnTo>
                    <a:pt x="1901" y="1411"/>
                  </a:lnTo>
                  <a:lnTo>
                    <a:pt x="1870" y="1321"/>
                  </a:lnTo>
                  <a:lnTo>
                    <a:pt x="1932" y="1321"/>
                  </a:lnTo>
                  <a:lnTo>
                    <a:pt x="1932" y="90"/>
                  </a:lnTo>
                  <a:lnTo>
                    <a:pt x="100" y="90"/>
                  </a:lnTo>
                  <a:lnTo>
                    <a:pt x="100" y="1321"/>
                  </a:lnTo>
                  <a:lnTo>
                    <a:pt x="1378" y="1321"/>
                  </a:lnTo>
                  <a:lnTo>
                    <a:pt x="1346" y="1411"/>
                  </a:lnTo>
                  <a:lnTo>
                    <a:pt x="0" y="1411"/>
                  </a:lnTo>
                  <a:lnTo>
                    <a:pt x="0" y="0"/>
                  </a:lnTo>
                  <a:close/>
                  <a:moveTo>
                    <a:pt x="1603" y="830"/>
                  </a:moveTo>
                  <a:lnTo>
                    <a:pt x="1587" y="866"/>
                  </a:lnTo>
                  <a:lnTo>
                    <a:pt x="1566" y="832"/>
                  </a:lnTo>
                  <a:lnTo>
                    <a:pt x="1554" y="870"/>
                  </a:lnTo>
                  <a:lnTo>
                    <a:pt x="1530" y="839"/>
                  </a:lnTo>
                  <a:lnTo>
                    <a:pt x="1523" y="878"/>
                  </a:lnTo>
                  <a:lnTo>
                    <a:pt x="1494" y="850"/>
                  </a:lnTo>
                  <a:lnTo>
                    <a:pt x="1493" y="890"/>
                  </a:lnTo>
                  <a:lnTo>
                    <a:pt x="1461" y="866"/>
                  </a:lnTo>
                  <a:lnTo>
                    <a:pt x="1464" y="906"/>
                  </a:lnTo>
                  <a:lnTo>
                    <a:pt x="1430" y="886"/>
                  </a:lnTo>
                  <a:lnTo>
                    <a:pt x="1438" y="925"/>
                  </a:lnTo>
                  <a:lnTo>
                    <a:pt x="1401" y="910"/>
                  </a:lnTo>
                  <a:lnTo>
                    <a:pt x="1414" y="947"/>
                  </a:lnTo>
                  <a:lnTo>
                    <a:pt x="1376" y="937"/>
                  </a:lnTo>
                  <a:lnTo>
                    <a:pt x="1394" y="972"/>
                  </a:lnTo>
                  <a:lnTo>
                    <a:pt x="1354" y="967"/>
                  </a:lnTo>
                  <a:lnTo>
                    <a:pt x="1376" y="1000"/>
                  </a:lnTo>
                  <a:lnTo>
                    <a:pt x="1336" y="999"/>
                  </a:lnTo>
                  <a:lnTo>
                    <a:pt x="1362" y="1029"/>
                  </a:lnTo>
                  <a:lnTo>
                    <a:pt x="1323" y="1033"/>
                  </a:lnTo>
                  <a:lnTo>
                    <a:pt x="1352" y="1060"/>
                  </a:lnTo>
                  <a:lnTo>
                    <a:pt x="1313" y="1069"/>
                  </a:lnTo>
                  <a:lnTo>
                    <a:pt x="1346" y="1092"/>
                  </a:lnTo>
                  <a:lnTo>
                    <a:pt x="1309" y="1106"/>
                  </a:lnTo>
                  <a:lnTo>
                    <a:pt x="1344" y="1125"/>
                  </a:lnTo>
                  <a:lnTo>
                    <a:pt x="1309" y="1143"/>
                  </a:lnTo>
                  <a:lnTo>
                    <a:pt x="1346" y="1157"/>
                  </a:lnTo>
                  <a:lnTo>
                    <a:pt x="1313" y="1180"/>
                  </a:lnTo>
                  <a:lnTo>
                    <a:pt x="1352" y="1189"/>
                  </a:lnTo>
                  <a:lnTo>
                    <a:pt x="1323" y="1216"/>
                  </a:lnTo>
                  <a:lnTo>
                    <a:pt x="1362" y="1220"/>
                  </a:lnTo>
                  <a:lnTo>
                    <a:pt x="1336" y="1250"/>
                  </a:lnTo>
                  <a:lnTo>
                    <a:pt x="1376" y="1249"/>
                  </a:lnTo>
                  <a:lnTo>
                    <a:pt x="1354" y="1282"/>
                  </a:lnTo>
                  <a:lnTo>
                    <a:pt x="1394" y="1277"/>
                  </a:lnTo>
                  <a:lnTo>
                    <a:pt x="1376" y="1312"/>
                  </a:lnTo>
                  <a:lnTo>
                    <a:pt x="1414" y="1302"/>
                  </a:lnTo>
                  <a:lnTo>
                    <a:pt x="1401" y="1339"/>
                  </a:lnTo>
                  <a:lnTo>
                    <a:pt x="1438" y="1324"/>
                  </a:lnTo>
                  <a:lnTo>
                    <a:pt x="1430" y="1363"/>
                  </a:lnTo>
                  <a:lnTo>
                    <a:pt x="1464" y="1343"/>
                  </a:lnTo>
                  <a:lnTo>
                    <a:pt x="1461" y="1383"/>
                  </a:lnTo>
                  <a:lnTo>
                    <a:pt x="1493" y="1359"/>
                  </a:lnTo>
                  <a:lnTo>
                    <a:pt x="1494" y="1399"/>
                  </a:lnTo>
                  <a:lnTo>
                    <a:pt x="1523" y="1371"/>
                  </a:lnTo>
                  <a:lnTo>
                    <a:pt x="1530" y="1410"/>
                  </a:lnTo>
                  <a:lnTo>
                    <a:pt x="1554" y="1379"/>
                  </a:lnTo>
                  <a:lnTo>
                    <a:pt x="1566" y="1417"/>
                  </a:lnTo>
                  <a:lnTo>
                    <a:pt x="1587" y="1383"/>
                  </a:lnTo>
                  <a:lnTo>
                    <a:pt x="1603" y="1419"/>
                  </a:lnTo>
                  <a:lnTo>
                    <a:pt x="1619" y="1383"/>
                  </a:lnTo>
                  <a:lnTo>
                    <a:pt x="1640" y="1417"/>
                  </a:lnTo>
                  <a:lnTo>
                    <a:pt x="1651" y="1379"/>
                  </a:lnTo>
                  <a:lnTo>
                    <a:pt x="1676" y="1410"/>
                  </a:lnTo>
                  <a:lnTo>
                    <a:pt x="1683" y="1371"/>
                  </a:lnTo>
                  <a:lnTo>
                    <a:pt x="1711" y="1399"/>
                  </a:lnTo>
                  <a:lnTo>
                    <a:pt x="1713" y="1359"/>
                  </a:lnTo>
                  <a:lnTo>
                    <a:pt x="1745" y="1383"/>
                  </a:lnTo>
                  <a:lnTo>
                    <a:pt x="1742" y="1343"/>
                  </a:lnTo>
                  <a:lnTo>
                    <a:pt x="1776" y="1363"/>
                  </a:lnTo>
                  <a:lnTo>
                    <a:pt x="1768" y="1324"/>
                  </a:lnTo>
                  <a:lnTo>
                    <a:pt x="1805" y="1339"/>
                  </a:lnTo>
                  <a:lnTo>
                    <a:pt x="1792" y="1302"/>
                  </a:lnTo>
                  <a:lnTo>
                    <a:pt x="1830" y="1312"/>
                  </a:lnTo>
                  <a:lnTo>
                    <a:pt x="1812" y="1277"/>
                  </a:lnTo>
                  <a:lnTo>
                    <a:pt x="1852" y="1282"/>
                  </a:lnTo>
                  <a:lnTo>
                    <a:pt x="1830" y="1249"/>
                  </a:lnTo>
                  <a:lnTo>
                    <a:pt x="1870" y="1250"/>
                  </a:lnTo>
                  <a:lnTo>
                    <a:pt x="1844" y="1220"/>
                  </a:lnTo>
                  <a:lnTo>
                    <a:pt x="1883" y="1216"/>
                  </a:lnTo>
                  <a:lnTo>
                    <a:pt x="1854" y="1189"/>
                  </a:lnTo>
                  <a:lnTo>
                    <a:pt x="1892" y="1180"/>
                  </a:lnTo>
                  <a:lnTo>
                    <a:pt x="1860" y="1157"/>
                  </a:lnTo>
                  <a:lnTo>
                    <a:pt x="1897" y="1143"/>
                  </a:lnTo>
                  <a:lnTo>
                    <a:pt x="1862" y="1125"/>
                  </a:lnTo>
                  <a:lnTo>
                    <a:pt x="1897" y="1106"/>
                  </a:lnTo>
                  <a:lnTo>
                    <a:pt x="1860" y="1092"/>
                  </a:lnTo>
                  <a:lnTo>
                    <a:pt x="1892" y="1069"/>
                  </a:lnTo>
                  <a:lnTo>
                    <a:pt x="1854" y="1060"/>
                  </a:lnTo>
                  <a:lnTo>
                    <a:pt x="1883" y="1033"/>
                  </a:lnTo>
                  <a:lnTo>
                    <a:pt x="1844" y="1029"/>
                  </a:lnTo>
                  <a:lnTo>
                    <a:pt x="1870" y="999"/>
                  </a:lnTo>
                  <a:lnTo>
                    <a:pt x="1830" y="1000"/>
                  </a:lnTo>
                  <a:lnTo>
                    <a:pt x="1852" y="967"/>
                  </a:lnTo>
                  <a:lnTo>
                    <a:pt x="1812" y="972"/>
                  </a:lnTo>
                  <a:lnTo>
                    <a:pt x="1830" y="937"/>
                  </a:lnTo>
                  <a:lnTo>
                    <a:pt x="1792" y="947"/>
                  </a:lnTo>
                  <a:lnTo>
                    <a:pt x="1805" y="910"/>
                  </a:lnTo>
                  <a:lnTo>
                    <a:pt x="1768" y="925"/>
                  </a:lnTo>
                  <a:lnTo>
                    <a:pt x="1776" y="886"/>
                  </a:lnTo>
                  <a:lnTo>
                    <a:pt x="1742" y="906"/>
                  </a:lnTo>
                  <a:lnTo>
                    <a:pt x="1745" y="866"/>
                  </a:lnTo>
                  <a:lnTo>
                    <a:pt x="1713" y="890"/>
                  </a:lnTo>
                  <a:lnTo>
                    <a:pt x="1711" y="850"/>
                  </a:lnTo>
                  <a:lnTo>
                    <a:pt x="1683" y="878"/>
                  </a:lnTo>
                  <a:lnTo>
                    <a:pt x="1676" y="839"/>
                  </a:lnTo>
                  <a:lnTo>
                    <a:pt x="1651" y="870"/>
                  </a:lnTo>
                  <a:lnTo>
                    <a:pt x="1640" y="832"/>
                  </a:lnTo>
                  <a:lnTo>
                    <a:pt x="1619" y="866"/>
                  </a:lnTo>
                  <a:lnTo>
                    <a:pt x="1603" y="830"/>
                  </a:lnTo>
                  <a:close/>
                  <a:moveTo>
                    <a:pt x="1287" y="1613"/>
                  </a:moveTo>
                  <a:cubicBezTo>
                    <a:pt x="1286" y="1616"/>
                    <a:pt x="1285" y="1618"/>
                    <a:pt x="1284" y="1620"/>
                  </a:cubicBezTo>
                  <a:lnTo>
                    <a:pt x="1286" y="1620"/>
                  </a:lnTo>
                  <a:lnTo>
                    <a:pt x="1261" y="1690"/>
                  </a:lnTo>
                  <a:lnTo>
                    <a:pt x="1394" y="1671"/>
                  </a:lnTo>
                  <a:lnTo>
                    <a:pt x="1465" y="1776"/>
                  </a:lnTo>
                  <a:lnTo>
                    <a:pt x="1509" y="1651"/>
                  </a:lnTo>
                  <a:lnTo>
                    <a:pt x="1510" y="1652"/>
                  </a:lnTo>
                  <a:lnTo>
                    <a:pt x="1512" y="1646"/>
                  </a:lnTo>
                  <a:lnTo>
                    <a:pt x="1511" y="1645"/>
                  </a:lnTo>
                  <a:lnTo>
                    <a:pt x="1585" y="1438"/>
                  </a:lnTo>
                  <a:lnTo>
                    <a:pt x="1579" y="1424"/>
                  </a:lnTo>
                  <a:lnTo>
                    <a:pt x="1556" y="1461"/>
                  </a:lnTo>
                  <a:lnTo>
                    <a:pt x="1544" y="1419"/>
                  </a:lnTo>
                  <a:lnTo>
                    <a:pt x="1516" y="1454"/>
                  </a:lnTo>
                  <a:lnTo>
                    <a:pt x="1509" y="1410"/>
                  </a:lnTo>
                  <a:lnTo>
                    <a:pt x="1477" y="1441"/>
                  </a:lnTo>
                  <a:lnTo>
                    <a:pt x="1475" y="1397"/>
                  </a:lnTo>
                  <a:lnTo>
                    <a:pt x="1440" y="1424"/>
                  </a:lnTo>
                  <a:lnTo>
                    <a:pt x="1444" y="1380"/>
                  </a:lnTo>
                  <a:lnTo>
                    <a:pt x="1406" y="1402"/>
                  </a:lnTo>
                  <a:lnTo>
                    <a:pt x="1415" y="1359"/>
                  </a:lnTo>
                  <a:lnTo>
                    <a:pt x="1374" y="1376"/>
                  </a:lnTo>
                  <a:lnTo>
                    <a:pt x="1389" y="1334"/>
                  </a:lnTo>
                  <a:lnTo>
                    <a:pt x="1386" y="1335"/>
                  </a:lnTo>
                  <a:lnTo>
                    <a:pt x="1308" y="1556"/>
                  </a:lnTo>
                  <a:cubicBezTo>
                    <a:pt x="1307" y="1559"/>
                    <a:pt x="1306" y="1561"/>
                    <a:pt x="1305" y="1564"/>
                  </a:cubicBezTo>
                  <a:lnTo>
                    <a:pt x="1306" y="1564"/>
                  </a:lnTo>
                  <a:lnTo>
                    <a:pt x="1288" y="1613"/>
                  </a:lnTo>
                  <a:lnTo>
                    <a:pt x="1287" y="1613"/>
                  </a:lnTo>
                  <a:close/>
                  <a:moveTo>
                    <a:pt x="1852" y="1310"/>
                  </a:moveTo>
                  <a:lnTo>
                    <a:pt x="1829" y="1306"/>
                  </a:lnTo>
                  <a:lnTo>
                    <a:pt x="1848" y="1346"/>
                  </a:lnTo>
                  <a:lnTo>
                    <a:pt x="1806" y="1334"/>
                  </a:lnTo>
                  <a:lnTo>
                    <a:pt x="1820" y="1376"/>
                  </a:lnTo>
                  <a:lnTo>
                    <a:pt x="1780" y="1359"/>
                  </a:lnTo>
                  <a:lnTo>
                    <a:pt x="1789" y="1402"/>
                  </a:lnTo>
                  <a:lnTo>
                    <a:pt x="1751" y="1380"/>
                  </a:lnTo>
                  <a:lnTo>
                    <a:pt x="1754" y="1424"/>
                  </a:lnTo>
                  <a:lnTo>
                    <a:pt x="1719" y="1397"/>
                  </a:lnTo>
                  <a:lnTo>
                    <a:pt x="1717" y="1441"/>
                  </a:lnTo>
                  <a:lnTo>
                    <a:pt x="1686" y="1410"/>
                  </a:lnTo>
                  <a:lnTo>
                    <a:pt x="1678" y="1454"/>
                  </a:lnTo>
                  <a:lnTo>
                    <a:pt x="1664" y="1436"/>
                  </a:lnTo>
                  <a:lnTo>
                    <a:pt x="1724" y="1611"/>
                  </a:lnTo>
                  <a:lnTo>
                    <a:pt x="1724" y="1611"/>
                  </a:lnTo>
                  <a:lnTo>
                    <a:pt x="1728" y="1623"/>
                  </a:lnTo>
                  <a:lnTo>
                    <a:pt x="1774" y="1760"/>
                  </a:lnTo>
                  <a:lnTo>
                    <a:pt x="1850" y="1653"/>
                  </a:lnTo>
                  <a:lnTo>
                    <a:pt x="1978" y="1676"/>
                  </a:lnTo>
                  <a:lnTo>
                    <a:pt x="1852" y="1310"/>
                  </a:lnTo>
                  <a:close/>
                  <a:moveTo>
                    <a:pt x="1603" y="906"/>
                  </a:moveTo>
                  <a:cubicBezTo>
                    <a:pt x="1543" y="906"/>
                    <a:pt x="1488" y="931"/>
                    <a:pt x="1449" y="970"/>
                  </a:cubicBezTo>
                  <a:cubicBezTo>
                    <a:pt x="1409" y="1010"/>
                    <a:pt x="1385" y="1064"/>
                    <a:pt x="1385" y="1125"/>
                  </a:cubicBezTo>
                  <a:cubicBezTo>
                    <a:pt x="1385" y="1185"/>
                    <a:pt x="1409" y="1239"/>
                    <a:pt x="1449" y="1279"/>
                  </a:cubicBezTo>
                  <a:cubicBezTo>
                    <a:pt x="1488" y="1318"/>
                    <a:pt x="1543" y="1343"/>
                    <a:pt x="1603" y="1343"/>
                  </a:cubicBezTo>
                  <a:cubicBezTo>
                    <a:pt x="1663" y="1343"/>
                    <a:pt x="1718" y="1318"/>
                    <a:pt x="1757" y="1279"/>
                  </a:cubicBezTo>
                  <a:cubicBezTo>
                    <a:pt x="1797" y="1239"/>
                    <a:pt x="1821" y="1185"/>
                    <a:pt x="1821" y="1125"/>
                  </a:cubicBezTo>
                  <a:cubicBezTo>
                    <a:pt x="1821" y="1064"/>
                    <a:pt x="1797" y="1010"/>
                    <a:pt x="1757" y="970"/>
                  </a:cubicBezTo>
                  <a:cubicBezTo>
                    <a:pt x="1718" y="931"/>
                    <a:pt x="1663" y="906"/>
                    <a:pt x="1603" y="906"/>
                  </a:cubicBezTo>
                  <a:close/>
                  <a:moveTo>
                    <a:pt x="1749" y="978"/>
                  </a:moveTo>
                  <a:cubicBezTo>
                    <a:pt x="1712" y="941"/>
                    <a:pt x="1660" y="918"/>
                    <a:pt x="1603" y="918"/>
                  </a:cubicBezTo>
                  <a:cubicBezTo>
                    <a:pt x="1546" y="918"/>
                    <a:pt x="1494" y="941"/>
                    <a:pt x="1457" y="978"/>
                  </a:cubicBezTo>
                  <a:cubicBezTo>
                    <a:pt x="1419" y="1016"/>
                    <a:pt x="1396" y="1067"/>
                    <a:pt x="1396" y="1125"/>
                  </a:cubicBezTo>
                  <a:cubicBezTo>
                    <a:pt x="1396" y="1182"/>
                    <a:pt x="1419" y="1233"/>
                    <a:pt x="1457" y="1271"/>
                  </a:cubicBezTo>
                  <a:cubicBezTo>
                    <a:pt x="1494" y="1308"/>
                    <a:pt x="1546" y="1331"/>
                    <a:pt x="1603" y="1331"/>
                  </a:cubicBezTo>
                  <a:cubicBezTo>
                    <a:pt x="1660" y="1331"/>
                    <a:pt x="1712" y="1308"/>
                    <a:pt x="1749" y="1271"/>
                  </a:cubicBezTo>
                  <a:cubicBezTo>
                    <a:pt x="1787" y="1233"/>
                    <a:pt x="1810" y="1182"/>
                    <a:pt x="1810" y="1125"/>
                  </a:cubicBezTo>
                  <a:cubicBezTo>
                    <a:pt x="1810" y="1067"/>
                    <a:pt x="1787" y="1016"/>
                    <a:pt x="1749" y="978"/>
                  </a:cubicBezTo>
                  <a:close/>
                  <a:moveTo>
                    <a:pt x="204" y="199"/>
                  </a:moveTo>
                  <a:lnTo>
                    <a:pt x="204" y="1212"/>
                  </a:lnTo>
                  <a:lnTo>
                    <a:pt x="1308" y="1212"/>
                  </a:lnTo>
                  <a:lnTo>
                    <a:pt x="1326" y="1196"/>
                  </a:lnTo>
                  <a:lnTo>
                    <a:pt x="1283" y="1186"/>
                  </a:lnTo>
                  <a:lnTo>
                    <a:pt x="1319" y="1160"/>
                  </a:lnTo>
                  <a:lnTo>
                    <a:pt x="1278" y="1145"/>
                  </a:lnTo>
                  <a:lnTo>
                    <a:pt x="1317" y="1125"/>
                  </a:lnTo>
                  <a:lnTo>
                    <a:pt x="1278" y="1104"/>
                  </a:lnTo>
                  <a:lnTo>
                    <a:pt x="1319" y="1089"/>
                  </a:lnTo>
                  <a:lnTo>
                    <a:pt x="1283" y="1064"/>
                  </a:lnTo>
                  <a:lnTo>
                    <a:pt x="1326" y="1053"/>
                  </a:lnTo>
                  <a:lnTo>
                    <a:pt x="1293" y="1024"/>
                  </a:lnTo>
                  <a:lnTo>
                    <a:pt x="1337" y="1019"/>
                  </a:lnTo>
                  <a:lnTo>
                    <a:pt x="1308" y="986"/>
                  </a:lnTo>
                  <a:lnTo>
                    <a:pt x="1352" y="987"/>
                  </a:lnTo>
                  <a:lnTo>
                    <a:pt x="1328" y="950"/>
                  </a:lnTo>
                  <a:lnTo>
                    <a:pt x="1372" y="956"/>
                  </a:lnTo>
                  <a:lnTo>
                    <a:pt x="1352" y="917"/>
                  </a:lnTo>
                  <a:lnTo>
                    <a:pt x="1394" y="929"/>
                  </a:lnTo>
                  <a:lnTo>
                    <a:pt x="1380" y="887"/>
                  </a:lnTo>
                  <a:lnTo>
                    <a:pt x="1421" y="904"/>
                  </a:lnTo>
                  <a:lnTo>
                    <a:pt x="1412" y="861"/>
                  </a:lnTo>
                  <a:lnTo>
                    <a:pt x="1450" y="883"/>
                  </a:lnTo>
                  <a:lnTo>
                    <a:pt x="1446" y="839"/>
                  </a:lnTo>
                  <a:lnTo>
                    <a:pt x="1481" y="866"/>
                  </a:lnTo>
                  <a:lnTo>
                    <a:pt x="1483" y="822"/>
                  </a:lnTo>
                  <a:lnTo>
                    <a:pt x="1515" y="853"/>
                  </a:lnTo>
                  <a:lnTo>
                    <a:pt x="1522" y="809"/>
                  </a:lnTo>
                  <a:lnTo>
                    <a:pt x="1549" y="844"/>
                  </a:lnTo>
                  <a:lnTo>
                    <a:pt x="1562" y="801"/>
                  </a:lnTo>
                  <a:lnTo>
                    <a:pt x="1585" y="839"/>
                  </a:lnTo>
                  <a:lnTo>
                    <a:pt x="1603" y="799"/>
                  </a:lnTo>
                  <a:lnTo>
                    <a:pt x="1621" y="839"/>
                  </a:lnTo>
                  <a:lnTo>
                    <a:pt x="1644" y="801"/>
                  </a:lnTo>
                  <a:lnTo>
                    <a:pt x="1657" y="844"/>
                  </a:lnTo>
                  <a:lnTo>
                    <a:pt x="1684" y="809"/>
                  </a:lnTo>
                  <a:lnTo>
                    <a:pt x="1691" y="853"/>
                  </a:lnTo>
                  <a:lnTo>
                    <a:pt x="1723" y="822"/>
                  </a:lnTo>
                  <a:lnTo>
                    <a:pt x="1725" y="866"/>
                  </a:lnTo>
                  <a:lnTo>
                    <a:pt x="1760" y="839"/>
                  </a:lnTo>
                  <a:lnTo>
                    <a:pt x="1756" y="883"/>
                  </a:lnTo>
                  <a:lnTo>
                    <a:pt x="1794" y="861"/>
                  </a:lnTo>
                  <a:lnTo>
                    <a:pt x="1785" y="904"/>
                  </a:lnTo>
                  <a:lnTo>
                    <a:pt x="1826" y="887"/>
                  </a:lnTo>
                  <a:lnTo>
                    <a:pt x="1811" y="929"/>
                  </a:lnTo>
                  <a:lnTo>
                    <a:pt x="1828" y="924"/>
                  </a:lnTo>
                  <a:lnTo>
                    <a:pt x="1828" y="199"/>
                  </a:lnTo>
                  <a:lnTo>
                    <a:pt x="204" y="199"/>
                  </a:lnTo>
                  <a:close/>
                  <a:moveTo>
                    <a:pt x="305" y="1109"/>
                  </a:moveTo>
                  <a:lnTo>
                    <a:pt x="305" y="1144"/>
                  </a:lnTo>
                  <a:lnTo>
                    <a:pt x="611" y="1144"/>
                  </a:lnTo>
                  <a:lnTo>
                    <a:pt x="611" y="1109"/>
                  </a:lnTo>
                  <a:lnTo>
                    <a:pt x="305" y="1109"/>
                  </a:lnTo>
                  <a:close/>
                  <a:moveTo>
                    <a:pt x="798" y="1109"/>
                  </a:moveTo>
                  <a:lnTo>
                    <a:pt x="798" y="1144"/>
                  </a:lnTo>
                  <a:lnTo>
                    <a:pt x="1104" y="1144"/>
                  </a:lnTo>
                  <a:lnTo>
                    <a:pt x="1104" y="1109"/>
                  </a:lnTo>
                  <a:lnTo>
                    <a:pt x="798" y="1109"/>
                  </a:lnTo>
                  <a:close/>
                  <a:moveTo>
                    <a:pt x="398" y="478"/>
                  </a:moveTo>
                  <a:lnTo>
                    <a:pt x="398" y="510"/>
                  </a:lnTo>
                  <a:lnTo>
                    <a:pt x="1633" y="510"/>
                  </a:lnTo>
                  <a:lnTo>
                    <a:pt x="1633" y="478"/>
                  </a:lnTo>
                  <a:lnTo>
                    <a:pt x="398" y="478"/>
                  </a:lnTo>
                  <a:close/>
                  <a:moveTo>
                    <a:pt x="398" y="383"/>
                  </a:moveTo>
                  <a:lnTo>
                    <a:pt x="398" y="417"/>
                  </a:lnTo>
                  <a:lnTo>
                    <a:pt x="1633" y="417"/>
                  </a:lnTo>
                  <a:lnTo>
                    <a:pt x="1633" y="383"/>
                  </a:lnTo>
                  <a:lnTo>
                    <a:pt x="398" y="383"/>
                  </a:lnTo>
                  <a:close/>
                  <a:moveTo>
                    <a:pt x="398" y="560"/>
                  </a:moveTo>
                  <a:lnTo>
                    <a:pt x="398" y="594"/>
                  </a:lnTo>
                  <a:lnTo>
                    <a:pt x="1633" y="594"/>
                  </a:lnTo>
                  <a:lnTo>
                    <a:pt x="1633" y="560"/>
                  </a:lnTo>
                  <a:lnTo>
                    <a:pt x="398" y="560"/>
                  </a:lnTo>
                  <a:close/>
                  <a:moveTo>
                    <a:pt x="398" y="737"/>
                  </a:moveTo>
                  <a:lnTo>
                    <a:pt x="398" y="770"/>
                  </a:lnTo>
                  <a:lnTo>
                    <a:pt x="1382" y="770"/>
                  </a:lnTo>
                  <a:lnTo>
                    <a:pt x="1382" y="737"/>
                  </a:lnTo>
                  <a:lnTo>
                    <a:pt x="398" y="737"/>
                  </a:lnTo>
                  <a:close/>
                  <a:moveTo>
                    <a:pt x="398" y="648"/>
                  </a:moveTo>
                  <a:lnTo>
                    <a:pt x="398" y="682"/>
                  </a:lnTo>
                  <a:lnTo>
                    <a:pt x="1380" y="682"/>
                  </a:lnTo>
                  <a:lnTo>
                    <a:pt x="1380" y="648"/>
                  </a:lnTo>
                  <a:lnTo>
                    <a:pt x="398" y="648"/>
                  </a:lnTo>
                  <a:close/>
                </a:path>
              </a:pathLst>
            </a:custGeom>
            <a:gradFill>
              <a:gsLst>
                <a:gs pos="0">
                  <a:srgbClr val="4473C5"/>
                </a:gs>
                <a:gs pos="100000">
                  <a:srgbClr val="3762AF"/>
                </a:gs>
              </a:gsLst>
              <a:lin ang="5400000" scaled="1"/>
            </a:gradFill>
            <a:ln>
              <a:noFill/>
            </a:ln>
          </p:spPr>
          <p:txBody>
            <a:bodyPr vert="horz" wrap="square" lIns="91440" tIns="45720" rIns="91440" bIns="45720" numCol="1" anchor="t" anchorCtr="0" compatLnSpc="1"/>
            <a:lstStyle/>
            <a:p>
              <a:endParaRPr lang="zh-CN" altLang="en-US" sz="1100">
                <a:solidFill>
                  <a:schemeClr val="tx1">
                    <a:lumMod val="65000"/>
                    <a:lumOff val="35000"/>
                  </a:schemeClr>
                </a:solidFill>
              </a:endParaRPr>
            </a:p>
          </p:txBody>
        </p:sp>
      </p:grpSp>
      <p:sp>
        <p:nvSpPr>
          <p:cNvPr id="20"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工作成效</a:t>
            </a:r>
          </a:p>
        </p:txBody>
      </p:sp>
      <p:sp>
        <p:nvSpPr>
          <p:cNvPr id="21"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4" name="圆角矩形 3"/>
          <p:cNvSpPr/>
          <p:nvPr/>
        </p:nvSpPr>
        <p:spPr>
          <a:xfrm>
            <a:off x="4352834" y="3704156"/>
            <a:ext cx="1162195" cy="1162195"/>
          </a:xfrm>
          <a:prstGeom prst="roundRect">
            <a:avLst>
              <a:gd name="adj" fmla="val 10456"/>
            </a:avLst>
          </a:prstGeom>
          <a:solidFill>
            <a:srgbClr val="4473C5">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620021" y="4029725"/>
            <a:ext cx="595035" cy="584775"/>
          </a:xfrm>
          <a:prstGeom prst="rect">
            <a:avLst/>
          </a:prstGeom>
          <a:noFill/>
        </p:spPr>
        <p:txBody>
          <a:bodyPr wrap="none" rtlCol="0">
            <a:spAutoFit/>
          </a:bodyPr>
          <a:lstStyle/>
          <a:p>
            <a:r>
              <a:rPr lang="zh-CN" altLang="en-US" sz="1600" dirty="0" smtClean="0">
                <a:solidFill>
                  <a:schemeClr val="bg1"/>
                </a:solidFill>
                <a:latin typeface="Adobe 黑体 Std R" panose="020B0400000000000000" pitchFamily="34" charset="-122"/>
                <a:ea typeface="Adobe 黑体 Std R" panose="020B0400000000000000" pitchFamily="34" charset="-122"/>
              </a:rPr>
              <a:t>工作</a:t>
            </a:r>
            <a:endParaRPr lang="en-US" altLang="zh-CN" sz="1600" dirty="0" smtClean="0">
              <a:solidFill>
                <a:schemeClr val="bg1"/>
              </a:solidFill>
              <a:latin typeface="Adobe 黑体 Std R" panose="020B0400000000000000" pitchFamily="34" charset="-122"/>
              <a:ea typeface="Adobe 黑体 Std R" panose="020B0400000000000000" pitchFamily="34" charset="-122"/>
            </a:endParaRPr>
          </a:p>
          <a:p>
            <a:r>
              <a:rPr lang="zh-CN" altLang="en-US" sz="1600" dirty="0" smtClean="0">
                <a:solidFill>
                  <a:schemeClr val="bg1"/>
                </a:solidFill>
                <a:latin typeface="Adobe 黑体 Std R" panose="020B0400000000000000" pitchFamily="34" charset="-122"/>
                <a:ea typeface="Adobe 黑体 Std R" panose="020B0400000000000000" pitchFamily="34" charset="-122"/>
              </a:rPr>
              <a:t>成效</a:t>
            </a:r>
            <a:endParaRPr lang="zh-CN" altLang="en-US" sz="1600" dirty="0">
              <a:solidFill>
                <a:schemeClr val="bg1"/>
              </a:solidFill>
              <a:latin typeface="Adobe 黑体 Std R" panose="020B0400000000000000" pitchFamily="34" charset="-122"/>
              <a:ea typeface="Adobe 黑体 Std R" panose="020B0400000000000000"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750"/>
                                        <p:tgtEl>
                                          <p:spTgt spid="20"/>
                                        </p:tgtEl>
                                      </p:cBhvr>
                                    </p:animEffect>
                                    <p:anim calcmode="lin" valueType="num">
                                      <p:cBhvr>
                                        <p:cTn id="8" dur="750" fill="hold"/>
                                        <p:tgtEl>
                                          <p:spTgt spid="20"/>
                                        </p:tgtEl>
                                        <p:attrNameLst>
                                          <p:attrName>ppt_x</p:attrName>
                                        </p:attrNameLst>
                                      </p:cBhvr>
                                      <p:tavLst>
                                        <p:tav tm="0">
                                          <p:val>
                                            <p:strVal val="#ppt_x"/>
                                          </p:val>
                                        </p:tav>
                                        <p:tav tm="100000">
                                          <p:val>
                                            <p:strVal val="#ppt_x"/>
                                          </p:val>
                                        </p:tav>
                                      </p:tavLst>
                                    </p:anim>
                                    <p:anim calcmode="lin" valueType="num">
                                      <p:cBhvr>
                                        <p:cTn id="9" dur="750" fill="hold"/>
                                        <p:tgtEl>
                                          <p:spTgt spid="2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750"/>
                                        <p:tgtEl>
                                          <p:spTgt spid="21"/>
                                        </p:tgtEl>
                                      </p:cBhvr>
                                    </p:animEffect>
                                    <p:anim calcmode="lin" valueType="num">
                                      <p:cBhvr>
                                        <p:cTn id="13" dur="750" fill="hold"/>
                                        <p:tgtEl>
                                          <p:spTgt spid="21"/>
                                        </p:tgtEl>
                                        <p:attrNameLst>
                                          <p:attrName>ppt_x</p:attrName>
                                        </p:attrNameLst>
                                      </p:cBhvr>
                                      <p:tavLst>
                                        <p:tav tm="0">
                                          <p:val>
                                            <p:strVal val="#ppt_x"/>
                                          </p:val>
                                        </p:tav>
                                        <p:tav tm="100000">
                                          <p:val>
                                            <p:strVal val="#ppt_x"/>
                                          </p:val>
                                        </p:tav>
                                      </p:tavLst>
                                    </p:anim>
                                    <p:anim calcmode="lin" valueType="num">
                                      <p:cBhvr>
                                        <p:cTn id="14" dur="750" fill="hold"/>
                                        <p:tgtEl>
                                          <p:spTgt spid="2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randombar(horizontal)">
                                      <p:cBhvr>
                                        <p:cTn id="18" dur="500"/>
                                        <p:tgtEl>
                                          <p:spTgt spid="51"/>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ppt_w</p:attrName>
                                        </p:attrNameLst>
                                      </p:cBhvr>
                                      <p:tavLst>
                                        <p:tav tm="0">
                                          <p:val>
                                            <p:fltVal val="0"/>
                                          </p:val>
                                        </p:tav>
                                        <p:tav tm="100000">
                                          <p:val>
                                            <p:strVal val="#ppt_w"/>
                                          </p:val>
                                        </p:tav>
                                      </p:tavLst>
                                    </p:anim>
                                    <p:anim calcmode="lin" valueType="num">
                                      <p:cBhvr>
                                        <p:cTn id="27" dur="500" fill="hold"/>
                                        <p:tgtEl>
                                          <p:spTgt spid="4"/>
                                        </p:tgtEl>
                                        <p:attrNameLst>
                                          <p:attrName>ppt_h</p:attrName>
                                        </p:attrNameLst>
                                      </p:cBhvr>
                                      <p:tavLst>
                                        <p:tav tm="0">
                                          <p:val>
                                            <p:fltVal val="0"/>
                                          </p:val>
                                        </p:tav>
                                        <p:tav tm="100000">
                                          <p:val>
                                            <p:strVal val="#ppt_h"/>
                                          </p:val>
                                        </p:tav>
                                      </p:tavLst>
                                    </p:anim>
                                    <p:animEffect transition="in" filter="fade">
                                      <p:cBhvr>
                                        <p:cTn id="28" dur="500"/>
                                        <p:tgtEl>
                                          <p:spTgt spid="4"/>
                                        </p:tgtEl>
                                      </p:cBhvr>
                                    </p:animEffect>
                                  </p:childTnLst>
                                </p:cTn>
                              </p:par>
                            </p:childTnLst>
                          </p:cTn>
                        </p:par>
                        <p:par>
                          <p:cTn id="29" fill="hold">
                            <p:stCondLst>
                              <p:cond delay="1500"/>
                            </p:stCondLst>
                            <p:childTnLst>
                              <p:par>
                                <p:cTn id="30" presetID="2" presetClass="entr" presetSubtype="2" fill="hold" grpId="0" nodeType="afterEffect">
                                  <p:stCondLst>
                                    <p:cond delay="0"/>
                                  </p:stCondLst>
                                  <p:childTnLst>
                                    <p:set>
                                      <p:cBhvr>
                                        <p:cTn id="31" dur="1" fill="hold">
                                          <p:stCondLst>
                                            <p:cond delay="0"/>
                                          </p:stCondLst>
                                        </p:cTn>
                                        <p:tgtEl>
                                          <p:spTgt spid="66"/>
                                        </p:tgtEl>
                                        <p:attrNameLst>
                                          <p:attrName>style.visibility</p:attrName>
                                        </p:attrNameLst>
                                      </p:cBhvr>
                                      <p:to>
                                        <p:strVal val="visible"/>
                                      </p:to>
                                    </p:set>
                                    <p:anim calcmode="lin" valueType="num">
                                      <p:cBhvr additive="base">
                                        <p:cTn id="32" dur="500" fill="hold"/>
                                        <p:tgtEl>
                                          <p:spTgt spid="66"/>
                                        </p:tgtEl>
                                        <p:attrNameLst>
                                          <p:attrName>ppt_x</p:attrName>
                                        </p:attrNameLst>
                                      </p:cBhvr>
                                      <p:tavLst>
                                        <p:tav tm="0">
                                          <p:val>
                                            <p:strVal val="1+#ppt_w/2"/>
                                          </p:val>
                                        </p:tav>
                                        <p:tav tm="100000">
                                          <p:val>
                                            <p:strVal val="#ppt_x"/>
                                          </p:val>
                                        </p:tav>
                                      </p:tavLst>
                                    </p:anim>
                                    <p:anim calcmode="lin" valueType="num">
                                      <p:cBhvr additive="base">
                                        <p:cTn id="33" dur="500" fill="hold"/>
                                        <p:tgtEl>
                                          <p:spTgt spid="66"/>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1+#ppt_w/2"/>
                                          </p:val>
                                        </p:tav>
                                        <p:tav tm="100000">
                                          <p:val>
                                            <p:strVal val="#ppt_x"/>
                                          </p:val>
                                        </p:tav>
                                      </p:tavLst>
                                    </p:anim>
                                    <p:anim calcmode="lin" valueType="num">
                                      <p:cBhvr additive="base">
                                        <p:cTn id="37" dur="500" fill="hold"/>
                                        <p:tgtEl>
                                          <p:spTgt spid="53"/>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67"/>
                                        </p:tgtEl>
                                        <p:attrNameLst>
                                          <p:attrName>style.visibility</p:attrName>
                                        </p:attrNameLst>
                                      </p:cBhvr>
                                      <p:to>
                                        <p:strVal val="visible"/>
                                      </p:to>
                                    </p:set>
                                    <p:anim calcmode="lin" valueType="num">
                                      <p:cBhvr additive="base">
                                        <p:cTn id="40" dur="500" fill="hold"/>
                                        <p:tgtEl>
                                          <p:spTgt spid="67"/>
                                        </p:tgtEl>
                                        <p:attrNameLst>
                                          <p:attrName>ppt_x</p:attrName>
                                        </p:attrNameLst>
                                      </p:cBhvr>
                                      <p:tavLst>
                                        <p:tav tm="0">
                                          <p:val>
                                            <p:strVal val="1+#ppt_w/2"/>
                                          </p:val>
                                        </p:tav>
                                        <p:tav tm="100000">
                                          <p:val>
                                            <p:strVal val="#ppt_x"/>
                                          </p:val>
                                        </p:tav>
                                      </p:tavLst>
                                    </p:anim>
                                    <p:anim calcmode="lin" valueType="num">
                                      <p:cBhvr additive="base">
                                        <p:cTn id="41" dur="500" fill="hold"/>
                                        <p:tgtEl>
                                          <p:spTgt spid="67"/>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56"/>
                                        </p:tgtEl>
                                        <p:attrNameLst>
                                          <p:attrName>style.visibility</p:attrName>
                                        </p:attrNameLst>
                                      </p:cBhvr>
                                      <p:to>
                                        <p:strVal val="visible"/>
                                      </p:to>
                                    </p:set>
                                    <p:anim calcmode="lin" valueType="num">
                                      <p:cBhvr additive="base">
                                        <p:cTn id="44" dur="500" fill="hold"/>
                                        <p:tgtEl>
                                          <p:spTgt spid="56"/>
                                        </p:tgtEl>
                                        <p:attrNameLst>
                                          <p:attrName>ppt_x</p:attrName>
                                        </p:attrNameLst>
                                      </p:cBhvr>
                                      <p:tavLst>
                                        <p:tav tm="0">
                                          <p:val>
                                            <p:strVal val="1+#ppt_w/2"/>
                                          </p:val>
                                        </p:tav>
                                        <p:tav tm="100000">
                                          <p:val>
                                            <p:strVal val="#ppt_x"/>
                                          </p:val>
                                        </p:tav>
                                      </p:tavLst>
                                    </p:anim>
                                    <p:anim calcmode="lin" valueType="num">
                                      <p:cBhvr additive="base">
                                        <p:cTn id="45" dur="500" fill="hold"/>
                                        <p:tgtEl>
                                          <p:spTgt spid="56"/>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additive="base">
                                        <p:cTn id="48" dur="500" fill="hold"/>
                                        <p:tgtEl>
                                          <p:spTgt spid="68"/>
                                        </p:tgtEl>
                                        <p:attrNameLst>
                                          <p:attrName>ppt_x</p:attrName>
                                        </p:attrNameLst>
                                      </p:cBhvr>
                                      <p:tavLst>
                                        <p:tav tm="0">
                                          <p:val>
                                            <p:strVal val="1+#ppt_w/2"/>
                                          </p:val>
                                        </p:tav>
                                        <p:tav tm="100000">
                                          <p:val>
                                            <p:strVal val="#ppt_x"/>
                                          </p:val>
                                        </p:tav>
                                      </p:tavLst>
                                    </p:anim>
                                    <p:anim calcmode="lin" valueType="num">
                                      <p:cBhvr additive="base">
                                        <p:cTn id="49" dur="500" fill="hold"/>
                                        <p:tgtEl>
                                          <p:spTgt spid="68"/>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 calcmode="lin" valueType="num">
                                      <p:cBhvr additive="base">
                                        <p:cTn id="52" dur="500" fill="hold"/>
                                        <p:tgtEl>
                                          <p:spTgt spid="59"/>
                                        </p:tgtEl>
                                        <p:attrNameLst>
                                          <p:attrName>ppt_x</p:attrName>
                                        </p:attrNameLst>
                                      </p:cBhvr>
                                      <p:tavLst>
                                        <p:tav tm="0">
                                          <p:val>
                                            <p:strVal val="1+#ppt_w/2"/>
                                          </p:val>
                                        </p:tav>
                                        <p:tav tm="100000">
                                          <p:val>
                                            <p:strVal val="#ppt_x"/>
                                          </p:val>
                                        </p:tav>
                                      </p:tavLst>
                                    </p:anim>
                                    <p:anim calcmode="lin" valueType="num">
                                      <p:cBhvr additive="base">
                                        <p:cTn id="53" dur="500" fill="hold"/>
                                        <p:tgtEl>
                                          <p:spTgt spid="59"/>
                                        </p:tgtEl>
                                        <p:attrNameLst>
                                          <p:attrName>ppt_y</p:attrName>
                                        </p:attrNameLst>
                                      </p:cBhvr>
                                      <p:tavLst>
                                        <p:tav tm="0">
                                          <p:val>
                                            <p:strVal val="#ppt_y"/>
                                          </p:val>
                                        </p:tav>
                                        <p:tav tm="100000">
                                          <p:val>
                                            <p:strVal val="#ppt_y"/>
                                          </p:val>
                                        </p:tav>
                                      </p:tavLst>
                                    </p:anim>
                                  </p:childTnLst>
                                </p:cTn>
                              </p:par>
                            </p:childTnLst>
                          </p:cTn>
                        </p:par>
                        <p:par>
                          <p:cTn id="54" fill="hold">
                            <p:stCondLst>
                              <p:cond delay="2000"/>
                            </p:stCondLst>
                            <p:childTnLst>
                              <p:par>
                                <p:cTn id="55" presetID="2" presetClass="entr" presetSubtype="4"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ppt_x"/>
                                          </p:val>
                                        </p:tav>
                                        <p:tav tm="100000">
                                          <p:val>
                                            <p:strVal val="#ppt_x"/>
                                          </p:val>
                                        </p:tav>
                                      </p:tavLst>
                                    </p:anim>
                                    <p:anim calcmode="lin" valueType="num">
                                      <p:cBhvr additive="base">
                                        <p:cTn id="5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3" grpId="0"/>
      <p:bldP spid="56" grpId="0"/>
      <p:bldP spid="59" grpId="0"/>
      <p:bldP spid="66" grpId="0" animBg="1"/>
      <p:bldP spid="67" grpId="0" animBg="1"/>
      <p:bldP spid="68" grpId="0" animBg="1"/>
      <p:bldP spid="20" grpId="0"/>
      <p:bldP spid="21" grpId="0"/>
      <p:bldP spid="4"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3657907" y="1857829"/>
            <a:ext cx="7175411" cy="313459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348267" y="1857829"/>
            <a:ext cx="2309641" cy="313459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48"/>
          <p:cNvSpPr txBox="1"/>
          <p:nvPr/>
        </p:nvSpPr>
        <p:spPr>
          <a:xfrm>
            <a:off x="5593661" y="2492995"/>
            <a:ext cx="3242270" cy="807915"/>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ctr"/>
            <a:r>
              <a:rPr lang="zh-CN" altLang="en-US" sz="4800" b="1" spc="600" dirty="0" smtClean="0">
                <a:solidFill>
                  <a:schemeClr val="bg1"/>
                </a:solidFill>
                <a:latin typeface="Adobe 黑体 Std R" panose="020B0400000000000000" pitchFamily="34" charset="-122"/>
                <a:ea typeface="Adobe 黑体 Std R" panose="020B0400000000000000" pitchFamily="34" charset="-122"/>
              </a:rPr>
              <a:t>履职能力</a:t>
            </a:r>
          </a:p>
        </p:txBody>
      </p:sp>
      <p:sp>
        <p:nvSpPr>
          <p:cNvPr id="25" name="TextBox 13"/>
          <p:cNvSpPr txBox="1"/>
          <p:nvPr/>
        </p:nvSpPr>
        <p:spPr>
          <a:xfrm>
            <a:off x="6166966" y="4283878"/>
            <a:ext cx="1110629" cy="276999"/>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五大履职优势</a:t>
            </a:r>
          </a:p>
        </p:txBody>
      </p:sp>
      <p:sp>
        <p:nvSpPr>
          <p:cNvPr id="26" name="TextBox 14"/>
          <p:cNvSpPr txBox="1"/>
          <p:nvPr/>
        </p:nvSpPr>
        <p:spPr>
          <a:xfrm>
            <a:off x="7599100" y="4283878"/>
            <a:ext cx="1074401" cy="276999"/>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自我评价</a:t>
            </a:r>
          </a:p>
        </p:txBody>
      </p:sp>
      <p:sp>
        <p:nvSpPr>
          <p:cNvPr id="32" name="Freeform 16"/>
          <p:cNvSpPr/>
          <p:nvPr/>
        </p:nvSpPr>
        <p:spPr bwMode="auto">
          <a:xfrm>
            <a:off x="6030900"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4" name="Freeform 16"/>
          <p:cNvSpPr/>
          <p:nvPr/>
        </p:nvSpPr>
        <p:spPr bwMode="auto">
          <a:xfrm>
            <a:off x="7463034"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TextBox 48"/>
          <p:cNvSpPr txBox="1"/>
          <p:nvPr/>
        </p:nvSpPr>
        <p:spPr>
          <a:xfrm>
            <a:off x="1597091" y="2270752"/>
            <a:ext cx="1810691" cy="1546579"/>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ctr"/>
            <a:r>
              <a:rPr lang="en-US" altLang="zh-CN" sz="9600" spc="600" dirty="0" smtClean="0">
                <a:gradFill>
                  <a:gsLst>
                    <a:gs pos="0">
                      <a:srgbClr val="4473C5"/>
                    </a:gs>
                    <a:gs pos="100000">
                      <a:srgbClr val="3762AF"/>
                    </a:gs>
                  </a:gsLst>
                  <a:lin ang="5400000" scaled="1"/>
                </a:gradFill>
                <a:latin typeface="Impact" panose="020B0806030902050204" pitchFamily="34" charset="0"/>
                <a:ea typeface="微软雅黑" panose="020B0503020204020204" pitchFamily="34" charset="-122"/>
                <a:cs typeface="Aparajita" panose="020B0604020202020204" pitchFamily="34" charset="0"/>
              </a:rPr>
              <a:t>03</a:t>
            </a:r>
            <a:endParaRPr lang="en-GB" altLang="zh-CN" sz="9600" spc="600" dirty="0">
              <a:gradFill>
                <a:gsLst>
                  <a:gs pos="0">
                    <a:srgbClr val="4473C5"/>
                  </a:gs>
                  <a:gs pos="100000">
                    <a:srgbClr val="3762AF"/>
                  </a:gs>
                </a:gsLst>
                <a:lin ang="5400000" scaled="1"/>
              </a:gradFill>
              <a:latin typeface="Impact" panose="020B0806030902050204" pitchFamily="34" charset="0"/>
              <a:ea typeface="微软雅黑" panose="020B0503020204020204" pitchFamily="34" charset="-122"/>
              <a:cs typeface="Aparajita" panose="020B0604020202020204" pitchFamily="34" charset="0"/>
            </a:endParaRPr>
          </a:p>
        </p:txBody>
      </p:sp>
      <p:sp>
        <p:nvSpPr>
          <p:cNvPr id="36" name="矩形 29"/>
          <p:cNvSpPr>
            <a:spLocks noChangeArrowheads="1"/>
          </p:cNvSpPr>
          <p:nvPr/>
        </p:nvSpPr>
        <p:spPr bwMode="auto">
          <a:xfrm>
            <a:off x="1276578" y="3741303"/>
            <a:ext cx="24517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800" dirty="0" smtClean="0">
                <a:solidFill>
                  <a:schemeClr val="tx1">
                    <a:lumMod val="85000"/>
                    <a:lumOff val="15000"/>
                  </a:schemeClr>
                </a:solidFill>
                <a:latin typeface="Impact" panose="020B0806030902050204" pitchFamily="34" charset="0"/>
                <a:ea typeface="微软雅黑" panose="020B0503020204020204" pitchFamily="34" charset="-122"/>
                <a:cs typeface="Aparajita" panose="020B0604020202020204" pitchFamily="34" charset="0"/>
                <a:sym typeface="+mn-lt"/>
              </a:rPr>
              <a:t>PART</a:t>
            </a:r>
            <a:endParaRPr lang="en-US" altLang="zh-CN" sz="4800" dirty="0">
              <a:solidFill>
                <a:schemeClr val="tx1">
                  <a:lumMod val="85000"/>
                  <a:lumOff val="15000"/>
                </a:schemeClr>
              </a:solidFill>
              <a:latin typeface="Impact" panose="020B0806030902050204" pitchFamily="34" charset="0"/>
              <a:ea typeface="微软雅黑" panose="020B0503020204020204" pitchFamily="34" charset="-122"/>
              <a:cs typeface="Aparajita" panose="020B0604020202020204" pitchFamily="34" charset="0"/>
              <a:sym typeface="+mn-lt"/>
            </a:endParaRPr>
          </a:p>
        </p:txBody>
      </p:sp>
      <p:sp>
        <p:nvSpPr>
          <p:cNvPr id="37" name="Rectangle 30"/>
          <p:cNvSpPr>
            <a:spLocks noChangeArrowheads="1"/>
          </p:cNvSpPr>
          <p:nvPr/>
        </p:nvSpPr>
        <p:spPr bwMode="auto">
          <a:xfrm>
            <a:off x="4917292" y="3383396"/>
            <a:ext cx="4595008" cy="429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9" tIns="60954" rIns="121909" bIns="60954">
            <a:spAutoFit/>
          </a:bodyPr>
          <a:lstStyle/>
          <a:p>
            <a:pPr algn="ctr">
              <a:lnSpc>
                <a:spcPct val="130000"/>
              </a:lnSpc>
            </a:pPr>
            <a:r>
              <a:rPr lang="zh-CN" altLang="en-US" sz="800" dirty="0">
                <a:solidFill>
                  <a:schemeClr val="bg1"/>
                </a:solidFill>
                <a:ea typeface="微软雅黑" panose="020B0503020204020204" pitchFamily="34" charset="-122"/>
                <a:cs typeface="+mn-ea"/>
                <a:sym typeface="+mn-lt"/>
              </a:rPr>
              <a:t>本人性格活泼、开朗、有亲和力，善于与人沟通，表达能力强，能认真的对待自己的工作岗位，吃苦耐劳、认真</a:t>
            </a:r>
            <a:r>
              <a:rPr lang="zh-CN" altLang="en-US" sz="800" dirty="0" smtClean="0">
                <a:solidFill>
                  <a:schemeClr val="bg1"/>
                </a:solidFill>
                <a:ea typeface="微软雅黑" panose="020B0503020204020204" pitchFamily="34" charset="-122"/>
                <a:cs typeface="+mn-ea"/>
                <a:sym typeface="+mn-lt"/>
              </a:rPr>
              <a:t>细心</a:t>
            </a:r>
            <a:endParaRPr lang="zh-CN" altLang="en-US" sz="800" dirty="0">
              <a:solidFill>
                <a:schemeClr val="bg1"/>
              </a:solidFill>
              <a:ea typeface="微软雅黑" panose="020B0503020204020204" pitchFamily="34" charset="-122"/>
              <a:cs typeface="+mn-ea"/>
              <a:sym typeface="+mn-lt"/>
            </a:endParaRPr>
          </a:p>
        </p:txBody>
      </p:sp>
      <p:cxnSp>
        <p:nvCxnSpPr>
          <p:cNvPr id="38" name="直接连接符 37"/>
          <p:cNvCxnSpPr/>
          <p:nvPr/>
        </p:nvCxnSpPr>
        <p:spPr>
          <a:xfrm>
            <a:off x="6807417" y="3314376"/>
            <a:ext cx="814758" cy="0"/>
          </a:xfrm>
          <a:prstGeom prst="line">
            <a:avLst/>
          </a:prstGeom>
          <a:ln w="19050">
            <a:solidFill>
              <a:schemeClr val="bg1">
                <a:lumMod val="95000"/>
              </a:schemeClr>
            </a:solidFill>
            <a:prstDash val="solid"/>
          </a:ln>
        </p:spPr>
        <p:style>
          <a:lnRef idx="1">
            <a:schemeClr val="accent1"/>
          </a:lnRef>
          <a:fillRef idx="0">
            <a:schemeClr val="accent1"/>
          </a:fillRef>
          <a:effectRef idx="0">
            <a:schemeClr val="accent1"/>
          </a:effectRef>
          <a:fontRef idx="minor">
            <a:schemeClr val="tx1"/>
          </a:fontRef>
        </p:style>
      </p:cxnSp>
      <p:sp>
        <p:nvSpPr>
          <p:cNvPr id="39" name="任意多边形 38"/>
          <p:cNvSpPr/>
          <p:nvPr/>
        </p:nvSpPr>
        <p:spPr>
          <a:xfrm>
            <a:off x="7135244" y="3949340"/>
            <a:ext cx="159104" cy="159104"/>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14:bounceEnd="54000">
                                          <p:cBhvr additive="base">
                                            <p:cTn id="7" dur="1000" fill="hold"/>
                                            <p:tgtEl>
                                              <p:spTgt spid="21"/>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14:bounceEnd="54000">
                                          <p:cBhvr additive="base">
                                            <p:cTn id="11" dur="1000" fill="hold"/>
                                            <p:tgtEl>
                                              <p:spTgt spid="22"/>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22"/>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16" presetClass="entr" presetSubtype="37" fill="hold" grpId="0" nodeType="withEffect">
                                      <p:stCondLst>
                                        <p:cond delay="500"/>
                                      </p:stCondLst>
                                      <p:childTnLst>
                                        <p:set>
                                          <p:cBhvr>
                                            <p:cTn id="19" dur="1" fill="hold">
                                              <p:stCondLst>
                                                <p:cond delay="0"/>
                                              </p:stCondLst>
                                            </p:cTn>
                                            <p:tgtEl>
                                              <p:spTgt spid="36"/>
                                            </p:tgtEl>
                                            <p:attrNameLst>
                                              <p:attrName>style.visibility</p:attrName>
                                            </p:attrNameLst>
                                          </p:cBhvr>
                                          <p:to>
                                            <p:strVal val="visible"/>
                                          </p:to>
                                        </p:set>
                                        <p:animEffect transition="in" filter="barn(outVertical)">
                                          <p:cBhvr>
                                            <p:cTn id="20" dur="500"/>
                                            <p:tgtEl>
                                              <p:spTgt spid="36"/>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3"/>
                                            </p:tgtEl>
                                            <p:attrNameLst>
                                              <p:attrName>ppt_y</p:attrName>
                                            </p:attrNameLst>
                                          </p:cBhvr>
                                          <p:tavLst>
                                            <p:tav tm="0">
                                              <p:val>
                                                <p:strVal val="#ppt_y"/>
                                              </p:val>
                                            </p:tav>
                                            <p:tav tm="100000">
                                              <p:val>
                                                <p:strVal val="#ppt_y"/>
                                              </p:val>
                                            </p:tav>
                                          </p:tavLst>
                                        </p:anim>
                                        <p:anim calcmode="lin" valueType="num">
                                          <p:cBhvr>
                                            <p:cTn id="26"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3"/>
                                            </p:tgtEl>
                                          </p:cBhvr>
                                        </p:animEffect>
                                      </p:childTnLst>
                                    </p:cTn>
                                  </p:par>
                                  <p:par>
                                    <p:cTn id="29" presetID="22" presetClass="entr" presetSubtype="8"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649"/>
                                </p:stCondLst>
                                <p:childTnLst>
                                  <p:par>
                                    <p:cTn id="33" presetID="52" presetClass="entr" presetSubtype="0" fill="hold" grpId="0" nodeType="afterEffect">
                                      <p:stCondLst>
                                        <p:cond delay="0"/>
                                      </p:stCondLst>
                                      <p:iterate type="lt">
                                        <p:tmPct val="15000"/>
                                      </p:iterate>
                                      <p:childTnLst>
                                        <p:set>
                                          <p:cBhvr>
                                            <p:cTn id="34" dur="1" fill="hold">
                                              <p:stCondLst>
                                                <p:cond delay="0"/>
                                              </p:stCondLst>
                                            </p:cTn>
                                            <p:tgtEl>
                                              <p:spTgt spid="37"/>
                                            </p:tgtEl>
                                            <p:attrNameLst>
                                              <p:attrName>style.visibility</p:attrName>
                                            </p:attrNameLst>
                                          </p:cBhvr>
                                          <p:to>
                                            <p:strVal val="visible"/>
                                          </p:to>
                                        </p:set>
                                        <p:animScale>
                                          <p:cBhvr>
                                            <p:cTn id="35" dur="5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37"/>
                                            </p:tgtEl>
                                            <p:attrNameLst>
                                              <p:attrName>ppt_x</p:attrName>
                                              <p:attrName>ppt_y</p:attrName>
                                            </p:attrNameLst>
                                          </p:cBhvr>
                                        </p:animMotion>
                                        <p:animEffect transition="in" filter="fade">
                                          <p:cBhvr>
                                            <p:cTn id="37" dur="500"/>
                                            <p:tgtEl>
                                              <p:spTgt spid="37"/>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1000"/>
                                            <p:tgtEl>
                                              <p:spTgt spid="39"/>
                                            </p:tgtEl>
                                          </p:cBhvr>
                                        </p:animEffect>
                                        <p:anim calcmode="lin" valueType="num">
                                          <p:cBhvr>
                                            <p:cTn id="41" dur="1000" fill="hold"/>
                                            <p:tgtEl>
                                              <p:spTgt spid="39"/>
                                            </p:tgtEl>
                                            <p:attrNameLst>
                                              <p:attrName>ppt_x</p:attrName>
                                            </p:attrNameLst>
                                          </p:cBhvr>
                                          <p:tavLst>
                                            <p:tav tm="0">
                                              <p:val>
                                                <p:strVal val="#ppt_x"/>
                                              </p:val>
                                            </p:tav>
                                            <p:tav tm="100000">
                                              <p:val>
                                                <p:strVal val="#ppt_x"/>
                                              </p:val>
                                            </p:tav>
                                          </p:tavLst>
                                        </p:anim>
                                        <p:anim calcmode="lin" valueType="num">
                                          <p:cBhvr>
                                            <p:cTn id="42" dur="1000" fill="hold"/>
                                            <p:tgtEl>
                                              <p:spTgt spid="39"/>
                                            </p:tgtEl>
                                            <p:attrNameLst>
                                              <p:attrName>ppt_y</p:attrName>
                                            </p:attrNameLst>
                                          </p:cBhvr>
                                          <p:tavLst>
                                            <p:tav tm="0">
                                              <p:val>
                                                <p:strVal val="#ppt_y-.1"/>
                                              </p:val>
                                            </p:tav>
                                            <p:tav tm="100000">
                                              <p:val>
                                                <p:strVal val="#ppt_y"/>
                                              </p:val>
                                            </p:tav>
                                          </p:tavLst>
                                        </p:anim>
                                      </p:childTnLst>
                                    </p:cTn>
                                  </p:par>
                                </p:childTnLst>
                              </p:cTn>
                            </p:par>
                            <p:par>
                              <p:cTn id="43" fill="hold">
                                <p:stCondLst>
                                  <p:cond delay="4900"/>
                                </p:stCondLst>
                                <p:childTnLst>
                                  <p:par>
                                    <p:cTn id="44" presetID="2" presetClass="entr" presetSubtype="8" fill="hold" grpId="0" nodeType="afterEffect" p14:presetBounceEnd="40000">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14:bounceEnd="40000">
                                          <p:cBhvr additive="base">
                                            <p:cTn id="46" dur="500" fill="hold"/>
                                            <p:tgtEl>
                                              <p:spTgt spid="32"/>
                                            </p:tgtEl>
                                            <p:attrNameLst>
                                              <p:attrName>ppt_x</p:attrName>
                                            </p:attrNameLst>
                                          </p:cBhvr>
                                          <p:tavLst>
                                            <p:tav tm="0">
                                              <p:val>
                                                <p:strVal val="0-#ppt_w/2"/>
                                              </p:val>
                                            </p:tav>
                                            <p:tav tm="100000">
                                              <p:val>
                                                <p:strVal val="#ppt_x"/>
                                              </p:val>
                                            </p:tav>
                                          </p:tavLst>
                                        </p:anim>
                                        <p:anim calcmode="lin" valueType="num" p14:bounceEnd="40000">
                                          <p:cBhvr additive="base">
                                            <p:cTn id="47" dur="500" fill="hold"/>
                                            <p:tgtEl>
                                              <p:spTgt spid="32"/>
                                            </p:tgtEl>
                                            <p:attrNameLst>
                                              <p:attrName>ppt_y</p:attrName>
                                            </p:attrNameLst>
                                          </p:cBhvr>
                                          <p:tavLst>
                                            <p:tav tm="0">
                                              <p:val>
                                                <p:strVal val="#ppt_y"/>
                                              </p:val>
                                            </p:tav>
                                            <p:tav tm="100000">
                                              <p:val>
                                                <p:strVal val="#ppt_y"/>
                                              </p:val>
                                            </p:tav>
                                          </p:tavLst>
                                        </p:anim>
                                      </p:childTnLst>
                                    </p:cTn>
                                  </p:par>
                                </p:childTnLst>
                              </p:cTn>
                            </p:par>
                            <p:par>
                              <p:cTn id="48" fill="hold">
                                <p:stCondLst>
                                  <p:cond delay="540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5900"/>
                                </p:stCondLst>
                                <p:childTnLst>
                                  <p:par>
                                    <p:cTn id="53" presetID="2" presetClass="entr" presetSubtype="8" fill="hold" grpId="0" nodeType="afterEffect" p14:presetBounceEnd="40000">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14:bounceEnd="40000">
                                          <p:cBhvr additive="base">
                                            <p:cTn id="55" dur="500" fill="hold"/>
                                            <p:tgtEl>
                                              <p:spTgt spid="34"/>
                                            </p:tgtEl>
                                            <p:attrNameLst>
                                              <p:attrName>ppt_x</p:attrName>
                                            </p:attrNameLst>
                                          </p:cBhvr>
                                          <p:tavLst>
                                            <p:tav tm="0">
                                              <p:val>
                                                <p:strVal val="0-#ppt_w/2"/>
                                              </p:val>
                                            </p:tav>
                                            <p:tav tm="100000">
                                              <p:val>
                                                <p:strVal val="#ppt_x"/>
                                              </p:val>
                                            </p:tav>
                                          </p:tavLst>
                                        </p:anim>
                                        <p:anim calcmode="lin" valueType="num" p14:bounceEnd="40000">
                                          <p:cBhvr additive="base">
                                            <p:cTn id="56" dur="500" fill="hold"/>
                                            <p:tgtEl>
                                              <p:spTgt spid="34"/>
                                            </p:tgtEl>
                                            <p:attrNameLst>
                                              <p:attrName>ppt_y</p:attrName>
                                            </p:attrNameLst>
                                          </p:cBhvr>
                                          <p:tavLst>
                                            <p:tav tm="0">
                                              <p:val>
                                                <p:strVal val="#ppt_y"/>
                                              </p:val>
                                            </p:tav>
                                            <p:tav tm="100000">
                                              <p:val>
                                                <p:strVal val="#ppt_y"/>
                                              </p:val>
                                            </p:tav>
                                          </p:tavLst>
                                        </p:anim>
                                      </p:childTnLst>
                                    </p:cTn>
                                  </p:par>
                                </p:childTnLst>
                              </p:cTn>
                            </p:par>
                            <p:par>
                              <p:cTn id="57" fill="hold">
                                <p:stCondLst>
                                  <p:cond delay="64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3" grpId="0"/>
          <p:bldP spid="25" grpId="0"/>
          <p:bldP spid="26" grpId="0"/>
          <p:bldP spid="32" grpId="0" animBg="1"/>
          <p:bldP spid="34" grpId="0" animBg="1"/>
          <p:bldP spid="35" grpId="0"/>
          <p:bldP spid="36" grpId="0"/>
          <p:bldP spid="37" grpId="0"/>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1+#ppt_w/2"/>
                                              </p:val>
                                            </p:tav>
                                            <p:tav tm="100000">
                                              <p:val>
                                                <p:strVal val="#ppt_x"/>
                                              </p:val>
                                            </p:tav>
                                          </p:tavLst>
                                        </p:anim>
                                        <p:anim calcmode="lin" valueType="num">
                                          <p:cBhvr additive="base">
                                            <p:cTn id="12" dur="1000" fill="hold"/>
                                            <p:tgtEl>
                                              <p:spTgt spid="22"/>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16" presetClass="entr" presetSubtype="37" fill="hold" grpId="0" nodeType="withEffect">
                                      <p:stCondLst>
                                        <p:cond delay="500"/>
                                      </p:stCondLst>
                                      <p:childTnLst>
                                        <p:set>
                                          <p:cBhvr>
                                            <p:cTn id="19" dur="1" fill="hold">
                                              <p:stCondLst>
                                                <p:cond delay="0"/>
                                              </p:stCondLst>
                                            </p:cTn>
                                            <p:tgtEl>
                                              <p:spTgt spid="36"/>
                                            </p:tgtEl>
                                            <p:attrNameLst>
                                              <p:attrName>style.visibility</p:attrName>
                                            </p:attrNameLst>
                                          </p:cBhvr>
                                          <p:to>
                                            <p:strVal val="visible"/>
                                          </p:to>
                                        </p:set>
                                        <p:animEffect transition="in" filter="barn(outVertical)">
                                          <p:cBhvr>
                                            <p:cTn id="20" dur="500"/>
                                            <p:tgtEl>
                                              <p:spTgt spid="36"/>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3"/>
                                            </p:tgtEl>
                                            <p:attrNameLst>
                                              <p:attrName>ppt_y</p:attrName>
                                            </p:attrNameLst>
                                          </p:cBhvr>
                                          <p:tavLst>
                                            <p:tav tm="0">
                                              <p:val>
                                                <p:strVal val="#ppt_y"/>
                                              </p:val>
                                            </p:tav>
                                            <p:tav tm="100000">
                                              <p:val>
                                                <p:strVal val="#ppt_y"/>
                                              </p:val>
                                            </p:tav>
                                          </p:tavLst>
                                        </p:anim>
                                        <p:anim calcmode="lin" valueType="num">
                                          <p:cBhvr>
                                            <p:cTn id="26"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3"/>
                                            </p:tgtEl>
                                          </p:cBhvr>
                                        </p:animEffect>
                                      </p:childTnLst>
                                    </p:cTn>
                                  </p:par>
                                  <p:par>
                                    <p:cTn id="29" presetID="22" presetClass="entr" presetSubtype="8"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649"/>
                                </p:stCondLst>
                                <p:childTnLst>
                                  <p:par>
                                    <p:cTn id="33" presetID="52" presetClass="entr" presetSubtype="0" fill="hold" grpId="0" nodeType="afterEffect">
                                      <p:stCondLst>
                                        <p:cond delay="0"/>
                                      </p:stCondLst>
                                      <p:iterate type="lt">
                                        <p:tmPct val="15000"/>
                                      </p:iterate>
                                      <p:childTnLst>
                                        <p:set>
                                          <p:cBhvr>
                                            <p:cTn id="34" dur="1" fill="hold">
                                              <p:stCondLst>
                                                <p:cond delay="0"/>
                                              </p:stCondLst>
                                            </p:cTn>
                                            <p:tgtEl>
                                              <p:spTgt spid="37"/>
                                            </p:tgtEl>
                                            <p:attrNameLst>
                                              <p:attrName>style.visibility</p:attrName>
                                            </p:attrNameLst>
                                          </p:cBhvr>
                                          <p:to>
                                            <p:strVal val="visible"/>
                                          </p:to>
                                        </p:set>
                                        <p:animScale>
                                          <p:cBhvr>
                                            <p:cTn id="35" dur="5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37"/>
                                            </p:tgtEl>
                                            <p:attrNameLst>
                                              <p:attrName>ppt_x</p:attrName>
                                              <p:attrName>ppt_y</p:attrName>
                                            </p:attrNameLst>
                                          </p:cBhvr>
                                        </p:animMotion>
                                        <p:animEffect transition="in" filter="fade">
                                          <p:cBhvr>
                                            <p:cTn id="37" dur="500"/>
                                            <p:tgtEl>
                                              <p:spTgt spid="37"/>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1000"/>
                                            <p:tgtEl>
                                              <p:spTgt spid="39"/>
                                            </p:tgtEl>
                                          </p:cBhvr>
                                        </p:animEffect>
                                        <p:anim calcmode="lin" valueType="num">
                                          <p:cBhvr>
                                            <p:cTn id="41" dur="1000" fill="hold"/>
                                            <p:tgtEl>
                                              <p:spTgt spid="39"/>
                                            </p:tgtEl>
                                            <p:attrNameLst>
                                              <p:attrName>ppt_x</p:attrName>
                                            </p:attrNameLst>
                                          </p:cBhvr>
                                          <p:tavLst>
                                            <p:tav tm="0">
                                              <p:val>
                                                <p:strVal val="#ppt_x"/>
                                              </p:val>
                                            </p:tav>
                                            <p:tav tm="100000">
                                              <p:val>
                                                <p:strVal val="#ppt_x"/>
                                              </p:val>
                                            </p:tav>
                                          </p:tavLst>
                                        </p:anim>
                                        <p:anim calcmode="lin" valueType="num">
                                          <p:cBhvr>
                                            <p:cTn id="42" dur="1000" fill="hold"/>
                                            <p:tgtEl>
                                              <p:spTgt spid="39"/>
                                            </p:tgtEl>
                                            <p:attrNameLst>
                                              <p:attrName>ppt_y</p:attrName>
                                            </p:attrNameLst>
                                          </p:cBhvr>
                                          <p:tavLst>
                                            <p:tav tm="0">
                                              <p:val>
                                                <p:strVal val="#ppt_y-.1"/>
                                              </p:val>
                                            </p:tav>
                                            <p:tav tm="100000">
                                              <p:val>
                                                <p:strVal val="#ppt_y"/>
                                              </p:val>
                                            </p:tav>
                                          </p:tavLst>
                                        </p:anim>
                                      </p:childTnLst>
                                    </p:cTn>
                                  </p:par>
                                </p:childTnLst>
                              </p:cTn>
                            </p:par>
                            <p:par>
                              <p:cTn id="43" fill="hold">
                                <p:stCondLst>
                                  <p:cond delay="4900"/>
                                </p:stCondLst>
                                <p:childTnLst>
                                  <p:par>
                                    <p:cTn id="44" presetID="2" presetClass="entr" presetSubtype="8"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additive="base">
                                            <p:cTn id="46" dur="500" fill="hold"/>
                                            <p:tgtEl>
                                              <p:spTgt spid="32"/>
                                            </p:tgtEl>
                                            <p:attrNameLst>
                                              <p:attrName>ppt_x</p:attrName>
                                            </p:attrNameLst>
                                          </p:cBhvr>
                                          <p:tavLst>
                                            <p:tav tm="0">
                                              <p:val>
                                                <p:strVal val="0-#ppt_w/2"/>
                                              </p:val>
                                            </p:tav>
                                            <p:tav tm="100000">
                                              <p:val>
                                                <p:strVal val="#ppt_x"/>
                                              </p:val>
                                            </p:tav>
                                          </p:tavLst>
                                        </p:anim>
                                        <p:anim calcmode="lin" valueType="num">
                                          <p:cBhvr additive="base">
                                            <p:cTn id="47" dur="500" fill="hold"/>
                                            <p:tgtEl>
                                              <p:spTgt spid="32"/>
                                            </p:tgtEl>
                                            <p:attrNameLst>
                                              <p:attrName>ppt_y</p:attrName>
                                            </p:attrNameLst>
                                          </p:cBhvr>
                                          <p:tavLst>
                                            <p:tav tm="0">
                                              <p:val>
                                                <p:strVal val="#ppt_y"/>
                                              </p:val>
                                            </p:tav>
                                            <p:tav tm="100000">
                                              <p:val>
                                                <p:strVal val="#ppt_y"/>
                                              </p:val>
                                            </p:tav>
                                          </p:tavLst>
                                        </p:anim>
                                      </p:childTnLst>
                                    </p:cTn>
                                  </p:par>
                                </p:childTnLst>
                              </p:cTn>
                            </p:par>
                            <p:par>
                              <p:cTn id="48" fill="hold">
                                <p:stCondLst>
                                  <p:cond delay="540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5900"/>
                                </p:stCondLst>
                                <p:childTnLst>
                                  <p:par>
                                    <p:cTn id="53" presetID="2" presetClass="entr" presetSubtype="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0-#ppt_w/2"/>
                                              </p:val>
                                            </p:tav>
                                            <p:tav tm="100000">
                                              <p:val>
                                                <p:strVal val="#ppt_x"/>
                                              </p:val>
                                            </p:tav>
                                          </p:tavLst>
                                        </p:anim>
                                        <p:anim calcmode="lin" valueType="num">
                                          <p:cBhvr additive="base">
                                            <p:cTn id="56" dur="500" fill="hold"/>
                                            <p:tgtEl>
                                              <p:spTgt spid="34"/>
                                            </p:tgtEl>
                                            <p:attrNameLst>
                                              <p:attrName>ppt_y</p:attrName>
                                            </p:attrNameLst>
                                          </p:cBhvr>
                                          <p:tavLst>
                                            <p:tav tm="0">
                                              <p:val>
                                                <p:strVal val="#ppt_y"/>
                                              </p:val>
                                            </p:tav>
                                            <p:tav tm="100000">
                                              <p:val>
                                                <p:strVal val="#ppt_y"/>
                                              </p:val>
                                            </p:tav>
                                          </p:tavLst>
                                        </p:anim>
                                      </p:childTnLst>
                                    </p:cTn>
                                  </p:par>
                                </p:childTnLst>
                              </p:cTn>
                            </p:par>
                            <p:par>
                              <p:cTn id="57" fill="hold">
                                <p:stCondLst>
                                  <p:cond delay="64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3" grpId="0"/>
          <p:bldP spid="25" grpId="0"/>
          <p:bldP spid="26" grpId="0"/>
          <p:bldP spid="32" grpId="0" animBg="1"/>
          <p:bldP spid="34" grpId="0" animBg="1"/>
          <p:bldP spid="35" grpId="0"/>
          <p:bldP spid="36" grpId="0"/>
          <p:bldP spid="37" grpId="0"/>
          <p:bldP spid="39" grpId="0" animBg="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025683" y="2767265"/>
            <a:ext cx="6611576" cy="2334124"/>
            <a:chOff x="3163972" y="2697480"/>
            <a:chExt cx="9245997" cy="2942299"/>
          </a:xfrm>
        </p:grpSpPr>
        <p:sp>
          <p:nvSpPr>
            <p:cNvPr id="3" name="圆角矩形 2"/>
            <p:cNvSpPr/>
            <p:nvPr/>
          </p:nvSpPr>
          <p:spPr>
            <a:xfrm>
              <a:off x="3163972" y="2697480"/>
              <a:ext cx="1766845" cy="1417148"/>
            </a:xfrm>
            <a:prstGeom prst="roundRect">
              <a:avLst>
                <a:gd name="adj" fmla="val 10557"/>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54" name="圆角矩形 53"/>
            <p:cNvSpPr/>
            <p:nvPr/>
          </p:nvSpPr>
          <p:spPr>
            <a:xfrm>
              <a:off x="5033760" y="2697480"/>
              <a:ext cx="1766845" cy="1417148"/>
            </a:xfrm>
            <a:prstGeom prst="roundRect">
              <a:avLst>
                <a:gd name="adj" fmla="val 1055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252C35"/>
                  </a:solidFill>
                  <a:latin typeface="微软雅黑" panose="020B0503020204020204" pitchFamily="34" charset="-122"/>
                  <a:ea typeface="微软雅黑" panose="020B0503020204020204" pitchFamily="34" charset="-122"/>
                </a:rPr>
                <a:t>优良</a:t>
              </a:r>
              <a:r>
                <a:rPr lang="zh-CN" altLang="en-US" sz="1400" b="1" dirty="0" smtClean="0">
                  <a:solidFill>
                    <a:srgbClr val="252C35"/>
                  </a:solidFill>
                  <a:latin typeface="微软雅黑" panose="020B0503020204020204" pitchFamily="34" charset="-122"/>
                  <a:ea typeface="微软雅黑" panose="020B0503020204020204" pitchFamily="34" charset="-122"/>
                </a:rPr>
                <a:t>的</a:t>
              </a:r>
              <a:endParaRPr lang="en-US" altLang="zh-CN" sz="1400" b="1" dirty="0" smtClean="0">
                <a:solidFill>
                  <a:srgbClr val="252C35"/>
                </a:solidFill>
                <a:latin typeface="微软雅黑" panose="020B0503020204020204" pitchFamily="34" charset="-122"/>
                <a:ea typeface="微软雅黑" panose="020B0503020204020204" pitchFamily="34" charset="-122"/>
              </a:endParaRPr>
            </a:p>
            <a:p>
              <a:pPr algn="ctr"/>
              <a:r>
                <a:rPr lang="zh-CN" altLang="en-US" sz="1400" b="1" dirty="0" smtClean="0">
                  <a:solidFill>
                    <a:srgbClr val="252C35"/>
                  </a:solidFill>
                  <a:latin typeface="微软雅黑" panose="020B0503020204020204" pitchFamily="34" charset="-122"/>
                  <a:ea typeface="微软雅黑" panose="020B0503020204020204" pitchFamily="34" charset="-122"/>
                </a:rPr>
                <a:t>工作</a:t>
              </a:r>
              <a:r>
                <a:rPr lang="zh-CN" altLang="en-US" sz="1400" b="1" dirty="0">
                  <a:solidFill>
                    <a:srgbClr val="252C35"/>
                  </a:solidFill>
                  <a:latin typeface="微软雅黑" panose="020B0503020204020204" pitchFamily="34" charset="-122"/>
                  <a:ea typeface="微软雅黑" panose="020B0503020204020204" pitchFamily="34" charset="-122"/>
                </a:rPr>
                <a:t>基础</a:t>
              </a:r>
            </a:p>
          </p:txBody>
        </p:sp>
        <p:sp>
          <p:nvSpPr>
            <p:cNvPr id="55" name="圆角矩形 54"/>
            <p:cNvSpPr/>
            <p:nvPr/>
          </p:nvSpPr>
          <p:spPr>
            <a:xfrm>
              <a:off x="6903548" y="2697480"/>
              <a:ext cx="1766845" cy="1417148"/>
            </a:xfrm>
            <a:prstGeom prst="roundRect">
              <a:avLst>
                <a:gd name="adj" fmla="val 10557"/>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57" name="圆角矩形 56"/>
            <p:cNvSpPr/>
            <p:nvPr/>
          </p:nvSpPr>
          <p:spPr>
            <a:xfrm>
              <a:off x="8773336" y="2697480"/>
              <a:ext cx="1766845" cy="1417148"/>
            </a:xfrm>
            <a:prstGeom prst="roundRect">
              <a:avLst>
                <a:gd name="adj" fmla="val 1055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252C35"/>
                  </a:solidFill>
                  <a:latin typeface="微软雅黑" panose="020B0503020204020204" pitchFamily="34" charset="-122"/>
                  <a:ea typeface="微软雅黑" panose="020B0503020204020204" pitchFamily="34" charset="-122"/>
                </a:rPr>
                <a:t>较强</a:t>
              </a:r>
              <a:r>
                <a:rPr lang="zh-CN" altLang="en-US" sz="1400" b="1" dirty="0" smtClean="0">
                  <a:solidFill>
                    <a:srgbClr val="252C35"/>
                  </a:solidFill>
                  <a:latin typeface="微软雅黑" panose="020B0503020204020204" pitchFamily="34" charset="-122"/>
                  <a:ea typeface="微软雅黑" panose="020B0503020204020204" pitchFamily="34" charset="-122"/>
                </a:rPr>
                <a:t>的</a:t>
              </a:r>
              <a:endParaRPr lang="en-US" altLang="zh-CN" sz="1400" b="1" dirty="0" smtClean="0">
                <a:solidFill>
                  <a:srgbClr val="252C35"/>
                </a:solidFill>
                <a:latin typeface="微软雅黑" panose="020B0503020204020204" pitchFamily="34" charset="-122"/>
                <a:ea typeface="微软雅黑" panose="020B0503020204020204" pitchFamily="34" charset="-122"/>
              </a:endParaRPr>
            </a:p>
            <a:p>
              <a:pPr algn="ctr"/>
              <a:r>
                <a:rPr lang="zh-CN" altLang="en-US" sz="1400" b="1" dirty="0" smtClean="0">
                  <a:solidFill>
                    <a:srgbClr val="252C35"/>
                  </a:solidFill>
                  <a:latin typeface="微软雅黑" panose="020B0503020204020204" pitchFamily="34" charset="-122"/>
                  <a:ea typeface="微软雅黑" panose="020B0503020204020204" pitchFamily="34" charset="-122"/>
                </a:rPr>
                <a:t>组织</a:t>
              </a:r>
              <a:r>
                <a:rPr lang="zh-CN" altLang="en-US" sz="1400" b="1" dirty="0">
                  <a:solidFill>
                    <a:srgbClr val="252C35"/>
                  </a:solidFill>
                  <a:latin typeface="微软雅黑" panose="020B0503020204020204" pitchFamily="34" charset="-122"/>
                  <a:ea typeface="微软雅黑" panose="020B0503020204020204" pitchFamily="34" charset="-122"/>
                </a:rPr>
                <a:t>协调能力</a:t>
              </a:r>
            </a:p>
          </p:txBody>
        </p:sp>
        <p:sp>
          <p:nvSpPr>
            <p:cNvPr id="58" name="圆角矩形 57"/>
            <p:cNvSpPr/>
            <p:nvPr/>
          </p:nvSpPr>
          <p:spPr>
            <a:xfrm>
              <a:off x="10643124" y="2697480"/>
              <a:ext cx="1766845" cy="1417148"/>
            </a:xfrm>
            <a:prstGeom prst="roundRect">
              <a:avLst>
                <a:gd name="adj" fmla="val 10557"/>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60" name="圆角矩形 59"/>
            <p:cNvSpPr/>
            <p:nvPr/>
          </p:nvSpPr>
          <p:spPr>
            <a:xfrm>
              <a:off x="3163972" y="4222631"/>
              <a:ext cx="1766845" cy="1417148"/>
            </a:xfrm>
            <a:prstGeom prst="roundRect">
              <a:avLst>
                <a:gd name="adj" fmla="val 1055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252C35"/>
                  </a:solidFill>
                  <a:latin typeface="微软雅黑" panose="020B0503020204020204" pitchFamily="34" charset="-122"/>
                  <a:ea typeface="微软雅黑" panose="020B0503020204020204" pitchFamily="34" charset="-122"/>
                </a:rPr>
                <a:t>较强</a:t>
              </a:r>
              <a:r>
                <a:rPr lang="zh-CN" altLang="en-US" sz="1400" b="1" dirty="0" smtClean="0">
                  <a:solidFill>
                    <a:srgbClr val="252C35"/>
                  </a:solidFill>
                  <a:latin typeface="微软雅黑" panose="020B0503020204020204" pitchFamily="34" charset="-122"/>
                  <a:ea typeface="微软雅黑" panose="020B0503020204020204" pitchFamily="34" charset="-122"/>
                </a:rPr>
                <a:t>的</a:t>
              </a:r>
              <a:endParaRPr lang="en-US" altLang="zh-CN" sz="1400" b="1" dirty="0" smtClean="0">
                <a:solidFill>
                  <a:srgbClr val="252C35"/>
                </a:solidFill>
                <a:latin typeface="微软雅黑" panose="020B0503020204020204" pitchFamily="34" charset="-122"/>
                <a:ea typeface="微软雅黑" panose="020B0503020204020204" pitchFamily="34" charset="-122"/>
              </a:endParaRPr>
            </a:p>
            <a:p>
              <a:pPr algn="ctr"/>
              <a:r>
                <a:rPr lang="zh-CN" altLang="en-US" sz="1400" b="1" dirty="0" smtClean="0">
                  <a:solidFill>
                    <a:srgbClr val="252C35"/>
                  </a:solidFill>
                  <a:latin typeface="微软雅黑" panose="020B0503020204020204" pitchFamily="34" charset="-122"/>
                  <a:ea typeface="微软雅黑" panose="020B0503020204020204" pitchFamily="34" charset="-122"/>
                </a:rPr>
                <a:t>自律</a:t>
              </a:r>
              <a:r>
                <a:rPr lang="zh-CN" altLang="en-US" sz="1400" b="1" dirty="0">
                  <a:solidFill>
                    <a:srgbClr val="252C35"/>
                  </a:solidFill>
                  <a:latin typeface="微软雅黑" panose="020B0503020204020204" pitchFamily="34" charset="-122"/>
                  <a:ea typeface="微软雅黑" panose="020B0503020204020204" pitchFamily="34" charset="-122"/>
                </a:rPr>
                <a:t>意识</a:t>
              </a:r>
            </a:p>
          </p:txBody>
        </p:sp>
        <p:sp>
          <p:nvSpPr>
            <p:cNvPr id="61" name="圆角矩形 60"/>
            <p:cNvSpPr/>
            <p:nvPr/>
          </p:nvSpPr>
          <p:spPr>
            <a:xfrm>
              <a:off x="5033760" y="4222631"/>
              <a:ext cx="1766845" cy="1417148"/>
            </a:xfrm>
            <a:prstGeom prst="roundRect">
              <a:avLst>
                <a:gd name="adj" fmla="val 10557"/>
              </a:avLst>
            </a:prstGeom>
            <a:blipFill dpi="0" rotWithShape="1">
              <a:blip r:embed="rId6"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62" name="圆角矩形 61"/>
            <p:cNvSpPr/>
            <p:nvPr/>
          </p:nvSpPr>
          <p:spPr>
            <a:xfrm>
              <a:off x="6903548" y="4222631"/>
              <a:ext cx="1766845" cy="1417148"/>
            </a:xfrm>
            <a:prstGeom prst="roundRect">
              <a:avLst>
                <a:gd name="adj" fmla="val 1055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252C35"/>
                  </a:solidFill>
                  <a:latin typeface="微软雅黑" panose="020B0503020204020204" pitchFamily="34" charset="-122"/>
                  <a:ea typeface="微软雅黑" panose="020B0503020204020204" pitchFamily="34" charset="-122"/>
                </a:rPr>
                <a:t>较强</a:t>
              </a:r>
              <a:r>
                <a:rPr lang="zh-CN" altLang="en-US" sz="1400" b="1" dirty="0" smtClean="0">
                  <a:solidFill>
                    <a:srgbClr val="252C35"/>
                  </a:solidFill>
                  <a:latin typeface="微软雅黑" panose="020B0503020204020204" pitchFamily="34" charset="-122"/>
                  <a:ea typeface="微软雅黑" panose="020B0503020204020204" pitchFamily="34" charset="-122"/>
                </a:rPr>
                <a:t>的</a:t>
              </a:r>
              <a:endParaRPr lang="en-US" altLang="zh-CN" sz="1400" b="1" dirty="0" smtClean="0">
                <a:solidFill>
                  <a:srgbClr val="252C35"/>
                </a:solidFill>
                <a:latin typeface="微软雅黑" panose="020B0503020204020204" pitchFamily="34" charset="-122"/>
                <a:ea typeface="微软雅黑" panose="020B0503020204020204" pitchFamily="34" charset="-122"/>
              </a:endParaRPr>
            </a:p>
            <a:p>
              <a:pPr algn="ctr"/>
              <a:r>
                <a:rPr lang="zh-CN" altLang="en-US" sz="1400" b="1" dirty="0" smtClean="0">
                  <a:solidFill>
                    <a:srgbClr val="252C35"/>
                  </a:solidFill>
                  <a:latin typeface="微软雅黑" panose="020B0503020204020204" pitchFamily="34" charset="-122"/>
                  <a:ea typeface="微软雅黑" panose="020B0503020204020204" pitchFamily="34" charset="-122"/>
                </a:rPr>
                <a:t>文字</a:t>
              </a:r>
              <a:r>
                <a:rPr lang="zh-CN" altLang="en-US" sz="1400" b="1" dirty="0">
                  <a:solidFill>
                    <a:srgbClr val="252C35"/>
                  </a:solidFill>
                  <a:latin typeface="微软雅黑" panose="020B0503020204020204" pitchFamily="34" charset="-122"/>
                  <a:ea typeface="微软雅黑" panose="020B0503020204020204" pitchFamily="34" charset="-122"/>
                </a:rPr>
                <a:t>综合能力</a:t>
              </a:r>
            </a:p>
          </p:txBody>
        </p:sp>
        <p:sp>
          <p:nvSpPr>
            <p:cNvPr id="63" name="圆角矩形 62"/>
            <p:cNvSpPr/>
            <p:nvPr/>
          </p:nvSpPr>
          <p:spPr>
            <a:xfrm>
              <a:off x="8773336" y="4222631"/>
              <a:ext cx="1766845" cy="1417148"/>
            </a:xfrm>
            <a:prstGeom prst="roundRect">
              <a:avLst>
                <a:gd name="adj" fmla="val 10557"/>
              </a:avLst>
            </a:prstGeom>
            <a:blipFill dpi="0" rotWithShape="1">
              <a:blip r:embed="rId7"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64" name="圆角矩形 63"/>
            <p:cNvSpPr/>
            <p:nvPr/>
          </p:nvSpPr>
          <p:spPr>
            <a:xfrm>
              <a:off x="10643124" y="4222631"/>
              <a:ext cx="1766845" cy="1417148"/>
            </a:xfrm>
            <a:prstGeom prst="roundRect">
              <a:avLst>
                <a:gd name="adj" fmla="val 1055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a:solidFill>
                    <a:srgbClr val="252C35"/>
                  </a:solidFill>
                  <a:latin typeface="微软雅黑" panose="020B0503020204020204" pitchFamily="34" charset="-122"/>
                  <a:ea typeface="微软雅黑" panose="020B0503020204020204" pitchFamily="34" charset="-122"/>
                </a:rPr>
                <a:t>具有克</a:t>
              </a:r>
              <a:r>
                <a:rPr lang="zh-CN" altLang="en-US" sz="1400" b="1" dirty="0" smtClean="0">
                  <a:solidFill>
                    <a:srgbClr val="252C35"/>
                  </a:solidFill>
                  <a:latin typeface="微软雅黑" panose="020B0503020204020204" pitchFamily="34" charset="-122"/>
                  <a:ea typeface="微软雅黑" panose="020B0503020204020204" pitchFamily="34" charset="-122"/>
                </a:rPr>
                <a:t>难</a:t>
              </a:r>
              <a:endParaRPr lang="en-US" altLang="zh-CN" sz="1400" b="1" dirty="0" smtClean="0">
                <a:solidFill>
                  <a:srgbClr val="252C35"/>
                </a:solidFill>
                <a:latin typeface="微软雅黑" panose="020B0503020204020204" pitchFamily="34" charset="-122"/>
                <a:ea typeface="微软雅黑" panose="020B0503020204020204" pitchFamily="34" charset="-122"/>
              </a:endParaRPr>
            </a:p>
            <a:p>
              <a:pPr algn="ctr"/>
              <a:r>
                <a:rPr lang="zh-CN" altLang="en-US" sz="1400" b="1" dirty="0" smtClean="0">
                  <a:solidFill>
                    <a:srgbClr val="252C35"/>
                  </a:solidFill>
                  <a:latin typeface="微软雅黑" panose="020B0503020204020204" pitchFamily="34" charset="-122"/>
                  <a:ea typeface="微软雅黑" panose="020B0503020204020204" pitchFamily="34" charset="-122"/>
                </a:rPr>
                <a:t>奋进</a:t>
              </a:r>
              <a:r>
                <a:rPr lang="zh-CN" altLang="en-US" sz="1400" b="1" dirty="0">
                  <a:solidFill>
                    <a:srgbClr val="252C35"/>
                  </a:solidFill>
                  <a:latin typeface="微软雅黑" panose="020B0503020204020204" pitchFamily="34" charset="-122"/>
                  <a:ea typeface="微软雅黑" panose="020B0503020204020204" pitchFamily="34" charset="-122"/>
                </a:rPr>
                <a:t>的韧劲</a:t>
              </a:r>
            </a:p>
          </p:txBody>
        </p:sp>
        <p:sp>
          <p:nvSpPr>
            <p:cNvPr id="4" name="椭圆 3"/>
            <p:cNvSpPr/>
            <p:nvPr/>
          </p:nvSpPr>
          <p:spPr>
            <a:xfrm>
              <a:off x="3221455" y="4269105"/>
              <a:ext cx="251460" cy="251460"/>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b="1" dirty="0" smtClean="0">
                  <a:latin typeface="Adobe 黑体 Std R" panose="020B0400000000000000" pitchFamily="34" charset="-122"/>
                  <a:ea typeface="Adobe 黑体 Std R" panose="020B0400000000000000" pitchFamily="34" charset="-122"/>
                  <a:cs typeface="Aparajita" panose="020B0604020202020204" pitchFamily="34" charset="0"/>
                </a:rPr>
                <a:t>1</a:t>
              </a:r>
              <a:endParaRPr lang="zh-CN" altLang="en-US" sz="1050" b="1" dirty="0">
                <a:latin typeface="Adobe 黑体 Std R" panose="020B0400000000000000" pitchFamily="34" charset="-122"/>
                <a:ea typeface="Adobe 黑体 Std R" panose="020B0400000000000000" pitchFamily="34" charset="-122"/>
                <a:cs typeface="Aparajita" panose="020B0604020202020204" pitchFamily="34" charset="0"/>
              </a:endParaRPr>
            </a:p>
          </p:txBody>
        </p:sp>
        <p:sp>
          <p:nvSpPr>
            <p:cNvPr id="65" name="椭圆 64"/>
            <p:cNvSpPr/>
            <p:nvPr/>
          </p:nvSpPr>
          <p:spPr>
            <a:xfrm>
              <a:off x="5090910" y="2754630"/>
              <a:ext cx="251460" cy="251460"/>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b="1" dirty="0" smtClean="0">
                  <a:latin typeface="Adobe 黑体 Std R" panose="020B0400000000000000" pitchFamily="34" charset="-122"/>
                  <a:ea typeface="Adobe 黑体 Std R" panose="020B0400000000000000" pitchFamily="34" charset="-122"/>
                  <a:cs typeface="Aparajita" panose="020B0604020202020204" pitchFamily="34" charset="0"/>
                </a:rPr>
                <a:t>2</a:t>
              </a:r>
              <a:endParaRPr lang="zh-CN" altLang="en-US" sz="1000" b="1" dirty="0">
                <a:latin typeface="Adobe 黑体 Std R" panose="020B0400000000000000" pitchFamily="34" charset="-122"/>
                <a:ea typeface="Adobe 黑体 Std R" panose="020B0400000000000000" pitchFamily="34" charset="-122"/>
                <a:cs typeface="Aparajita" panose="020B0604020202020204" pitchFamily="34" charset="0"/>
              </a:endParaRPr>
            </a:p>
          </p:txBody>
        </p:sp>
        <p:sp>
          <p:nvSpPr>
            <p:cNvPr id="69" name="椭圆 68"/>
            <p:cNvSpPr/>
            <p:nvPr/>
          </p:nvSpPr>
          <p:spPr>
            <a:xfrm>
              <a:off x="8820503" y="2754630"/>
              <a:ext cx="251460" cy="251460"/>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b="1" dirty="0">
                  <a:latin typeface="Adobe 黑体 Std R" panose="020B0400000000000000" pitchFamily="34" charset="-122"/>
                  <a:ea typeface="Adobe 黑体 Std R" panose="020B0400000000000000" pitchFamily="34" charset="-122"/>
                  <a:cs typeface="Aparajita" panose="020B0604020202020204" pitchFamily="34" charset="0"/>
                </a:rPr>
                <a:t>4</a:t>
              </a:r>
              <a:endParaRPr lang="zh-CN" altLang="en-US" sz="1000" b="1" dirty="0">
                <a:latin typeface="Adobe 黑体 Std R" panose="020B0400000000000000" pitchFamily="34" charset="-122"/>
                <a:ea typeface="Adobe 黑体 Std R" panose="020B0400000000000000" pitchFamily="34" charset="-122"/>
                <a:cs typeface="Aparajita" panose="020B0604020202020204" pitchFamily="34" charset="0"/>
              </a:endParaRPr>
            </a:p>
          </p:txBody>
        </p:sp>
        <p:sp>
          <p:nvSpPr>
            <p:cNvPr id="70" name="椭圆 69"/>
            <p:cNvSpPr/>
            <p:nvPr/>
          </p:nvSpPr>
          <p:spPr>
            <a:xfrm>
              <a:off x="6970476" y="4269105"/>
              <a:ext cx="251460" cy="251460"/>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b="1" dirty="0">
                  <a:latin typeface="Adobe 黑体 Std R" panose="020B0400000000000000" pitchFamily="34" charset="-122"/>
                  <a:ea typeface="Adobe 黑体 Std R" panose="020B0400000000000000" pitchFamily="34" charset="-122"/>
                  <a:cs typeface="Aparajita" panose="020B0604020202020204" pitchFamily="34" charset="0"/>
                </a:rPr>
                <a:t>3</a:t>
              </a:r>
              <a:endParaRPr lang="zh-CN" altLang="en-US" sz="1000" b="1" dirty="0">
                <a:latin typeface="Adobe 黑体 Std R" panose="020B0400000000000000" pitchFamily="34" charset="-122"/>
                <a:ea typeface="Adobe 黑体 Std R" panose="020B0400000000000000" pitchFamily="34" charset="-122"/>
                <a:cs typeface="Aparajita" panose="020B0604020202020204" pitchFamily="34" charset="0"/>
              </a:endParaRPr>
            </a:p>
          </p:txBody>
        </p:sp>
        <p:sp>
          <p:nvSpPr>
            <p:cNvPr id="71" name="椭圆 70"/>
            <p:cNvSpPr/>
            <p:nvPr/>
          </p:nvSpPr>
          <p:spPr>
            <a:xfrm>
              <a:off x="10711685" y="4269105"/>
              <a:ext cx="251460" cy="251460"/>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00" b="1" dirty="0">
                  <a:latin typeface="Adobe 黑体 Std R" panose="020B0400000000000000" pitchFamily="34" charset="-122"/>
                  <a:ea typeface="Adobe 黑体 Std R" panose="020B0400000000000000" pitchFamily="34" charset="-122"/>
                  <a:cs typeface="Aparajita" panose="020B0604020202020204" pitchFamily="34" charset="0"/>
                </a:rPr>
                <a:t>5</a:t>
              </a:r>
              <a:endParaRPr lang="zh-CN" altLang="en-US" sz="1000" b="1" dirty="0">
                <a:latin typeface="Adobe 黑体 Std R" panose="020B0400000000000000" pitchFamily="34" charset="-122"/>
                <a:ea typeface="Adobe 黑体 Std R" panose="020B0400000000000000" pitchFamily="34" charset="-122"/>
                <a:cs typeface="Aparajita" panose="020B0604020202020204" pitchFamily="34" charset="0"/>
              </a:endParaRPr>
            </a:p>
          </p:txBody>
        </p:sp>
      </p:grpSp>
      <p:sp>
        <p:nvSpPr>
          <p:cNvPr id="24"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五大履职优势</a:t>
            </a:r>
          </a:p>
        </p:txBody>
      </p:sp>
      <p:sp>
        <p:nvSpPr>
          <p:cNvPr id="25"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anim calcmode="lin" valueType="num">
                                      <p:cBhvr>
                                        <p:cTn id="8" dur="750" fill="hold"/>
                                        <p:tgtEl>
                                          <p:spTgt spid="24"/>
                                        </p:tgtEl>
                                        <p:attrNameLst>
                                          <p:attrName>ppt_x</p:attrName>
                                        </p:attrNameLst>
                                      </p:cBhvr>
                                      <p:tavLst>
                                        <p:tav tm="0">
                                          <p:val>
                                            <p:strVal val="#ppt_x"/>
                                          </p:val>
                                        </p:tav>
                                        <p:tav tm="100000">
                                          <p:val>
                                            <p:strVal val="#ppt_x"/>
                                          </p:val>
                                        </p:tav>
                                      </p:tavLst>
                                    </p:anim>
                                    <p:anim calcmode="lin" valueType="num">
                                      <p:cBhvr>
                                        <p:cTn id="9" dur="75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750"/>
                                        <p:tgtEl>
                                          <p:spTgt spid="25"/>
                                        </p:tgtEl>
                                      </p:cBhvr>
                                    </p:animEffect>
                                    <p:anim calcmode="lin" valueType="num">
                                      <p:cBhvr>
                                        <p:cTn id="13" dur="750" fill="hold"/>
                                        <p:tgtEl>
                                          <p:spTgt spid="25"/>
                                        </p:tgtEl>
                                        <p:attrNameLst>
                                          <p:attrName>ppt_x</p:attrName>
                                        </p:attrNameLst>
                                      </p:cBhvr>
                                      <p:tavLst>
                                        <p:tav tm="0">
                                          <p:val>
                                            <p:strVal val="#ppt_x"/>
                                          </p:val>
                                        </p:tav>
                                        <p:tav tm="100000">
                                          <p:val>
                                            <p:strVal val="#ppt_x"/>
                                          </p:val>
                                        </p:tav>
                                      </p:tavLst>
                                    </p:anim>
                                    <p:anim calcmode="lin" valueType="num">
                                      <p:cBhvr>
                                        <p:cTn id="14" dur="750" fill="hold"/>
                                        <p:tgtEl>
                                          <p:spTgt spid="2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五大履职优势</a:t>
            </a:r>
          </a:p>
        </p:txBody>
      </p:sp>
      <p:sp>
        <p:nvSpPr>
          <p:cNvPr id="36"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6" name="矩形 5"/>
          <p:cNvSpPr/>
          <p:nvPr/>
        </p:nvSpPr>
        <p:spPr>
          <a:xfrm>
            <a:off x="3979962" y="2581613"/>
            <a:ext cx="2763615" cy="360947"/>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Adobe 黑体 Std R" panose="020B0400000000000000" pitchFamily="34" charset="-122"/>
                <a:ea typeface="Adobe 黑体 Std R" panose="020B0400000000000000" pitchFamily="34" charset="-122"/>
              </a:rPr>
              <a:t>具有较强的自律意识</a:t>
            </a:r>
          </a:p>
        </p:txBody>
      </p:sp>
      <p:sp>
        <p:nvSpPr>
          <p:cNvPr id="46" name="TextBox 39"/>
          <p:cNvSpPr txBox="1"/>
          <p:nvPr/>
        </p:nvSpPr>
        <p:spPr>
          <a:xfrm>
            <a:off x="3911159" y="3431008"/>
            <a:ext cx="4017652" cy="1477328"/>
          </a:xfrm>
          <a:prstGeom prst="rect">
            <a:avLst/>
          </a:prstGeom>
          <a:noFill/>
        </p:spPr>
        <p:txBody>
          <a:bodyPr wrap="square" rtlCol="0">
            <a:spAutoFit/>
          </a:body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我入党三年，党龄虽不算长，不管在哪个岗位，我都能从严自律，从不某一己之私，同时性格温和，能很好的与人相处。在日常工作和生活方面我都注意待人处事以诚相待，团结同事，我的工作也得到领导和同事们的关心帮助和支持。我十分感谢，我认为要把工作做好，必须有一个团结和谐的氛围，必须有较好的群众基础，对此我很有信心，我也是竞聘行政总监岗位的重要条件之一。</a:t>
            </a:r>
          </a:p>
        </p:txBody>
      </p:sp>
      <p:sp>
        <p:nvSpPr>
          <p:cNvPr id="47" name="圆角矩形 46"/>
          <p:cNvSpPr/>
          <p:nvPr/>
        </p:nvSpPr>
        <p:spPr>
          <a:xfrm>
            <a:off x="8481768" y="3509339"/>
            <a:ext cx="1552573" cy="1391962"/>
          </a:xfrm>
          <a:prstGeom prst="roundRect">
            <a:avLst>
              <a:gd name="adj" fmla="val 0"/>
            </a:avLst>
          </a:prstGeom>
          <a:blipFill dpi="0" rotWithShape="1">
            <a:blip r:embed="rId3" cstate="screen"/>
            <a:srcRect/>
            <a:stretch>
              <a:fillRect/>
            </a:stretch>
          </a:bli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endParaRPr>
          </a:p>
        </p:txBody>
      </p:sp>
      <p:grpSp>
        <p:nvGrpSpPr>
          <p:cNvPr id="22" name="组合 21"/>
          <p:cNvGrpSpPr/>
          <p:nvPr/>
        </p:nvGrpSpPr>
        <p:grpSpPr>
          <a:xfrm>
            <a:off x="6954252" y="2581613"/>
            <a:ext cx="3862139" cy="360947"/>
            <a:chOff x="6954252" y="2581613"/>
            <a:chExt cx="3862139" cy="360947"/>
          </a:xfrm>
          <a:effectLst>
            <a:outerShdw blurRad="127000" dist="38100" dir="2700000" algn="tl" rotWithShape="0">
              <a:prstClr val="black">
                <a:alpha val="25000"/>
              </a:prstClr>
            </a:outerShdw>
          </a:effectLst>
        </p:grpSpPr>
        <p:cxnSp>
          <p:nvCxnSpPr>
            <p:cNvPr id="15" name="直接连接符 14"/>
            <p:cNvCxnSpPr/>
            <p:nvPr/>
          </p:nvCxnSpPr>
          <p:spPr>
            <a:xfrm>
              <a:off x="6978316" y="2930530"/>
              <a:ext cx="3838075" cy="0"/>
            </a:xfrm>
            <a:prstGeom prst="line">
              <a:avLst/>
            </a:prstGeom>
            <a:ln w="28575">
              <a:solidFill>
                <a:srgbClr val="44546B"/>
              </a:solidFill>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6954252" y="2581613"/>
              <a:ext cx="1383631" cy="36094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rPr>
                <a:t>第一优势</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750"/>
                                        <p:tgtEl>
                                          <p:spTgt spid="31"/>
                                        </p:tgtEl>
                                      </p:cBhvr>
                                    </p:animEffect>
                                    <p:anim calcmode="lin" valueType="num">
                                      <p:cBhvr>
                                        <p:cTn id="8" dur="750" fill="hold"/>
                                        <p:tgtEl>
                                          <p:spTgt spid="31"/>
                                        </p:tgtEl>
                                        <p:attrNameLst>
                                          <p:attrName>ppt_x</p:attrName>
                                        </p:attrNameLst>
                                      </p:cBhvr>
                                      <p:tavLst>
                                        <p:tav tm="0">
                                          <p:val>
                                            <p:strVal val="#ppt_x"/>
                                          </p:val>
                                        </p:tav>
                                        <p:tav tm="100000">
                                          <p:val>
                                            <p:strVal val="#ppt_x"/>
                                          </p:val>
                                        </p:tav>
                                      </p:tavLst>
                                    </p:anim>
                                    <p:anim calcmode="lin" valueType="num">
                                      <p:cBhvr>
                                        <p:cTn id="9" dur="750" fill="hold"/>
                                        <p:tgtEl>
                                          <p:spTgt spid="3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750"/>
                                        <p:tgtEl>
                                          <p:spTgt spid="36"/>
                                        </p:tgtEl>
                                      </p:cBhvr>
                                    </p:animEffect>
                                    <p:anim calcmode="lin" valueType="num">
                                      <p:cBhvr>
                                        <p:cTn id="13" dur="750" fill="hold"/>
                                        <p:tgtEl>
                                          <p:spTgt spid="36"/>
                                        </p:tgtEl>
                                        <p:attrNameLst>
                                          <p:attrName>ppt_x</p:attrName>
                                        </p:attrNameLst>
                                      </p:cBhvr>
                                      <p:tavLst>
                                        <p:tav tm="0">
                                          <p:val>
                                            <p:strVal val="#ppt_x"/>
                                          </p:val>
                                        </p:tav>
                                        <p:tav tm="100000">
                                          <p:val>
                                            <p:strVal val="#ppt_x"/>
                                          </p:val>
                                        </p:tav>
                                      </p:tavLst>
                                    </p:anim>
                                    <p:anim calcmode="lin" valueType="num">
                                      <p:cBhvr>
                                        <p:cTn id="14" dur="750" fill="hold"/>
                                        <p:tgtEl>
                                          <p:spTgt spid="36"/>
                                        </p:tgtEl>
                                        <p:attrNameLst>
                                          <p:attrName>ppt_y</p:attrName>
                                        </p:attrNameLst>
                                      </p:cBhvr>
                                      <p:tavLst>
                                        <p:tav tm="0">
                                          <p:val>
                                            <p:strVal val="#ppt_y-.1"/>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50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up)">
                                      <p:cBhvr>
                                        <p:cTn id="26" dur="500"/>
                                        <p:tgtEl>
                                          <p:spTgt spid="4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500" fill="hold"/>
                                        <p:tgtEl>
                                          <p:spTgt spid="47"/>
                                        </p:tgtEl>
                                        <p:attrNameLst>
                                          <p:attrName>ppt_w</p:attrName>
                                        </p:attrNameLst>
                                      </p:cBhvr>
                                      <p:tavLst>
                                        <p:tav tm="0">
                                          <p:val>
                                            <p:fltVal val="0"/>
                                          </p:val>
                                        </p:tav>
                                        <p:tav tm="100000">
                                          <p:val>
                                            <p:strVal val="#ppt_w"/>
                                          </p:val>
                                        </p:tav>
                                      </p:tavLst>
                                    </p:anim>
                                    <p:anim calcmode="lin" valueType="num">
                                      <p:cBhvr>
                                        <p:cTn id="30" dur="500" fill="hold"/>
                                        <p:tgtEl>
                                          <p:spTgt spid="47"/>
                                        </p:tgtEl>
                                        <p:attrNameLst>
                                          <p:attrName>ppt_h</p:attrName>
                                        </p:attrNameLst>
                                      </p:cBhvr>
                                      <p:tavLst>
                                        <p:tav tm="0">
                                          <p:val>
                                            <p:fltVal val="0"/>
                                          </p:val>
                                        </p:tav>
                                        <p:tav tm="100000">
                                          <p:val>
                                            <p:strVal val="#ppt_h"/>
                                          </p:val>
                                        </p:tav>
                                      </p:tavLst>
                                    </p:anim>
                                    <p:animEffect transition="in" filter="fade">
                                      <p:cBhvr>
                                        <p:cTn id="3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6" grpId="0" animBg="1"/>
      <p:bldP spid="46" grpId="0"/>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组合 77"/>
          <p:cNvGrpSpPr/>
          <p:nvPr/>
        </p:nvGrpSpPr>
        <p:grpSpPr>
          <a:xfrm>
            <a:off x="3657908" y="1863594"/>
            <a:ext cx="3580174" cy="1558032"/>
            <a:chOff x="3657908" y="1863594"/>
            <a:chExt cx="3580174" cy="1558032"/>
          </a:xfrm>
        </p:grpSpPr>
        <p:sp>
          <p:nvSpPr>
            <p:cNvPr id="65" name="矩形 64"/>
            <p:cNvSpPr/>
            <p:nvPr/>
          </p:nvSpPr>
          <p:spPr>
            <a:xfrm>
              <a:off x="3657908" y="1863594"/>
              <a:ext cx="3580174" cy="1558032"/>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2" name="Title 1"/>
            <p:cNvSpPr txBox="1"/>
            <p:nvPr/>
          </p:nvSpPr>
          <p:spPr>
            <a:xfrm>
              <a:off x="4955316" y="2403578"/>
              <a:ext cx="1874480" cy="506378"/>
            </a:xfrm>
            <a:prstGeom prst="rect">
              <a:avLst/>
            </a:prstGeom>
            <a:noFill/>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zh-CN" altLang="en-US" sz="2400" b="1" spc="300" dirty="0" smtClean="0">
                  <a:latin typeface="Adobe 黑体 Std R" panose="020B0400000000000000" pitchFamily="34" charset="-122"/>
                  <a:ea typeface="Adobe 黑体 Std R" panose="020B0400000000000000" pitchFamily="34" charset="-122"/>
                </a:rPr>
                <a:t>岗位经历</a:t>
              </a:r>
              <a:endParaRPr lang="en-US" sz="2400" b="1" spc="300" dirty="0">
                <a:latin typeface="Adobe 黑体 Std R" panose="020B0400000000000000" pitchFamily="34" charset="-122"/>
                <a:ea typeface="Adobe 黑体 Std R" panose="020B0400000000000000" pitchFamily="34" charset="-122"/>
              </a:endParaRPr>
            </a:p>
          </p:txBody>
        </p:sp>
        <p:sp>
          <p:nvSpPr>
            <p:cNvPr id="33" name="TextBox 91"/>
            <p:cNvSpPr txBox="1">
              <a:spLocks noChangeArrowheads="1"/>
            </p:cNvSpPr>
            <p:nvPr/>
          </p:nvSpPr>
          <p:spPr bwMode="auto">
            <a:xfrm>
              <a:off x="5003444" y="2785542"/>
              <a:ext cx="1152116" cy="23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308" tIns="36154" rIns="72308" bIns="36154">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r>
                <a:rPr lang="zh-CN" altLang="en-US" sz="1000" kern="0" dirty="0" smtClean="0">
                  <a:solidFill>
                    <a:schemeClr val="bg1"/>
                  </a:solidFill>
                  <a:latin typeface="微软雅黑" panose="020B0503020204020204" pitchFamily="34" charset="-122"/>
                  <a:ea typeface="微软雅黑" panose="020B0503020204020204" pitchFamily="34" charset="-122"/>
                  <a:cs typeface="+mn-ea"/>
                  <a:sym typeface="+mn-lt"/>
                </a:rPr>
                <a:t>干了些什么事情</a:t>
              </a:r>
              <a:endParaRPr lang="zh-CN" altLang="en-US" sz="1000" kern="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37" name="Title 1"/>
            <p:cNvSpPr txBox="1"/>
            <p:nvPr/>
          </p:nvSpPr>
          <p:spPr>
            <a:xfrm>
              <a:off x="3988374" y="2506860"/>
              <a:ext cx="936944" cy="362792"/>
            </a:xfrm>
            <a:prstGeom prst="rect">
              <a:avLst/>
            </a:prstGeom>
            <a:noFill/>
            <a:effectLst>
              <a:outerShdw blurRad="25400" dist="25400" dir="2700000" algn="tl" rotWithShape="0">
                <a:prstClr val="black">
                  <a:alpha val="25000"/>
                </a:prstClr>
              </a:outerShdw>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en-US" altLang="zh-CN" sz="6600" dirty="0" smtClean="0">
                  <a:latin typeface="Agency FB" panose="020B0503020202020204" pitchFamily="34" charset="0"/>
                  <a:ea typeface="黑体" panose="02010609060101010101" charset="-122"/>
                </a:rPr>
                <a:t>01</a:t>
              </a:r>
              <a:endParaRPr lang="en-US" sz="6600" dirty="0">
                <a:latin typeface="Agency FB" panose="020B0503020202020204" pitchFamily="34" charset="0"/>
                <a:ea typeface="黑体" panose="02010609060101010101" charset="-122"/>
              </a:endParaRPr>
            </a:p>
          </p:txBody>
        </p:sp>
      </p:grpSp>
      <p:grpSp>
        <p:nvGrpSpPr>
          <p:cNvPr id="80" name="组合 79"/>
          <p:cNvGrpSpPr/>
          <p:nvPr/>
        </p:nvGrpSpPr>
        <p:grpSpPr>
          <a:xfrm>
            <a:off x="7268080" y="1863594"/>
            <a:ext cx="3580174" cy="1558032"/>
            <a:chOff x="7268080" y="1863594"/>
            <a:chExt cx="3580174" cy="1558032"/>
          </a:xfrm>
        </p:grpSpPr>
        <p:sp>
          <p:nvSpPr>
            <p:cNvPr id="67" name="矩形 66"/>
            <p:cNvSpPr/>
            <p:nvPr/>
          </p:nvSpPr>
          <p:spPr>
            <a:xfrm>
              <a:off x="7268080" y="1863594"/>
              <a:ext cx="3580174" cy="1558032"/>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9" name="Title 1"/>
            <p:cNvSpPr txBox="1"/>
            <p:nvPr/>
          </p:nvSpPr>
          <p:spPr>
            <a:xfrm>
              <a:off x="8586511" y="2403578"/>
              <a:ext cx="1874480" cy="506378"/>
            </a:xfrm>
            <a:prstGeom prst="rect">
              <a:avLst/>
            </a:prstGeom>
            <a:noFill/>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zh-CN" altLang="en-US" sz="2400" b="1" spc="300" dirty="0">
                  <a:latin typeface="Adobe 黑体 Std R" panose="020B0400000000000000" pitchFamily="34" charset="-122"/>
                  <a:ea typeface="Adobe 黑体 Std R" panose="020B0400000000000000" pitchFamily="34" charset="-122"/>
                </a:rPr>
                <a:t>工作成效</a:t>
              </a:r>
            </a:p>
          </p:txBody>
        </p:sp>
        <p:sp>
          <p:nvSpPr>
            <p:cNvPr id="70" name="TextBox 91"/>
            <p:cNvSpPr txBox="1">
              <a:spLocks noChangeArrowheads="1"/>
            </p:cNvSpPr>
            <p:nvPr/>
          </p:nvSpPr>
          <p:spPr bwMode="auto">
            <a:xfrm>
              <a:off x="8634639" y="2785542"/>
              <a:ext cx="1152116" cy="23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308" tIns="36154" rIns="72308" bIns="36154">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r>
                <a:rPr lang="zh-CN" altLang="en-US" sz="1000" kern="0" dirty="0">
                  <a:solidFill>
                    <a:schemeClr val="bg1"/>
                  </a:solidFill>
                  <a:latin typeface="微软雅黑" panose="020B0503020204020204" pitchFamily="34" charset="-122"/>
                  <a:ea typeface="微软雅黑" panose="020B0503020204020204" pitchFamily="34" charset="-122"/>
                  <a:cs typeface="+mn-ea"/>
                  <a:sym typeface="+mn-lt"/>
                </a:rPr>
                <a:t>干得怎么样</a:t>
              </a:r>
            </a:p>
          </p:txBody>
        </p:sp>
        <p:sp>
          <p:nvSpPr>
            <p:cNvPr id="71" name="Title 1"/>
            <p:cNvSpPr txBox="1"/>
            <p:nvPr/>
          </p:nvSpPr>
          <p:spPr>
            <a:xfrm>
              <a:off x="7619569" y="2506860"/>
              <a:ext cx="936944" cy="362792"/>
            </a:xfrm>
            <a:prstGeom prst="rect">
              <a:avLst/>
            </a:prstGeom>
            <a:noFill/>
            <a:effectLst>
              <a:outerShdw blurRad="25400" dist="25400" dir="2700000" algn="tl" rotWithShape="0">
                <a:prstClr val="black">
                  <a:alpha val="25000"/>
                </a:prstClr>
              </a:outerShdw>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en-US" altLang="zh-CN" sz="6600" dirty="0" smtClean="0">
                  <a:latin typeface="Agency FB" panose="020B0503020202020204" pitchFamily="34" charset="0"/>
                  <a:ea typeface="黑体" panose="02010609060101010101" charset="-122"/>
                </a:rPr>
                <a:t>02</a:t>
              </a:r>
              <a:endParaRPr lang="en-US" sz="6600" dirty="0">
                <a:latin typeface="Agency FB" panose="020B0503020202020204" pitchFamily="34" charset="0"/>
                <a:ea typeface="黑体" panose="02010609060101010101" charset="-122"/>
              </a:endParaRPr>
            </a:p>
          </p:txBody>
        </p:sp>
      </p:grpSp>
      <p:grpSp>
        <p:nvGrpSpPr>
          <p:cNvPr id="79" name="组合 78"/>
          <p:cNvGrpSpPr/>
          <p:nvPr/>
        </p:nvGrpSpPr>
        <p:grpSpPr>
          <a:xfrm>
            <a:off x="3657908" y="3444609"/>
            <a:ext cx="3580174" cy="1558032"/>
            <a:chOff x="3657908" y="3444609"/>
            <a:chExt cx="3580174" cy="1558032"/>
          </a:xfrm>
        </p:grpSpPr>
        <p:sp>
          <p:nvSpPr>
            <p:cNvPr id="66" name="矩形 65"/>
            <p:cNvSpPr/>
            <p:nvPr/>
          </p:nvSpPr>
          <p:spPr>
            <a:xfrm>
              <a:off x="3657908" y="3444609"/>
              <a:ext cx="3580174" cy="1558032"/>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2" name="Title 1"/>
            <p:cNvSpPr txBox="1"/>
            <p:nvPr/>
          </p:nvSpPr>
          <p:spPr>
            <a:xfrm>
              <a:off x="4955316" y="3958495"/>
              <a:ext cx="1874480" cy="506378"/>
            </a:xfrm>
            <a:prstGeom prst="rect">
              <a:avLst/>
            </a:prstGeom>
            <a:noFill/>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zh-CN" altLang="en-US" sz="2400" b="1" spc="300" dirty="0">
                  <a:latin typeface="Adobe 黑体 Std R" panose="020B0400000000000000" pitchFamily="34" charset="-122"/>
                  <a:ea typeface="Adobe 黑体 Std R" panose="020B0400000000000000" pitchFamily="34" charset="-122"/>
                </a:rPr>
                <a:t>履职能力</a:t>
              </a:r>
            </a:p>
          </p:txBody>
        </p:sp>
        <p:sp>
          <p:nvSpPr>
            <p:cNvPr id="73" name="TextBox 91"/>
            <p:cNvSpPr txBox="1">
              <a:spLocks noChangeArrowheads="1"/>
            </p:cNvSpPr>
            <p:nvPr/>
          </p:nvSpPr>
          <p:spPr bwMode="auto">
            <a:xfrm>
              <a:off x="5003444" y="4340459"/>
              <a:ext cx="1152116" cy="23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308" tIns="36154" rIns="72308" bIns="36154">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r>
                <a:rPr lang="zh-CN" altLang="en-US" sz="1000" kern="0" dirty="0">
                  <a:solidFill>
                    <a:schemeClr val="bg1"/>
                  </a:solidFill>
                  <a:latin typeface="微软雅黑" panose="020B0503020204020204" pitchFamily="34" charset="-122"/>
                  <a:ea typeface="微软雅黑" panose="020B0503020204020204" pitchFamily="34" charset="-122"/>
                  <a:cs typeface="+mn-ea"/>
                  <a:sym typeface="+mn-lt"/>
                </a:rPr>
                <a:t>有何能力履职</a:t>
              </a:r>
            </a:p>
          </p:txBody>
        </p:sp>
        <p:sp>
          <p:nvSpPr>
            <p:cNvPr id="74" name="Title 1"/>
            <p:cNvSpPr txBox="1"/>
            <p:nvPr/>
          </p:nvSpPr>
          <p:spPr>
            <a:xfrm>
              <a:off x="3988374" y="4061777"/>
              <a:ext cx="936944" cy="362792"/>
            </a:xfrm>
            <a:prstGeom prst="rect">
              <a:avLst/>
            </a:prstGeom>
            <a:noFill/>
            <a:effectLst>
              <a:outerShdw blurRad="25400" dist="25400" dir="2700000" algn="tl" rotWithShape="0">
                <a:prstClr val="black">
                  <a:alpha val="25000"/>
                </a:prstClr>
              </a:outerShdw>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en-US" altLang="zh-CN" sz="6600" dirty="0" smtClean="0">
                  <a:latin typeface="Agency FB" panose="020B0503020202020204" pitchFamily="34" charset="0"/>
                  <a:ea typeface="黑体" panose="02010609060101010101" charset="-122"/>
                </a:rPr>
                <a:t>03</a:t>
              </a:r>
              <a:endParaRPr lang="en-US" sz="6600" dirty="0">
                <a:latin typeface="Agency FB" panose="020B0503020202020204" pitchFamily="34" charset="0"/>
                <a:ea typeface="黑体" panose="02010609060101010101" charset="-122"/>
              </a:endParaRPr>
            </a:p>
          </p:txBody>
        </p:sp>
      </p:grpSp>
      <p:grpSp>
        <p:nvGrpSpPr>
          <p:cNvPr id="81" name="组合 80"/>
          <p:cNvGrpSpPr/>
          <p:nvPr/>
        </p:nvGrpSpPr>
        <p:grpSpPr>
          <a:xfrm>
            <a:off x="7268080" y="3444609"/>
            <a:ext cx="3580174" cy="1558032"/>
            <a:chOff x="7268080" y="3444609"/>
            <a:chExt cx="3580174" cy="1558032"/>
          </a:xfrm>
        </p:grpSpPr>
        <p:sp>
          <p:nvSpPr>
            <p:cNvPr id="68" name="矩形 67"/>
            <p:cNvSpPr/>
            <p:nvPr/>
          </p:nvSpPr>
          <p:spPr>
            <a:xfrm>
              <a:off x="7268080" y="3444609"/>
              <a:ext cx="3580174" cy="1558032"/>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5" name="Title 1"/>
            <p:cNvSpPr txBox="1"/>
            <p:nvPr/>
          </p:nvSpPr>
          <p:spPr>
            <a:xfrm>
              <a:off x="8586511" y="3958495"/>
              <a:ext cx="1874480" cy="506378"/>
            </a:xfrm>
            <a:prstGeom prst="rect">
              <a:avLst/>
            </a:prstGeom>
            <a:noFill/>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zh-CN" altLang="en-US" sz="2400" b="1" spc="300" dirty="0">
                  <a:latin typeface="Adobe 黑体 Std R" panose="020B0400000000000000" pitchFamily="34" charset="-122"/>
                  <a:ea typeface="Adobe 黑体 Std R" panose="020B0400000000000000" pitchFamily="34" charset="-122"/>
                </a:rPr>
                <a:t>工作规划</a:t>
              </a:r>
            </a:p>
          </p:txBody>
        </p:sp>
        <p:sp>
          <p:nvSpPr>
            <p:cNvPr id="76" name="TextBox 91"/>
            <p:cNvSpPr txBox="1">
              <a:spLocks noChangeArrowheads="1"/>
            </p:cNvSpPr>
            <p:nvPr/>
          </p:nvSpPr>
          <p:spPr bwMode="auto">
            <a:xfrm>
              <a:off x="8634639" y="4340459"/>
              <a:ext cx="1152116" cy="23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308" tIns="36154" rIns="72308" bIns="36154">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r>
                <a:rPr lang="zh-CN" altLang="en-US" sz="1000" kern="0" dirty="0">
                  <a:solidFill>
                    <a:schemeClr val="bg1"/>
                  </a:solidFill>
                  <a:latin typeface="微软雅黑" panose="020B0503020204020204" pitchFamily="34" charset="-122"/>
                  <a:ea typeface="微软雅黑" panose="020B0503020204020204" pitchFamily="34" charset="-122"/>
                  <a:cs typeface="+mn-ea"/>
                  <a:sym typeface="+mn-lt"/>
                </a:rPr>
                <a:t>下一步怎么做</a:t>
              </a:r>
            </a:p>
          </p:txBody>
        </p:sp>
        <p:sp>
          <p:nvSpPr>
            <p:cNvPr id="77" name="Title 1"/>
            <p:cNvSpPr txBox="1"/>
            <p:nvPr/>
          </p:nvSpPr>
          <p:spPr>
            <a:xfrm>
              <a:off x="7619569" y="4061777"/>
              <a:ext cx="936944" cy="362792"/>
            </a:xfrm>
            <a:prstGeom prst="rect">
              <a:avLst/>
            </a:prstGeom>
            <a:noFill/>
            <a:effectLst>
              <a:outerShdw blurRad="25400" dist="25400" dir="2700000" algn="tl" rotWithShape="0">
                <a:prstClr val="black">
                  <a:alpha val="25000"/>
                </a:prstClr>
              </a:outerShdw>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en-US" altLang="zh-CN" sz="6600" dirty="0" smtClean="0">
                  <a:latin typeface="Agency FB" panose="020B0503020202020204" pitchFamily="34" charset="0"/>
                  <a:ea typeface="黑体" panose="02010609060101010101" charset="-122"/>
                </a:rPr>
                <a:t>04</a:t>
              </a:r>
              <a:endParaRPr lang="en-US" sz="6600" dirty="0">
                <a:latin typeface="Agency FB" panose="020B0503020202020204" pitchFamily="34" charset="0"/>
                <a:ea typeface="黑体" panose="02010609060101010101" charset="-122"/>
              </a:endParaRPr>
            </a:p>
          </p:txBody>
        </p:sp>
      </p:grpSp>
      <p:grpSp>
        <p:nvGrpSpPr>
          <p:cNvPr id="84" name="组合 83"/>
          <p:cNvGrpSpPr/>
          <p:nvPr/>
        </p:nvGrpSpPr>
        <p:grpSpPr>
          <a:xfrm>
            <a:off x="1348267" y="1857829"/>
            <a:ext cx="2904760" cy="3134598"/>
            <a:chOff x="1348267" y="1857829"/>
            <a:chExt cx="2904760" cy="3134598"/>
          </a:xfrm>
        </p:grpSpPr>
        <p:grpSp>
          <p:nvGrpSpPr>
            <p:cNvPr id="82" name="组合 81"/>
            <p:cNvGrpSpPr/>
            <p:nvPr/>
          </p:nvGrpSpPr>
          <p:grpSpPr>
            <a:xfrm>
              <a:off x="1348267" y="1857829"/>
              <a:ext cx="2904760" cy="3134598"/>
              <a:chOff x="1348267" y="1857829"/>
              <a:chExt cx="2904760" cy="3134598"/>
            </a:xfrm>
          </p:grpSpPr>
          <p:sp>
            <p:nvSpPr>
              <p:cNvPr id="2" name="矩形 1"/>
              <p:cNvSpPr/>
              <p:nvPr/>
            </p:nvSpPr>
            <p:spPr>
              <a:xfrm>
                <a:off x="1348267" y="1857829"/>
                <a:ext cx="2309641" cy="313459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itle 1"/>
              <p:cNvSpPr txBox="1"/>
              <p:nvPr/>
            </p:nvSpPr>
            <p:spPr>
              <a:xfrm>
                <a:off x="1513774" y="2926407"/>
                <a:ext cx="2739253" cy="506378"/>
              </a:xfrm>
              <a:prstGeom prst="rect">
                <a:avLst/>
              </a:prstGeom>
              <a:noFill/>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defRPr/>
                </a:pPr>
                <a:r>
                  <a:rPr lang="en-US" altLang="zh-CN" sz="2400" dirty="0" smtClean="0">
                    <a:solidFill>
                      <a:srgbClr val="44546B"/>
                    </a:solidFill>
                    <a:latin typeface="微软雅黑" panose="020B0503020204020204" pitchFamily="34" charset="-122"/>
                    <a:ea typeface="微软雅黑" panose="020B0503020204020204" pitchFamily="34" charset="-122"/>
                  </a:rPr>
                  <a:t>CONTENTS</a:t>
                </a:r>
                <a:endParaRPr lang="en-US" sz="2400" dirty="0">
                  <a:solidFill>
                    <a:srgbClr val="44546B"/>
                  </a:solidFill>
                  <a:latin typeface="微软雅黑" panose="020B0503020204020204" pitchFamily="34" charset="-122"/>
                  <a:ea typeface="微软雅黑" panose="020B0503020204020204" pitchFamily="34" charset="-122"/>
                </a:endParaRPr>
              </a:p>
            </p:txBody>
          </p:sp>
          <p:sp>
            <p:nvSpPr>
              <p:cNvPr id="30" name="Title 1"/>
              <p:cNvSpPr txBox="1"/>
              <p:nvPr/>
            </p:nvSpPr>
            <p:spPr>
              <a:xfrm>
                <a:off x="1513775" y="2385474"/>
                <a:ext cx="1729102" cy="506378"/>
              </a:xfrm>
              <a:prstGeom prst="rect">
                <a:avLst/>
              </a:prstGeom>
              <a:noFill/>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lnSpc>
                    <a:spcPct val="100000"/>
                  </a:lnSpc>
                  <a:defRPr/>
                </a:pPr>
                <a:r>
                  <a:rPr lang="zh-CN" altLang="en-US" b="1" dirty="0" smtClean="0">
                    <a:gradFill>
                      <a:gsLst>
                        <a:gs pos="0">
                          <a:srgbClr val="4473C5"/>
                        </a:gs>
                        <a:gs pos="100000">
                          <a:srgbClr val="3762AF"/>
                        </a:gs>
                      </a:gsLst>
                      <a:lin ang="5400000" scaled="1"/>
                    </a:gradFill>
                    <a:latin typeface="微软雅黑" panose="020B0503020204020204" pitchFamily="34" charset="-122"/>
                    <a:ea typeface="微软雅黑" panose="020B0503020204020204" pitchFamily="34" charset="-122"/>
                  </a:rPr>
                  <a:t>目录</a:t>
                </a:r>
                <a:endParaRPr lang="en-US" b="1" dirty="0">
                  <a:gradFill>
                    <a:gsLst>
                      <a:gs pos="0">
                        <a:srgbClr val="4473C5"/>
                      </a:gs>
                      <a:gs pos="100000">
                        <a:srgbClr val="3762AF"/>
                      </a:gs>
                    </a:gsLst>
                    <a:lin ang="5400000" scaled="1"/>
                  </a:gradFill>
                  <a:latin typeface="微软雅黑" panose="020B0503020204020204" pitchFamily="34" charset="-122"/>
                  <a:ea typeface="微软雅黑" panose="020B0503020204020204" pitchFamily="34" charset="-122"/>
                </a:endParaRPr>
              </a:p>
            </p:txBody>
          </p:sp>
        </p:grpSp>
        <p:pic>
          <p:nvPicPr>
            <p:cNvPr id="83" name="图片 82"/>
            <p:cNvPicPr>
              <a:picLocks noChangeAspect="1"/>
            </p:cNvPicPr>
            <p:nvPr/>
          </p:nvPicPr>
          <p:blipFill>
            <a:blip r:embed="rId3" cstate="screen"/>
            <a:stretch>
              <a:fillRect/>
            </a:stretch>
          </p:blipFill>
          <p:spPr>
            <a:xfrm flipH="1">
              <a:off x="1623011" y="3640502"/>
              <a:ext cx="1082088" cy="1155931"/>
            </a:xfrm>
            <a:prstGeom prst="rect">
              <a:avLst/>
            </a:prstGeom>
          </p:spPr>
        </p:pic>
      </p:gr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6000">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14:bounceEnd="26000">
                                          <p:cBhvr additive="base">
                                            <p:cTn id="7" dur="750" fill="hold"/>
                                            <p:tgtEl>
                                              <p:spTgt spid="84"/>
                                            </p:tgtEl>
                                            <p:attrNameLst>
                                              <p:attrName>ppt_x</p:attrName>
                                            </p:attrNameLst>
                                          </p:cBhvr>
                                          <p:tavLst>
                                            <p:tav tm="0">
                                              <p:val>
                                                <p:strVal val="0-#ppt_w/2"/>
                                              </p:val>
                                            </p:tav>
                                            <p:tav tm="100000">
                                              <p:val>
                                                <p:strVal val="#ppt_x"/>
                                              </p:val>
                                            </p:tav>
                                          </p:tavLst>
                                        </p:anim>
                                        <p:anim calcmode="lin" valueType="num" p14:bounceEnd="26000">
                                          <p:cBhvr additive="base">
                                            <p:cTn id="8" dur="750" fill="hold"/>
                                            <p:tgtEl>
                                              <p:spTgt spid="84"/>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14:presetBounceEnd="26000">
                                      <p:stCondLst>
                                        <p:cond delay="250"/>
                                      </p:stCondLst>
                                      <p:childTnLst>
                                        <p:set>
                                          <p:cBhvr>
                                            <p:cTn id="10" dur="1" fill="hold">
                                              <p:stCondLst>
                                                <p:cond delay="0"/>
                                              </p:stCondLst>
                                            </p:cTn>
                                            <p:tgtEl>
                                              <p:spTgt spid="78"/>
                                            </p:tgtEl>
                                            <p:attrNameLst>
                                              <p:attrName>style.visibility</p:attrName>
                                            </p:attrNameLst>
                                          </p:cBhvr>
                                          <p:to>
                                            <p:strVal val="visible"/>
                                          </p:to>
                                        </p:set>
                                        <p:anim calcmode="lin" valueType="num" p14:bounceEnd="26000">
                                          <p:cBhvr additive="base">
                                            <p:cTn id="11" dur="700" fill="hold"/>
                                            <p:tgtEl>
                                              <p:spTgt spid="78"/>
                                            </p:tgtEl>
                                            <p:attrNameLst>
                                              <p:attrName>ppt_x</p:attrName>
                                            </p:attrNameLst>
                                          </p:cBhvr>
                                          <p:tavLst>
                                            <p:tav tm="0">
                                              <p:val>
                                                <p:strVal val="#ppt_x"/>
                                              </p:val>
                                            </p:tav>
                                            <p:tav tm="100000">
                                              <p:val>
                                                <p:strVal val="#ppt_x"/>
                                              </p:val>
                                            </p:tav>
                                          </p:tavLst>
                                        </p:anim>
                                        <p:anim calcmode="lin" valueType="num" p14:bounceEnd="26000">
                                          <p:cBhvr additive="base">
                                            <p:cTn id="12" dur="700" fill="hold"/>
                                            <p:tgtEl>
                                              <p:spTgt spid="78"/>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14:presetBounceEnd="26000">
                                      <p:stCondLst>
                                        <p:cond delay="500"/>
                                      </p:stCondLst>
                                      <p:childTnLst>
                                        <p:set>
                                          <p:cBhvr>
                                            <p:cTn id="14" dur="1" fill="hold">
                                              <p:stCondLst>
                                                <p:cond delay="0"/>
                                              </p:stCondLst>
                                            </p:cTn>
                                            <p:tgtEl>
                                              <p:spTgt spid="79"/>
                                            </p:tgtEl>
                                            <p:attrNameLst>
                                              <p:attrName>style.visibility</p:attrName>
                                            </p:attrNameLst>
                                          </p:cBhvr>
                                          <p:to>
                                            <p:strVal val="visible"/>
                                          </p:to>
                                        </p:set>
                                        <p:anim calcmode="lin" valueType="num" p14:bounceEnd="26000">
                                          <p:cBhvr additive="base">
                                            <p:cTn id="15" dur="700" fill="hold"/>
                                            <p:tgtEl>
                                              <p:spTgt spid="79"/>
                                            </p:tgtEl>
                                            <p:attrNameLst>
                                              <p:attrName>ppt_x</p:attrName>
                                            </p:attrNameLst>
                                          </p:cBhvr>
                                          <p:tavLst>
                                            <p:tav tm="0">
                                              <p:val>
                                                <p:strVal val="#ppt_x"/>
                                              </p:val>
                                            </p:tav>
                                            <p:tav tm="100000">
                                              <p:val>
                                                <p:strVal val="#ppt_x"/>
                                              </p:val>
                                            </p:tav>
                                          </p:tavLst>
                                        </p:anim>
                                        <p:anim calcmode="lin" valueType="num" p14:bounceEnd="26000">
                                          <p:cBhvr additive="base">
                                            <p:cTn id="16" dur="700" fill="hold"/>
                                            <p:tgtEl>
                                              <p:spTgt spid="79"/>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14:presetBounceEnd="40000">
                                      <p:stCondLst>
                                        <p:cond delay="750"/>
                                      </p:stCondLst>
                                      <p:childTnLst>
                                        <p:set>
                                          <p:cBhvr>
                                            <p:cTn id="18" dur="1" fill="hold">
                                              <p:stCondLst>
                                                <p:cond delay="0"/>
                                              </p:stCondLst>
                                            </p:cTn>
                                            <p:tgtEl>
                                              <p:spTgt spid="80"/>
                                            </p:tgtEl>
                                            <p:attrNameLst>
                                              <p:attrName>style.visibility</p:attrName>
                                            </p:attrNameLst>
                                          </p:cBhvr>
                                          <p:to>
                                            <p:strVal val="visible"/>
                                          </p:to>
                                        </p:set>
                                        <p:anim calcmode="lin" valueType="num" p14:bounceEnd="40000">
                                          <p:cBhvr additive="base">
                                            <p:cTn id="19" dur="700" fill="hold"/>
                                            <p:tgtEl>
                                              <p:spTgt spid="80"/>
                                            </p:tgtEl>
                                            <p:attrNameLst>
                                              <p:attrName>ppt_x</p:attrName>
                                            </p:attrNameLst>
                                          </p:cBhvr>
                                          <p:tavLst>
                                            <p:tav tm="0">
                                              <p:val>
                                                <p:strVal val="1+#ppt_w/2"/>
                                              </p:val>
                                            </p:tav>
                                            <p:tav tm="100000">
                                              <p:val>
                                                <p:strVal val="#ppt_x"/>
                                              </p:val>
                                            </p:tav>
                                          </p:tavLst>
                                        </p:anim>
                                        <p:anim calcmode="lin" valueType="num" p14:bounceEnd="40000">
                                          <p:cBhvr additive="base">
                                            <p:cTn id="20" dur="700" fill="hold"/>
                                            <p:tgtEl>
                                              <p:spTgt spid="80"/>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14:presetBounceEnd="40000">
                                      <p:stCondLst>
                                        <p:cond delay="1000"/>
                                      </p:stCondLst>
                                      <p:childTnLst>
                                        <p:set>
                                          <p:cBhvr>
                                            <p:cTn id="22" dur="1" fill="hold">
                                              <p:stCondLst>
                                                <p:cond delay="0"/>
                                              </p:stCondLst>
                                            </p:cTn>
                                            <p:tgtEl>
                                              <p:spTgt spid="81"/>
                                            </p:tgtEl>
                                            <p:attrNameLst>
                                              <p:attrName>style.visibility</p:attrName>
                                            </p:attrNameLst>
                                          </p:cBhvr>
                                          <p:to>
                                            <p:strVal val="visible"/>
                                          </p:to>
                                        </p:set>
                                        <p:anim calcmode="lin" valueType="num" p14:bounceEnd="40000">
                                          <p:cBhvr additive="base">
                                            <p:cTn id="23" dur="700" fill="hold"/>
                                            <p:tgtEl>
                                              <p:spTgt spid="81"/>
                                            </p:tgtEl>
                                            <p:attrNameLst>
                                              <p:attrName>ppt_x</p:attrName>
                                            </p:attrNameLst>
                                          </p:cBhvr>
                                          <p:tavLst>
                                            <p:tav tm="0">
                                              <p:val>
                                                <p:strVal val="1+#ppt_w/2"/>
                                              </p:val>
                                            </p:tav>
                                            <p:tav tm="100000">
                                              <p:val>
                                                <p:strVal val="#ppt_x"/>
                                              </p:val>
                                            </p:tav>
                                          </p:tavLst>
                                        </p:anim>
                                        <p:anim calcmode="lin" valueType="num" p14:bounceEnd="40000">
                                          <p:cBhvr additive="base">
                                            <p:cTn id="24" dur="700" fill="hold"/>
                                            <p:tgtEl>
                                              <p:spTgt spid="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750" fill="hold"/>
                                            <p:tgtEl>
                                              <p:spTgt spid="84"/>
                                            </p:tgtEl>
                                            <p:attrNameLst>
                                              <p:attrName>ppt_x</p:attrName>
                                            </p:attrNameLst>
                                          </p:cBhvr>
                                          <p:tavLst>
                                            <p:tav tm="0">
                                              <p:val>
                                                <p:strVal val="0-#ppt_w/2"/>
                                              </p:val>
                                            </p:tav>
                                            <p:tav tm="100000">
                                              <p:val>
                                                <p:strVal val="#ppt_x"/>
                                              </p:val>
                                            </p:tav>
                                          </p:tavLst>
                                        </p:anim>
                                        <p:anim calcmode="lin" valueType="num">
                                          <p:cBhvr additive="base">
                                            <p:cTn id="8" dur="750" fill="hold"/>
                                            <p:tgtEl>
                                              <p:spTgt spid="84"/>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250"/>
                                      </p:stCondLst>
                                      <p:childTnLst>
                                        <p:set>
                                          <p:cBhvr>
                                            <p:cTn id="10" dur="1" fill="hold">
                                              <p:stCondLst>
                                                <p:cond delay="0"/>
                                              </p:stCondLst>
                                            </p:cTn>
                                            <p:tgtEl>
                                              <p:spTgt spid="78"/>
                                            </p:tgtEl>
                                            <p:attrNameLst>
                                              <p:attrName>style.visibility</p:attrName>
                                            </p:attrNameLst>
                                          </p:cBhvr>
                                          <p:to>
                                            <p:strVal val="visible"/>
                                          </p:to>
                                        </p:set>
                                        <p:anim calcmode="lin" valueType="num">
                                          <p:cBhvr additive="base">
                                            <p:cTn id="11" dur="700" fill="hold"/>
                                            <p:tgtEl>
                                              <p:spTgt spid="78"/>
                                            </p:tgtEl>
                                            <p:attrNameLst>
                                              <p:attrName>ppt_x</p:attrName>
                                            </p:attrNameLst>
                                          </p:cBhvr>
                                          <p:tavLst>
                                            <p:tav tm="0">
                                              <p:val>
                                                <p:strVal val="#ppt_x"/>
                                              </p:val>
                                            </p:tav>
                                            <p:tav tm="100000">
                                              <p:val>
                                                <p:strVal val="#ppt_x"/>
                                              </p:val>
                                            </p:tav>
                                          </p:tavLst>
                                        </p:anim>
                                        <p:anim calcmode="lin" valueType="num">
                                          <p:cBhvr additive="base">
                                            <p:cTn id="12" dur="700" fill="hold"/>
                                            <p:tgtEl>
                                              <p:spTgt spid="78"/>
                                            </p:tgtEl>
                                            <p:attrNameLst>
                                              <p:attrName>ppt_y</p:attrName>
                                            </p:attrNameLst>
                                          </p:cBhvr>
                                          <p:tavLst>
                                            <p:tav tm="0">
                                              <p:val>
                                                <p:strVal val="0-#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79"/>
                                            </p:tgtEl>
                                            <p:attrNameLst>
                                              <p:attrName>style.visibility</p:attrName>
                                            </p:attrNameLst>
                                          </p:cBhvr>
                                          <p:to>
                                            <p:strVal val="visible"/>
                                          </p:to>
                                        </p:set>
                                        <p:anim calcmode="lin" valueType="num">
                                          <p:cBhvr additive="base">
                                            <p:cTn id="15" dur="700" fill="hold"/>
                                            <p:tgtEl>
                                              <p:spTgt spid="79"/>
                                            </p:tgtEl>
                                            <p:attrNameLst>
                                              <p:attrName>ppt_x</p:attrName>
                                            </p:attrNameLst>
                                          </p:cBhvr>
                                          <p:tavLst>
                                            <p:tav tm="0">
                                              <p:val>
                                                <p:strVal val="#ppt_x"/>
                                              </p:val>
                                            </p:tav>
                                            <p:tav tm="100000">
                                              <p:val>
                                                <p:strVal val="#ppt_x"/>
                                              </p:val>
                                            </p:tav>
                                          </p:tavLst>
                                        </p:anim>
                                        <p:anim calcmode="lin" valueType="num">
                                          <p:cBhvr additive="base">
                                            <p:cTn id="16" dur="700" fill="hold"/>
                                            <p:tgtEl>
                                              <p:spTgt spid="79"/>
                                            </p:tgtEl>
                                            <p:attrNameLst>
                                              <p:attrName>ppt_y</p:attrName>
                                            </p:attrNameLst>
                                          </p:cBhvr>
                                          <p:tavLst>
                                            <p:tav tm="0">
                                              <p:val>
                                                <p:strVal val="1+#ppt_h/2"/>
                                              </p:val>
                                            </p:tav>
                                            <p:tav tm="100000">
                                              <p:val>
                                                <p:strVal val="#ppt_y"/>
                                              </p:val>
                                            </p:tav>
                                          </p:tavLst>
                                        </p:anim>
                                      </p:childTnLst>
                                    </p:cTn>
                                  </p:par>
                                  <p:par>
                                    <p:cTn id="17" presetID="2" presetClass="entr" presetSubtype="2" fill="hold" nodeType="withEffect">
                                      <p:stCondLst>
                                        <p:cond delay="750"/>
                                      </p:stCondLst>
                                      <p:childTnLst>
                                        <p:set>
                                          <p:cBhvr>
                                            <p:cTn id="18" dur="1" fill="hold">
                                              <p:stCondLst>
                                                <p:cond delay="0"/>
                                              </p:stCondLst>
                                            </p:cTn>
                                            <p:tgtEl>
                                              <p:spTgt spid="80"/>
                                            </p:tgtEl>
                                            <p:attrNameLst>
                                              <p:attrName>style.visibility</p:attrName>
                                            </p:attrNameLst>
                                          </p:cBhvr>
                                          <p:to>
                                            <p:strVal val="visible"/>
                                          </p:to>
                                        </p:set>
                                        <p:anim calcmode="lin" valueType="num">
                                          <p:cBhvr additive="base">
                                            <p:cTn id="19" dur="700" fill="hold"/>
                                            <p:tgtEl>
                                              <p:spTgt spid="80"/>
                                            </p:tgtEl>
                                            <p:attrNameLst>
                                              <p:attrName>ppt_x</p:attrName>
                                            </p:attrNameLst>
                                          </p:cBhvr>
                                          <p:tavLst>
                                            <p:tav tm="0">
                                              <p:val>
                                                <p:strVal val="1+#ppt_w/2"/>
                                              </p:val>
                                            </p:tav>
                                            <p:tav tm="100000">
                                              <p:val>
                                                <p:strVal val="#ppt_x"/>
                                              </p:val>
                                            </p:tav>
                                          </p:tavLst>
                                        </p:anim>
                                        <p:anim calcmode="lin" valueType="num">
                                          <p:cBhvr additive="base">
                                            <p:cTn id="20" dur="700" fill="hold"/>
                                            <p:tgtEl>
                                              <p:spTgt spid="80"/>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1000"/>
                                      </p:stCondLst>
                                      <p:childTnLst>
                                        <p:set>
                                          <p:cBhvr>
                                            <p:cTn id="22" dur="1" fill="hold">
                                              <p:stCondLst>
                                                <p:cond delay="0"/>
                                              </p:stCondLst>
                                            </p:cTn>
                                            <p:tgtEl>
                                              <p:spTgt spid="81"/>
                                            </p:tgtEl>
                                            <p:attrNameLst>
                                              <p:attrName>style.visibility</p:attrName>
                                            </p:attrNameLst>
                                          </p:cBhvr>
                                          <p:to>
                                            <p:strVal val="visible"/>
                                          </p:to>
                                        </p:set>
                                        <p:anim calcmode="lin" valueType="num">
                                          <p:cBhvr additive="base">
                                            <p:cTn id="23" dur="700" fill="hold"/>
                                            <p:tgtEl>
                                              <p:spTgt spid="81"/>
                                            </p:tgtEl>
                                            <p:attrNameLst>
                                              <p:attrName>ppt_x</p:attrName>
                                            </p:attrNameLst>
                                          </p:cBhvr>
                                          <p:tavLst>
                                            <p:tav tm="0">
                                              <p:val>
                                                <p:strVal val="1+#ppt_w/2"/>
                                              </p:val>
                                            </p:tav>
                                            <p:tav tm="100000">
                                              <p:val>
                                                <p:strVal val="#ppt_x"/>
                                              </p:val>
                                            </p:tav>
                                          </p:tavLst>
                                        </p:anim>
                                        <p:anim calcmode="lin" valueType="num">
                                          <p:cBhvr additive="base">
                                            <p:cTn id="24" dur="700" fill="hold"/>
                                            <p:tgtEl>
                                              <p:spTgt spid="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五大履职优势</a:t>
            </a:r>
          </a:p>
        </p:txBody>
      </p:sp>
      <p:sp>
        <p:nvSpPr>
          <p:cNvPr id="36"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6" name="矩形 5"/>
          <p:cNvSpPr/>
          <p:nvPr/>
        </p:nvSpPr>
        <p:spPr>
          <a:xfrm>
            <a:off x="3979962" y="2581613"/>
            <a:ext cx="4225575" cy="360947"/>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Adobe 黑体 Std R" panose="020B0400000000000000" pitchFamily="34" charset="-122"/>
                <a:ea typeface="Adobe 黑体 Std R" panose="020B0400000000000000" pitchFamily="34" charset="-122"/>
              </a:rPr>
              <a:t>具有做好某某行政总监工作的优良基础</a:t>
            </a:r>
          </a:p>
        </p:txBody>
      </p:sp>
      <p:sp>
        <p:nvSpPr>
          <p:cNvPr id="46" name="TextBox 39"/>
          <p:cNvSpPr txBox="1"/>
          <p:nvPr/>
        </p:nvSpPr>
        <p:spPr>
          <a:xfrm>
            <a:off x="3911159" y="3431008"/>
            <a:ext cx="4017652" cy="988476"/>
          </a:xfrm>
          <a:prstGeom prst="rect">
            <a:avLst/>
          </a:prstGeom>
          <a:noFill/>
        </p:spPr>
        <p:txBody>
          <a:bodyPr wrap="square" rtlCol="0">
            <a:spAutoFit/>
          </a:body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参加工作十年，有八年多的工作都是在行政部工作，对行政工作的各个环节有比较全面细致的了解，对行政部各业务知识有比较系统的接触和研究，同时在工作实践中不断丰富和完善。我的行政管理经验，从而能良好的完成公司行政的各项具体工作。</a:t>
            </a:r>
          </a:p>
        </p:txBody>
      </p:sp>
      <p:sp>
        <p:nvSpPr>
          <p:cNvPr id="47" name="圆角矩形 46"/>
          <p:cNvSpPr/>
          <p:nvPr/>
        </p:nvSpPr>
        <p:spPr>
          <a:xfrm>
            <a:off x="8481768" y="3509339"/>
            <a:ext cx="1552573" cy="1391962"/>
          </a:xfrm>
          <a:prstGeom prst="roundRect">
            <a:avLst>
              <a:gd name="adj" fmla="val 0"/>
            </a:avLst>
          </a:prstGeom>
          <a:blipFill dpi="0" rotWithShape="1">
            <a:blip r:embed="rId3" cstate="screen"/>
            <a:srcRect/>
            <a:stretch>
              <a:fillRect/>
            </a:stretch>
          </a:bli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endParaRPr>
          </a:p>
        </p:txBody>
      </p:sp>
      <p:grpSp>
        <p:nvGrpSpPr>
          <p:cNvPr id="22" name="组合 21"/>
          <p:cNvGrpSpPr/>
          <p:nvPr/>
        </p:nvGrpSpPr>
        <p:grpSpPr>
          <a:xfrm>
            <a:off x="8402051" y="2581613"/>
            <a:ext cx="2426369" cy="360947"/>
            <a:chOff x="6954252" y="2581613"/>
            <a:chExt cx="2426369" cy="360947"/>
          </a:xfrm>
          <a:effectLst>
            <a:outerShdw blurRad="127000" dist="38100" dir="2700000" algn="tl" rotWithShape="0">
              <a:prstClr val="black">
                <a:alpha val="25000"/>
              </a:prstClr>
            </a:outerShdw>
          </a:effectLst>
        </p:grpSpPr>
        <p:cxnSp>
          <p:nvCxnSpPr>
            <p:cNvPr id="15" name="直接连接符 14"/>
            <p:cNvCxnSpPr/>
            <p:nvPr/>
          </p:nvCxnSpPr>
          <p:spPr>
            <a:xfrm>
              <a:off x="6978316" y="2930530"/>
              <a:ext cx="2402305" cy="0"/>
            </a:xfrm>
            <a:prstGeom prst="line">
              <a:avLst/>
            </a:prstGeom>
            <a:ln w="28575">
              <a:solidFill>
                <a:srgbClr val="44546B"/>
              </a:solidFill>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6954252" y="2581613"/>
              <a:ext cx="1383631" cy="36094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rPr>
                <a:t>第二优势</a:t>
              </a:r>
              <a:endParaRPr lang="zh-CN" altLang="en-US" dirty="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750"/>
                                        <p:tgtEl>
                                          <p:spTgt spid="31"/>
                                        </p:tgtEl>
                                      </p:cBhvr>
                                    </p:animEffect>
                                    <p:anim calcmode="lin" valueType="num">
                                      <p:cBhvr>
                                        <p:cTn id="8" dur="750" fill="hold"/>
                                        <p:tgtEl>
                                          <p:spTgt spid="31"/>
                                        </p:tgtEl>
                                        <p:attrNameLst>
                                          <p:attrName>ppt_x</p:attrName>
                                        </p:attrNameLst>
                                      </p:cBhvr>
                                      <p:tavLst>
                                        <p:tav tm="0">
                                          <p:val>
                                            <p:strVal val="#ppt_x"/>
                                          </p:val>
                                        </p:tav>
                                        <p:tav tm="100000">
                                          <p:val>
                                            <p:strVal val="#ppt_x"/>
                                          </p:val>
                                        </p:tav>
                                      </p:tavLst>
                                    </p:anim>
                                    <p:anim calcmode="lin" valueType="num">
                                      <p:cBhvr>
                                        <p:cTn id="9" dur="750" fill="hold"/>
                                        <p:tgtEl>
                                          <p:spTgt spid="3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750"/>
                                        <p:tgtEl>
                                          <p:spTgt spid="36"/>
                                        </p:tgtEl>
                                      </p:cBhvr>
                                    </p:animEffect>
                                    <p:anim calcmode="lin" valueType="num">
                                      <p:cBhvr>
                                        <p:cTn id="13" dur="750" fill="hold"/>
                                        <p:tgtEl>
                                          <p:spTgt spid="36"/>
                                        </p:tgtEl>
                                        <p:attrNameLst>
                                          <p:attrName>ppt_x</p:attrName>
                                        </p:attrNameLst>
                                      </p:cBhvr>
                                      <p:tavLst>
                                        <p:tav tm="0">
                                          <p:val>
                                            <p:strVal val="#ppt_x"/>
                                          </p:val>
                                        </p:tav>
                                        <p:tav tm="100000">
                                          <p:val>
                                            <p:strVal val="#ppt_x"/>
                                          </p:val>
                                        </p:tav>
                                      </p:tavLst>
                                    </p:anim>
                                    <p:anim calcmode="lin" valueType="num">
                                      <p:cBhvr>
                                        <p:cTn id="14" dur="750" fill="hold"/>
                                        <p:tgtEl>
                                          <p:spTgt spid="36"/>
                                        </p:tgtEl>
                                        <p:attrNameLst>
                                          <p:attrName>ppt_y</p:attrName>
                                        </p:attrNameLst>
                                      </p:cBhvr>
                                      <p:tavLst>
                                        <p:tav tm="0">
                                          <p:val>
                                            <p:strVal val="#ppt_y-.1"/>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50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up)">
                                      <p:cBhvr>
                                        <p:cTn id="26" dur="500"/>
                                        <p:tgtEl>
                                          <p:spTgt spid="4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500" fill="hold"/>
                                        <p:tgtEl>
                                          <p:spTgt spid="47"/>
                                        </p:tgtEl>
                                        <p:attrNameLst>
                                          <p:attrName>ppt_w</p:attrName>
                                        </p:attrNameLst>
                                      </p:cBhvr>
                                      <p:tavLst>
                                        <p:tav tm="0">
                                          <p:val>
                                            <p:fltVal val="0"/>
                                          </p:val>
                                        </p:tav>
                                        <p:tav tm="100000">
                                          <p:val>
                                            <p:strVal val="#ppt_w"/>
                                          </p:val>
                                        </p:tav>
                                      </p:tavLst>
                                    </p:anim>
                                    <p:anim calcmode="lin" valueType="num">
                                      <p:cBhvr>
                                        <p:cTn id="30" dur="500" fill="hold"/>
                                        <p:tgtEl>
                                          <p:spTgt spid="47"/>
                                        </p:tgtEl>
                                        <p:attrNameLst>
                                          <p:attrName>ppt_h</p:attrName>
                                        </p:attrNameLst>
                                      </p:cBhvr>
                                      <p:tavLst>
                                        <p:tav tm="0">
                                          <p:val>
                                            <p:fltVal val="0"/>
                                          </p:val>
                                        </p:tav>
                                        <p:tav tm="100000">
                                          <p:val>
                                            <p:strVal val="#ppt_h"/>
                                          </p:val>
                                        </p:tav>
                                      </p:tavLst>
                                    </p:anim>
                                    <p:animEffect transition="in" filter="fade">
                                      <p:cBhvr>
                                        <p:cTn id="3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6" grpId="0" animBg="1"/>
      <p:bldP spid="46" grpId="0"/>
      <p:bldP spid="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五大履职优势</a:t>
            </a:r>
          </a:p>
        </p:txBody>
      </p:sp>
      <p:sp>
        <p:nvSpPr>
          <p:cNvPr id="36"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6" name="矩形 5"/>
          <p:cNvSpPr/>
          <p:nvPr/>
        </p:nvSpPr>
        <p:spPr>
          <a:xfrm>
            <a:off x="3979962" y="2581613"/>
            <a:ext cx="2763615" cy="360947"/>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Adobe 黑体 Std R" panose="020B0400000000000000" pitchFamily="34" charset="-122"/>
                <a:ea typeface="Adobe 黑体 Std R" panose="020B0400000000000000" pitchFamily="34" charset="-122"/>
              </a:rPr>
              <a:t>具有较强的文字综合能力</a:t>
            </a:r>
          </a:p>
        </p:txBody>
      </p:sp>
      <p:sp>
        <p:nvSpPr>
          <p:cNvPr id="46" name="TextBox 39"/>
          <p:cNvSpPr txBox="1"/>
          <p:nvPr/>
        </p:nvSpPr>
        <p:spPr>
          <a:xfrm>
            <a:off x="3911159" y="3431008"/>
            <a:ext cx="4017652" cy="988476"/>
          </a:xfrm>
          <a:prstGeom prst="rect">
            <a:avLst/>
          </a:prstGeom>
          <a:noFill/>
        </p:spPr>
        <p:txBody>
          <a:bodyPr wrap="square" rtlCol="0">
            <a:spAutoFit/>
          </a:body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八年多时间里，先后从事综合、调研、信息，财务审核等具体工作，经过多年的锤炼，使我具有了一定的文字表达能力，能较好的完成公司工作报告调查报告、领导讲话、经验材料、理论文章、新闻报道以及各种公文的写作任务。</a:t>
            </a:r>
          </a:p>
        </p:txBody>
      </p:sp>
      <p:sp>
        <p:nvSpPr>
          <p:cNvPr id="47" name="圆角矩形 46"/>
          <p:cNvSpPr/>
          <p:nvPr/>
        </p:nvSpPr>
        <p:spPr>
          <a:xfrm>
            <a:off x="8481768" y="3509339"/>
            <a:ext cx="1552573" cy="1391962"/>
          </a:xfrm>
          <a:prstGeom prst="roundRect">
            <a:avLst>
              <a:gd name="adj" fmla="val 0"/>
            </a:avLst>
          </a:prstGeom>
          <a:blipFill dpi="0" rotWithShape="1">
            <a:blip r:embed="rId3" cstate="screen"/>
            <a:srcRect/>
            <a:stretch>
              <a:fillRect/>
            </a:stretch>
          </a:bli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endParaRPr>
          </a:p>
        </p:txBody>
      </p:sp>
      <p:grpSp>
        <p:nvGrpSpPr>
          <p:cNvPr id="22" name="组合 21"/>
          <p:cNvGrpSpPr/>
          <p:nvPr/>
        </p:nvGrpSpPr>
        <p:grpSpPr>
          <a:xfrm>
            <a:off x="6954252" y="2581613"/>
            <a:ext cx="3862139" cy="360947"/>
            <a:chOff x="6954252" y="2581613"/>
            <a:chExt cx="3862139" cy="360947"/>
          </a:xfrm>
          <a:effectLst>
            <a:outerShdw blurRad="127000" dist="38100" dir="2700000" algn="tl" rotWithShape="0">
              <a:prstClr val="black">
                <a:alpha val="25000"/>
              </a:prstClr>
            </a:outerShdw>
          </a:effectLst>
        </p:grpSpPr>
        <p:cxnSp>
          <p:nvCxnSpPr>
            <p:cNvPr id="15" name="直接连接符 14"/>
            <p:cNvCxnSpPr/>
            <p:nvPr/>
          </p:nvCxnSpPr>
          <p:spPr>
            <a:xfrm>
              <a:off x="6978316" y="2930530"/>
              <a:ext cx="3838075" cy="0"/>
            </a:xfrm>
            <a:prstGeom prst="line">
              <a:avLst/>
            </a:prstGeom>
            <a:ln w="28575">
              <a:solidFill>
                <a:srgbClr val="44546B"/>
              </a:solidFill>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6954252" y="2581613"/>
              <a:ext cx="1383631" cy="36094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rPr>
                <a:t>第三优势</a:t>
              </a:r>
              <a:endParaRPr lang="zh-CN" altLang="en-US" dirty="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750"/>
                                        <p:tgtEl>
                                          <p:spTgt spid="31"/>
                                        </p:tgtEl>
                                      </p:cBhvr>
                                    </p:animEffect>
                                    <p:anim calcmode="lin" valueType="num">
                                      <p:cBhvr>
                                        <p:cTn id="8" dur="750" fill="hold"/>
                                        <p:tgtEl>
                                          <p:spTgt spid="31"/>
                                        </p:tgtEl>
                                        <p:attrNameLst>
                                          <p:attrName>ppt_x</p:attrName>
                                        </p:attrNameLst>
                                      </p:cBhvr>
                                      <p:tavLst>
                                        <p:tav tm="0">
                                          <p:val>
                                            <p:strVal val="#ppt_x"/>
                                          </p:val>
                                        </p:tav>
                                        <p:tav tm="100000">
                                          <p:val>
                                            <p:strVal val="#ppt_x"/>
                                          </p:val>
                                        </p:tav>
                                      </p:tavLst>
                                    </p:anim>
                                    <p:anim calcmode="lin" valueType="num">
                                      <p:cBhvr>
                                        <p:cTn id="9" dur="750" fill="hold"/>
                                        <p:tgtEl>
                                          <p:spTgt spid="3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750"/>
                                        <p:tgtEl>
                                          <p:spTgt spid="36"/>
                                        </p:tgtEl>
                                      </p:cBhvr>
                                    </p:animEffect>
                                    <p:anim calcmode="lin" valueType="num">
                                      <p:cBhvr>
                                        <p:cTn id="13" dur="750" fill="hold"/>
                                        <p:tgtEl>
                                          <p:spTgt spid="36"/>
                                        </p:tgtEl>
                                        <p:attrNameLst>
                                          <p:attrName>ppt_x</p:attrName>
                                        </p:attrNameLst>
                                      </p:cBhvr>
                                      <p:tavLst>
                                        <p:tav tm="0">
                                          <p:val>
                                            <p:strVal val="#ppt_x"/>
                                          </p:val>
                                        </p:tav>
                                        <p:tav tm="100000">
                                          <p:val>
                                            <p:strVal val="#ppt_x"/>
                                          </p:val>
                                        </p:tav>
                                      </p:tavLst>
                                    </p:anim>
                                    <p:anim calcmode="lin" valueType="num">
                                      <p:cBhvr>
                                        <p:cTn id="14" dur="750" fill="hold"/>
                                        <p:tgtEl>
                                          <p:spTgt spid="36"/>
                                        </p:tgtEl>
                                        <p:attrNameLst>
                                          <p:attrName>ppt_y</p:attrName>
                                        </p:attrNameLst>
                                      </p:cBhvr>
                                      <p:tavLst>
                                        <p:tav tm="0">
                                          <p:val>
                                            <p:strVal val="#ppt_y-.1"/>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50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up)">
                                      <p:cBhvr>
                                        <p:cTn id="26" dur="500"/>
                                        <p:tgtEl>
                                          <p:spTgt spid="4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500" fill="hold"/>
                                        <p:tgtEl>
                                          <p:spTgt spid="47"/>
                                        </p:tgtEl>
                                        <p:attrNameLst>
                                          <p:attrName>ppt_w</p:attrName>
                                        </p:attrNameLst>
                                      </p:cBhvr>
                                      <p:tavLst>
                                        <p:tav tm="0">
                                          <p:val>
                                            <p:fltVal val="0"/>
                                          </p:val>
                                        </p:tav>
                                        <p:tav tm="100000">
                                          <p:val>
                                            <p:strVal val="#ppt_w"/>
                                          </p:val>
                                        </p:tav>
                                      </p:tavLst>
                                    </p:anim>
                                    <p:anim calcmode="lin" valueType="num">
                                      <p:cBhvr>
                                        <p:cTn id="30" dur="500" fill="hold"/>
                                        <p:tgtEl>
                                          <p:spTgt spid="47"/>
                                        </p:tgtEl>
                                        <p:attrNameLst>
                                          <p:attrName>ppt_h</p:attrName>
                                        </p:attrNameLst>
                                      </p:cBhvr>
                                      <p:tavLst>
                                        <p:tav tm="0">
                                          <p:val>
                                            <p:fltVal val="0"/>
                                          </p:val>
                                        </p:tav>
                                        <p:tav tm="100000">
                                          <p:val>
                                            <p:strVal val="#ppt_h"/>
                                          </p:val>
                                        </p:tav>
                                      </p:tavLst>
                                    </p:anim>
                                    <p:animEffect transition="in" filter="fade">
                                      <p:cBhvr>
                                        <p:cTn id="3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6" grpId="0" animBg="1"/>
      <p:bldP spid="46" grpId="0"/>
      <p:bldP spid="4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五大履职优势</a:t>
            </a:r>
          </a:p>
        </p:txBody>
      </p:sp>
      <p:sp>
        <p:nvSpPr>
          <p:cNvPr id="36"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6" name="矩形 5"/>
          <p:cNvSpPr/>
          <p:nvPr/>
        </p:nvSpPr>
        <p:spPr>
          <a:xfrm>
            <a:off x="3979962" y="2581613"/>
            <a:ext cx="2763615" cy="360947"/>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Adobe 黑体 Std R" panose="020B0400000000000000" pitchFamily="34" charset="-122"/>
                <a:ea typeface="Adobe 黑体 Std R" panose="020B0400000000000000" pitchFamily="34" charset="-122"/>
              </a:rPr>
              <a:t>具有较强的组织协调能力</a:t>
            </a:r>
          </a:p>
        </p:txBody>
      </p:sp>
      <p:sp>
        <p:nvSpPr>
          <p:cNvPr id="46" name="TextBox 39"/>
          <p:cNvSpPr txBox="1"/>
          <p:nvPr/>
        </p:nvSpPr>
        <p:spPr>
          <a:xfrm>
            <a:off x="3911159" y="3431008"/>
            <a:ext cx="4017652" cy="1219308"/>
          </a:xfrm>
          <a:prstGeom prst="rect">
            <a:avLst/>
          </a:prstGeom>
          <a:noFill/>
        </p:spPr>
        <p:txBody>
          <a:bodyPr wrap="square" rtlCol="0">
            <a:spAutoFit/>
          </a:body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十年多办公室工作，八年的行政管理的工作，三年的党支部书记工作，在工作以来的实践与历练，培养了我良好的综合协调能力也使我的性格变得沉稳，能较稳妥的处理各项事务和遇到的问题，这为我做好行政总监的工作提供了坚实的保障和宝贵的经验，为做好员工思想政治各方协调、上下沟通等工作再添重要保障。</a:t>
            </a:r>
          </a:p>
        </p:txBody>
      </p:sp>
      <p:sp>
        <p:nvSpPr>
          <p:cNvPr id="47" name="圆角矩形 46"/>
          <p:cNvSpPr/>
          <p:nvPr/>
        </p:nvSpPr>
        <p:spPr>
          <a:xfrm>
            <a:off x="8481768" y="3509339"/>
            <a:ext cx="1552573" cy="1391962"/>
          </a:xfrm>
          <a:prstGeom prst="roundRect">
            <a:avLst>
              <a:gd name="adj" fmla="val 0"/>
            </a:avLst>
          </a:prstGeom>
          <a:blipFill dpi="0" rotWithShape="1">
            <a:blip r:embed="rId3" cstate="screen"/>
            <a:srcRect/>
            <a:stretch>
              <a:fillRect/>
            </a:stretch>
          </a:bli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endParaRPr>
          </a:p>
        </p:txBody>
      </p:sp>
      <p:grpSp>
        <p:nvGrpSpPr>
          <p:cNvPr id="22" name="组合 21"/>
          <p:cNvGrpSpPr/>
          <p:nvPr/>
        </p:nvGrpSpPr>
        <p:grpSpPr>
          <a:xfrm>
            <a:off x="6954252" y="2581613"/>
            <a:ext cx="3862139" cy="360947"/>
            <a:chOff x="6954252" y="2581613"/>
            <a:chExt cx="3862139" cy="360947"/>
          </a:xfrm>
          <a:effectLst>
            <a:outerShdw blurRad="127000" dist="38100" dir="2700000" algn="tl" rotWithShape="0">
              <a:prstClr val="black">
                <a:alpha val="25000"/>
              </a:prstClr>
            </a:outerShdw>
          </a:effectLst>
        </p:grpSpPr>
        <p:cxnSp>
          <p:nvCxnSpPr>
            <p:cNvPr id="15" name="直接连接符 14"/>
            <p:cNvCxnSpPr/>
            <p:nvPr/>
          </p:nvCxnSpPr>
          <p:spPr>
            <a:xfrm>
              <a:off x="6978316" y="2930530"/>
              <a:ext cx="3838075" cy="0"/>
            </a:xfrm>
            <a:prstGeom prst="line">
              <a:avLst/>
            </a:prstGeom>
            <a:ln w="28575">
              <a:solidFill>
                <a:srgbClr val="44546B"/>
              </a:solidFill>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6954252" y="2581613"/>
              <a:ext cx="1383631" cy="36094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rPr>
                <a:t>第四优势</a:t>
              </a:r>
              <a:endParaRPr lang="zh-CN" altLang="en-US" dirty="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750"/>
                                        <p:tgtEl>
                                          <p:spTgt spid="31"/>
                                        </p:tgtEl>
                                      </p:cBhvr>
                                    </p:animEffect>
                                    <p:anim calcmode="lin" valueType="num">
                                      <p:cBhvr>
                                        <p:cTn id="8" dur="750" fill="hold"/>
                                        <p:tgtEl>
                                          <p:spTgt spid="31"/>
                                        </p:tgtEl>
                                        <p:attrNameLst>
                                          <p:attrName>ppt_x</p:attrName>
                                        </p:attrNameLst>
                                      </p:cBhvr>
                                      <p:tavLst>
                                        <p:tav tm="0">
                                          <p:val>
                                            <p:strVal val="#ppt_x"/>
                                          </p:val>
                                        </p:tav>
                                        <p:tav tm="100000">
                                          <p:val>
                                            <p:strVal val="#ppt_x"/>
                                          </p:val>
                                        </p:tav>
                                      </p:tavLst>
                                    </p:anim>
                                    <p:anim calcmode="lin" valueType="num">
                                      <p:cBhvr>
                                        <p:cTn id="9" dur="750" fill="hold"/>
                                        <p:tgtEl>
                                          <p:spTgt spid="3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750"/>
                                        <p:tgtEl>
                                          <p:spTgt spid="36"/>
                                        </p:tgtEl>
                                      </p:cBhvr>
                                    </p:animEffect>
                                    <p:anim calcmode="lin" valueType="num">
                                      <p:cBhvr>
                                        <p:cTn id="13" dur="750" fill="hold"/>
                                        <p:tgtEl>
                                          <p:spTgt spid="36"/>
                                        </p:tgtEl>
                                        <p:attrNameLst>
                                          <p:attrName>ppt_x</p:attrName>
                                        </p:attrNameLst>
                                      </p:cBhvr>
                                      <p:tavLst>
                                        <p:tav tm="0">
                                          <p:val>
                                            <p:strVal val="#ppt_x"/>
                                          </p:val>
                                        </p:tav>
                                        <p:tav tm="100000">
                                          <p:val>
                                            <p:strVal val="#ppt_x"/>
                                          </p:val>
                                        </p:tav>
                                      </p:tavLst>
                                    </p:anim>
                                    <p:anim calcmode="lin" valueType="num">
                                      <p:cBhvr>
                                        <p:cTn id="14" dur="750" fill="hold"/>
                                        <p:tgtEl>
                                          <p:spTgt spid="36"/>
                                        </p:tgtEl>
                                        <p:attrNameLst>
                                          <p:attrName>ppt_y</p:attrName>
                                        </p:attrNameLst>
                                      </p:cBhvr>
                                      <p:tavLst>
                                        <p:tav tm="0">
                                          <p:val>
                                            <p:strVal val="#ppt_y-.1"/>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50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up)">
                                      <p:cBhvr>
                                        <p:cTn id="26" dur="500"/>
                                        <p:tgtEl>
                                          <p:spTgt spid="4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500" fill="hold"/>
                                        <p:tgtEl>
                                          <p:spTgt spid="47"/>
                                        </p:tgtEl>
                                        <p:attrNameLst>
                                          <p:attrName>ppt_w</p:attrName>
                                        </p:attrNameLst>
                                      </p:cBhvr>
                                      <p:tavLst>
                                        <p:tav tm="0">
                                          <p:val>
                                            <p:fltVal val="0"/>
                                          </p:val>
                                        </p:tav>
                                        <p:tav tm="100000">
                                          <p:val>
                                            <p:strVal val="#ppt_w"/>
                                          </p:val>
                                        </p:tav>
                                      </p:tavLst>
                                    </p:anim>
                                    <p:anim calcmode="lin" valueType="num">
                                      <p:cBhvr>
                                        <p:cTn id="30" dur="500" fill="hold"/>
                                        <p:tgtEl>
                                          <p:spTgt spid="47"/>
                                        </p:tgtEl>
                                        <p:attrNameLst>
                                          <p:attrName>ppt_h</p:attrName>
                                        </p:attrNameLst>
                                      </p:cBhvr>
                                      <p:tavLst>
                                        <p:tav tm="0">
                                          <p:val>
                                            <p:fltVal val="0"/>
                                          </p:val>
                                        </p:tav>
                                        <p:tav tm="100000">
                                          <p:val>
                                            <p:strVal val="#ppt_h"/>
                                          </p:val>
                                        </p:tav>
                                      </p:tavLst>
                                    </p:anim>
                                    <p:animEffect transition="in" filter="fade">
                                      <p:cBhvr>
                                        <p:cTn id="3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6" grpId="0" animBg="1"/>
      <p:bldP spid="46" grpId="0"/>
      <p:bldP spid="4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五大履职优势</a:t>
            </a:r>
          </a:p>
        </p:txBody>
      </p:sp>
      <p:sp>
        <p:nvSpPr>
          <p:cNvPr id="36"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6" name="矩形 5"/>
          <p:cNvSpPr/>
          <p:nvPr/>
        </p:nvSpPr>
        <p:spPr>
          <a:xfrm>
            <a:off x="3979962" y="2581613"/>
            <a:ext cx="2763615" cy="360947"/>
          </a:xfrm>
          <a:prstGeom prst="rect">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bg1"/>
                </a:solidFill>
                <a:latin typeface="Adobe 黑体 Std R" panose="020B0400000000000000" pitchFamily="34" charset="-122"/>
                <a:ea typeface="Adobe 黑体 Std R" panose="020B0400000000000000" pitchFamily="34" charset="-122"/>
              </a:rPr>
              <a:t>有克难奋进的韧劲</a:t>
            </a:r>
            <a:endParaRPr lang="zh-CN" altLang="en-US" dirty="0">
              <a:solidFill>
                <a:schemeClr val="bg1"/>
              </a:solidFill>
              <a:latin typeface="Adobe 黑体 Std R" panose="020B0400000000000000" pitchFamily="34" charset="-122"/>
              <a:ea typeface="Adobe 黑体 Std R" panose="020B0400000000000000" pitchFamily="34" charset="-122"/>
            </a:endParaRPr>
          </a:p>
        </p:txBody>
      </p:sp>
      <p:sp>
        <p:nvSpPr>
          <p:cNvPr id="46" name="TextBox 39"/>
          <p:cNvSpPr txBox="1"/>
          <p:nvPr/>
        </p:nvSpPr>
        <p:spPr>
          <a:xfrm>
            <a:off x="3911159" y="3431008"/>
            <a:ext cx="4017652" cy="1450141"/>
          </a:xfrm>
          <a:prstGeom prst="rect">
            <a:avLst/>
          </a:prstGeom>
          <a:noFill/>
        </p:spPr>
        <p:txBody>
          <a:bodyPr wrap="square" rtlCol="0">
            <a:spAutoFit/>
          </a:bodyPr>
          <a:lstStyle/>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我入党三年，党龄虽不算长，不管在哪个岗位，我都能从严自律，从不某一己之私，同时性格温和，能很好的与人相处。在日常工作和生活方面我都注意待人处事以诚相待，团结同事，我的工作也得到领导和同事们的关心帮助和支持。我十分感谢，我认为要把工作做好，必须有一个团结和谐的氛围，必须有较好的群众基础，对此我很有信心，我也是竞聘行政总监岗位的重要条件之一。</a:t>
            </a:r>
          </a:p>
        </p:txBody>
      </p:sp>
      <p:sp>
        <p:nvSpPr>
          <p:cNvPr id="47" name="圆角矩形 46"/>
          <p:cNvSpPr/>
          <p:nvPr/>
        </p:nvSpPr>
        <p:spPr>
          <a:xfrm>
            <a:off x="8481768" y="3509339"/>
            <a:ext cx="1552573" cy="1391962"/>
          </a:xfrm>
          <a:prstGeom prst="roundRect">
            <a:avLst>
              <a:gd name="adj" fmla="val 0"/>
            </a:avLst>
          </a:prstGeom>
          <a:blipFill dpi="0" rotWithShape="1">
            <a:blip r:embed="rId3" cstate="screen"/>
            <a:srcRect/>
            <a:stretch>
              <a:fillRect/>
            </a:stretch>
          </a:bli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tx1">
                  <a:lumMod val="65000"/>
                  <a:lumOff val="35000"/>
                </a:schemeClr>
              </a:solidFill>
            </a:endParaRPr>
          </a:p>
        </p:txBody>
      </p:sp>
      <p:grpSp>
        <p:nvGrpSpPr>
          <p:cNvPr id="22" name="组合 21"/>
          <p:cNvGrpSpPr/>
          <p:nvPr/>
        </p:nvGrpSpPr>
        <p:grpSpPr>
          <a:xfrm>
            <a:off x="6954252" y="2581613"/>
            <a:ext cx="3862139" cy="360947"/>
            <a:chOff x="6954252" y="2581613"/>
            <a:chExt cx="3862139" cy="360947"/>
          </a:xfrm>
          <a:effectLst>
            <a:outerShdw blurRad="127000" dist="38100" dir="2700000" algn="tl" rotWithShape="0">
              <a:prstClr val="black">
                <a:alpha val="25000"/>
              </a:prstClr>
            </a:outerShdw>
          </a:effectLst>
        </p:grpSpPr>
        <p:cxnSp>
          <p:nvCxnSpPr>
            <p:cNvPr id="15" name="直接连接符 14"/>
            <p:cNvCxnSpPr/>
            <p:nvPr/>
          </p:nvCxnSpPr>
          <p:spPr>
            <a:xfrm>
              <a:off x="6978316" y="2930530"/>
              <a:ext cx="3838075" cy="0"/>
            </a:xfrm>
            <a:prstGeom prst="line">
              <a:avLst/>
            </a:prstGeom>
            <a:ln w="28575">
              <a:solidFill>
                <a:srgbClr val="44546B"/>
              </a:solidFill>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a:off x="6954252" y="2581613"/>
              <a:ext cx="1383631" cy="36094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rPr>
                <a:t>第五优势</a:t>
              </a:r>
              <a:endParaRPr lang="zh-CN" altLang="en-US" dirty="0">
                <a:solidFill>
                  <a:schemeClr val="bg1"/>
                </a:solidFill>
                <a:latin typeface="Adobe 黑体 Std R" panose="020B0400000000000000" pitchFamily="34" charset="-122"/>
                <a:ea typeface="Adobe 黑体 Std R" panose="020B0400000000000000" pitchFamily="34" charset="-122"/>
                <a:cs typeface="Aparajita" panose="020B0604020202020204" pitchFamily="34" charset="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750"/>
                                        <p:tgtEl>
                                          <p:spTgt spid="31"/>
                                        </p:tgtEl>
                                      </p:cBhvr>
                                    </p:animEffect>
                                    <p:anim calcmode="lin" valueType="num">
                                      <p:cBhvr>
                                        <p:cTn id="8" dur="750" fill="hold"/>
                                        <p:tgtEl>
                                          <p:spTgt spid="31"/>
                                        </p:tgtEl>
                                        <p:attrNameLst>
                                          <p:attrName>ppt_x</p:attrName>
                                        </p:attrNameLst>
                                      </p:cBhvr>
                                      <p:tavLst>
                                        <p:tav tm="0">
                                          <p:val>
                                            <p:strVal val="#ppt_x"/>
                                          </p:val>
                                        </p:tav>
                                        <p:tav tm="100000">
                                          <p:val>
                                            <p:strVal val="#ppt_x"/>
                                          </p:val>
                                        </p:tav>
                                      </p:tavLst>
                                    </p:anim>
                                    <p:anim calcmode="lin" valueType="num">
                                      <p:cBhvr>
                                        <p:cTn id="9" dur="750" fill="hold"/>
                                        <p:tgtEl>
                                          <p:spTgt spid="3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750"/>
                                        <p:tgtEl>
                                          <p:spTgt spid="36"/>
                                        </p:tgtEl>
                                      </p:cBhvr>
                                    </p:animEffect>
                                    <p:anim calcmode="lin" valueType="num">
                                      <p:cBhvr>
                                        <p:cTn id="13" dur="750" fill="hold"/>
                                        <p:tgtEl>
                                          <p:spTgt spid="36"/>
                                        </p:tgtEl>
                                        <p:attrNameLst>
                                          <p:attrName>ppt_x</p:attrName>
                                        </p:attrNameLst>
                                      </p:cBhvr>
                                      <p:tavLst>
                                        <p:tav tm="0">
                                          <p:val>
                                            <p:strVal val="#ppt_x"/>
                                          </p:val>
                                        </p:tav>
                                        <p:tav tm="100000">
                                          <p:val>
                                            <p:strVal val="#ppt_x"/>
                                          </p:val>
                                        </p:tav>
                                      </p:tavLst>
                                    </p:anim>
                                    <p:anim calcmode="lin" valueType="num">
                                      <p:cBhvr>
                                        <p:cTn id="14" dur="750" fill="hold"/>
                                        <p:tgtEl>
                                          <p:spTgt spid="36"/>
                                        </p:tgtEl>
                                        <p:attrNameLst>
                                          <p:attrName>ppt_y</p:attrName>
                                        </p:attrNameLst>
                                      </p:cBhvr>
                                      <p:tavLst>
                                        <p:tav tm="0">
                                          <p:val>
                                            <p:strVal val="#ppt_y-.1"/>
                                          </p:val>
                                        </p:tav>
                                        <p:tav tm="100000">
                                          <p:val>
                                            <p:strVal val="#ppt_y"/>
                                          </p:val>
                                        </p:tav>
                                      </p:tavLst>
                                    </p:anim>
                                  </p:childTnLst>
                                </p:cTn>
                              </p:par>
                              <p:par>
                                <p:cTn id="15" presetID="2" presetClass="entr" presetSubtype="2" fill="hold" nodeType="withEffect">
                                  <p:stCondLst>
                                    <p:cond delay="50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50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up)">
                                      <p:cBhvr>
                                        <p:cTn id="26" dur="500"/>
                                        <p:tgtEl>
                                          <p:spTgt spid="46"/>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 calcmode="lin" valueType="num">
                                      <p:cBhvr>
                                        <p:cTn id="29" dur="500" fill="hold"/>
                                        <p:tgtEl>
                                          <p:spTgt spid="47"/>
                                        </p:tgtEl>
                                        <p:attrNameLst>
                                          <p:attrName>ppt_w</p:attrName>
                                        </p:attrNameLst>
                                      </p:cBhvr>
                                      <p:tavLst>
                                        <p:tav tm="0">
                                          <p:val>
                                            <p:fltVal val="0"/>
                                          </p:val>
                                        </p:tav>
                                        <p:tav tm="100000">
                                          <p:val>
                                            <p:strVal val="#ppt_w"/>
                                          </p:val>
                                        </p:tav>
                                      </p:tavLst>
                                    </p:anim>
                                    <p:anim calcmode="lin" valueType="num">
                                      <p:cBhvr>
                                        <p:cTn id="30" dur="500" fill="hold"/>
                                        <p:tgtEl>
                                          <p:spTgt spid="47"/>
                                        </p:tgtEl>
                                        <p:attrNameLst>
                                          <p:attrName>ppt_h</p:attrName>
                                        </p:attrNameLst>
                                      </p:cBhvr>
                                      <p:tavLst>
                                        <p:tav tm="0">
                                          <p:val>
                                            <p:fltVal val="0"/>
                                          </p:val>
                                        </p:tav>
                                        <p:tav tm="100000">
                                          <p:val>
                                            <p:strVal val="#ppt_h"/>
                                          </p:val>
                                        </p:tav>
                                      </p:tavLst>
                                    </p:anim>
                                    <p:animEffect transition="in" filter="fade">
                                      <p:cBhvr>
                                        <p:cTn id="3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6" grpId="0" animBg="1"/>
      <p:bldP spid="46" grpId="0"/>
      <p:bldP spid="4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3862422" y="2048306"/>
            <a:ext cx="5606431" cy="703264"/>
            <a:chOff x="1770721" y="2638901"/>
            <a:chExt cx="5606431" cy="703264"/>
          </a:xfrm>
        </p:grpSpPr>
        <p:sp>
          <p:nvSpPr>
            <p:cNvPr id="36" name="TextBox 11"/>
            <p:cNvSpPr txBox="1"/>
            <p:nvPr/>
          </p:nvSpPr>
          <p:spPr>
            <a:xfrm>
              <a:off x="1770721" y="2638901"/>
              <a:ext cx="2023954" cy="400110"/>
            </a:xfrm>
            <a:prstGeom prst="rect">
              <a:avLst/>
            </a:prstGeom>
            <a:noFill/>
          </p:spPr>
          <p:txBody>
            <a:bodyPr wrap="square" rtlCol="0">
              <a:spAutoFit/>
            </a:bodyPr>
            <a:lstStyle/>
            <a:p>
              <a:r>
                <a:rPr lang="zh-CN" altLang="en-US" sz="2000" b="1" dirty="0" smtClean="0">
                  <a:solidFill>
                    <a:srgbClr val="252C35"/>
                  </a:solidFill>
                  <a:latin typeface="微软雅黑" panose="020B0503020204020204" pitchFamily="34" charset="-122"/>
                  <a:ea typeface="微软雅黑" panose="020B0503020204020204" pitchFamily="34" charset="-122"/>
                </a:rPr>
                <a:t>客观评价</a:t>
              </a:r>
              <a:endParaRPr lang="zh-CN" altLang="en-US" sz="2000" b="1" dirty="0">
                <a:solidFill>
                  <a:srgbClr val="252C35"/>
                </a:solidFill>
                <a:latin typeface="微软雅黑" panose="020B0503020204020204" pitchFamily="34" charset="-122"/>
                <a:ea typeface="微软雅黑" panose="020B0503020204020204" pitchFamily="34" charset="-122"/>
              </a:endParaRPr>
            </a:p>
          </p:txBody>
        </p:sp>
        <p:sp>
          <p:nvSpPr>
            <p:cNvPr id="54" name="Rectangle 30"/>
            <p:cNvSpPr>
              <a:spLocks noChangeArrowheads="1"/>
            </p:cNvSpPr>
            <p:nvPr/>
          </p:nvSpPr>
          <p:spPr bwMode="auto">
            <a:xfrm>
              <a:off x="3123270" y="2688482"/>
              <a:ext cx="4253882" cy="58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9" tIns="60954" rIns="121909" bIns="60954">
              <a:spAutoFit/>
            </a:bodyPr>
            <a:lstStyle/>
            <a:p>
              <a:pPr algn="just">
                <a:lnSpc>
                  <a:spcPct val="150000"/>
                </a:lnSpc>
              </a:pPr>
              <a:r>
                <a:rPr lang="zh-CN" altLang="en-US" sz="1000" dirty="0">
                  <a:solidFill>
                    <a:schemeClr val="tx1">
                      <a:lumMod val="65000"/>
                      <a:lumOff val="35000"/>
                    </a:schemeClr>
                  </a:solidFill>
                  <a:ea typeface="微软雅黑" panose="020B0503020204020204" pitchFamily="34" charset="-122"/>
                  <a:cs typeface="+mn-ea"/>
                  <a:sym typeface="+mn-lt"/>
                </a:rPr>
                <a:t>本人性格活泼、开朗、有亲和力，善于与人沟通，表达能力强，能认真的对待自己的工作岗位，吃苦耐劳、认真</a:t>
              </a:r>
              <a:r>
                <a:rPr lang="zh-CN" altLang="en-US" sz="1000" dirty="0" smtClean="0">
                  <a:solidFill>
                    <a:schemeClr val="tx1">
                      <a:lumMod val="65000"/>
                      <a:lumOff val="35000"/>
                    </a:schemeClr>
                  </a:solidFill>
                  <a:ea typeface="微软雅黑" panose="020B0503020204020204" pitchFamily="34" charset="-122"/>
                  <a:cs typeface="+mn-ea"/>
                  <a:sym typeface="+mn-lt"/>
                </a:rPr>
                <a:t>细心。</a:t>
              </a:r>
              <a:endParaRPr lang="zh-CN" altLang="en-US" sz="1000" dirty="0">
                <a:solidFill>
                  <a:schemeClr val="tx1">
                    <a:lumMod val="65000"/>
                    <a:lumOff val="35000"/>
                  </a:schemeClr>
                </a:solidFill>
                <a:ea typeface="微软雅黑" panose="020B0503020204020204" pitchFamily="34" charset="-122"/>
                <a:cs typeface="+mn-ea"/>
                <a:sym typeface="+mn-lt"/>
              </a:endParaRPr>
            </a:p>
          </p:txBody>
        </p:sp>
        <p:sp>
          <p:nvSpPr>
            <p:cNvPr id="62" name="TextBox 11"/>
            <p:cNvSpPr txBox="1"/>
            <p:nvPr/>
          </p:nvSpPr>
          <p:spPr>
            <a:xfrm>
              <a:off x="1787050" y="2942055"/>
              <a:ext cx="2023954" cy="400110"/>
            </a:xfrm>
            <a:prstGeom prst="rect">
              <a:avLst/>
            </a:prstGeom>
            <a:noFill/>
          </p:spPr>
          <p:txBody>
            <a:bodyPr wrap="square" rtlCol="0">
              <a:spAutoFit/>
            </a:bodyPr>
            <a:lstStyle/>
            <a:p>
              <a:r>
                <a:rPr lang="en-US" altLang="zh-CN" sz="2000" b="1" dirty="0" smtClean="0">
                  <a:solidFill>
                    <a:srgbClr val="7996D8"/>
                  </a:solidFill>
                  <a:latin typeface="Aparajita" panose="020B0604020202020204" pitchFamily="34" charset="0"/>
                  <a:ea typeface="微软雅黑" panose="020B0503020204020204" pitchFamily="34" charset="-122"/>
                  <a:cs typeface="Aparajita" panose="020B0604020202020204" pitchFamily="34" charset="0"/>
                </a:rPr>
                <a:t>EVALUATE</a:t>
              </a:r>
              <a:endParaRPr lang="zh-CN" altLang="en-US" sz="2000" b="1" dirty="0">
                <a:solidFill>
                  <a:srgbClr val="7996D8"/>
                </a:solidFill>
                <a:latin typeface="Aparajita" panose="020B0604020202020204" pitchFamily="34" charset="0"/>
                <a:ea typeface="微软雅黑" panose="020B0503020204020204" pitchFamily="34" charset="-122"/>
                <a:cs typeface="Aparajita" panose="020B0604020202020204" pitchFamily="34" charset="0"/>
              </a:endParaRPr>
            </a:p>
          </p:txBody>
        </p:sp>
      </p:grpSp>
      <p:grpSp>
        <p:nvGrpSpPr>
          <p:cNvPr id="19" name="组合 18"/>
          <p:cNvGrpSpPr/>
          <p:nvPr/>
        </p:nvGrpSpPr>
        <p:grpSpPr>
          <a:xfrm>
            <a:off x="3962970" y="2820559"/>
            <a:ext cx="3017499" cy="2691506"/>
            <a:chOff x="3454400" y="2540000"/>
            <a:chExt cx="2895838" cy="3568090"/>
          </a:xfrm>
        </p:grpSpPr>
        <p:sp>
          <p:nvSpPr>
            <p:cNvPr id="6" name="矩形 5"/>
            <p:cNvSpPr/>
            <p:nvPr/>
          </p:nvSpPr>
          <p:spPr>
            <a:xfrm>
              <a:off x="3472610" y="2556933"/>
              <a:ext cx="2859419" cy="3551157"/>
            </a:xfrm>
            <a:prstGeom prst="rect">
              <a:avLst/>
            </a:prstGeom>
            <a:solidFill>
              <a:srgbClr val="7996D8">
                <a:alpha val="1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7" name="矩形 6"/>
            <p:cNvSpPr/>
            <p:nvPr/>
          </p:nvSpPr>
          <p:spPr>
            <a:xfrm>
              <a:off x="3454400" y="2540000"/>
              <a:ext cx="2877629" cy="1349693"/>
            </a:xfrm>
            <a:prstGeom prst="rect">
              <a:avLst/>
            </a:prstGeom>
            <a:blipFill dpi="0" rotWithShape="1">
              <a:blip r:embed="rId3" cstate="screen"/>
              <a:srcRect/>
              <a:stretch>
                <a:fillRect/>
              </a:stretch>
            </a:bli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42" name="TextBox 17"/>
            <p:cNvSpPr txBox="1"/>
            <p:nvPr/>
          </p:nvSpPr>
          <p:spPr>
            <a:xfrm>
              <a:off x="3568294" y="4523247"/>
              <a:ext cx="2781944" cy="1346450"/>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zh-CN" altLang="en-US" sz="1000" dirty="0">
                  <a:solidFill>
                    <a:srgbClr val="252C35"/>
                  </a:solidFill>
                  <a:latin typeface="微软雅黑" panose="020B0503020204020204" pitchFamily="34" charset="-122"/>
                  <a:ea typeface="微软雅黑" panose="020B0503020204020204" pitchFamily="34" charset="-122"/>
                </a:rPr>
                <a:t>思想情绪稳定，集体荣誉感较强，有良好的行政总监工作素养。</a:t>
              </a:r>
            </a:p>
            <a:p>
              <a:pPr marL="285750" indent="-285750">
                <a:lnSpc>
                  <a:spcPct val="120000"/>
                </a:lnSpc>
                <a:buFont typeface="Wingdings" panose="05000000000000000000" pitchFamily="2" charset="2"/>
                <a:buChar char="n"/>
              </a:pPr>
              <a:r>
                <a:rPr lang="zh-CN" altLang="en-US" sz="1000" dirty="0">
                  <a:solidFill>
                    <a:srgbClr val="252C35"/>
                  </a:solidFill>
                  <a:latin typeface="微软雅黑" panose="020B0503020204020204" pitchFamily="34" charset="-122"/>
                  <a:ea typeface="微软雅黑" panose="020B0503020204020204" pitchFamily="34" charset="-122"/>
                </a:rPr>
                <a:t>有扎实的文字综合能力和项目管理能力</a:t>
              </a:r>
            </a:p>
            <a:p>
              <a:pPr marL="285750" indent="-285750">
                <a:lnSpc>
                  <a:spcPct val="120000"/>
                </a:lnSpc>
                <a:buFont typeface="Wingdings" panose="05000000000000000000" pitchFamily="2" charset="2"/>
                <a:buChar char="n"/>
              </a:pPr>
              <a:r>
                <a:rPr lang="zh-CN" altLang="en-US" sz="1000" dirty="0">
                  <a:solidFill>
                    <a:srgbClr val="252C35"/>
                  </a:solidFill>
                  <a:latin typeface="微软雅黑" panose="020B0503020204020204" pitchFamily="34" charset="-122"/>
                  <a:ea typeface="微软雅黑" panose="020B0503020204020204" pitchFamily="34" charset="-122"/>
                </a:rPr>
                <a:t>有脚踏实地的工作作风，更有为员工和基层服务的工作热情。</a:t>
              </a:r>
            </a:p>
          </p:txBody>
        </p:sp>
        <p:sp>
          <p:nvSpPr>
            <p:cNvPr id="56" name="TextBox 11"/>
            <p:cNvSpPr txBox="1"/>
            <p:nvPr/>
          </p:nvSpPr>
          <p:spPr>
            <a:xfrm>
              <a:off x="3913447" y="4097711"/>
              <a:ext cx="2073996" cy="367214"/>
            </a:xfrm>
            <a:prstGeom prst="rect">
              <a:avLst/>
            </a:prstGeom>
            <a:noFill/>
          </p:spPr>
          <p:txBody>
            <a:bodyPr wrap="square" rtlCol="0">
              <a:spAutoFit/>
            </a:bodyPr>
            <a:lstStyle/>
            <a:p>
              <a:pPr algn="ctr"/>
              <a:r>
                <a:rPr lang="zh-CN" altLang="en-US" sz="1200" b="1" dirty="0" smtClean="0">
                  <a:solidFill>
                    <a:srgbClr val="7996D8"/>
                  </a:solidFill>
                  <a:latin typeface="微软雅黑" panose="020B0503020204020204" pitchFamily="34" charset="-122"/>
                  <a:ea typeface="微软雅黑" panose="020B0503020204020204" pitchFamily="34" charset="-122"/>
                </a:rPr>
                <a:t>我的优点</a:t>
              </a:r>
              <a:r>
                <a:rPr lang="en-US" altLang="zh-CN" sz="1200" b="1" dirty="0">
                  <a:solidFill>
                    <a:srgbClr val="7996D8"/>
                  </a:solidFill>
                  <a:latin typeface="微软雅黑" panose="020B0503020204020204" pitchFamily="34" charset="-122"/>
                  <a:ea typeface="微软雅黑" panose="020B0503020204020204" pitchFamily="34" charset="-122"/>
                </a:rPr>
                <a:t>/</a:t>
              </a:r>
              <a:r>
                <a:rPr lang="en-US" altLang="zh-CN" sz="1100" b="1" dirty="0">
                  <a:solidFill>
                    <a:srgbClr val="252C35"/>
                  </a:solidFill>
                  <a:latin typeface="Aparajita" panose="020B0604020202020204" pitchFamily="34" charset="0"/>
                  <a:ea typeface="微软雅黑" panose="020B0503020204020204" pitchFamily="34" charset="-122"/>
                  <a:cs typeface="Aparajita" panose="020B0604020202020204" pitchFamily="34" charset="0"/>
                </a:rPr>
                <a:t>Advantage</a:t>
              </a:r>
              <a:endParaRPr lang="zh-CN" altLang="en-US" sz="1100" b="1" dirty="0">
                <a:solidFill>
                  <a:srgbClr val="252C35"/>
                </a:solidFill>
                <a:latin typeface="Aparajita" panose="020B0604020202020204" pitchFamily="34" charset="0"/>
                <a:ea typeface="微软雅黑" panose="020B0503020204020204" pitchFamily="34" charset="-122"/>
                <a:cs typeface="Aparajita" panose="020B0604020202020204" pitchFamily="34" charset="0"/>
              </a:endParaRPr>
            </a:p>
          </p:txBody>
        </p:sp>
      </p:grpSp>
      <p:grpSp>
        <p:nvGrpSpPr>
          <p:cNvPr id="57" name="组合 56"/>
          <p:cNvGrpSpPr/>
          <p:nvPr/>
        </p:nvGrpSpPr>
        <p:grpSpPr>
          <a:xfrm>
            <a:off x="7420854" y="2820559"/>
            <a:ext cx="3017500" cy="2691505"/>
            <a:chOff x="3436192" y="2540000"/>
            <a:chExt cx="2895838" cy="3568090"/>
          </a:xfrm>
        </p:grpSpPr>
        <p:sp>
          <p:nvSpPr>
            <p:cNvPr id="58" name="矩形 57"/>
            <p:cNvSpPr/>
            <p:nvPr/>
          </p:nvSpPr>
          <p:spPr>
            <a:xfrm>
              <a:off x="3436192" y="2556933"/>
              <a:ext cx="2895838" cy="3551157"/>
            </a:xfrm>
            <a:prstGeom prst="rect">
              <a:avLst/>
            </a:prstGeom>
            <a:solidFill>
              <a:srgbClr val="7996D8">
                <a:alpha val="1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59" name="矩形 58"/>
            <p:cNvSpPr/>
            <p:nvPr/>
          </p:nvSpPr>
          <p:spPr>
            <a:xfrm>
              <a:off x="3454400" y="2540000"/>
              <a:ext cx="2877629" cy="1349693"/>
            </a:xfrm>
            <a:prstGeom prst="rect">
              <a:avLst/>
            </a:prstGeom>
            <a:blipFill dpi="0" rotWithShape="1">
              <a:blip r:embed="rId4" cstate="screen"/>
              <a:srcRect/>
              <a:stretch>
                <a:fillRect/>
              </a:stretch>
            </a:bli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60" name="TextBox 17"/>
            <p:cNvSpPr txBox="1"/>
            <p:nvPr/>
          </p:nvSpPr>
          <p:spPr>
            <a:xfrm>
              <a:off x="3568294" y="4523247"/>
              <a:ext cx="2671876" cy="1346450"/>
            </a:xfrm>
            <a:prstGeom prst="rect">
              <a:avLst/>
            </a:prstGeom>
            <a:noFill/>
          </p:spPr>
          <p:txBody>
            <a:bodyPr wrap="square" rtlCol="0">
              <a:spAutoFit/>
            </a:bodyPr>
            <a:lstStyle/>
            <a:p>
              <a:pPr marL="285750" indent="-285750">
                <a:lnSpc>
                  <a:spcPct val="120000"/>
                </a:lnSpc>
                <a:buFont typeface="Wingdings" panose="05000000000000000000" pitchFamily="2" charset="2"/>
                <a:buChar char="n"/>
              </a:pPr>
              <a:r>
                <a:rPr lang="zh-CN" altLang="en-US" sz="1000" dirty="0">
                  <a:solidFill>
                    <a:srgbClr val="252C35"/>
                  </a:solidFill>
                  <a:latin typeface="微软雅黑" panose="020B0503020204020204" pitchFamily="34" charset="-122"/>
                  <a:ea typeface="微软雅黑" panose="020B0503020204020204" pitchFamily="34" charset="-122"/>
                </a:rPr>
                <a:t>在生产组织管理还不够熟练，设备技术管理能力有限。</a:t>
              </a:r>
            </a:p>
            <a:p>
              <a:pPr marL="285750" indent="-285750">
                <a:lnSpc>
                  <a:spcPct val="120000"/>
                </a:lnSpc>
                <a:buFont typeface="Wingdings" panose="05000000000000000000" pitchFamily="2" charset="2"/>
                <a:buChar char="n"/>
              </a:pPr>
              <a:r>
                <a:rPr lang="zh-CN" altLang="en-US" sz="1000" dirty="0">
                  <a:solidFill>
                    <a:srgbClr val="252C35"/>
                  </a:solidFill>
                  <a:latin typeface="微软雅黑" panose="020B0503020204020204" pitchFamily="34" charset="-122"/>
                  <a:ea typeface="微软雅黑" panose="020B0503020204020204" pitchFamily="34" charset="-122"/>
                </a:rPr>
                <a:t>工作的创新精神不够强，有待于在今后的工作中加以提高。</a:t>
              </a:r>
            </a:p>
          </p:txBody>
        </p:sp>
        <p:sp>
          <p:nvSpPr>
            <p:cNvPr id="61" name="TextBox 11"/>
            <p:cNvSpPr txBox="1"/>
            <p:nvPr/>
          </p:nvSpPr>
          <p:spPr>
            <a:xfrm>
              <a:off x="3913447" y="4097713"/>
              <a:ext cx="2073996" cy="367214"/>
            </a:xfrm>
            <a:prstGeom prst="rect">
              <a:avLst/>
            </a:prstGeom>
            <a:noFill/>
          </p:spPr>
          <p:txBody>
            <a:bodyPr wrap="square" rtlCol="0">
              <a:spAutoFit/>
            </a:bodyPr>
            <a:lstStyle/>
            <a:p>
              <a:pPr algn="ctr"/>
              <a:r>
                <a:rPr lang="zh-CN" altLang="en-US" sz="1200" b="1" dirty="0" smtClean="0">
                  <a:solidFill>
                    <a:srgbClr val="7996D8"/>
                  </a:solidFill>
                  <a:latin typeface="微软雅黑" panose="020B0503020204020204" pitchFamily="34" charset="-122"/>
                  <a:ea typeface="微软雅黑" panose="020B0503020204020204" pitchFamily="34" charset="-122"/>
                </a:rPr>
                <a:t>我的不足</a:t>
              </a:r>
              <a:r>
                <a:rPr lang="en-US" altLang="zh-CN" sz="1200" b="1" dirty="0" smtClean="0">
                  <a:solidFill>
                    <a:srgbClr val="7996D8"/>
                  </a:solidFill>
                  <a:latin typeface="微软雅黑" panose="020B0503020204020204" pitchFamily="34" charset="-122"/>
                  <a:ea typeface="微软雅黑" panose="020B0503020204020204" pitchFamily="34" charset="-122"/>
                </a:rPr>
                <a:t>/</a:t>
              </a:r>
              <a:r>
                <a:rPr lang="en-US" altLang="zh-CN" sz="1100" b="1" dirty="0" smtClean="0">
                  <a:solidFill>
                    <a:srgbClr val="252C35"/>
                  </a:solidFill>
                  <a:latin typeface="Aparajita" panose="020B0604020202020204" pitchFamily="34" charset="0"/>
                  <a:ea typeface="微软雅黑" panose="020B0503020204020204" pitchFamily="34" charset="-122"/>
                  <a:cs typeface="Aparajita" panose="020B0604020202020204" pitchFamily="34" charset="0"/>
                </a:rPr>
                <a:t>Insufficient</a:t>
              </a:r>
              <a:endParaRPr lang="zh-CN" altLang="en-US" sz="1100" b="1" dirty="0">
                <a:solidFill>
                  <a:srgbClr val="252C35"/>
                </a:solidFill>
                <a:latin typeface="Aparajita" panose="020B0604020202020204" pitchFamily="34" charset="0"/>
                <a:ea typeface="微软雅黑" panose="020B0503020204020204" pitchFamily="34" charset="-122"/>
                <a:cs typeface="Aparajita" panose="020B0604020202020204" pitchFamily="34" charset="0"/>
              </a:endParaRPr>
            </a:p>
          </p:txBody>
        </p:sp>
      </p:grpSp>
      <p:sp>
        <p:nvSpPr>
          <p:cNvPr id="32"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自我评价</a:t>
            </a:r>
          </a:p>
        </p:txBody>
      </p:sp>
      <p:sp>
        <p:nvSpPr>
          <p:cNvPr id="33"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750"/>
                                        <p:tgtEl>
                                          <p:spTgt spid="32"/>
                                        </p:tgtEl>
                                      </p:cBhvr>
                                    </p:animEffect>
                                    <p:anim calcmode="lin" valueType="num">
                                      <p:cBhvr>
                                        <p:cTn id="8" dur="750" fill="hold"/>
                                        <p:tgtEl>
                                          <p:spTgt spid="32"/>
                                        </p:tgtEl>
                                        <p:attrNameLst>
                                          <p:attrName>ppt_x</p:attrName>
                                        </p:attrNameLst>
                                      </p:cBhvr>
                                      <p:tavLst>
                                        <p:tav tm="0">
                                          <p:val>
                                            <p:strVal val="#ppt_x"/>
                                          </p:val>
                                        </p:tav>
                                        <p:tav tm="100000">
                                          <p:val>
                                            <p:strVal val="#ppt_x"/>
                                          </p:val>
                                        </p:tav>
                                      </p:tavLst>
                                    </p:anim>
                                    <p:anim calcmode="lin" valueType="num">
                                      <p:cBhvr>
                                        <p:cTn id="9" dur="750" fill="hold"/>
                                        <p:tgtEl>
                                          <p:spTgt spid="3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750"/>
                                        <p:tgtEl>
                                          <p:spTgt spid="33"/>
                                        </p:tgtEl>
                                      </p:cBhvr>
                                    </p:animEffect>
                                    <p:anim calcmode="lin" valueType="num">
                                      <p:cBhvr>
                                        <p:cTn id="13" dur="750" fill="hold"/>
                                        <p:tgtEl>
                                          <p:spTgt spid="33"/>
                                        </p:tgtEl>
                                        <p:attrNameLst>
                                          <p:attrName>ppt_x</p:attrName>
                                        </p:attrNameLst>
                                      </p:cBhvr>
                                      <p:tavLst>
                                        <p:tav tm="0">
                                          <p:val>
                                            <p:strVal val="#ppt_x"/>
                                          </p:val>
                                        </p:tav>
                                        <p:tav tm="100000">
                                          <p:val>
                                            <p:strVal val="#ppt_x"/>
                                          </p:val>
                                        </p:tav>
                                      </p:tavLst>
                                    </p:anim>
                                    <p:anim calcmode="lin" valueType="num">
                                      <p:cBhvr>
                                        <p:cTn id="14" dur="750" fill="hold"/>
                                        <p:tgtEl>
                                          <p:spTgt spid="3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0-#ppt_w/2"/>
                                          </p:val>
                                        </p:tav>
                                        <p:tav tm="100000">
                                          <p:val>
                                            <p:strVal val="#ppt_x"/>
                                          </p:val>
                                        </p:tav>
                                      </p:tavLst>
                                    </p:anim>
                                    <p:anim calcmode="lin" valueType="num">
                                      <p:cBhvr additive="base">
                                        <p:cTn id="19" dur="500" fill="hold"/>
                                        <p:tgtEl>
                                          <p:spTgt spid="23"/>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57"/>
                                        </p:tgtEl>
                                        <p:attrNameLst>
                                          <p:attrName>style.visibility</p:attrName>
                                        </p:attrNameLst>
                                      </p:cBhvr>
                                      <p:to>
                                        <p:strVal val="visible"/>
                                      </p:to>
                                    </p:set>
                                    <p:anim calcmode="lin" valueType="num">
                                      <p:cBhvr additive="base">
                                        <p:cTn id="28" dur="500" fill="hold"/>
                                        <p:tgtEl>
                                          <p:spTgt spid="57"/>
                                        </p:tgtEl>
                                        <p:attrNameLst>
                                          <p:attrName>ppt_x</p:attrName>
                                        </p:attrNameLst>
                                      </p:cBhvr>
                                      <p:tavLst>
                                        <p:tav tm="0">
                                          <p:val>
                                            <p:strVal val="#ppt_x"/>
                                          </p:val>
                                        </p:tav>
                                        <p:tav tm="100000">
                                          <p:val>
                                            <p:strVal val="#ppt_x"/>
                                          </p:val>
                                        </p:tav>
                                      </p:tavLst>
                                    </p:anim>
                                    <p:anim calcmode="lin" valueType="num">
                                      <p:cBhvr additive="base">
                                        <p:cTn id="29"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3657907" y="1857829"/>
            <a:ext cx="7175411" cy="313459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348267" y="1857829"/>
            <a:ext cx="2309641" cy="313459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48"/>
          <p:cNvSpPr txBox="1"/>
          <p:nvPr/>
        </p:nvSpPr>
        <p:spPr>
          <a:xfrm>
            <a:off x="5593661" y="2492995"/>
            <a:ext cx="3242270" cy="807915"/>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ctr"/>
            <a:r>
              <a:rPr lang="zh-CN" altLang="en-US" sz="4800" b="1" spc="600" dirty="0" smtClean="0">
                <a:solidFill>
                  <a:schemeClr val="bg1"/>
                </a:solidFill>
                <a:latin typeface="Adobe 黑体 Std R" panose="020B0400000000000000" pitchFamily="34" charset="-122"/>
                <a:ea typeface="Adobe 黑体 Std R" panose="020B0400000000000000" pitchFamily="34" charset="-122"/>
              </a:rPr>
              <a:t>工作规划</a:t>
            </a:r>
          </a:p>
        </p:txBody>
      </p:sp>
      <p:sp>
        <p:nvSpPr>
          <p:cNvPr id="25" name="TextBox 13"/>
          <p:cNvSpPr txBox="1"/>
          <p:nvPr/>
        </p:nvSpPr>
        <p:spPr>
          <a:xfrm>
            <a:off x="6078066" y="4283878"/>
            <a:ext cx="1110629" cy="276999"/>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指导思想</a:t>
            </a:r>
          </a:p>
        </p:txBody>
      </p:sp>
      <p:sp>
        <p:nvSpPr>
          <p:cNvPr id="26" name="TextBox 14"/>
          <p:cNvSpPr txBox="1"/>
          <p:nvPr/>
        </p:nvSpPr>
        <p:spPr>
          <a:xfrm>
            <a:off x="7713400" y="4283878"/>
            <a:ext cx="1222542" cy="276999"/>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五项工作措施</a:t>
            </a:r>
          </a:p>
        </p:txBody>
      </p:sp>
      <p:sp>
        <p:nvSpPr>
          <p:cNvPr id="32" name="Freeform 16"/>
          <p:cNvSpPr/>
          <p:nvPr/>
        </p:nvSpPr>
        <p:spPr bwMode="auto">
          <a:xfrm>
            <a:off x="5942000"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4" name="Freeform 16"/>
          <p:cNvSpPr/>
          <p:nvPr/>
        </p:nvSpPr>
        <p:spPr bwMode="auto">
          <a:xfrm>
            <a:off x="7577334"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TextBox 48"/>
          <p:cNvSpPr txBox="1"/>
          <p:nvPr/>
        </p:nvSpPr>
        <p:spPr>
          <a:xfrm>
            <a:off x="1597091" y="2270752"/>
            <a:ext cx="1810691" cy="1546579"/>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ctr"/>
            <a:r>
              <a:rPr lang="en-US" altLang="zh-CN" sz="9600" spc="600" dirty="0" smtClean="0">
                <a:gradFill>
                  <a:gsLst>
                    <a:gs pos="0">
                      <a:srgbClr val="4473C5"/>
                    </a:gs>
                    <a:gs pos="100000">
                      <a:srgbClr val="3762AF"/>
                    </a:gs>
                  </a:gsLst>
                  <a:lin ang="5400000" scaled="1"/>
                </a:gradFill>
                <a:latin typeface="Impact" panose="020B0806030902050204" pitchFamily="34" charset="0"/>
                <a:ea typeface="微软雅黑" panose="020B0503020204020204" pitchFamily="34" charset="-122"/>
                <a:cs typeface="Aparajita" panose="020B0604020202020204" pitchFamily="34" charset="0"/>
              </a:rPr>
              <a:t>04</a:t>
            </a:r>
            <a:endParaRPr lang="en-GB" altLang="zh-CN" sz="9600" spc="600" dirty="0">
              <a:gradFill>
                <a:gsLst>
                  <a:gs pos="0">
                    <a:srgbClr val="4473C5"/>
                  </a:gs>
                  <a:gs pos="100000">
                    <a:srgbClr val="3762AF"/>
                  </a:gs>
                </a:gsLst>
                <a:lin ang="5400000" scaled="1"/>
              </a:gradFill>
              <a:latin typeface="Impact" panose="020B0806030902050204" pitchFamily="34" charset="0"/>
              <a:ea typeface="微软雅黑" panose="020B0503020204020204" pitchFamily="34" charset="-122"/>
              <a:cs typeface="Aparajita" panose="020B0604020202020204" pitchFamily="34" charset="0"/>
            </a:endParaRPr>
          </a:p>
        </p:txBody>
      </p:sp>
      <p:sp>
        <p:nvSpPr>
          <p:cNvPr id="36" name="矩形 29"/>
          <p:cNvSpPr>
            <a:spLocks noChangeArrowheads="1"/>
          </p:cNvSpPr>
          <p:nvPr/>
        </p:nvSpPr>
        <p:spPr bwMode="auto">
          <a:xfrm>
            <a:off x="1276578" y="3741303"/>
            <a:ext cx="24517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800" dirty="0" smtClean="0">
                <a:solidFill>
                  <a:schemeClr val="tx1">
                    <a:lumMod val="85000"/>
                    <a:lumOff val="15000"/>
                  </a:schemeClr>
                </a:solidFill>
                <a:latin typeface="Impact" panose="020B0806030902050204" pitchFamily="34" charset="0"/>
                <a:ea typeface="微软雅黑" panose="020B0503020204020204" pitchFamily="34" charset="-122"/>
                <a:cs typeface="Aparajita" panose="020B0604020202020204" pitchFamily="34" charset="0"/>
                <a:sym typeface="+mn-lt"/>
              </a:rPr>
              <a:t>PART</a:t>
            </a:r>
            <a:endParaRPr lang="en-US" altLang="zh-CN" sz="4800" dirty="0">
              <a:solidFill>
                <a:schemeClr val="tx1">
                  <a:lumMod val="85000"/>
                  <a:lumOff val="15000"/>
                </a:schemeClr>
              </a:solidFill>
              <a:latin typeface="Impact" panose="020B0806030902050204" pitchFamily="34" charset="0"/>
              <a:ea typeface="微软雅黑" panose="020B0503020204020204" pitchFamily="34" charset="-122"/>
              <a:cs typeface="Aparajita" panose="020B0604020202020204" pitchFamily="34" charset="0"/>
              <a:sym typeface="+mn-lt"/>
            </a:endParaRPr>
          </a:p>
        </p:txBody>
      </p:sp>
      <p:sp>
        <p:nvSpPr>
          <p:cNvPr id="37" name="Rectangle 30"/>
          <p:cNvSpPr>
            <a:spLocks noChangeArrowheads="1"/>
          </p:cNvSpPr>
          <p:nvPr/>
        </p:nvSpPr>
        <p:spPr bwMode="auto">
          <a:xfrm>
            <a:off x="4917292" y="3383396"/>
            <a:ext cx="4595008" cy="429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9" tIns="60954" rIns="121909" bIns="60954">
            <a:spAutoFit/>
          </a:bodyPr>
          <a:lstStyle/>
          <a:p>
            <a:pPr algn="ctr">
              <a:lnSpc>
                <a:spcPct val="130000"/>
              </a:lnSpc>
            </a:pPr>
            <a:r>
              <a:rPr lang="zh-CN" altLang="en-US" sz="800" dirty="0">
                <a:solidFill>
                  <a:schemeClr val="bg1"/>
                </a:solidFill>
                <a:ea typeface="微软雅黑" panose="020B0503020204020204" pitchFamily="34" charset="-122"/>
                <a:cs typeface="+mn-ea"/>
                <a:sym typeface="+mn-lt"/>
              </a:rPr>
              <a:t>本人性格活泼、开朗、有亲和力，善于与人沟通，表达能力强，能认真的对待自己的工作岗位，吃苦耐劳、认真</a:t>
            </a:r>
            <a:r>
              <a:rPr lang="zh-CN" altLang="en-US" sz="800" dirty="0" smtClean="0">
                <a:solidFill>
                  <a:schemeClr val="bg1"/>
                </a:solidFill>
                <a:ea typeface="微软雅黑" panose="020B0503020204020204" pitchFamily="34" charset="-122"/>
                <a:cs typeface="+mn-ea"/>
                <a:sym typeface="+mn-lt"/>
              </a:rPr>
              <a:t>细心</a:t>
            </a:r>
            <a:endParaRPr lang="zh-CN" altLang="en-US" sz="800" dirty="0">
              <a:solidFill>
                <a:schemeClr val="bg1"/>
              </a:solidFill>
              <a:ea typeface="微软雅黑" panose="020B0503020204020204" pitchFamily="34" charset="-122"/>
              <a:cs typeface="+mn-ea"/>
              <a:sym typeface="+mn-lt"/>
            </a:endParaRPr>
          </a:p>
        </p:txBody>
      </p:sp>
      <p:cxnSp>
        <p:nvCxnSpPr>
          <p:cNvPr id="38" name="直接连接符 37"/>
          <p:cNvCxnSpPr/>
          <p:nvPr/>
        </p:nvCxnSpPr>
        <p:spPr>
          <a:xfrm>
            <a:off x="6807417" y="3314376"/>
            <a:ext cx="814758" cy="0"/>
          </a:xfrm>
          <a:prstGeom prst="line">
            <a:avLst/>
          </a:prstGeom>
          <a:ln w="19050">
            <a:solidFill>
              <a:schemeClr val="bg1">
                <a:lumMod val="95000"/>
              </a:schemeClr>
            </a:solidFill>
            <a:prstDash val="solid"/>
          </a:ln>
        </p:spPr>
        <p:style>
          <a:lnRef idx="1">
            <a:schemeClr val="accent1"/>
          </a:lnRef>
          <a:fillRef idx="0">
            <a:schemeClr val="accent1"/>
          </a:fillRef>
          <a:effectRef idx="0">
            <a:schemeClr val="accent1"/>
          </a:effectRef>
          <a:fontRef idx="minor">
            <a:schemeClr val="tx1"/>
          </a:fontRef>
        </p:style>
      </p:cxnSp>
      <p:sp>
        <p:nvSpPr>
          <p:cNvPr id="39" name="任意多边形 38"/>
          <p:cNvSpPr/>
          <p:nvPr/>
        </p:nvSpPr>
        <p:spPr>
          <a:xfrm>
            <a:off x="7135244" y="3949340"/>
            <a:ext cx="159104" cy="159104"/>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14:bounceEnd="54000">
                                          <p:cBhvr additive="base">
                                            <p:cTn id="7" dur="1000" fill="hold"/>
                                            <p:tgtEl>
                                              <p:spTgt spid="21"/>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14:bounceEnd="54000">
                                          <p:cBhvr additive="base">
                                            <p:cTn id="11" dur="1000" fill="hold"/>
                                            <p:tgtEl>
                                              <p:spTgt spid="22"/>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22"/>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16" presetClass="entr" presetSubtype="37" fill="hold" grpId="0" nodeType="withEffect">
                                      <p:stCondLst>
                                        <p:cond delay="500"/>
                                      </p:stCondLst>
                                      <p:childTnLst>
                                        <p:set>
                                          <p:cBhvr>
                                            <p:cTn id="19" dur="1" fill="hold">
                                              <p:stCondLst>
                                                <p:cond delay="0"/>
                                              </p:stCondLst>
                                            </p:cTn>
                                            <p:tgtEl>
                                              <p:spTgt spid="36"/>
                                            </p:tgtEl>
                                            <p:attrNameLst>
                                              <p:attrName>style.visibility</p:attrName>
                                            </p:attrNameLst>
                                          </p:cBhvr>
                                          <p:to>
                                            <p:strVal val="visible"/>
                                          </p:to>
                                        </p:set>
                                        <p:animEffect transition="in" filter="barn(outVertical)">
                                          <p:cBhvr>
                                            <p:cTn id="20" dur="500"/>
                                            <p:tgtEl>
                                              <p:spTgt spid="36"/>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3"/>
                                            </p:tgtEl>
                                            <p:attrNameLst>
                                              <p:attrName>ppt_y</p:attrName>
                                            </p:attrNameLst>
                                          </p:cBhvr>
                                          <p:tavLst>
                                            <p:tav tm="0">
                                              <p:val>
                                                <p:strVal val="#ppt_y"/>
                                              </p:val>
                                            </p:tav>
                                            <p:tav tm="100000">
                                              <p:val>
                                                <p:strVal val="#ppt_y"/>
                                              </p:val>
                                            </p:tav>
                                          </p:tavLst>
                                        </p:anim>
                                        <p:anim calcmode="lin" valueType="num">
                                          <p:cBhvr>
                                            <p:cTn id="26"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3"/>
                                            </p:tgtEl>
                                          </p:cBhvr>
                                        </p:animEffect>
                                      </p:childTnLst>
                                    </p:cTn>
                                  </p:par>
                                  <p:par>
                                    <p:cTn id="29" presetID="22" presetClass="entr" presetSubtype="8"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649"/>
                                </p:stCondLst>
                                <p:childTnLst>
                                  <p:par>
                                    <p:cTn id="33" presetID="52" presetClass="entr" presetSubtype="0" fill="hold" grpId="0" nodeType="afterEffect">
                                      <p:stCondLst>
                                        <p:cond delay="0"/>
                                      </p:stCondLst>
                                      <p:iterate type="lt">
                                        <p:tmPct val="15000"/>
                                      </p:iterate>
                                      <p:childTnLst>
                                        <p:set>
                                          <p:cBhvr>
                                            <p:cTn id="34" dur="1" fill="hold">
                                              <p:stCondLst>
                                                <p:cond delay="0"/>
                                              </p:stCondLst>
                                            </p:cTn>
                                            <p:tgtEl>
                                              <p:spTgt spid="37"/>
                                            </p:tgtEl>
                                            <p:attrNameLst>
                                              <p:attrName>style.visibility</p:attrName>
                                            </p:attrNameLst>
                                          </p:cBhvr>
                                          <p:to>
                                            <p:strVal val="visible"/>
                                          </p:to>
                                        </p:set>
                                        <p:animScale>
                                          <p:cBhvr>
                                            <p:cTn id="35" dur="5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37"/>
                                            </p:tgtEl>
                                            <p:attrNameLst>
                                              <p:attrName>ppt_x</p:attrName>
                                              <p:attrName>ppt_y</p:attrName>
                                            </p:attrNameLst>
                                          </p:cBhvr>
                                        </p:animMotion>
                                        <p:animEffect transition="in" filter="fade">
                                          <p:cBhvr>
                                            <p:cTn id="37" dur="500"/>
                                            <p:tgtEl>
                                              <p:spTgt spid="37"/>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1000"/>
                                            <p:tgtEl>
                                              <p:spTgt spid="39"/>
                                            </p:tgtEl>
                                          </p:cBhvr>
                                        </p:animEffect>
                                        <p:anim calcmode="lin" valueType="num">
                                          <p:cBhvr>
                                            <p:cTn id="41" dur="1000" fill="hold"/>
                                            <p:tgtEl>
                                              <p:spTgt spid="39"/>
                                            </p:tgtEl>
                                            <p:attrNameLst>
                                              <p:attrName>ppt_x</p:attrName>
                                            </p:attrNameLst>
                                          </p:cBhvr>
                                          <p:tavLst>
                                            <p:tav tm="0">
                                              <p:val>
                                                <p:strVal val="#ppt_x"/>
                                              </p:val>
                                            </p:tav>
                                            <p:tav tm="100000">
                                              <p:val>
                                                <p:strVal val="#ppt_x"/>
                                              </p:val>
                                            </p:tav>
                                          </p:tavLst>
                                        </p:anim>
                                        <p:anim calcmode="lin" valueType="num">
                                          <p:cBhvr>
                                            <p:cTn id="42" dur="1000" fill="hold"/>
                                            <p:tgtEl>
                                              <p:spTgt spid="39"/>
                                            </p:tgtEl>
                                            <p:attrNameLst>
                                              <p:attrName>ppt_y</p:attrName>
                                            </p:attrNameLst>
                                          </p:cBhvr>
                                          <p:tavLst>
                                            <p:tav tm="0">
                                              <p:val>
                                                <p:strVal val="#ppt_y-.1"/>
                                              </p:val>
                                            </p:tav>
                                            <p:tav tm="100000">
                                              <p:val>
                                                <p:strVal val="#ppt_y"/>
                                              </p:val>
                                            </p:tav>
                                          </p:tavLst>
                                        </p:anim>
                                      </p:childTnLst>
                                    </p:cTn>
                                  </p:par>
                                </p:childTnLst>
                              </p:cTn>
                            </p:par>
                            <p:par>
                              <p:cTn id="43" fill="hold">
                                <p:stCondLst>
                                  <p:cond delay="4900"/>
                                </p:stCondLst>
                                <p:childTnLst>
                                  <p:par>
                                    <p:cTn id="44" presetID="2" presetClass="entr" presetSubtype="8" fill="hold" grpId="0" nodeType="afterEffect" p14:presetBounceEnd="40000">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14:bounceEnd="40000">
                                          <p:cBhvr additive="base">
                                            <p:cTn id="46" dur="500" fill="hold"/>
                                            <p:tgtEl>
                                              <p:spTgt spid="32"/>
                                            </p:tgtEl>
                                            <p:attrNameLst>
                                              <p:attrName>ppt_x</p:attrName>
                                            </p:attrNameLst>
                                          </p:cBhvr>
                                          <p:tavLst>
                                            <p:tav tm="0">
                                              <p:val>
                                                <p:strVal val="0-#ppt_w/2"/>
                                              </p:val>
                                            </p:tav>
                                            <p:tav tm="100000">
                                              <p:val>
                                                <p:strVal val="#ppt_x"/>
                                              </p:val>
                                            </p:tav>
                                          </p:tavLst>
                                        </p:anim>
                                        <p:anim calcmode="lin" valueType="num" p14:bounceEnd="40000">
                                          <p:cBhvr additive="base">
                                            <p:cTn id="47" dur="500" fill="hold"/>
                                            <p:tgtEl>
                                              <p:spTgt spid="32"/>
                                            </p:tgtEl>
                                            <p:attrNameLst>
                                              <p:attrName>ppt_y</p:attrName>
                                            </p:attrNameLst>
                                          </p:cBhvr>
                                          <p:tavLst>
                                            <p:tav tm="0">
                                              <p:val>
                                                <p:strVal val="#ppt_y"/>
                                              </p:val>
                                            </p:tav>
                                            <p:tav tm="100000">
                                              <p:val>
                                                <p:strVal val="#ppt_y"/>
                                              </p:val>
                                            </p:tav>
                                          </p:tavLst>
                                        </p:anim>
                                      </p:childTnLst>
                                    </p:cTn>
                                  </p:par>
                                </p:childTnLst>
                              </p:cTn>
                            </p:par>
                            <p:par>
                              <p:cTn id="48" fill="hold">
                                <p:stCondLst>
                                  <p:cond delay="540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5900"/>
                                </p:stCondLst>
                                <p:childTnLst>
                                  <p:par>
                                    <p:cTn id="53" presetID="2" presetClass="entr" presetSubtype="8" fill="hold" grpId="0" nodeType="afterEffect" p14:presetBounceEnd="40000">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14:bounceEnd="40000">
                                          <p:cBhvr additive="base">
                                            <p:cTn id="55" dur="500" fill="hold"/>
                                            <p:tgtEl>
                                              <p:spTgt spid="34"/>
                                            </p:tgtEl>
                                            <p:attrNameLst>
                                              <p:attrName>ppt_x</p:attrName>
                                            </p:attrNameLst>
                                          </p:cBhvr>
                                          <p:tavLst>
                                            <p:tav tm="0">
                                              <p:val>
                                                <p:strVal val="0-#ppt_w/2"/>
                                              </p:val>
                                            </p:tav>
                                            <p:tav tm="100000">
                                              <p:val>
                                                <p:strVal val="#ppt_x"/>
                                              </p:val>
                                            </p:tav>
                                          </p:tavLst>
                                        </p:anim>
                                        <p:anim calcmode="lin" valueType="num" p14:bounceEnd="40000">
                                          <p:cBhvr additive="base">
                                            <p:cTn id="56" dur="500" fill="hold"/>
                                            <p:tgtEl>
                                              <p:spTgt spid="34"/>
                                            </p:tgtEl>
                                            <p:attrNameLst>
                                              <p:attrName>ppt_y</p:attrName>
                                            </p:attrNameLst>
                                          </p:cBhvr>
                                          <p:tavLst>
                                            <p:tav tm="0">
                                              <p:val>
                                                <p:strVal val="#ppt_y"/>
                                              </p:val>
                                            </p:tav>
                                            <p:tav tm="100000">
                                              <p:val>
                                                <p:strVal val="#ppt_y"/>
                                              </p:val>
                                            </p:tav>
                                          </p:tavLst>
                                        </p:anim>
                                      </p:childTnLst>
                                    </p:cTn>
                                  </p:par>
                                </p:childTnLst>
                              </p:cTn>
                            </p:par>
                            <p:par>
                              <p:cTn id="57" fill="hold">
                                <p:stCondLst>
                                  <p:cond delay="64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3" grpId="0"/>
          <p:bldP spid="25" grpId="0"/>
          <p:bldP spid="26" grpId="0"/>
          <p:bldP spid="32" grpId="0" animBg="1"/>
          <p:bldP spid="34" grpId="0" animBg="1"/>
          <p:bldP spid="35" grpId="0"/>
          <p:bldP spid="36" grpId="0"/>
          <p:bldP spid="37" grpId="0"/>
          <p:bldP spid="3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1+#ppt_w/2"/>
                                              </p:val>
                                            </p:tav>
                                            <p:tav tm="100000">
                                              <p:val>
                                                <p:strVal val="#ppt_x"/>
                                              </p:val>
                                            </p:tav>
                                          </p:tavLst>
                                        </p:anim>
                                        <p:anim calcmode="lin" valueType="num">
                                          <p:cBhvr additive="base">
                                            <p:cTn id="12" dur="1000" fill="hold"/>
                                            <p:tgtEl>
                                              <p:spTgt spid="22"/>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16" presetClass="entr" presetSubtype="37" fill="hold" grpId="0" nodeType="withEffect">
                                      <p:stCondLst>
                                        <p:cond delay="500"/>
                                      </p:stCondLst>
                                      <p:childTnLst>
                                        <p:set>
                                          <p:cBhvr>
                                            <p:cTn id="19" dur="1" fill="hold">
                                              <p:stCondLst>
                                                <p:cond delay="0"/>
                                              </p:stCondLst>
                                            </p:cTn>
                                            <p:tgtEl>
                                              <p:spTgt spid="36"/>
                                            </p:tgtEl>
                                            <p:attrNameLst>
                                              <p:attrName>style.visibility</p:attrName>
                                            </p:attrNameLst>
                                          </p:cBhvr>
                                          <p:to>
                                            <p:strVal val="visible"/>
                                          </p:to>
                                        </p:set>
                                        <p:animEffect transition="in" filter="barn(outVertical)">
                                          <p:cBhvr>
                                            <p:cTn id="20" dur="500"/>
                                            <p:tgtEl>
                                              <p:spTgt spid="36"/>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3"/>
                                            </p:tgtEl>
                                            <p:attrNameLst>
                                              <p:attrName>ppt_y</p:attrName>
                                            </p:attrNameLst>
                                          </p:cBhvr>
                                          <p:tavLst>
                                            <p:tav tm="0">
                                              <p:val>
                                                <p:strVal val="#ppt_y"/>
                                              </p:val>
                                            </p:tav>
                                            <p:tav tm="100000">
                                              <p:val>
                                                <p:strVal val="#ppt_y"/>
                                              </p:val>
                                            </p:tav>
                                          </p:tavLst>
                                        </p:anim>
                                        <p:anim calcmode="lin" valueType="num">
                                          <p:cBhvr>
                                            <p:cTn id="26"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3"/>
                                            </p:tgtEl>
                                          </p:cBhvr>
                                        </p:animEffect>
                                      </p:childTnLst>
                                    </p:cTn>
                                  </p:par>
                                  <p:par>
                                    <p:cTn id="29" presetID="22" presetClass="entr" presetSubtype="8"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childTnLst>
                              </p:cTn>
                            </p:par>
                            <p:par>
                              <p:cTn id="32" fill="hold">
                                <p:stCondLst>
                                  <p:cond delay="649"/>
                                </p:stCondLst>
                                <p:childTnLst>
                                  <p:par>
                                    <p:cTn id="33" presetID="52" presetClass="entr" presetSubtype="0" fill="hold" grpId="0" nodeType="afterEffect">
                                      <p:stCondLst>
                                        <p:cond delay="0"/>
                                      </p:stCondLst>
                                      <p:iterate type="lt">
                                        <p:tmPct val="15000"/>
                                      </p:iterate>
                                      <p:childTnLst>
                                        <p:set>
                                          <p:cBhvr>
                                            <p:cTn id="34" dur="1" fill="hold">
                                              <p:stCondLst>
                                                <p:cond delay="0"/>
                                              </p:stCondLst>
                                            </p:cTn>
                                            <p:tgtEl>
                                              <p:spTgt spid="37"/>
                                            </p:tgtEl>
                                            <p:attrNameLst>
                                              <p:attrName>style.visibility</p:attrName>
                                            </p:attrNameLst>
                                          </p:cBhvr>
                                          <p:to>
                                            <p:strVal val="visible"/>
                                          </p:to>
                                        </p:set>
                                        <p:animScale>
                                          <p:cBhvr>
                                            <p:cTn id="35" dur="5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37"/>
                                            </p:tgtEl>
                                            <p:attrNameLst>
                                              <p:attrName>ppt_x</p:attrName>
                                              <p:attrName>ppt_y</p:attrName>
                                            </p:attrNameLst>
                                          </p:cBhvr>
                                        </p:animMotion>
                                        <p:animEffect transition="in" filter="fade">
                                          <p:cBhvr>
                                            <p:cTn id="37" dur="500"/>
                                            <p:tgtEl>
                                              <p:spTgt spid="37"/>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1000"/>
                                            <p:tgtEl>
                                              <p:spTgt spid="39"/>
                                            </p:tgtEl>
                                          </p:cBhvr>
                                        </p:animEffect>
                                        <p:anim calcmode="lin" valueType="num">
                                          <p:cBhvr>
                                            <p:cTn id="41" dur="1000" fill="hold"/>
                                            <p:tgtEl>
                                              <p:spTgt spid="39"/>
                                            </p:tgtEl>
                                            <p:attrNameLst>
                                              <p:attrName>ppt_x</p:attrName>
                                            </p:attrNameLst>
                                          </p:cBhvr>
                                          <p:tavLst>
                                            <p:tav tm="0">
                                              <p:val>
                                                <p:strVal val="#ppt_x"/>
                                              </p:val>
                                            </p:tav>
                                            <p:tav tm="100000">
                                              <p:val>
                                                <p:strVal val="#ppt_x"/>
                                              </p:val>
                                            </p:tav>
                                          </p:tavLst>
                                        </p:anim>
                                        <p:anim calcmode="lin" valueType="num">
                                          <p:cBhvr>
                                            <p:cTn id="42" dur="1000" fill="hold"/>
                                            <p:tgtEl>
                                              <p:spTgt spid="39"/>
                                            </p:tgtEl>
                                            <p:attrNameLst>
                                              <p:attrName>ppt_y</p:attrName>
                                            </p:attrNameLst>
                                          </p:cBhvr>
                                          <p:tavLst>
                                            <p:tav tm="0">
                                              <p:val>
                                                <p:strVal val="#ppt_y-.1"/>
                                              </p:val>
                                            </p:tav>
                                            <p:tav tm="100000">
                                              <p:val>
                                                <p:strVal val="#ppt_y"/>
                                              </p:val>
                                            </p:tav>
                                          </p:tavLst>
                                        </p:anim>
                                      </p:childTnLst>
                                    </p:cTn>
                                  </p:par>
                                </p:childTnLst>
                              </p:cTn>
                            </p:par>
                            <p:par>
                              <p:cTn id="43" fill="hold">
                                <p:stCondLst>
                                  <p:cond delay="4900"/>
                                </p:stCondLst>
                                <p:childTnLst>
                                  <p:par>
                                    <p:cTn id="44" presetID="2" presetClass="entr" presetSubtype="8"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additive="base">
                                            <p:cTn id="46" dur="500" fill="hold"/>
                                            <p:tgtEl>
                                              <p:spTgt spid="32"/>
                                            </p:tgtEl>
                                            <p:attrNameLst>
                                              <p:attrName>ppt_x</p:attrName>
                                            </p:attrNameLst>
                                          </p:cBhvr>
                                          <p:tavLst>
                                            <p:tav tm="0">
                                              <p:val>
                                                <p:strVal val="0-#ppt_w/2"/>
                                              </p:val>
                                            </p:tav>
                                            <p:tav tm="100000">
                                              <p:val>
                                                <p:strVal val="#ppt_x"/>
                                              </p:val>
                                            </p:tav>
                                          </p:tavLst>
                                        </p:anim>
                                        <p:anim calcmode="lin" valueType="num">
                                          <p:cBhvr additive="base">
                                            <p:cTn id="47" dur="500" fill="hold"/>
                                            <p:tgtEl>
                                              <p:spTgt spid="32"/>
                                            </p:tgtEl>
                                            <p:attrNameLst>
                                              <p:attrName>ppt_y</p:attrName>
                                            </p:attrNameLst>
                                          </p:cBhvr>
                                          <p:tavLst>
                                            <p:tav tm="0">
                                              <p:val>
                                                <p:strVal val="#ppt_y"/>
                                              </p:val>
                                            </p:tav>
                                            <p:tav tm="100000">
                                              <p:val>
                                                <p:strVal val="#ppt_y"/>
                                              </p:val>
                                            </p:tav>
                                          </p:tavLst>
                                        </p:anim>
                                      </p:childTnLst>
                                    </p:cTn>
                                  </p:par>
                                </p:childTnLst>
                              </p:cTn>
                            </p:par>
                            <p:par>
                              <p:cTn id="48" fill="hold">
                                <p:stCondLst>
                                  <p:cond delay="540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5900"/>
                                </p:stCondLst>
                                <p:childTnLst>
                                  <p:par>
                                    <p:cTn id="53" presetID="2" presetClass="entr" presetSubtype="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0-#ppt_w/2"/>
                                              </p:val>
                                            </p:tav>
                                            <p:tav tm="100000">
                                              <p:val>
                                                <p:strVal val="#ppt_x"/>
                                              </p:val>
                                            </p:tav>
                                          </p:tavLst>
                                        </p:anim>
                                        <p:anim calcmode="lin" valueType="num">
                                          <p:cBhvr additive="base">
                                            <p:cTn id="56" dur="500" fill="hold"/>
                                            <p:tgtEl>
                                              <p:spTgt spid="34"/>
                                            </p:tgtEl>
                                            <p:attrNameLst>
                                              <p:attrName>ppt_y</p:attrName>
                                            </p:attrNameLst>
                                          </p:cBhvr>
                                          <p:tavLst>
                                            <p:tav tm="0">
                                              <p:val>
                                                <p:strVal val="#ppt_y"/>
                                              </p:val>
                                            </p:tav>
                                            <p:tav tm="100000">
                                              <p:val>
                                                <p:strVal val="#ppt_y"/>
                                              </p:val>
                                            </p:tav>
                                          </p:tavLst>
                                        </p:anim>
                                      </p:childTnLst>
                                    </p:cTn>
                                  </p:par>
                                </p:childTnLst>
                              </p:cTn>
                            </p:par>
                            <p:par>
                              <p:cTn id="57" fill="hold">
                                <p:stCondLst>
                                  <p:cond delay="6400"/>
                                </p:stCondLst>
                                <p:childTnLst>
                                  <p:par>
                                    <p:cTn id="58" presetID="22" presetClass="entr" presetSubtype="8"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1" grpId="0" animBg="1"/>
          <p:bldP spid="23" grpId="0"/>
          <p:bldP spid="25" grpId="0"/>
          <p:bldP spid="26" grpId="0"/>
          <p:bldP spid="32" grpId="0" animBg="1"/>
          <p:bldP spid="34" grpId="0" animBg="1"/>
          <p:bldP spid="35" grpId="0"/>
          <p:bldP spid="36" grpId="0"/>
          <p:bldP spid="37" grpId="0"/>
          <p:bldP spid="39" grpId="0" animBg="1"/>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3996924" y="3904337"/>
            <a:ext cx="2054309" cy="1598292"/>
            <a:chOff x="1694990" y="1842870"/>
            <a:chExt cx="2694130" cy="2096085"/>
          </a:xfrm>
        </p:grpSpPr>
        <p:sp>
          <p:nvSpPr>
            <p:cNvPr id="110" name="圆角矩形 109"/>
            <p:cNvSpPr/>
            <p:nvPr/>
          </p:nvSpPr>
          <p:spPr>
            <a:xfrm>
              <a:off x="1694990" y="1842870"/>
              <a:ext cx="2694130" cy="2096085"/>
            </a:xfrm>
            <a:prstGeom prst="roundRect">
              <a:avLst>
                <a:gd name="adj" fmla="val 1053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11" name="TextBox 58"/>
            <p:cNvSpPr txBox="1"/>
            <p:nvPr/>
          </p:nvSpPr>
          <p:spPr>
            <a:xfrm>
              <a:off x="1749451" y="2714133"/>
              <a:ext cx="2569329" cy="993613"/>
            </a:xfrm>
            <a:prstGeom prst="rect">
              <a:avLst/>
            </a:prstGeom>
            <a:noFill/>
          </p:spPr>
          <p:txBody>
            <a:bodyPr wrap="square" rtlCol="0">
              <a:spAutoFit/>
            </a:bodyPr>
            <a:lstStyle/>
            <a:p>
              <a:pPr algn="just">
                <a:lnSpc>
                  <a:spcPct val="11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坚决服从公司制定的工作规划，找准部门的位置，摆正自身的位置，做好该做的事，管好该管的人。</a:t>
              </a:r>
            </a:p>
          </p:txBody>
        </p:sp>
        <p:sp>
          <p:nvSpPr>
            <p:cNvPr id="112" name="TextBox 59"/>
            <p:cNvSpPr txBox="1"/>
            <p:nvPr/>
          </p:nvSpPr>
          <p:spPr>
            <a:xfrm>
              <a:off x="1754387" y="2190607"/>
              <a:ext cx="1326436" cy="431889"/>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nSpc>
                  <a:spcPct val="110000"/>
                </a:lnSpc>
              </a:pPr>
              <a:r>
                <a:rPr lang="zh-CN" altLang="en-US" sz="1400" b="1" dirty="0">
                  <a:solidFill>
                    <a:schemeClr val="bg1"/>
                  </a:solidFill>
                  <a:latin typeface="微软雅黑" panose="020B0503020204020204" pitchFamily="34" charset="-122"/>
                  <a:ea typeface="微软雅黑" panose="020B0503020204020204" pitchFamily="34" charset="-122"/>
                </a:rPr>
                <a:t>服务大局</a:t>
              </a:r>
            </a:p>
          </p:txBody>
        </p:sp>
        <p:sp>
          <p:nvSpPr>
            <p:cNvPr id="113" name="TextBox 59"/>
            <p:cNvSpPr txBox="1"/>
            <p:nvPr/>
          </p:nvSpPr>
          <p:spPr>
            <a:xfrm>
              <a:off x="3697765" y="3379359"/>
              <a:ext cx="663219" cy="523884"/>
            </a:xfrm>
            <a:prstGeom prst="rect">
              <a:avLst/>
            </a:prstGeom>
            <a:noFill/>
          </p:spPr>
          <p:txBody>
            <a:bodyPr wrap="square" rtlCol="0">
              <a:spAutoFit/>
            </a:bodyPr>
            <a:lstStyle/>
            <a:p>
              <a:pPr>
                <a:lnSpc>
                  <a:spcPct val="110000"/>
                </a:lnSpc>
              </a:pPr>
              <a:r>
                <a:rPr lang="en-US" altLang="zh-CN" sz="2000" i="1" dirty="0" smtClean="0">
                  <a:solidFill>
                    <a:srgbClr val="44546B"/>
                  </a:solidFill>
                  <a:latin typeface="Impact" panose="020B0806030902050204" pitchFamily="34" charset="0"/>
                  <a:ea typeface="微软雅黑" panose="020B0503020204020204" pitchFamily="34" charset="-122"/>
                </a:rPr>
                <a:t>03</a:t>
              </a:r>
              <a:endParaRPr lang="zh-CN" altLang="en-US" sz="2000" i="1" dirty="0">
                <a:solidFill>
                  <a:srgbClr val="44546B"/>
                </a:solidFill>
                <a:latin typeface="Impact" panose="020B0806030902050204" pitchFamily="34" charset="0"/>
                <a:ea typeface="微软雅黑" panose="020B0503020204020204" pitchFamily="34" charset="-122"/>
              </a:endParaRPr>
            </a:p>
          </p:txBody>
        </p:sp>
      </p:grpSp>
      <p:grpSp>
        <p:nvGrpSpPr>
          <p:cNvPr id="115" name="组合 114"/>
          <p:cNvGrpSpPr/>
          <p:nvPr/>
        </p:nvGrpSpPr>
        <p:grpSpPr>
          <a:xfrm>
            <a:off x="6202387" y="3904337"/>
            <a:ext cx="2054309" cy="1598292"/>
            <a:chOff x="1694990" y="1842870"/>
            <a:chExt cx="2694130" cy="2096085"/>
          </a:xfrm>
        </p:grpSpPr>
        <p:sp>
          <p:nvSpPr>
            <p:cNvPr id="116" name="圆角矩形 115"/>
            <p:cNvSpPr/>
            <p:nvPr/>
          </p:nvSpPr>
          <p:spPr>
            <a:xfrm>
              <a:off x="1694990" y="1842870"/>
              <a:ext cx="2694130" cy="2096085"/>
            </a:xfrm>
            <a:prstGeom prst="roundRect">
              <a:avLst>
                <a:gd name="adj" fmla="val 1053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17" name="TextBox 58"/>
            <p:cNvSpPr txBox="1"/>
            <p:nvPr/>
          </p:nvSpPr>
          <p:spPr>
            <a:xfrm>
              <a:off x="1749451" y="2714133"/>
              <a:ext cx="2569329" cy="993613"/>
            </a:xfrm>
            <a:prstGeom prst="rect">
              <a:avLst/>
            </a:prstGeom>
            <a:noFill/>
          </p:spPr>
          <p:txBody>
            <a:bodyPr wrap="square" rtlCol="0">
              <a:spAutoFit/>
            </a:bodyPr>
            <a:lstStyle/>
            <a:p>
              <a:pPr algn="just">
                <a:lnSpc>
                  <a:spcPct val="11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运用最新的科技手段和管理理念，结合部门现实状况，将部门的管理、成绩提升到一个新的层次。</a:t>
              </a:r>
            </a:p>
          </p:txBody>
        </p:sp>
        <p:sp>
          <p:nvSpPr>
            <p:cNvPr id="118" name="TextBox 59"/>
            <p:cNvSpPr txBox="1"/>
            <p:nvPr/>
          </p:nvSpPr>
          <p:spPr>
            <a:xfrm>
              <a:off x="1754387" y="2190607"/>
              <a:ext cx="1326436" cy="410194"/>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nSpc>
                  <a:spcPct val="110000"/>
                </a:lnSpc>
              </a:pPr>
              <a:r>
                <a:rPr lang="zh-CN" altLang="en-US" sz="1400" b="1" dirty="0">
                  <a:solidFill>
                    <a:schemeClr val="bg1"/>
                  </a:solidFill>
                  <a:latin typeface="微软雅黑" panose="020B0503020204020204" pitchFamily="34" charset="-122"/>
                  <a:ea typeface="微软雅黑" panose="020B0503020204020204" pitchFamily="34" charset="-122"/>
                </a:rPr>
                <a:t>科学管理</a:t>
              </a:r>
            </a:p>
          </p:txBody>
        </p:sp>
        <p:sp>
          <p:nvSpPr>
            <p:cNvPr id="119" name="TextBox 59"/>
            <p:cNvSpPr txBox="1"/>
            <p:nvPr/>
          </p:nvSpPr>
          <p:spPr>
            <a:xfrm>
              <a:off x="3697765" y="3379359"/>
              <a:ext cx="663219" cy="523884"/>
            </a:xfrm>
            <a:prstGeom prst="rect">
              <a:avLst/>
            </a:prstGeom>
            <a:noFill/>
          </p:spPr>
          <p:txBody>
            <a:bodyPr wrap="square" rtlCol="0">
              <a:spAutoFit/>
            </a:bodyPr>
            <a:lstStyle/>
            <a:p>
              <a:pPr>
                <a:lnSpc>
                  <a:spcPct val="110000"/>
                </a:lnSpc>
              </a:pPr>
              <a:r>
                <a:rPr lang="en-US" altLang="zh-CN" sz="2000" i="1" dirty="0" smtClean="0">
                  <a:solidFill>
                    <a:srgbClr val="44546B"/>
                  </a:solidFill>
                  <a:latin typeface="Impact" panose="020B0806030902050204" pitchFamily="34" charset="0"/>
                  <a:ea typeface="微软雅黑" panose="020B0503020204020204" pitchFamily="34" charset="-122"/>
                </a:rPr>
                <a:t>04</a:t>
              </a:r>
              <a:endParaRPr lang="zh-CN" altLang="en-US" sz="2000" i="1" dirty="0">
                <a:solidFill>
                  <a:srgbClr val="44546B"/>
                </a:solidFill>
                <a:latin typeface="Impact" panose="020B0806030902050204" pitchFamily="34" charset="0"/>
                <a:ea typeface="微软雅黑" panose="020B0503020204020204" pitchFamily="34" charset="-122"/>
              </a:endParaRPr>
            </a:p>
          </p:txBody>
        </p:sp>
      </p:grpSp>
      <p:grpSp>
        <p:nvGrpSpPr>
          <p:cNvPr id="121" name="组合 120"/>
          <p:cNvGrpSpPr/>
          <p:nvPr/>
        </p:nvGrpSpPr>
        <p:grpSpPr>
          <a:xfrm>
            <a:off x="8407849" y="3904337"/>
            <a:ext cx="2054309" cy="1598292"/>
            <a:chOff x="1694990" y="1842870"/>
            <a:chExt cx="2694130" cy="2096085"/>
          </a:xfrm>
        </p:grpSpPr>
        <p:sp>
          <p:nvSpPr>
            <p:cNvPr id="122" name="圆角矩形 121"/>
            <p:cNvSpPr/>
            <p:nvPr/>
          </p:nvSpPr>
          <p:spPr>
            <a:xfrm>
              <a:off x="1694990" y="1842870"/>
              <a:ext cx="2694130" cy="2096085"/>
            </a:xfrm>
            <a:prstGeom prst="roundRect">
              <a:avLst>
                <a:gd name="adj" fmla="val 1053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23" name="TextBox 58"/>
            <p:cNvSpPr txBox="1"/>
            <p:nvPr/>
          </p:nvSpPr>
          <p:spPr>
            <a:xfrm>
              <a:off x="1749451" y="2714133"/>
              <a:ext cx="2569329" cy="993613"/>
            </a:xfrm>
            <a:prstGeom prst="rect">
              <a:avLst/>
            </a:prstGeom>
            <a:noFill/>
          </p:spPr>
          <p:txBody>
            <a:bodyPr wrap="square" rtlCol="0">
              <a:spAutoFit/>
            </a:bodyPr>
            <a:lstStyle/>
            <a:p>
              <a:pPr algn="just">
                <a:lnSpc>
                  <a:spcPct val="11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创新是一种时代精神，也是推进工作质量提升的动力源泉。我将结合本岗实际，积极改革创新。</a:t>
              </a:r>
            </a:p>
          </p:txBody>
        </p:sp>
        <p:sp>
          <p:nvSpPr>
            <p:cNvPr id="124" name="TextBox 59"/>
            <p:cNvSpPr txBox="1"/>
            <p:nvPr/>
          </p:nvSpPr>
          <p:spPr>
            <a:xfrm>
              <a:off x="1754387" y="2190607"/>
              <a:ext cx="1326436" cy="410194"/>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nSpc>
                  <a:spcPct val="110000"/>
                </a:lnSpc>
              </a:pPr>
              <a:r>
                <a:rPr lang="zh-CN" altLang="en-US" sz="1400" b="1" dirty="0">
                  <a:solidFill>
                    <a:schemeClr val="bg1"/>
                  </a:solidFill>
                  <a:latin typeface="微软雅黑" panose="020B0503020204020204" pitchFamily="34" charset="-122"/>
                  <a:ea typeface="微软雅黑" panose="020B0503020204020204" pitchFamily="34" charset="-122"/>
                </a:rPr>
                <a:t>开拓创新</a:t>
              </a:r>
            </a:p>
          </p:txBody>
        </p:sp>
        <p:sp>
          <p:nvSpPr>
            <p:cNvPr id="125" name="TextBox 59"/>
            <p:cNvSpPr txBox="1"/>
            <p:nvPr/>
          </p:nvSpPr>
          <p:spPr>
            <a:xfrm>
              <a:off x="3697765" y="3379359"/>
              <a:ext cx="663219" cy="523884"/>
            </a:xfrm>
            <a:prstGeom prst="rect">
              <a:avLst/>
            </a:prstGeom>
            <a:noFill/>
          </p:spPr>
          <p:txBody>
            <a:bodyPr wrap="square" rtlCol="0">
              <a:spAutoFit/>
            </a:bodyPr>
            <a:lstStyle/>
            <a:p>
              <a:pPr>
                <a:lnSpc>
                  <a:spcPct val="110000"/>
                </a:lnSpc>
              </a:pPr>
              <a:r>
                <a:rPr lang="en-US" altLang="zh-CN" sz="2000" i="1" dirty="0" smtClean="0">
                  <a:solidFill>
                    <a:srgbClr val="44546B"/>
                  </a:solidFill>
                  <a:latin typeface="Impact" panose="020B0806030902050204" pitchFamily="34" charset="0"/>
                  <a:ea typeface="微软雅黑" panose="020B0503020204020204" pitchFamily="34" charset="-122"/>
                </a:rPr>
                <a:t>05</a:t>
              </a:r>
              <a:endParaRPr lang="zh-CN" altLang="en-US" sz="2000" i="1" dirty="0">
                <a:solidFill>
                  <a:srgbClr val="44546B"/>
                </a:solidFill>
                <a:latin typeface="Impact" panose="020B0806030902050204" pitchFamily="34" charset="0"/>
                <a:ea typeface="微软雅黑" panose="020B0503020204020204" pitchFamily="34" charset="-122"/>
              </a:endParaRPr>
            </a:p>
          </p:txBody>
        </p:sp>
      </p:grpSp>
      <p:grpSp>
        <p:nvGrpSpPr>
          <p:cNvPr id="97" name="组合 96"/>
          <p:cNvGrpSpPr/>
          <p:nvPr/>
        </p:nvGrpSpPr>
        <p:grpSpPr>
          <a:xfrm>
            <a:off x="6208861" y="2069431"/>
            <a:ext cx="2054309" cy="1598292"/>
            <a:chOff x="1694990" y="1842870"/>
            <a:chExt cx="2694130" cy="2096085"/>
          </a:xfrm>
        </p:grpSpPr>
        <p:sp>
          <p:nvSpPr>
            <p:cNvPr id="98" name="圆角矩形 97"/>
            <p:cNvSpPr/>
            <p:nvPr/>
          </p:nvSpPr>
          <p:spPr>
            <a:xfrm>
              <a:off x="1694990" y="1842870"/>
              <a:ext cx="2694130" cy="2096085"/>
            </a:xfrm>
            <a:prstGeom prst="roundRect">
              <a:avLst>
                <a:gd name="adj" fmla="val 1053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99" name="TextBox 58"/>
            <p:cNvSpPr txBox="1"/>
            <p:nvPr/>
          </p:nvSpPr>
          <p:spPr>
            <a:xfrm>
              <a:off x="1749451" y="2714133"/>
              <a:ext cx="2569329" cy="1009086"/>
            </a:xfrm>
            <a:prstGeom prst="rect">
              <a:avLst/>
            </a:prstGeom>
            <a:noFill/>
          </p:spPr>
          <p:txBody>
            <a:bodyPr wrap="square" rtlCol="0">
              <a:spAutoFit/>
            </a:bodyPr>
            <a:lstStyle/>
            <a:p>
              <a:pPr algn="just">
                <a:lnSpc>
                  <a:spcPct val="11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唯物主义者和实干实们最注重的就是客观务实，这是一种一切从实际出发的工作理念，也是干实事的基本要求。</a:t>
              </a:r>
            </a:p>
          </p:txBody>
        </p:sp>
        <p:sp>
          <p:nvSpPr>
            <p:cNvPr id="100" name="TextBox 59"/>
            <p:cNvSpPr txBox="1"/>
            <p:nvPr/>
          </p:nvSpPr>
          <p:spPr>
            <a:xfrm>
              <a:off x="1754387" y="2190607"/>
              <a:ext cx="1326436" cy="431889"/>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nSpc>
                  <a:spcPct val="110000"/>
                </a:lnSpc>
              </a:pPr>
              <a:r>
                <a:rPr lang="zh-CN" altLang="en-US" sz="1400" b="1" dirty="0">
                  <a:solidFill>
                    <a:schemeClr val="bg1"/>
                  </a:solidFill>
                  <a:latin typeface="微软雅黑" panose="020B0503020204020204" pitchFamily="34" charset="-122"/>
                  <a:ea typeface="微软雅黑" panose="020B0503020204020204" pitchFamily="34" charset="-122"/>
                </a:rPr>
                <a:t>客观务实</a:t>
              </a:r>
            </a:p>
          </p:txBody>
        </p:sp>
        <p:sp>
          <p:nvSpPr>
            <p:cNvPr id="101" name="TextBox 59"/>
            <p:cNvSpPr txBox="1"/>
            <p:nvPr/>
          </p:nvSpPr>
          <p:spPr>
            <a:xfrm>
              <a:off x="3697765" y="3379359"/>
              <a:ext cx="663219" cy="523883"/>
            </a:xfrm>
            <a:prstGeom prst="rect">
              <a:avLst/>
            </a:prstGeom>
            <a:noFill/>
          </p:spPr>
          <p:txBody>
            <a:bodyPr wrap="square" rtlCol="0">
              <a:spAutoFit/>
            </a:bodyPr>
            <a:lstStyle/>
            <a:p>
              <a:pPr>
                <a:lnSpc>
                  <a:spcPct val="110000"/>
                </a:lnSpc>
              </a:pPr>
              <a:r>
                <a:rPr lang="en-US" altLang="zh-CN" sz="2000" i="1" dirty="0" smtClean="0">
                  <a:solidFill>
                    <a:srgbClr val="44546B"/>
                  </a:solidFill>
                  <a:latin typeface="Impact" panose="020B0806030902050204" pitchFamily="34" charset="0"/>
                  <a:ea typeface="微软雅黑" panose="020B0503020204020204" pitchFamily="34" charset="-122"/>
                </a:rPr>
                <a:t>01</a:t>
              </a:r>
              <a:endParaRPr lang="zh-CN" altLang="en-US" sz="2000" i="1" dirty="0">
                <a:solidFill>
                  <a:srgbClr val="44546B"/>
                </a:solidFill>
                <a:latin typeface="Impact" panose="020B0806030902050204" pitchFamily="34" charset="0"/>
                <a:ea typeface="微软雅黑" panose="020B0503020204020204" pitchFamily="34" charset="-122"/>
              </a:endParaRPr>
            </a:p>
          </p:txBody>
        </p:sp>
      </p:grpSp>
      <p:grpSp>
        <p:nvGrpSpPr>
          <p:cNvPr id="103" name="组合 102"/>
          <p:cNvGrpSpPr/>
          <p:nvPr/>
        </p:nvGrpSpPr>
        <p:grpSpPr>
          <a:xfrm>
            <a:off x="8407849" y="2069431"/>
            <a:ext cx="2054309" cy="1598292"/>
            <a:chOff x="1694990" y="1842870"/>
            <a:chExt cx="2694130" cy="2096085"/>
          </a:xfrm>
        </p:grpSpPr>
        <p:sp>
          <p:nvSpPr>
            <p:cNvPr id="104" name="圆角矩形 103"/>
            <p:cNvSpPr/>
            <p:nvPr/>
          </p:nvSpPr>
          <p:spPr>
            <a:xfrm>
              <a:off x="1694990" y="1842870"/>
              <a:ext cx="2694130" cy="2096085"/>
            </a:xfrm>
            <a:prstGeom prst="roundRect">
              <a:avLst>
                <a:gd name="adj" fmla="val 1053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05" name="TextBox 58"/>
            <p:cNvSpPr txBox="1"/>
            <p:nvPr/>
          </p:nvSpPr>
          <p:spPr>
            <a:xfrm>
              <a:off x="1749451" y="2714133"/>
              <a:ext cx="2569329" cy="993613"/>
            </a:xfrm>
            <a:prstGeom prst="rect">
              <a:avLst/>
            </a:prstGeom>
            <a:noFill/>
          </p:spPr>
          <p:txBody>
            <a:bodyPr wrap="square" rtlCol="0">
              <a:spAutoFit/>
            </a:bodyPr>
            <a:lstStyle/>
            <a:p>
              <a:pPr algn="just">
                <a:lnSpc>
                  <a:spcPct val="11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在其位谋其政，在新岗位上努力为部门工作成绩提升到一个新的层次，将自身的能力提升到一个新的层次。</a:t>
              </a:r>
            </a:p>
          </p:txBody>
        </p:sp>
        <p:sp>
          <p:nvSpPr>
            <p:cNvPr id="106" name="TextBox 59"/>
            <p:cNvSpPr txBox="1"/>
            <p:nvPr/>
          </p:nvSpPr>
          <p:spPr>
            <a:xfrm>
              <a:off x="1754387" y="2190607"/>
              <a:ext cx="1326436" cy="410194"/>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nSpc>
                  <a:spcPct val="110000"/>
                </a:lnSpc>
              </a:pPr>
              <a:r>
                <a:rPr lang="zh-CN" altLang="en-US" sz="1400" b="1" dirty="0">
                  <a:solidFill>
                    <a:schemeClr val="bg1"/>
                  </a:solidFill>
                  <a:latin typeface="微软雅黑" panose="020B0503020204020204" pitchFamily="34" charset="-122"/>
                  <a:ea typeface="微软雅黑" panose="020B0503020204020204" pitchFamily="34" charset="-122"/>
                </a:rPr>
                <a:t>积极进取</a:t>
              </a:r>
            </a:p>
          </p:txBody>
        </p:sp>
        <p:sp>
          <p:nvSpPr>
            <p:cNvPr id="107" name="TextBox 59"/>
            <p:cNvSpPr txBox="1"/>
            <p:nvPr/>
          </p:nvSpPr>
          <p:spPr>
            <a:xfrm>
              <a:off x="3697765" y="3379359"/>
              <a:ext cx="663219" cy="523884"/>
            </a:xfrm>
            <a:prstGeom prst="rect">
              <a:avLst/>
            </a:prstGeom>
            <a:noFill/>
          </p:spPr>
          <p:txBody>
            <a:bodyPr wrap="square" rtlCol="0">
              <a:spAutoFit/>
            </a:bodyPr>
            <a:lstStyle/>
            <a:p>
              <a:pPr>
                <a:lnSpc>
                  <a:spcPct val="110000"/>
                </a:lnSpc>
              </a:pPr>
              <a:r>
                <a:rPr lang="en-US" altLang="zh-CN" sz="2000" i="1" dirty="0" smtClean="0">
                  <a:solidFill>
                    <a:srgbClr val="44546B"/>
                  </a:solidFill>
                  <a:latin typeface="Impact" panose="020B0806030902050204" pitchFamily="34" charset="0"/>
                  <a:ea typeface="微软雅黑" panose="020B0503020204020204" pitchFamily="34" charset="-122"/>
                </a:rPr>
                <a:t>02</a:t>
              </a:r>
              <a:endParaRPr lang="zh-CN" altLang="en-US" sz="2000" i="1" dirty="0">
                <a:solidFill>
                  <a:srgbClr val="44546B"/>
                </a:solidFill>
                <a:latin typeface="Impact" panose="020B0806030902050204" pitchFamily="34" charset="0"/>
                <a:ea typeface="微软雅黑" panose="020B0503020204020204" pitchFamily="34" charset="-122"/>
              </a:endParaRPr>
            </a:p>
          </p:txBody>
        </p:sp>
      </p:grpSp>
      <p:grpSp>
        <p:nvGrpSpPr>
          <p:cNvPr id="17" name="组合 16"/>
          <p:cNvGrpSpPr/>
          <p:nvPr/>
        </p:nvGrpSpPr>
        <p:grpSpPr>
          <a:xfrm>
            <a:off x="4009872" y="2072900"/>
            <a:ext cx="2054310" cy="1609432"/>
            <a:chOff x="1707938" y="1842870"/>
            <a:chExt cx="2694130" cy="2110694"/>
          </a:xfrm>
        </p:grpSpPr>
        <p:sp>
          <p:nvSpPr>
            <p:cNvPr id="2" name="圆角矩形 1"/>
            <p:cNvSpPr/>
            <p:nvPr/>
          </p:nvSpPr>
          <p:spPr>
            <a:xfrm>
              <a:off x="1707938" y="1842870"/>
              <a:ext cx="2694130" cy="2096085"/>
            </a:xfrm>
            <a:prstGeom prst="roundRect">
              <a:avLst>
                <a:gd name="adj" fmla="val 10530"/>
              </a:avLst>
            </a:prstGeom>
            <a:blipFill dpi="0" rotWithShape="1">
              <a:blip r:embed="rId3" cstate="screen"/>
              <a:srcRect/>
              <a:stretch>
                <a:fillRect/>
              </a:stretch>
            </a:blip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29" name="任意多边形 128"/>
            <p:cNvSpPr/>
            <p:nvPr/>
          </p:nvSpPr>
          <p:spPr>
            <a:xfrm>
              <a:off x="1707938" y="2890912"/>
              <a:ext cx="2694130" cy="1062652"/>
            </a:xfrm>
            <a:custGeom>
              <a:avLst/>
              <a:gdLst>
                <a:gd name="connsiteX0" fmla="*/ 0 w 2694130"/>
                <a:gd name="connsiteY0" fmla="*/ 0 h 1062652"/>
                <a:gd name="connsiteX1" fmla="*/ 2694130 w 2694130"/>
                <a:gd name="connsiteY1" fmla="*/ 0 h 1062652"/>
                <a:gd name="connsiteX2" fmla="*/ 2694130 w 2694130"/>
                <a:gd name="connsiteY2" fmla="*/ 841934 h 1062652"/>
                <a:gd name="connsiteX3" fmla="*/ 2473412 w 2694130"/>
                <a:gd name="connsiteY3" fmla="*/ 1062652 h 1062652"/>
                <a:gd name="connsiteX4" fmla="*/ 220718 w 2694130"/>
                <a:gd name="connsiteY4" fmla="*/ 1062652 h 1062652"/>
                <a:gd name="connsiteX5" fmla="*/ 0 w 2694130"/>
                <a:gd name="connsiteY5" fmla="*/ 841934 h 1062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4130" h="1062652">
                  <a:moveTo>
                    <a:pt x="0" y="0"/>
                  </a:moveTo>
                  <a:lnTo>
                    <a:pt x="2694130" y="0"/>
                  </a:lnTo>
                  <a:lnTo>
                    <a:pt x="2694130" y="841934"/>
                  </a:lnTo>
                  <a:cubicBezTo>
                    <a:pt x="2694130" y="963833"/>
                    <a:pt x="2595311" y="1062652"/>
                    <a:pt x="2473412" y="1062652"/>
                  </a:cubicBezTo>
                  <a:lnTo>
                    <a:pt x="220718" y="1062652"/>
                  </a:lnTo>
                  <a:cubicBezTo>
                    <a:pt x="98819" y="1062652"/>
                    <a:pt x="0" y="963833"/>
                    <a:pt x="0" y="841934"/>
                  </a:cubicBezTo>
                  <a:close/>
                </a:path>
              </a:pathLst>
            </a:custGeom>
            <a:solidFill>
              <a:srgbClr val="F1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27" name="TextBox 55"/>
            <p:cNvSpPr txBox="1"/>
            <p:nvPr/>
          </p:nvSpPr>
          <p:spPr>
            <a:xfrm>
              <a:off x="1777587" y="3176185"/>
              <a:ext cx="2257189" cy="373348"/>
            </a:xfrm>
            <a:prstGeom prst="rect">
              <a:avLst/>
            </a:prstGeom>
            <a:noFill/>
          </p:spPr>
          <p:txBody>
            <a:bodyPr wrap="square" lIns="68571" tIns="34285" rIns="68571" bIns="34285" rtlCol="0">
              <a:spAutoFit/>
            </a:bodyPr>
            <a:lstStyle/>
            <a:p>
              <a:r>
                <a:rPr lang="zh-CN" altLang="en-US" sz="1400" b="1" dirty="0" smtClean="0">
                  <a:solidFill>
                    <a:srgbClr val="44546B"/>
                  </a:solidFill>
                  <a:latin typeface="Aparajita" panose="020B0604020202020204" pitchFamily="34" charset="0"/>
                  <a:ea typeface="微软雅黑" panose="020B0503020204020204" pitchFamily="34" charset="-122"/>
                  <a:cs typeface="Aparajita" panose="020B0604020202020204" pitchFamily="34" charset="0"/>
                </a:rPr>
                <a:t>未来工作思路</a:t>
              </a:r>
              <a:endParaRPr lang="zh-CN" altLang="en-US" sz="1400" b="1" dirty="0">
                <a:solidFill>
                  <a:srgbClr val="44546B"/>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130" name="TextBox 55"/>
            <p:cNvSpPr txBox="1"/>
            <p:nvPr/>
          </p:nvSpPr>
          <p:spPr>
            <a:xfrm>
              <a:off x="1769647" y="3516026"/>
              <a:ext cx="2551009" cy="238517"/>
            </a:xfrm>
            <a:prstGeom prst="rect">
              <a:avLst/>
            </a:prstGeom>
            <a:noFill/>
          </p:spPr>
          <p:txBody>
            <a:bodyPr wrap="square" lIns="68571" tIns="34285" rIns="68571" bIns="34285" rtlCol="0">
              <a:spAutoFit/>
            </a:bodyPr>
            <a:lstStyle/>
            <a:p>
              <a:r>
                <a:rPr lang="en-US" altLang="zh-CN" sz="1050" b="1" dirty="0">
                  <a:solidFill>
                    <a:srgbClr val="222B34"/>
                  </a:solidFill>
                  <a:latin typeface="Aparajita" panose="020B0604020202020204" pitchFamily="34" charset="0"/>
                  <a:ea typeface="微软雅黑" panose="020B0503020204020204" pitchFamily="34" charset="-122"/>
                  <a:cs typeface="Aparajita" panose="020B0604020202020204" pitchFamily="34" charset="0"/>
                </a:rPr>
                <a:t>Thoughts on Future Work</a:t>
              </a:r>
              <a:endParaRPr lang="zh-CN" altLang="en-US" sz="1050" b="1" dirty="0">
                <a:solidFill>
                  <a:srgbClr val="222B34"/>
                </a:solidFill>
                <a:latin typeface="Aparajita" panose="020B0604020202020204" pitchFamily="34" charset="0"/>
                <a:ea typeface="微软雅黑" panose="020B0503020204020204" pitchFamily="34" charset="-122"/>
                <a:cs typeface="Aparajita" panose="020B0604020202020204" pitchFamily="34" charset="0"/>
              </a:endParaRPr>
            </a:p>
          </p:txBody>
        </p:sp>
        <p:grpSp>
          <p:nvGrpSpPr>
            <p:cNvPr id="47" name="组合 46"/>
            <p:cNvGrpSpPr/>
            <p:nvPr/>
          </p:nvGrpSpPr>
          <p:grpSpPr>
            <a:xfrm>
              <a:off x="3705544" y="3259726"/>
              <a:ext cx="408485" cy="409146"/>
              <a:chOff x="627601" y="1431025"/>
              <a:chExt cx="981075" cy="982663"/>
            </a:xfrm>
          </p:grpSpPr>
          <p:sp>
            <p:nvSpPr>
              <p:cNvPr id="48" name="Oval 11"/>
              <p:cNvSpPr>
                <a:spLocks noChangeArrowheads="1"/>
              </p:cNvSpPr>
              <p:nvPr/>
            </p:nvSpPr>
            <p:spPr bwMode="auto">
              <a:xfrm>
                <a:off x="627601" y="1431025"/>
                <a:ext cx="981075" cy="982663"/>
              </a:xfrm>
              <a:prstGeom prst="ellipse">
                <a:avLst/>
              </a:prstGeom>
              <a:gradFill>
                <a:gsLst>
                  <a:gs pos="0">
                    <a:srgbClr val="4473C5"/>
                  </a:gs>
                  <a:gs pos="100000">
                    <a:srgbClr val="3762AF"/>
                  </a:gs>
                </a:gsLst>
                <a:lin ang="5400000" scaled="1"/>
              </a:gradFill>
              <a:ln w="7938" cap="flat">
                <a:noFill/>
                <a:prstDash val="solid"/>
                <a:miter lim="800000"/>
              </a:ln>
            </p:spPr>
            <p:txBody>
              <a:bodyPr vert="horz" wrap="square" lIns="91440" tIns="45720" rIns="91440" bIns="45720" numCol="1" anchor="t" anchorCtr="0" compatLnSpc="1"/>
              <a:lstStyle/>
              <a:p>
                <a:endParaRPr lang="zh-CN" altLang="en-US" sz="1200"/>
              </a:p>
            </p:txBody>
          </p:sp>
          <p:grpSp>
            <p:nvGrpSpPr>
              <p:cNvPr id="49" name="组合 48"/>
              <p:cNvGrpSpPr/>
              <p:nvPr/>
            </p:nvGrpSpPr>
            <p:grpSpPr>
              <a:xfrm>
                <a:off x="933988" y="1645337"/>
                <a:ext cx="368300" cy="554038"/>
                <a:chOff x="1111250" y="1435100"/>
                <a:chExt cx="368300" cy="554038"/>
              </a:xfrm>
            </p:grpSpPr>
            <p:sp>
              <p:nvSpPr>
                <p:cNvPr id="50" name="Freeform 12"/>
                <p:cNvSpPr/>
                <p:nvPr/>
              </p:nvSpPr>
              <p:spPr bwMode="auto">
                <a:xfrm>
                  <a:off x="1208088" y="1849438"/>
                  <a:ext cx="174625" cy="36513"/>
                </a:xfrm>
                <a:custGeom>
                  <a:avLst/>
                  <a:gdLst>
                    <a:gd name="T0" fmla="*/ 432 w 483"/>
                    <a:gd name="T1" fmla="*/ 0 h 102"/>
                    <a:gd name="T2" fmla="*/ 52 w 483"/>
                    <a:gd name="T3" fmla="*/ 0 h 102"/>
                    <a:gd name="T4" fmla="*/ 0 w 483"/>
                    <a:gd name="T5" fmla="*/ 51 h 102"/>
                    <a:gd name="T6" fmla="*/ 52 w 483"/>
                    <a:gd name="T7" fmla="*/ 102 h 102"/>
                    <a:gd name="T8" fmla="*/ 432 w 483"/>
                    <a:gd name="T9" fmla="*/ 102 h 102"/>
                    <a:gd name="T10" fmla="*/ 483 w 483"/>
                    <a:gd name="T11" fmla="*/ 51 h 102"/>
                    <a:gd name="T12" fmla="*/ 432 w 483"/>
                    <a:gd name="T13" fmla="*/ 0 h 102"/>
                  </a:gdLst>
                  <a:ahLst/>
                  <a:cxnLst>
                    <a:cxn ang="0">
                      <a:pos x="T0" y="T1"/>
                    </a:cxn>
                    <a:cxn ang="0">
                      <a:pos x="T2" y="T3"/>
                    </a:cxn>
                    <a:cxn ang="0">
                      <a:pos x="T4" y="T5"/>
                    </a:cxn>
                    <a:cxn ang="0">
                      <a:pos x="T6" y="T7"/>
                    </a:cxn>
                    <a:cxn ang="0">
                      <a:pos x="T8" y="T9"/>
                    </a:cxn>
                    <a:cxn ang="0">
                      <a:pos x="T10" y="T11"/>
                    </a:cxn>
                    <a:cxn ang="0">
                      <a:pos x="T12" y="T13"/>
                    </a:cxn>
                  </a:cxnLst>
                  <a:rect l="0" t="0" r="r" b="b"/>
                  <a:pathLst>
                    <a:path w="483" h="102">
                      <a:moveTo>
                        <a:pt x="432" y="0"/>
                      </a:moveTo>
                      <a:lnTo>
                        <a:pt x="52" y="0"/>
                      </a:lnTo>
                      <a:cubicBezTo>
                        <a:pt x="23" y="0"/>
                        <a:pt x="0" y="23"/>
                        <a:pt x="0" y="51"/>
                      </a:cubicBezTo>
                      <a:cubicBezTo>
                        <a:pt x="0" y="79"/>
                        <a:pt x="23" y="102"/>
                        <a:pt x="52" y="102"/>
                      </a:cubicBezTo>
                      <a:lnTo>
                        <a:pt x="432" y="102"/>
                      </a:lnTo>
                      <a:cubicBezTo>
                        <a:pt x="460" y="102"/>
                        <a:pt x="483" y="79"/>
                        <a:pt x="483" y="51"/>
                      </a:cubicBezTo>
                      <a:cubicBezTo>
                        <a:pt x="483" y="23"/>
                        <a:pt x="460" y="0"/>
                        <a:pt x="432" y="0"/>
                      </a:cubicBezTo>
                      <a:close/>
                    </a:path>
                  </a:pathLst>
                </a:custGeom>
                <a:solidFill>
                  <a:schemeClr val="bg1"/>
                </a:solidFill>
                <a:ln>
                  <a:noFill/>
                </a:ln>
              </p:spPr>
              <p:txBody>
                <a:bodyPr vert="horz" wrap="square" lIns="91440" tIns="45720" rIns="91440" bIns="45720" numCol="1" anchor="t" anchorCtr="0" compatLnSpc="1"/>
                <a:lstStyle/>
                <a:p>
                  <a:endParaRPr lang="zh-CN" altLang="en-US" sz="1200"/>
                </a:p>
              </p:txBody>
            </p:sp>
            <p:sp>
              <p:nvSpPr>
                <p:cNvPr id="51" name="Freeform 13"/>
                <p:cNvSpPr/>
                <p:nvPr/>
              </p:nvSpPr>
              <p:spPr bwMode="auto">
                <a:xfrm>
                  <a:off x="1217613" y="1914525"/>
                  <a:ext cx="155575" cy="74613"/>
                </a:xfrm>
                <a:custGeom>
                  <a:avLst/>
                  <a:gdLst>
                    <a:gd name="T0" fmla="*/ 116 w 431"/>
                    <a:gd name="T1" fmla="*/ 123 h 208"/>
                    <a:gd name="T2" fmla="*/ 116 w 431"/>
                    <a:gd name="T3" fmla="*/ 151 h 208"/>
                    <a:gd name="T4" fmla="*/ 173 w 431"/>
                    <a:gd name="T5" fmla="*/ 208 h 208"/>
                    <a:gd name="T6" fmla="*/ 258 w 431"/>
                    <a:gd name="T7" fmla="*/ 208 h 208"/>
                    <a:gd name="T8" fmla="*/ 315 w 431"/>
                    <a:gd name="T9" fmla="*/ 151 h 208"/>
                    <a:gd name="T10" fmla="*/ 315 w 431"/>
                    <a:gd name="T11" fmla="*/ 123 h 208"/>
                    <a:gd name="T12" fmla="*/ 431 w 431"/>
                    <a:gd name="T13" fmla="*/ 0 h 208"/>
                    <a:gd name="T14" fmla="*/ 0 w 431"/>
                    <a:gd name="T15" fmla="*/ 0 h 208"/>
                    <a:gd name="T16" fmla="*/ 116 w 431"/>
                    <a:gd name="T17" fmla="*/ 123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1" h="208">
                      <a:moveTo>
                        <a:pt x="116" y="123"/>
                      </a:moveTo>
                      <a:lnTo>
                        <a:pt x="116" y="151"/>
                      </a:lnTo>
                      <a:cubicBezTo>
                        <a:pt x="116" y="183"/>
                        <a:pt x="141" y="208"/>
                        <a:pt x="173" y="208"/>
                      </a:cubicBezTo>
                      <a:lnTo>
                        <a:pt x="258" y="208"/>
                      </a:lnTo>
                      <a:cubicBezTo>
                        <a:pt x="290" y="208"/>
                        <a:pt x="315" y="183"/>
                        <a:pt x="315" y="151"/>
                      </a:cubicBezTo>
                      <a:lnTo>
                        <a:pt x="315" y="123"/>
                      </a:lnTo>
                      <a:cubicBezTo>
                        <a:pt x="380" y="119"/>
                        <a:pt x="431" y="65"/>
                        <a:pt x="431" y="0"/>
                      </a:cubicBezTo>
                      <a:lnTo>
                        <a:pt x="0" y="0"/>
                      </a:lnTo>
                      <a:cubicBezTo>
                        <a:pt x="0" y="65"/>
                        <a:pt x="51" y="119"/>
                        <a:pt x="116" y="123"/>
                      </a:cubicBezTo>
                      <a:close/>
                    </a:path>
                  </a:pathLst>
                </a:custGeom>
                <a:solidFill>
                  <a:schemeClr val="bg1"/>
                </a:solidFill>
                <a:ln>
                  <a:noFill/>
                </a:ln>
              </p:spPr>
              <p:txBody>
                <a:bodyPr vert="horz" wrap="square" lIns="91440" tIns="45720" rIns="91440" bIns="45720" numCol="1" anchor="t" anchorCtr="0" compatLnSpc="1"/>
                <a:lstStyle/>
                <a:p>
                  <a:endParaRPr lang="zh-CN" altLang="en-US" sz="1200"/>
                </a:p>
              </p:txBody>
            </p:sp>
            <p:sp>
              <p:nvSpPr>
                <p:cNvPr id="52" name="Freeform 14"/>
                <p:cNvSpPr>
                  <a:spLocks noEditPoints="1"/>
                </p:cNvSpPr>
                <p:nvPr/>
              </p:nvSpPr>
              <p:spPr bwMode="auto">
                <a:xfrm>
                  <a:off x="1111250" y="1435100"/>
                  <a:ext cx="368300" cy="387350"/>
                </a:xfrm>
                <a:custGeom>
                  <a:avLst/>
                  <a:gdLst>
                    <a:gd name="T0" fmla="*/ 514 w 1027"/>
                    <a:gd name="T1" fmla="*/ 0 h 1076"/>
                    <a:gd name="T2" fmla="*/ 0 w 1027"/>
                    <a:gd name="T3" fmla="*/ 513 h 1076"/>
                    <a:gd name="T4" fmla="*/ 110 w 1027"/>
                    <a:gd name="T5" fmla="*/ 830 h 1076"/>
                    <a:gd name="T6" fmla="*/ 278 w 1027"/>
                    <a:gd name="T7" fmla="*/ 1076 h 1076"/>
                    <a:gd name="T8" fmla="*/ 749 w 1027"/>
                    <a:gd name="T9" fmla="*/ 1076 h 1076"/>
                    <a:gd name="T10" fmla="*/ 917 w 1027"/>
                    <a:gd name="T11" fmla="*/ 830 h 1076"/>
                    <a:gd name="T12" fmla="*/ 1027 w 1027"/>
                    <a:gd name="T13" fmla="*/ 513 h 1076"/>
                    <a:gd name="T14" fmla="*/ 514 w 1027"/>
                    <a:gd name="T15" fmla="*/ 0 h 1076"/>
                    <a:gd name="T16" fmla="*/ 514 w 1027"/>
                    <a:gd name="T17" fmla="*/ 178 h 1076"/>
                    <a:gd name="T18" fmla="*/ 514 w 1027"/>
                    <a:gd name="T19" fmla="*/ 178 h 1076"/>
                    <a:gd name="T20" fmla="*/ 184 w 1027"/>
                    <a:gd name="T21" fmla="*/ 509 h 1076"/>
                    <a:gd name="T22" fmla="*/ 133 w 1027"/>
                    <a:gd name="T23" fmla="*/ 560 h 1076"/>
                    <a:gd name="T24" fmla="*/ 81 w 1027"/>
                    <a:gd name="T25" fmla="*/ 509 h 1076"/>
                    <a:gd name="T26" fmla="*/ 514 w 1027"/>
                    <a:gd name="T27" fmla="*/ 76 h 1076"/>
                    <a:gd name="T28" fmla="*/ 566 w 1027"/>
                    <a:gd name="T29" fmla="*/ 127 h 1076"/>
                    <a:gd name="T30" fmla="*/ 514 w 1027"/>
                    <a:gd name="T31" fmla="*/ 178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27" h="1076">
                      <a:moveTo>
                        <a:pt x="514" y="0"/>
                      </a:moveTo>
                      <a:cubicBezTo>
                        <a:pt x="230" y="0"/>
                        <a:pt x="0" y="230"/>
                        <a:pt x="0" y="513"/>
                      </a:cubicBezTo>
                      <a:cubicBezTo>
                        <a:pt x="0" y="633"/>
                        <a:pt x="41" y="743"/>
                        <a:pt x="110" y="830"/>
                      </a:cubicBezTo>
                      <a:cubicBezTo>
                        <a:pt x="171" y="907"/>
                        <a:pt x="228" y="992"/>
                        <a:pt x="278" y="1076"/>
                      </a:cubicBezTo>
                      <a:lnTo>
                        <a:pt x="749" y="1076"/>
                      </a:lnTo>
                      <a:cubicBezTo>
                        <a:pt x="799" y="991"/>
                        <a:pt x="856" y="908"/>
                        <a:pt x="917" y="830"/>
                      </a:cubicBezTo>
                      <a:cubicBezTo>
                        <a:pt x="986" y="743"/>
                        <a:pt x="1027" y="633"/>
                        <a:pt x="1027" y="513"/>
                      </a:cubicBezTo>
                      <a:cubicBezTo>
                        <a:pt x="1027" y="230"/>
                        <a:pt x="797" y="0"/>
                        <a:pt x="514" y="0"/>
                      </a:cubicBezTo>
                      <a:close/>
                      <a:moveTo>
                        <a:pt x="514" y="178"/>
                      </a:moveTo>
                      <a:lnTo>
                        <a:pt x="514" y="178"/>
                      </a:lnTo>
                      <a:cubicBezTo>
                        <a:pt x="332" y="178"/>
                        <a:pt x="184" y="326"/>
                        <a:pt x="184" y="509"/>
                      </a:cubicBezTo>
                      <a:cubicBezTo>
                        <a:pt x="184" y="537"/>
                        <a:pt x="161" y="560"/>
                        <a:pt x="133" y="560"/>
                      </a:cubicBezTo>
                      <a:cubicBezTo>
                        <a:pt x="104" y="560"/>
                        <a:pt x="81" y="537"/>
                        <a:pt x="81" y="509"/>
                      </a:cubicBezTo>
                      <a:cubicBezTo>
                        <a:pt x="81" y="270"/>
                        <a:pt x="276" y="76"/>
                        <a:pt x="514" y="76"/>
                      </a:cubicBezTo>
                      <a:cubicBezTo>
                        <a:pt x="543" y="76"/>
                        <a:pt x="566" y="99"/>
                        <a:pt x="566" y="127"/>
                      </a:cubicBezTo>
                      <a:cubicBezTo>
                        <a:pt x="566" y="155"/>
                        <a:pt x="543" y="178"/>
                        <a:pt x="514" y="178"/>
                      </a:cubicBezTo>
                      <a:close/>
                    </a:path>
                  </a:pathLst>
                </a:custGeom>
                <a:solidFill>
                  <a:schemeClr val="bg1"/>
                </a:solidFill>
                <a:ln>
                  <a:noFill/>
                </a:ln>
              </p:spPr>
              <p:txBody>
                <a:bodyPr vert="horz" wrap="square" lIns="91440" tIns="45720" rIns="91440" bIns="45720" numCol="1" anchor="t" anchorCtr="0" compatLnSpc="1"/>
                <a:lstStyle/>
                <a:p>
                  <a:endParaRPr lang="zh-CN" altLang="en-US" sz="1200"/>
                </a:p>
              </p:txBody>
            </p:sp>
          </p:grpSp>
        </p:grpSp>
      </p:grpSp>
      <p:sp>
        <p:nvSpPr>
          <p:cNvPr id="53"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总体指导思想</a:t>
            </a:r>
          </a:p>
        </p:txBody>
      </p:sp>
      <p:sp>
        <p:nvSpPr>
          <p:cNvPr id="54"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750"/>
                                        <p:tgtEl>
                                          <p:spTgt spid="53"/>
                                        </p:tgtEl>
                                      </p:cBhvr>
                                    </p:animEffect>
                                    <p:anim calcmode="lin" valueType="num">
                                      <p:cBhvr>
                                        <p:cTn id="8" dur="750" fill="hold"/>
                                        <p:tgtEl>
                                          <p:spTgt spid="53"/>
                                        </p:tgtEl>
                                        <p:attrNameLst>
                                          <p:attrName>ppt_x</p:attrName>
                                        </p:attrNameLst>
                                      </p:cBhvr>
                                      <p:tavLst>
                                        <p:tav tm="0">
                                          <p:val>
                                            <p:strVal val="#ppt_x"/>
                                          </p:val>
                                        </p:tav>
                                        <p:tav tm="100000">
                                          <p:val>
                                            <p:strVal val="#ppt_x"/>
                                          </p:val>
                                        </p:tav>
                                      </p:tavLst>
                                    </p:anim>
                                    <p:anim calcmode="lin" valueType="num">
                                      <p:cBhvr>
                                        <p:cTn id="9" dur="750" fill="hold"/>
                                        <p:tgtEl>
                                          <p:spTgt spid="5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750"/>
                                        <p:tgtEl>
                                          <p:spTgt spid="54"/>
                                        </p:tgtEl>
                                      </p:cBhvr>
                                    </p:animEffect>
                                    <p:anim calcmode="lin" valueType="num">
                                      <p:cBhvr>
                                        <p:cTn id="13" dur="750" fill="hold"/>
                                        <p:tgtEl>
                                          <p:spTgt spid="54"/>
                                        </p:tgtEl>
                                        <p:attrNameLst>
                                          <p:attrName>ppt_x</p:attrName>
                                        </p:attrNameLst>
                                      </p:cBhvr>
                                      <p:tavLst>
                                        <p:tav tm="0">
                                          <p:val>
                                            <p:strVal val="#ppt_x"/>
                                          </p:val>
                                        </p:tav>
                                        <p:tav tm="100000">
                                          <p:val>
                                            <p:strVal val="#ppt_x"/>
                                          </p:val>
                                        </p:tav>
                                      </p:tavLst>
                                    </p:anim>
                                    <p:anim calcmode="lin" valueType="num">
                                      <p:cBhvr>
                                        <p:cTn id="14" dur="750" fill="hold"/>
                                        <p:tgtEl>
                                          <p:spTgt spid="54"/>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 fill="hold"/>
                                        <p:tgtEl>
                                          <p:spTgt spid="17"/>
                                        </p:tgtEl>
                                        <p:attrNameLst>
                                          <p:attrName>ppt_w</p:attrName>
                                        </p:attrNameLst>
                                      </p:cBhvr>
                                      <p:tavLst>
                                        <p:tav tm="0">
                                          <p:val>
                                            <p:fltVal val="0"/>
                                          </p:val>
                                        </p:tav>
                                        <p:tav tm="100000">
                                          <p:val>
                                            <p:strVal val="#ppt_w"/>
                                          </p:val>
                                        </p:tav>
                                      </p:tavLst>
                                    </p:anim>
                                    <p:anim calcmode="lin" valueType="num">
                                      <p:cBhvr>
                                        <p:cTn id="19" dur="500" fill="hold"/>
                                        <p:tgtEl>
                                          <p:spTgt spid="17"/>
                                        </p:tgtEl>
                                        <p:attrNameLst>
                                          <p:attrName>ppt_h</p:attrName>
                                        </p:attrNameLst>
                                      </p:cBhvr>
                                      <p:tavLst>
                                        <p:tav tm="0">
                                          <p:val>
                                            <p:fltVal val="0"/>
                                          </p:val>
                                        </p:tav>
                                        <p:tav tm="100000">
                                          <p:val>
                                            <p:strVal val="#ppt_h"/>
                                          </p:val>
                                        </p:tav>
                                      </p:tavLst>
                                    </p:anim>
                                    <p:animEffect transition="in" filter="fade">
                                      <p:cBhvr>
                                        <p:cTn id="20" dur="500"/>
                                        <p:tgtEl>
                                          <p:spTgt spid="17"/>
                                        </p:tgtEl>
                                      </p:cBhvr>
                                    </p:animEffect>
                                  </p:childTnLst>
                                </p:cTn>
                              </p:par>
                            </p:childTnLst>
                          </p:cTn>
                        </p:par>
                        <p:par>
                          <p:cTn id="21" fill="hold">
                            <p:stCondLst>
                              <p:cond delay="1500"/>
                            </p:stCondLst>
                            <p:childTnLst>
                              <p:par>
                                <p:cTn id="22" presetID="2" presetClass="entr" presetSubtype="2" fill="hold" nodeType="afterEffect">
                                  <p:stCondLst>
                                    <p:cond delay="0"/>
                                  </p:stCondLst>
                                  <p:childTnLst>
                                    <p:set>
                                      <p:cBhvr>
                                        <p:cTn id="23" dur="1" fill="hold">
                                          <p:stCondLst>
                                            <p:cond delay="0"/>
                                          </p:stCondLst>
                                        </p:cTn>
                                        <p:tgtEl>
                                          <p:spTgt spid="97"/>
                                        </p:tgtEl>
                                        <p:attrNameLst>
                                          <p:attrName>style.visibility</p:attrName>
                                        </p:attrNameLst>
                                      </p:cBhvr>
                                      <p:to>
                                        <p:strVal val="visible"/>
                                      </p:to>
                                    </p:set>
                                    <p:anim calcmode="lin" valueType="num">
                                      <p:cBhvr additive="base">
                                        <p:cTn id="24" dur="500" fill="hold"/>
                                        <p:tgtEl>
                                          <p:spTgt spid="97"/>
                                        </p:tgtEl>
                                        <p:attrNameLst>
                                          <p:attrName>ppt_x</p:attrName>
                                        </p:attrNameLst>
                                      </p:cBhvr>
                                      <p:tavLst>
                                        <p:tav tm="0">
                                          <p:val>
                                            <p:strVal val="1+#ppt_w/2"/>
                                          </p:val>
                                        </p:tav>
                                        <p:tav tm="100000">
                                          <p:val>
                                            <p:strVal val="#ppt_x"/>
                                          </p:val>
                                        </p:tav>
                                      </p:tavLst>
                                    </p:anim>
                                    <p:anim calcmode="lin" valueType="num">
                                      <p:cBhvr additive="base">
                                        <p:cTn id="25" dur="500" fill="hold"/>
                                        <p:tgtEl>
                                          <p:spTgt spid="97"/>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 presetClass="entr" presetSubtype="2" fill="hold" nodeType="afterEffect">
                                  <p:stCondLst>
                                    <p:cond delay="0"/>
                                  </p:stCondLst>
                                  <p:childTnLst>
                                    <p:set>
                                      <p:cBhvr>
                                        <p:cTn id="28" dur="1" fill="hold">
                                          <p:stCondLst>
                                            <p:cond delay="0"/>
                                          </p:stCondLst>
                                        </p:cTn>
                                        <p:tgtEl>
                                          <p:spTgt spid="103"/>
                                        </p:tgtEl>
                                        <p:attrNameLst>
                                          <p:attrName>style.visibility</p:attrName>
                                        </p:attrNameLst>
                                      </p:cBhvr>
                                      <p:to>
                                        <p:strVal val="visible"/>
                                      </p:to>
                                    </p:set>
                                    <p:anim calcmode="lin" valueType="num">
                                      <p:cBhvr additive="base">
                                        <p:cTn id="29" dur="500" fill="hold"/>
                                        <p:tgtEl>
                                          <p:spTgt spid="103"/>
                                        </p:tgtEl>
                                        <p:attrNameLst>
                                          <p:attrName>ppt_x</p:attrName>
                                        </p:attrNameLst>
                                      </p:cBhvr>
                                      <p:tavLst>
                                        <p:tav tm="0">
                                          <p:val>
                                            <p:strVal val="1+#ppt_w/2"/>
                                          </p:val>
                                        </p:tav>
                                        <p:tav tm="100000">
                                          <p:val>
                                            <p:strVal val="#ppt_x"/>
                                          </p:val>
                                        </p:tav>
                                      </p:tavLst>
                                    </p:anim>
                                    <p:anim calcmode="lin" valueType="num">
                                      <p:cBhvr additive="base">
                                        <p:cTn id="30" dur="500" fill="hold"/>
                                        <p:tgtEl>
                                          <p:spTgt spid="103"/>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 presetClass="entr" presetSubtype="2" fill="hold" nodeType="afterEffect">
                                  <p:stCondLst>
                                    <p:cond delay="0"/>
                                  </p:stCondLst>
                                  <p:childTnLst>
                                    <p:set>
                                      <p:cBhvr>
                                        <p:cTn id="33" dur="1" fill="hold">
                                          <p:stCondLst>
                                            <p:cond delay="0"/>
                                          </p:stCondLst>
                                        </p:cTn>
                                        <p:tgtEl>
                                          <p:spTgt spid="109"/>
                                        </p:tgtEl>
                                        <p:attrNameLst>
                                          <p:attrName>style.visibility</p:attrName>
                                        </p:attrNameLst>
                                      </p:cBhvr>
                                      <p:to>
                                        <p:strVal val="visible"/>
                                      </p:to>
                                    </p:set>
                                    <p:anim calcmode="lin" valueType="num">
                                      <p:cBhvr additive="base">
                                        <p:cTn id="34" dur="500" fill="hold"/>
                                        <p:tgtEl>
                                          <p:spTgt spid="109"/>
                                        </p:tgtEl>
                                        <p:attrNameLst>
                                          <p:attrName>ppt_x</p:attrName>
                                        </p:attrNameLst>
                                      </p:cBhvr>
                                      <p:tavLst>
                                        <p:tav tm="0">
                                          <p:val>
                                            <p:strVal val="1+#ppt_w/2"/>
                                          </p:val>
                                        </p:tav>
                                        <p:tav tm="100000">
                                          <p:val>
                                            <p:strVal val="#ppt_x"/>
                                          </p:val>
                                        </p:tav>
                                      </p:tavLst>
                                    </p:anim>
                                    <p:anim calcmode="lin" valueType="num">
                                      <p:cBhvr additive="base">
                                        <p:cTn id="35" dur="500" fill="hold"/>
                                        <p:tgtEl>
                                          <p:spTgt spid="109"/>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 presetClass="entr" presetSubtype="2" fill="hold" nodeType="afterEffect">
                                  <p:stCondLst>
                                    <p:cond delay="0"/>
                                  </p:stCondLst>
                                  <p:childTnLst>
                                    <p:set>
                                      <p:cBhvr>
                                        <p:cTn id="38" dur="1" fill="hold">
                                          <p:stCondLst>
                                            <p:cond delay="0"/>
                                          </p:stCondLst>
                                        </p:cTn>
                                        <p:tgtEl>
                                          <p:spTgt spid="115"/>
                                        </p:tgtEl>
                                        <p:attrNameLst>
                                          <p:attrName>style.visibility</p:attrName>
                                        </p:attrNameLst>
                                      </p:cBhvr>
                                      <p:to>
                                        <p:strVal val="visible"/>
                                      </p:to>
                                    </p:set>
                                    <p:anim calcmode="lin" valueType="num">
                                      <p:cBhvr additive="base">
                                        <p:cTn id="39" dur="500" fill="hold"/>
                                        <p:tgtEl>
                                          <p:spTgt spid="115"/>
                                        </p:tgtEl>
                                        <p:attrNameLst>
                                          <p:attrName>ppt_x</p:attrName>
                                        </p:attrNameLst>
                                      </p:cBhvr>
                                      <p:tavLst>
                                        <p:tav tm="0">
                                          <p:val>
                                            <p:strVal val="1+#ppt_w/2"/>
                                          </p:val>
                                        </p:tav>
                                        <p:tav tm="100000">
                                          <p:val>
                                            <p:strVal val="#ppt_x"/>
                                          </p:val>
                                        </p:tav>
                                      </p:tavLst>
                                    </p:anim>
                                    <p:anim calcmode="lin" valueType="num">
                                      <p:cBhvr additive="base">
                                        <p:cTn id="40" dur="500" fill="hold"/>
                                        <p:tgtEl>
                                          <p:spTgt spid="115"/>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 presetClass="entr" presetSubtype="2" fill="hold" nodeType="afterEffect">
                                  <p:stCondLst>
                                    <p:cond delay="0"/>
                                  </p:stCondLst>
                                  <p:childTnLst>
                                    <p:set>
                                      <p:cBhvr>
                                        <p:cTn id="43" dur="1" fill="hold">
                                          <p:stCondLst>
                                            <p:cond delay="0"/>
                                          </p:stCondLst>
                                        </p:cTn>
                                        <p:tgtEl>
                                          <p:spTgt spid="121"/>
                                        </p:tgtEl>
                                        <p:attrNameLst>
                                          <p:attrName>style.visibility</p:attrName>
                                        </p:attrNameLst>
                                      </p:cBhvr>
                                      <p:to>
                                        <p:strVal val="visible"/>
                                      </p:to>
                                    </p:set>
                                    <p:anim calcmode="lin" valueType="num">
                                      <p:cBhvr additive="base">
                                        <p:cTn id="44" dur="500" fill="hold"/>
                                        <p:tgtEl>
                                          <p:spTgt spid="121"/>
                                        </p:tgtEl>
                                        <p:attrNameLst>
                                          <p:attrName>ppt_x</p:attrName>
                                        </p:attrNameLst>
                                      </p:cBhvr>
                                      <p:tavLst>
                                        <p:tav tm="0">
                                          <p:val>
                                            <p:strVal val="1+#ppt_w/2"/>
                                          </p:val>
                                        </p:tav>
                                        <p:tav tm="100000">
                                          <p:val>
                                            <p:strVal val="#ppt_x"/>
                                          </p:val>
                                        </p:tav>
                                      </p:tavLst>
                                    </p:anim>
                                    <p:anim calcmode="lin" valueType="num">
                                      <p:cBhvr additive="base">
                                        <p:cTn id="45" dur="500" fill="hold"/>
                                        <p:tgtEl>
                                          <p:spTgt spid="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3917397" y="3072852"/>
            <a:ext cx="6616534" cy="2076661"/>
          </a:xfrm>
          <a:prstGeom prst="roundRect">
            <a:avLst>
              <a:gd name="adj" fmla="val 0"/>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a:off x="4389066" y="2735478"/>
            <a:ext cx="719616" cy="657427"/>
          </a:xfrm>
          <a:prstGeom prst="roundRect">
            <a:avLst>
              <a:gd name="adj" fmla="val 15930"/>
            </a:avLst>
          </a:prstGeom>
          <a:gradFill>
            <a:gsLst>
              <a:gs pos="0">
                <a:srgbClr val="4473C5"/>
              </a:gs>
              <a:gs pos="100000">
                <a:srgbClr val="3762AF"/>
              </a:gs>
            </a:gsLst>
            <a:lin ang="5400000" scaled="1"/>
          </a:grad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队伍</a:t>
            </a:r>
          </a:p>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建设</a:t>
            </a:r>
          </a:p>
        </p:txBody>
      </p:sp>
      <p:sp>
        <p:nvSpPr>
          <p:cNvPr id="75" name="圆角矩形 74"/>
          <p:cNvSpPr/>
          <p:nvPr/>
        </p:nvSpPr>
        <p:spPr>
          <a:xfrm>
            <a:off x="5602564" y="2735478"/>
            <a:ext cx="719616" cy="657427"/>
          </a:xfrm>
          <a:prstGeom prst="roundRect">
            <a:avLst>
              <a:gd name="adj" fmla="val 15930"/>
            </a:avLst>
          </a:prstGeom>
          <a:gradFill>
            <a:gsLst>
              <a:gs pos="0">
                <a:srgbClr val="4473C5"/>
              </a:gs>
              <a:gs pos="100000">
                <a:srgbClr val="3762AF"/>
              </a:gs>
            </a:gsLst>
            <a:lin ang="5400000" scaled="1"/>
          </a:grad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制度</a:t>
            </a:r>
          </a:p>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建设</a:t>
            </a:r>
          </a:p>
        </p:txBody>
      </p:sp>
      <p:sp>
        <p:nvSpPr>
          <p:cNvPr id="76" name="圆角矩形 75"/>
          <p:cNvSpPr/>
          <p:nvPr/>
        </p:nvSpPr>
        <p:spPr>
          <a:xfrm>
            <a:off x="6816062" y="2735478"/>
            <a:ext cx="719616" cy="657427"/>
          </a:xfrm>
          <a:prstGeom prst="roundRect">
            <a:avLst>
              <a:gd name="adj" fmla="val 15930"/>
            </a:avLst>
          </a:prstGeom>
          <a:gradFill>
            <a:gsLst>
              <a:gs pos="0">
                <a:srgbClr val="4473C5"/>
              </a:gs>
              <a:gs pos="100000">
                <a:srgbClr val="3762AF"/>
              </a:gs>
            </a:gsLst>
            <a:lin ang="5400000" scaled="1"/>
          </a:grad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成本</a:t>
            </a:r>
          </a:p>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管控</a:t>
            </a:r>
          </a:p>
        </p:txBody>
      </p:sp>
      <p:sp>
        <p:nvSpPr>
          <p:cNvPr id="77" name="圆角矩形 76"/>
          <p:cNvSpPr/>
          <p:nvPr/>
        </p:nvSpPr>
        <p:spPr>
          <a:xfrm>
            <a:off x="8029560" y="2735478"/>
            <a:ext cx="719616" cy="657427"/>
          </a:xfrm>
          <a:prstGeom prst="roundRect">
            <a:avLst>
              <a:gd name="adj" fmla="val 15930"/>
            </a:avLst>
          </a:prstGeom>
          <a:gradFill>
            <a:gsLst>
              <a:gs pos="0">
                <a:srgbClr val="4473C5"/>
              </a:gs>
              <a:gs pos="100000">
                <a:srgbClr val="3762AF"/>
              </a:gs>
            </a:gsLst>
            <a:lin ang="5400000" scaled="1"/>
          </a:grad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树立</a:t>
            </a:r>
          </a:p>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标杆</a:t>
            </a:r>
          </a:p>
        </p:txBody>
      </p:sp>
      <p:sp>
        <p:nvSpPr>
          <p:cNvPr id="78" name="圆角矩形 77"/>
          <p:cNvSpPr/>
          <p:nvPr/>
        </p:nvSpPr>
        <p:spPr>
          <a:xfrm>
            <a:off x="9243057" y="2735478"/>
            <a:ext cx="719616" cy="657427"/>
          </a:xfrm>
          <a:prstGeom prst="roundRect">
            <a:avLst>
              <a:gd name="adj" fmla="val 15930"/>
            </a:avLst>
          </a:prstGeom>
          <a:gradFill>
            <a:gsLst>
              <a:gs pos="0">
                <a:srgbClr val="4473C5"/>
              </a:gs>
              <a:gs pos="100000">
                <a:srgbClr val="3762AF"/>
              </a:gs>
            </a:gsLst>
            <a:lin ang="5400000" scaled="1"/>
          </a:grad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安全</a:t>
            </a:r>
          </a:p>
          <a:p>
            <a:pPr algn="ctr">
              <a:lnSpc>
                <a:spcPct val="110000"/>
              </a:lnSpc>
            </a:pPr>
            <a:r>
              <a:rPr lang="zh-CN" altLang="en-US" sz="1400" dirty="0">
                <a:solidFill>
                  <a:schemeClr val="bg1"/>
                </a:solidFill>
                <a:latin typeface="Adobe 黑体 Std R" panose="020B0400000000000000" pitchFamily="34" charset="-122"/>
                <a:ea typeface="Adobe 黑体 Std R" panose="020B0400000000000000" pitchFamily="34" charset="-122"/>
              </a:rPr>
              <a:t>管理</a:t>
            </a:r>
          </a:p>
        </p:txBody>
      </p:sp>
      <p:sp>
        <p:nvSpPr>
          <p:cNvPr id="72" name="TextBox 2057"/>
          <p:cNvSpPr txBox="1"/>
          <p:nvPr/>
        </p:nvSpPr>
        <p:spPr>
          <a:xfrm>
            <a:off x="4086376" y="4263611"/>
            <a:ext cx="6056761" cy="472950"/>
          </a:xfrm>
          <a:prstGeom prst="rect">
            <a:avLst/>
          </a:prstGeom>
          <a:noFill/>
        </p:spPr>
        <p:txBody>
          <a:bodyPr wrap="square" rtlCol="0">
            <a:spAutoFit/>
          </a:bodyPr>
          <a:lstStyle/>
          <a:p>
            <a:pPr>
              <a:lnSpc>
                <a:spcPct val="13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如果我能在此次竞聘中脱颖而出，走上某某岗位，我将紧紧围绕公司的中心</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工作，在</a:t>
            </a:r>
            <a:r>
              <a:rPr lang="zh-CN" altLang="en-US" sz="1000" b="1" dirty="0">
                <a:solidFill>
                  <a:schemeClr val="tx1">
                    <a:lumMod val="65000"/>
                    <a:lumOff val="35000"/>
                  </a:schemeClr>
                </a:solidFill>
                <a:latin typeface="微软雅黑" panose="020B0503020204020204" pitchFamily="34" charset="-122"/>
                <a:ea typeface="微软雅黑" panose="020B0503020204020204" pitchFamily="34" charset="-122"/>
              </a:rPr>
              <a:t>党务建设、队伍建设、制度建设、安全管理、成本管控</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五个方面来提高工作质量，为公司发展做出积极贡献。</a:t>
            </a:r>
          </a:p>
        </p:txBody>
      </p:sp>
      <p:sp>
        <p:nvSpPr>
          <p:cNvPr id="81" name="TextBox 55"/>
          <p:cNvSpPr txBox="1"/>
          <p:nvPr/>
        </p:nvSpPr>
        <p:spPr>
          <a:xfrm>
            <a:off x="4090417" y="3917557"/>
            <a:ext cx="2843267" cy="315461"/>
          </a:xfrm>
          <a:prstGeom prst="rect">
            <a:avLst/>
          </a:prstGeom>
          <a:noFill/>
        </p:spPr>
        <p:txBody>
          <a:bodyPr wrap="square" lIns="68571" tIns="34285" rIns="68571" bIns="34285" rtlCol="0">
            <a:spAutoFit/>
          </a:bodyPr>
          <a:lstStyle/>
          <a:p>
            <a:r>
              <a:rPr lang="zh-CN" altLang="en-US" sz="1600" b="1" dirty="0" smtClean="0">
                <a:solidFill>
                  <a:srgbClr val="44546B"/>
                </a:solidFill>
                <a:latin typeface="Aparajita" panose="020B0604020202020204" pitchFamily="34" charset="0"/>
                <a:ea typeface="微软雅黑" panose="020B0503020204020204" pitchFamily="34" charset="-122"/>
                <a:cs typeface="Aparajita" panose="020B0604020202020204" pitchFamily="34" charset="0"/>
              </a:rPr>
              <a:t>工作目标 </a:t>
            </a:r>
            <a:r>
              <a:rPr lang="en-US" altLang="zh-CN" sz="1400" b="1" dirty="0" smtClean="0">
                <a:solidFill>
                  <a:srgbClr val="44546B"/>
                </a:solidFill>
                <a:latin typeface="Aparajita" panose="020B0604020202020204" pitchFamily="34" charset="0"/>
                <a:ea typeface="微软雅黑" panose="020B0503020204020204" pitchFamily="34" charset="-122"/>
                <a:cs typeface="Aparajita" panose="020B0604020202020204" pitchFamily="34" charset="0"/>
              </a:rPr>
              <a:t>/ </a:t>
            </a:r>
            <a:r>
              <a:rPr lang="en-US" altLang="zh-CN" sz="1400" b="1" dirty="0" smtClean="0">
                <a:solidFill>
                  <a:srgbClr val="252C35"/>
                </a:solidFill>
                <a:latin typeface="Aparajita" panose="020B0604020202020204" pitchFamily="34" charset="0"/>
                <a:ea typeface="微软雅黑" panose="020B0503020204020204" pitchFamily="34" charset="-122"/>
                <a:cs typeface="Aparajita" panose="020B0604020202020204" pitchFamily="34" charset="0"/>
              </a:rPr>
              <a:t>Working </a:t>
            </a:r>
            <a:r>
              <a:rPr lang="en-US" altLang="zh-CN" sz="1400" b="1" dirty="0">
                <a:solidFill>
                  <a:srgbClr val="252C35"/>
                </a:solidFill>
                <a:latin typeface="Aparajita" panose="020B0604020202020204" pitchFamily="34" charset="0"/>
                <a:ea typeface="微软雅黑" panose="020B0503020204020204" pitchFamily="34" charset="-122"/>
                <a:cs typeface="Aparajita" panose="020B0604020202020204" pitchFamily="34" charset="0"/>
              </a:rPr>
              <a:t>objectives</a:t>
            </a:r>
            <a:endParaRPr lang="zh-CN" altLang="en-US" sz="1400" b="1" dirty="0">
              <a:solidFill>
                <a:srgbClr val="252C35"/>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20"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五项工作措施</a:t>
            </a:r>
          </a:p>
        </p:txBody>
      </p:sp>
      <p:sp>
        <p:nvSpPr>
          <p:cNvPr id="21"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750"/>
                                        <p:tgtEl>
                                          <p:spTgt spid="20"/>
                                        </p:tgtEl>
                                      </p:cBhvr>
                                    </p:animEffect>
                                    <p:anim calcmode="lin" valueType="num">
                                      <p:cBhvr>
                                        <p:cTn id="8" dur="750" fill="hold"/>
                                        <p:tgtEl>
                                          <p:spTgt spid="20"/>
                                        </p:tgtEl>
                                        <p:attrNameLst>
                                          <p:attrName>ppt_x</p:attrName>
                                        </p:attrNameLst>
                                      </p:cBhvr>
                                      <p:tavLst>
                                        <p:tav tm="0">
                                          <p:val>
                                            <p:strVal val="#ppt_x"/>
                                          </p:val>
                                        </p:tav>
                                        <p:tav tm="100000">
                                          <p:val>
                                            <p:strVal val="#ppt_x"/>
                                          </p:val>
                                        </p:tav>
                                      </p:tavLst>
                                    </p:anim>
                                    <p:anim calcmode="lin" valueType="num">
                                      <p:cBhvr>
                                        <p:cTn id="9" dur="750" fill="hold"/>
                                        <p:tgtEl>
                                          <p:spTgt spid="2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750"/>
                                        <p:tgtEl>
                                          <p:spTgt spid="21"/>
                                        </p:tgtEl>
                                      </p:cBhvr>
                                    </p:animEffect>
                                    <p:anim calcmode="lin" valueType="num">
                                      <p:cBhvr>
                                        <p:cTn id="13" dur="750" fill="hold"/>
                                        <p:tgtEl>
                                          <p:spTgt spid="21"/>
                                        </p:tgtEl>
                                        <p:attrNameLst>
                                          <p:attrName>ppt_x</p:attrName>
                                        </p:attrNameLst>
                                      </p:cBhvr>
                                      <p:tavLst>
                                        <p:tav tm="0">
                                          <p:val>
                                            <p:strVal val="#ppt_x"/>
                                          </p:val>
                                        </p:tav>
                                        <p:tav tm="100000">
                                          <p:val>
                                            <p:strVal val="#ppt_x"/>
                                          </p:val>
                                        </p:tav>
                                      </p:tavLst>
                                    </p:anim>
                                    <p:anim calcmode="lin" valueType="num">
                                      <p:cBhvr>
                                        <p:cTn id="14" dur="750" fill="hold"/>
                                        <p:tgtEl>
                                          <p:spTgt spid="21"/>
                                        </p:tgtEl>
                                        <p:attrNameLst>
                                          <p:attrName>ppt_y</p:attrName>
                                        </p:attrNameLst>
                                      </p:cBhvr>
                                      <p:tavLst>
                                        <p:tav tm="0">
                                          <p:val>
                                            <p:strVal val="#ppt_y-.1"/>
                                          </p:val>
                                        </p:tav>
                                        <p:tav tm="100000">
                                          <p:val>
                                            <p:strVal val="#ppt_y"/>
                                          </p:val>
                                        </p:tav>
                                      </p:tavLst>
                                    </p:anim>
                                  </p:childTnLst>
                                </p:cTn>
                              </p:par>
                              <p:par>
                                <p:cTn id="15" presetID="16" presetClass="entr" presetSubtype="21"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par>
                                <p:cTn id="18" presetID="2" presetClass="entr" presetSubtype="8"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0-#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75"/>
                                        </p:tgtEl>
                                        <p:attrNameLst>
                                          <p:attrName>style.visibility</p:attrName>
                                        </p:attrNameLst>
                                      </p:cBhvr>
                                      <p:to>
                                        <p:strVal val="visible"/>
                                      </p:to>
                                    </p:set>
                                    <p:anim calcmode="lin" valueType="num">
                                      <p:cBhvr additive="base">
                                        <p:cTn id="24" dur="500" fill="hold"/>
                                        <p:tgtEl>
                                          <p:spTgt spid="75"/>
                                        </p:tgtEl>
                                        <p:attrNameLst>
                                          <p:attrName>ppt_x</p:attrName>
                                        </p:attrNameLst>
                                      </p:cBhvr>
                                      <p:tavLst>
                                        <p:tav tm="0">
                                          <p:val>
                                            <p:strVal val="0-#ppt_w/2"/>
                                          </p:val>
                                        </p:tav>
                                        <p:tav tm="100000">
                                          <p:val>
                                            <p:strVal val="#ppt_x"/>
                                          </p:val>
                                        </p:tav>
                                      </p:tavLst>
                                    </p:anim>
                                    <p:anim calcmode="lin" valueType="num">
                                      <p:cBhvr additive="base">
                                        <p:cTn id="25" dur="500" fill="hold"/>
                                        <p:tgtEl>
                                          <p:spTgt spid="75"/>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76"/>
                                        </p:tgtEl>
                                        <p:attrNameLst>
                                          <p:attrName>style.visibility</p:attrName>
                                        </p:attrNameLst>
                                      </p:cBhvr>
                                      <p:to>
                                        <p:strVal val="visible"/>
                                      </p:to>
                                    </p:set>
                                    <p:anim calcmode="lin" valueType="num">
                                      <p:cBhvr additive="base">
                                        <p:cTn id="28" dur="500" fill="hold"/>
                                        <p:tgtEl>
                                          <p:spTgt spid="76"/>
                                        </p:tgtEl>
                                        <p:attrNameLst>
                                          <p:attrName>ppt_x</p:attrName>
                                        </p:attrNameLst>
                                      </p:cBhvr>
                                      <p:tavLst>
                                        <p:tav tm="0">
                                          <p:val>
                                            <p:strVal val="0-#ppt_w/2"/>
                                          </p:val>
                                        </p:tav>
                                        <p:tav tm="100000">
                                          <p:val>
                                            <p:strVal val="#ppt_x"/>
                                          </p:val>
                                        </p:tav>
                                      </p:tavLst>
                                    </p:anim>
                                    <p:anim calcmode="lin" valueType="num">
                                      <p:cBhvr additive="base">
                                        <p:cTn id="29" dur="500" fill="hold"/>
                                        <p:tgtEl>
                                          <p:spTgt spid="76"/>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77"/>
                                        </p:tgtEl>
                                        <p:attrNameLst>
                                          <p:attrName>style.visibility</p:attrName>
                                        </p:attrNameLst>
                                      </p:cBhvr>
                                      <p:to>
                                        <p:strVal val="visible"/>
                                      </p:to>
                                    </p:set>
                                    <p:anim calcmode="lin" valueType="num">
                                      <p:cBhvr additive="base">
                                        <p:cTn id="32" dur="500" fill="hold"/>
                                        <p:tgtEl>
                                          <p:spTgt spid="77"/>
                                        </p:tgtEl>
                                        <p:attrNameLst>
                                          <p:attrName>ppt_x</p:attrName>
                                        </p:attrNameLst>
                                      </p:cBhvr>
                                      <p:tavLst>
                                        <p:tav tm="0">
                                          <p:val>
                                            <p:strVal val="0-#ppt_w/2"/>
                                          </p:val>
                                        </p:tav>
                                        <p:tav tm="100000">
                                          <p:val>
                                            <p:strVal val="#ppt_x"/>
                                          </p:val>
                                        </p:tav>
                                      </p:tavLst>
                                    </p:anim>
                                    <p:anim calcmode="lin" valueType="num">
                                      <p:cBhvr additive="base">
                                        <p:cTn id="33" dur="500" fill="hold"/>
                                        <p:tgtEl>
                                          <p:spTgt spid="77"/>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500" fill="hold"/>
                                        <p:tgtEl>
                                          <p:spTgt spid="78"/>
                                        </p:tgtEl>
                                        <p:attrNameLst>
                                          <p:attrName>ppt_x</p:attrName>
                                        </p:attrNameLst>
                                      </p:cBhvr>
                                      <p:tavLst>
                                        <p:tav tm="0">
                                          <p:val>
                                            <p:strVal val="0-#ppt_w/2"/>
                                          </p:val>
                                        </p:tav>
                                        <p:tav tm="100000">
                                          <p:val>
                                            <p:strVal val="#ppt_x"/>
                                          </p:val>
                                        </p:tav>
                                      </p:tavLst>
                                    </p:anim>
                                    <p:anim calcmode="lin" valueType="num">
                                      <p:cBhvr additive="base">
                                        <p:cTn id="37" dur="500" fill="hold"/>
                                        <p:tgtEl>
                                          <p:spTgt spid="78"/>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16" presetClass="entr" presetSubtype="21" fill="hold" grpId="0" nodeType="after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barn(inVertical)">
                                      <p:cBhvr>
                                        <p:cTn id="41" dur="500"/>
                                        <p:tgtEl>
                                          <p:spTgt spid="72"/>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750"/>
                                        <p:tgtEl>
                                          <p:spTgt spid="81"/>
                                        </p:tgtEl>
                                      </p:cBhvr>
                                    </p:animEffect>
                                    <p:anim calcmode="lin" valueType="num">
                                      <p:cBhvr>
                                        <p:cTn id="45" dur="750" fill="hold"/>
                                        <p:tgtEl>
                                          <p:spTgt spid="81"/>
                                        </p:tgtEl>
                                        <p:attrNameLst>
                                          <p:attrName>ppt_x</p:attrName>
                                        </p:attrNameLst>
                                      </p:cBhvr>
                                      <p:tavLst>
                                        <p:tav tm="0">
                                          <p:val>
                                            <p:strVal val="#ppt_x"/>
                                          </p:val>
                                        </p:tav>
                                        <p:tav tm="100000">
                                          <p:val>
                                            <p:strVal val="#ppt_x"/>
                                          </p:val>
                                        </p:tav>
                                      </p:tavLst>
                                    </p:anim>
                                    <p:anim calcmode="lin" valueType="num">
                                      <p:cBhvr>
                                        <p:cTn id="46" dur="75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5" grpId="0" animBg="1"/>
      <p:bldP spid="76" grpId="0" animBg="1"/>
      <p:bldP spid="77" grpId="0" animBg="1"/>
      <p:bldP spid="78" grpId="0" animBg="1"/>
      <p:bldP spid="72" grpId="0"/>
      <p:bldP spid="81" grpId="0"/>
      <p:bldP spid="20" grpId="0"/>
      <p:bldP spid="2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4103664" y="2418344"/>
            <a:ext cx="1945777" cy="2827421"/>
            <a:chOff x="1317306" y="2452744"/>
            <a:chExt cx="3157875" cy="3915783"/>
          </a:xfrm>
        </p:grpSpPr>
        <p:sp>
          <p:nvSpPr>
            <p:cNvPr id="7" name="圆角矩形 6"/>
            <p:cNvSpPr/>
            <p:nvPr/>
          </p:nvSpPr>
          <p:spPr>
            <a:xfrm>
              <a:off x="1317306" y="2452744"/>
              <a:ext cx="3157875" cy="3915783"/>
            </a:xfrm>
            <a:prstGeom prst="roundRect">
              <a:avLst>
                <a:gd name="adj" fmla="val 547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 name="圆角矩形 18"/>
            <p:cNvSpPr/>
            <p:nvPr/>
          </p:nvSpPr>
          <p:spPr>
            <a:xfrm>
              <a:off x="2009625" y="2823461"/>
              <a:ext cx="1773235" cy="406666"/>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200" b="1" spc="300" dirty="0" smtClean="0">
                  <a:solidFill>
                    <a:schemeClr val="bg1"/>
                  </a:solidFill>
                  <a:latin typeface="微软雅黑" panose="020B0503020204020204" pitchFamily="34" charset="-122"/>
                  <a:ea typeface="微软雅黑" panose="020B0503020204020204" pitchFamily="34" charset="-122"/>
                </a:rPr>
                <a:t>措施一</a:t>
              </a:r>
              <a:endParaRPr lang="zh-CN" altLang="en-US" sz="1200" b="1" spc="300" dirty="0">
                <a:solidFill>
                  <a:schemeClr val="bg1"/>
                </a:solidFill>
                <a:latin typeface="微软雅黑" panose="020B0503020204020204" pitchFamily="34" charset="-122"/>
                <a:ea typeface="微软雅黑" panose="020B0503020204020204" pitchFamily="34" charset="-122"/>
              </a:endParaRPr>
            </a:p>
          </p:txBody>
        </p:sp>
        <p:sp>
          <p:nvSpPr>
            <p:cNvPr id="20" name="TextBox 2057"/>
            <p:cNvSpPr txBox="1"/>
            <p:nvPr/>
          </p:nvSpPr>
          <p:spPr>
            <a:xfrm>
              <a:off x="1483359" y="3940017"/>
              <a:ext cx="2825768" cy="2067309"/>
            </a:xfrm>
            <a:prstGeom prst="rect">
              <a:avLst/>
            </a:prstGeom>
            <a:noFill/>
          </p:spPr>
          <p:txBody>
            <a:bodyPr wrap="square" rtlCol="0">
              <a:spAutoFit/>
            </a:bodyPr>
            <a:lstStyle/>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采用多种形式加强员工的教育培训，以生动、高效的形式提高员工的业务水平；</a:t>
              </a:r>
            </a:p>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及是宣传贯彻公司管理理念和要求，引导员工主动克服困难</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TextBox 55"/>
            <p:cNvSpPr txBox="1"/>
            <p:nvPr/>
          </p:nvSpPr>
          <p:spPr>
            <a:xfrm>
              <a:off x="1317306" y="3514060"/>
              <a:ext cx="3157875" cy="394266"/>
            </a:xfrm>
            <a:prstGeom prst="rect">
              <a:avLst/>
            </a:prstGeom>
            <a:noFill/>
          </p:spPr>
          <p:txBody>
            <a:bodyPr wrap="square" lIns="68571" tIns="34285" rIns="68571" bIns="34285" rtlCol="0">
              <a:spAutoFit/>
            </a:bodyPr>
            <a:lstStyle/>
            <a:p>
              <a:pPr algn="ctr"/>
              <a:r>
                <a:rPr lang="zh-CN" altLang="en-US" sz="1400" b="1" dirty="0">
                  <a:solidFill>
                    <a:srgbClr val="44546B"/>
                  </a:solidFill>
                  <a:latin typeface="Aparajita" panose="020B0604020202020204" pitchFamily="34" charset="0"/>
                  <a:ea typeface="微软雅黑" panose="020B0503020204020204" pitchFamily="34" charset="-122"/>
                  <a:cs typeface="Aparajita" panose="020B0604020202020204" pitchFamily="34" charset="0"/>
                </a:rPr>
                <a:t>加强队伍建设</a:t>
              </a:r>
            </a:p>
          </p:txBody>
        </p:sp>
      </p:grpSp>
      <p:grpSp>
        <p:nvGrpSpPr>
          <p:cNvPr id="36" name="组合 35"/>
          <p:cNvGrpSpPr/>
          <p:nvPr/>
        </p:nvGrpSpPr>
        <p:grpSpPr>
          <a:xfrm>
            <a:off x="6257513" y="2418344"/>
            <a:ext cx="1945777" cy="2827421"/>
            <a:chOff x="1317306" y="2452744"/>
            <a:chExt cx="3157875" cy="3915783"/>
          </a:xfrm>
        </p:grpSpPr>
        <p:sp>
          <p:nvSpPr>
            <p:cNvPr id="37" name="圆角矩形 36"/>
            <p:cNvSpPr/>
            <p:nvPr/>
          </p:nvSpPr>
          <p:spPr>
            <a:xfrm>
              <a:off x="1317306" y="2452744"/>
              <a:ext cx="3157875" cy="3915783"/>
            </a:xfrm>
            <a:prstGeom prst="roundRect">
              <a:avLst>
                <a:gd name="adj" fmla="val 547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8" name="圆角矩形 37"/>
            <p:cNvSpPr/>
            <p:nvPr/>
          </p:nvSpPr>
          <p:spPr>
            <a:xfrm>
              <a:off x="2009625" y="2800366"/>
              <a:ext cx="1773235" cy="406666"/>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200" b="1" spc="300" dirty="0" smtClean="0">
                  <a:solidFill>
                    <a:schemeClr val="bg1"/>
                  </a:solidFill>
                  <a:latin typeface="微软雅黑" panose="020B0503020204020204" pitchFamily="34" charset="-122"/>
                  <a:ea typeface="微软雅黑" panose="020B0503020204020204" pitchFamily="34" charset="-122"/>
                </a:rPr>
                <a:t>措施二</a:t>
              </a:r>
              <a:endParaRPr lang="zh-CN" altLang="en-US" sz="1200" b="1" spc="300" dirty="0">
                <a:solidFill>
                  <a:schemeClr val="bg1"/>
                </a:solidFill>
                <a:latin typeface="微软雅黑" panose="020B0503020204020204" pitchFamily="34" charset="-122"/>
                <a:ea typeface="微软雅黑" panose="020B0503020204020204" pitchFamily="34" charset="-122"/>
              </a:endParaRPr>
            </a:p>
          </p:txBody>
        </p:sp>
        <p:sp>
          <p:nvSpPr>
            <p:cNvPr id="39" name="TextBox 2057"/>
            <p:cNvSpPr txBox="1"/>
            <p:nvPr/>
          </p:nvSpPr>
          <p:spPr>
            <a:xfrm>
              <a:off x="1483359" y="3979625"/>
              <a:ext cx="2825768" cy="2040314"/>
            </a:xfrm>
            <a:prstGeom prst="rect">
              <a:avLst/>
            </a:prstGeom>
            <a:noFill/>
          </p:spPr>
          <p:txBody>
            <a:bodyPr wrap="square" rtlCol="0">
              <a:spAutoFit/>
            </a:bodyPr>
            <a:lstStyle/>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对表现优秀的员工进行重点培养和选树，用先进、模范的榜样力量引导员工攻坚克难，争创佳绩，努力营造昂扬向上，团结和谐的工作氛围。</a:t>
              </a:r>
            </a:p>
          </p:txBody>
        </p:sp>
        <p:sp>
          <p:nvSpPr>
            <p:cNvPr id="40" name="TextBox 55"/>
            <p:cNvSpPr txBox="1"/>
            <p:nvPr/>
          </p:nvSpPr>
          <p:spPr>
            <a:xfrm>
              <a:off x="1317306" y="3553667"/>
              <a:ext cx="3157875" cy="394266"/>
            </a:xfrm>
            <a:prstGeom prst="rect">
              <a:avLst/>
            </a:prstGeom>
            <a:noFill/>
          </p:spPr>
          <p:txBody>
            <a:bodyPr wrap="square" lIns="68571" tIns="34285" rIns="68571" bIns="34285" rtlCol="0">
              <a:spAutoFit/>
            </a:bodyPr>
            <a:lstStyle/>
            <a:p>
              <a:pPr algn="ctr"/>
              <a:r>
                <a:rPr lang="zh-CN" altLang="en-US" sz="1400" b="1" dirty="0">
                  <a:solidFill>
                    <a:srgbClr val="44546B"/>
                  </a:solidFill>
                  <a:latin typeface="Aparajita" panose="020B0604020202020204" pitchFamily="34" charset="0"/>
                  <a:ea typeface="微软雅黑" panose="020B0503020204020204" pitchFamily="34" charset="-122"/>
                  <a:cs typeface="Aparajita" panose="020B0604020202020204" pitchFamily="34" charset="0"/>
                </a:rPr>
                <a:t>选树先进典型</a:t>
              </a:r>
            </a:p>
          </p:txBody>
        </p:sp>
      </p:grpSp>
      <p:grpSp>
        <p:nvGrpSpPr>
          <p:cNvPr id="42" name="组合 41"/>
          <p:cNvGrpSpPr/>
          <p:nvPr/>
        </p:nvGrpSpPr>
        <p:grpSpPr>
          <a:xfrm>
            <a:off x="8411363" y="2418344"/>
            <a:ext cx="1945777" cy="2827421"/>
            <a:chOff x="1317306" y="2452744"/>
            <a:chExt cx="3157875" cy="3915783"/>
          </a:xfrm>
        </p:grpSpPr>
        <p:sp>
          <p:nvSpPr>
            <p:cNvPr id="43" name="圆角矩形 42"/>
            <p:cNvSpPr/>
            <p:nvPr/>
          </p:nvSpPr>
          <p:spPr>
            <a:xfrm>
              <a:off x="1317306" y="2452744"/>
              <a:ext cx="3157875" cy="3915783"/>
            </a:xfrm>
            <a:prstGeom prst="roundRect">
              <a:avLst>
                <a:gd name="adj" fmla="val 547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44" name="圆角矩形 43"/>
            <p:cNvSpPr/>
            <p:nvPr/>
          </p:nvSpPr>
          <p:spPr>
            <a:xfrm>
              <a:off x="2009625" y="2800366"/>
              <a:ext cx="1773235" cy="406666"/>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200" b="1" spc="300" dirty="0" smtClean="0">
                  <a:solidFill>
                    <a:schemeClr val="bg1"/>
                  </a:solidFill>
                  <a:latin typeface="微软雅黑" panose="020B0503020204020204" pitchFamily="34" charset="-122"/>
                  <a:ea typeface="微软雅黑" panose="020B0503020204020204" pitchFamily="34" charset="-122"/>
                </a:rPr>
                <a:t>措施三</a:t>
              </a:r>
              <a:endParaRPr lang="zh-CN" altLang="en-US" sz="1200" b="1" spc="300" dirty="0">
                <a:solidFill>
                  <a:schemeClr val="bg1"/>
                </a:solidFill>
                <a:latin typeface="微软雅黑" panose="020B0503020204020204" pitchFamily="34" charset="-122"/>
                <a:ea typeface="微软雅黑" panose="020B0503020204020204" pitchFamily="34" charset="-122"/>
              </a:endParaRPr>
            </a:p>
          </p:txBody>
        </p:sp>
        <p:sp>
          <p:nvSpPr>
            <p:cNvPr id="45" name="TextBox 2057"/>
            <p:cNvSpPr txBox="1"/>
            <p:nvPr/>
          </p:nvSpPr>
          <p:spPr>
            <a:xfrm>
              <a:off x="1483359" y="3982208"/>
              <a:ext cx="2825768" cy="1790248"/>
            </a:xfrm>
            <a:prstGeom prst="rect">
              <a:avLst/>
            </a:prstGeom>
            <a:noFill/>
          </p:spPr>
          <p:txBody>
            <a:bodyPr wrap="square" rtlCol="0">
              <a:spAutoFit/>
            </a:bodyPr>
            <a:lstStyle/>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对现有制度进行梳理、及时健全完善，重点完善，绩效考核管理实施细则；</a:t>
              </a:r>
            </a:p>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严格落实各项管理制度，杜绝中队管理出现空挡。</a:t>
              </a:r>
            </a:p>
          </p:txBody>
        </p:sp>
        <p:sp>
          <p:nvSpPr>
            <p:cNvPr id="46" name="TextBox 55"/>
            <p:cNvSpPr txBox="1"/>
            <p:nvPr/>
          </p:nvSpPr>
          <p:spPr>
            <a:xfrm>
              <a:off x="1317306" y="3556250"/>
              <a:ext cx="3157875" cy="394266"/>
            </a:xfrm>
            <a:prstGeom prst="rect">
              <a:avLst/>
            </a:prstGeom>
            <a:noFill/>
          </p:spPr>
          <p:txBody>
            <a:bodyPr wrap="square" lIns="68571" tIns="34285" rIns="68571" bIns="34285" rtlCol="0">
              <a:spAutoFit/>
            </a:bodyPr>
            <a:lstStyle/>
            <a:p>
              <a:pPr algn="ctr"/>
              <a:r>
                <a:rPr lang="zh-CN" altLang="en-US" sz="1400" b="1" dirty="0">
                  <a:solidFill>
                    <a:srgbClr val="44546B"/>
                  </a:solidFill>
                  <a:latin typeface="Aparajita" panose="020B0604020202020204" pitchFamily="34" charset="0"/>
                  <a:ea typeface="微软雅黑" panose="020B0503020204020204" pitchFamily="34" charset="-122"/>
                  <a:cs typeface="Aparajita" panose="020B0604020202020204" pitchFamily="34" charset="0"/>
                </a:rPr>
                <a:t>强化制度建设</a:t>
              </a:r>
            </a:p>
          </p:txBody>
        </p:sp>
      </p:grpSp>
      <p:sp>
        <p:nvSpPr>
          <p:cNvPr id="27"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五项工作措施</a:t>
            </a:r>
          </a:p>
        </p:txBody>
      </p:sp>
      <p:sp>
        <p:nvSpPr>
          <p:cNvPr id="28"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750"/>
                                        <p:tgtEl>
                                          <p:spTgt spid="27"/>
                                        </p:tgtEl>
                                      </p:cBhvr>
                                    </p:animEffect>
                                    <p:anim calcmode="lin" valueType="num">
                                      <p:cBhvr>
                                        <p:cTn id="8" dur="750" fill="hold"/>
                                        <p:tgtEl>
                                          <p:spTgt spid="27"/>
                                        </p:tgtEl>
                                        <p:attrNameLst>
                                          <p:attrName>ppt_x</p:attrName>
                                        </p:attrNameLst>
                                      </p:cBhvr>
                                      <p:tavLst>
                                        <p:tav tm="0">
                                          <p:val>
                                            <p:strVal val="#ppt_x"/>
                                          </p:val>
                                        </p:tav>
                                        <p:tav tm="100000">
                                          <p:val>
                                            <p:strVal val="#ppt_x"/>
                                          </p:val>
                                        </p:tav>
                                      </p:tavLst>
                                    </p:anim>
                                    <p:anim calcmode="lin" valueType="num">
                                      <p:cBhvr>
                                        <p:cTn id="9" dur="750" fill="hold"/>
                                        <p:tgtEl>
                                          <p:spTgt spid="2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750"/>
                                        <p:tgtEl>
                                          <p:spTgt spid="28"/>
                                        </p:tgtEl>
                                      </p:cBhvr>
                                    </p:animEffect>
                                    <p:anim calcmode="lin" valueType="num">
                                      <p:cBhvr>
                                        <p:cTn id="13" dur="750" fill="hold"/>
                                        <p:tgtEl>
                                          <p:spTgt spid="28"/>
                                        </p:tgtEl>
                                        <p:attrNameLst>
                                          <p:attrName>ppt_x</p:attrName>
                                        </p:attrNameLst>
                                      </p:cBhvr>
                                      <p:tavLst>
                                        <p:tav tm="0">
                                          <p:val>
                                            <p:strVal val="#ppt_x"/>
                                          </p:val>
                                        </p:tav>
                                        <p:tav tm="100000">
                                          <p:val>
                                            <p:strVal val="#ppt_x"/>
                                          </p:val>
                                        </p:tav>
                                      </p:tavLst>
                                    </p:anim>
                                    <p:anim calcmode="lin" valueType="num">
                                      <p:cBhvr>
                                        <p:cTn id="14" dur="750" fill="hold"/>
                                        <p:tgtEl>
                                          <p:spTgt spid="28"/>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1+#ppt_w/2"/>
                                          </p:val>
                                        </p:tav>
                                        <p:tav tm="100000">
                                          <p:val>
                                            <p:strVal val="#ppt_x"/>
                                          </p:val>
                                        </p:tav>
                                      </p:tavLst>
                                    </p:anim>
                                    <p:anim calcmode="lin" valueType="num">
                                      <p:cBhvr additive="base">
                                        <p:cTn id="19" dur="500" fill="hold"/>
                                        <p:tgtEl>
                                          <p:spTgt spid="18"/>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1+#ppt_w/2"/>
                                          </p:val>
                                        </p:tav>
                                        <p:tav tm="100000">
                                          <p:val>
                                            <p:strVal val="#ppt_x"/>
                                          </p:val>
                                        </p:tav>
                                      </p:tavLst>
                                    </p:anim>
                                    <p:anim calcmode="lin" valueType="num">
                                      <p:cBhvr additive="base">
                                        <p:cTn id="24" dur="50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additive="base">
                                        <p:cTn id="28" dur="500" fill="hold"/>
                                        <p:tgtEl>
                                          <p:spTgt spid="42"/>
                                        </p:tgtEl>
                                        <p:attrNameLst>
                                          <p:attrName>ppt_x</p:attrName>
                                        </p:attrNameLst>
                                      </p:cBhvr>
                                      <p:tavLst>
                                        <p:tav tm="0">
                                          <p:val>
                                            <p:strVal val="1+#ppt_w/2"/>
                                          </p:val>
                                        </p:tav>
                                        <p:tav tm="100000">
                                          <p:val>
                                            <p:strVal val="#ppt_x"/>
                                          </p:val>
                                        </p:tav>
                                      </p:tavLst>
                                    </p:anim>
                                    <p:anim calcmode="lin" valueType="num">
                                      <p:cBhvr additive="base">
                                        <p:cTn id="29"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五项工作措施</a:t>
            </a:r>
          </a:p>
        </p:txBody>
      </p:sp>
      <p:sp>
        <p:nvSpPr>
          <p:cNvPr id="23"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grpSp>
        <p:nvGrpSpPr>
          <p:cNvPr id="24" name="组合 23"/>
          <p:cNvGrpSpPr/>
          <p:nvPr/>
        </p:nvGrpSpPr>
        <p:grpSpPr>
          <a:xfrm>
            <a:off x="4103664" y="2418344"/>
            <a:ext cx="1945777" cy="2827421"/>
            <a:chOff x="1317306" y="2452744"/>
            <a:chExt cx="3157875" cy="3915783"/>
          </a:xfrm>
        </p:grpSpPr>
        <p:sp>
          <p:nvSpPr>
            <p:cNvPr id="25" name="圆角矩形 24"/>
            <p:cNvSpPr/>
            <p:nvPr/>
          </p:nvSpPr>
          <p:spPr>
            <a:xfrm>
              <a:off x="1317306" y="2452744"/>
              <a:ext cx="3157875" cy="3915783"/>
            </a:xfrm>
            <a:prstGeom prst="roundRect">
              <a:avLst>
                <a:gd name="adj" fmla="val 547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26" name="圆角矩形 25"/>
            <p:cNvSpPr/>
            <p:nvPr/>
          </p:nvSpPr>
          <p:spPr>
            <a:xfrm>
              <a:off x="2009625" y="2823461"/>
              <a:ext cx="1773235" cy="406666"/>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200" b="1" spc="300" dirty="0" smtClean="0">
                  <a:solidFill>
                    <a:schemeClr val="bg1"/>
                  </a:solidFill>
                  <a:latin typeface="微软雅黑" panose="020B0503020204020204" pitchFamily="34" charset="-122"/>
                  <a:ea typeface="微软雅黑" panose="020B0503020204020204" pitchFamily="34" charset="-122"/>
                </a:rPr>
                <a:t>措施四</a:t>
              </a:r>
              <a:endParaRPr lang="zh-CN" altLang="en-US" sz="1200" b="1" spc="300" dirty="0">
                <a:solidFill>
                  <a:schemeClr val="bg1"/>
                </a:solidFill>
                <a:latin typeface="微软雅黑" panose="020B0503020204020204" pitchFamily="34" charset="-122"/>
                <a:ea typeface="微软雅黑" panose="020B0503020204020204" pitchFamily="34" charset="-122"/>
              </a:endParaRPr>
            </a:p>
          </p:txBody>
        </p:sp>
        <p:sp>
          <p:nvSpPr>
            <p:cNvPr id="27" name="TextBox 2057"/>
            <p:cNvSpPr txBox="1"/>
            <p:nvPr/>
          </p:nvSpPr>
          <p:spPr>
            <a:xfrm>
              <a:off x="1483359" y="3940017"/>
              <a:ext cx="2825768" cy="2317376"/>
            </a:xfrm>
            <a:prstGeom prst="rect">
              <a:avLst/>
            </a:prstGeom>
            <a:noFill/>
          </p:spPr>
          <p:txBody>
            <a:bodyPr wrap="square" rtlCol="0">
              <a:spAutoFit/>
            </a:bodyPr>
            <a:lstStyle/>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认真履行落实一岗双责，切实抓好各项安全要求和管理规范的落实，推行员工排查隐患、带头安全经验分享等激励机制，重点狠抓某某违章，某某危险行业等习惯性行为违章。</a:t>
              </a:r>
            </a:p>
          </p:txBody>
        </p:sp>
        <p:sp>
          <p:nvSpPr>
            <p:cNvPr id="28" name="TextBox 55"/>
            <p:cNvSpPr txBox="1"/>
            <p:nvPr/>
          </p:nvSpPr>
          <p:spPr>
            <a:xfrm>
              <a:off x="1317306" y="3514060"/>
              <a:ext cx="3157875" cy="394266"/>
            </a:xfrm>
            <a:prstGeom prst="rect">
              <a:avLst/>
            </a:prstGeom>
            <a:noFill/>
          </p:spPr>
          <p:txBody>
            <a:bodyPr wrap="square" lIns="68571" tIns="34285" rIns="68571" bIns="34285" rtlCol="0">
              <a:spAutoFit/>
            </a:bodyPr>
            <a:lstStyle/>
            <a:p>
              <a:pPr algn="ctr"/>
              <a:r>
                <a:rPr lang="zh-CN" altLang="en-US" sz="1400" b="1" dirty="0">
                  <a:solidFill>
                    <a:srgbClr val="44546B"/>
                  </a:solidFill>
                  <a:latin typeface="Aparajita" panose="020B0604020202020204" pitchFamily="34" charset="0"/>
                  <a:ea typeface="微软雅黑" panose="020B0503020204020204" pitchFamily="34" charset="-122"/>
                  <a:cs typeface="Aparajita" panose="020B0604020202020204" pitchFamily="34" charset="0"/>
                </a:rPr>
                <a:t>强化安全管理</a:t>
              </a:r>
            </a:p>
          </p:txBody>
        </p:sp>
      </p:grpSp>
      <p:grpSp>
        <p:nvGrpSpPr>
          <p:cNvPr id="30" name="组合 29"/>
          <p:cNvGrpSpPr/>
          <p:nvPr/>
        </p:nvGrpSpPr>
        <p:grpSpPr>
          <a:xfrm>
            <a:off x="6257513" y="2418344"/>
            <a:ext cx="4089645" cy="2827421"/>
            <a:chOff x="1317306" y="2452744"/>
            <a:chExt cx="6637239" cy="3915783"/>
          </a:xfrm>
        </p:grpSpPr>
        <p:sp>
          <p:nvSpPr>
            <p:cNvPr id="31" name="圆角矩形 30"/>
            <p:cNvSpPr/>
            <p:nvPr/>
          </p:nvSpPr>
          <p:spPr>
            <a:xfrm>
              <a:off x="1317306" y="2452744"/>
              <a:ext cx="6637239" cy="3915783"/>
            </a:xfrm>
            <a:prstGeom prst="roundRect">
              <a:avLst>
                <a:gd name="adj" fmla="val 5477"/>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32" name="圆角矩形 31"/>
            <p:cNvSpPr/>
            <p:nvPr/>
          </p:nvSpPr>
          <p:spPr>
            <a:xfrm>
              <a:off x="3556030" y="2800366"/>
              <a:ext cx="2159789" cy="406666"/>
            </a:xfrm>
            <a:prstGeom prst="roundRect">
              <a:avLst>
                <a:gd name="adj" fmla="val 50000"/>
              </a:avLst>
            </a:prstGeom>
            <a:gradFill>
              <a:gsLst>
                <a:gs pos="0">
                  <a:srgbClr val="4473C5"/>
                </a:gs>
                <a:gs pos="100000">
                  <a:srgbClr val="3762AF"/>
                </a:gs>
              </a:gsLst>
              <a:lin ang="5400000" scaled="1"/>
            </a:gradFill>
            <a:ln>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lang="zh-CN" altLang="en-US" sz="1200" b="1" spc="300" dirty="0" smtClean="0">
                  <a:solidFill>
                    <a:schemeClr val="bg1"/>
                  </a:solidFill>
                  <a:latin typeface="微软雅黑" panose="020B0503020204020204" pitchFamily="34" charset="-122"/>
                  <a:ea typeface="微软雅黑" panose="020B0503020204020204" pitchFamily="34" charset="-122"/>
                </a:rPr>
                <a:t>措施五</a:t>
              </a:r>
              <a:endParaRPr lang="zh-CN" altLang="en-US" sz="1200" b="1" spc="300" dirty="0">
                <a:solidFill>
                  <a:schemeClr val="bg1"/>
                </a:solidFill>
                <a:latin typeface="微软雅黑" panose="020B0503020204020204" pitchFamily="34" charset="-122"/>
                <a:ea typeface="微软雅黑" panose="020B0503020204020204" pitchFamily="34" charset="-122"/>
              </a:endParaRPr>
            </a:p>
          </p:txBody>
        </p:sp>
        <p:sp>
          <p:nvSpPr>
            <p:cNvPr id="34" name="TextBox 2057"/>
            <p:cNvSpPr txBox="1"/>
            <p:nvPr/>
          </p:nvSpPr>
          <p:spPr>
            <a:xfrm>
              <a:off x="1483357" y="3979625"/>
              <a:ext cx="6471187" cy="2344371"/>
            </a:xfrm>
            <a:prstGeom prst="rect">
              <a:avLst/>
            </a:prstGeom>
            <a:noFill/>
          </p:spPr>
          <p:txBody>
            <a:bodyPr wrap="square" rtlCol="0">
              <a:spAutoFit/>
            </a:bodyPr>
            <a:lstStyle/>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公司在成管理上坚持以预算为主，并建立了完善的成本预算管理体系，成立了预算管理机构，制定了预算管理办法和监督考核办法，形成了自预算编制、预算执行</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对能单独下达指标和定量考核的费用一律单独下达指标，如对办公费中的电话费、印刷费根据定额标准和实际工作任务全部单独下达预算指标，而不是笼统地下达成本指标。</a:t>
              </a:r>
            </a:p>
            <a:p>
              <a:pPr marL="171450" indent="-171450" algn="just">
                <a:lnSpc>
                  <a:spcPct val="130000"/>
                </a:lnSpc>
                <a:buFont typeface="Wingdings" panose="05000000000000000000" pitchFamily="2" charset="2"/>
                <a:buChar char="n"/>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公司在成本定额管理上，采取定额标准和实际情况相结合的方法，不是简单地套用标准死板地下达预算</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指标。</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TextBox 55"/>
            <p:cNvSpPr txBox="1"/>
            <p:nvPr/>
          </p:nvSpPr>
          <p:spPr>
            <a:xfrm>
              <a:off x="3140011" y="3480633"/>
              <a:ext cx="3157875" cy="394266"/>
            </a:xfrm>
            <a:prstGeom prst="rect">
              <a:avLst/>
            </a:prstGeom>
            <a:noFill/>
          </p:spPr>
          <p:txBody>
            <a:bodyPr wrap="square" lIns="68571" tIns="34285" rIns="68571" bIns="34285" rtlCol="0">
              <a:spAutoFit/>
            </a:bodyPr>
            <a:lstStyle/>
            <a:p>
              <a:pPr algn="ctr"/>
              <a:r>
                <a:rPr lang="zh-CN" altLang="en-US" sz="1400" b="1" dirty="0">
                  <a:solidFill>
                    <a:srgbClr val="44546B"/>
                  </a:solidFill>
                  <a:latin typeface="Aparajita" panose="020B0604020202020204" pitchFamily="34" charset="0"/>
                  <a:ea typeface="微软雅黑" panose="020B0503020204020204" pitchFamily="34" charset="-122"/>
                  <a:cs typeface="Aparajita" panose="020B0604020202020204" pitchFamily="34" charset="0"/>
                </a:rPr>
                <a:t>加强成本管控</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anim calcmode="lin" valueType="num">
                                      <p:cBhvr>
                                        <p:cTn id="8" dur="750" fill="hold"/>
                                        <p:tgtEl>
                                          <p:spTgt spid="22"/>
                                        </p:tgtEl>
                                        <p:attrNameLst>
                                          <p:attrName>ppt_x</p:attrName>
                                        </p:attrNameLst>
                                      </p:cBhvr>
                                      <p:tavLst>
                                        <p:tav tm="0">
                                          <p:val>
                                            <p:strVal val="#ppt_x"/>
                                          </p:val>
                                        </p:tav>
                                        <p:tav tm="100000">
                                          <p:val>
                                            <p:strVal val="#ppt_x"/>
                                          </p:val>
                                        </p:tav>
                                      </p:tavLst>
                                    </p:anim>
                                    <p:anim calcmode="lin" valueType="num">
                                      <p:cBhvr>
                                        <p:cTn id="9" dur="750" fill="hold"/>
                                        <p:tgtEl>
                                          <p:spTgt spid="2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750"/>
                                        <p:tgtEl>
                                          <p:spTgt spid="23"/>
                                        </p:tgtEl>
                                      </p:cBhvr>
                                    </p:animEffect>
                                    <p:anim calcmode="lin" valueType="num">
                                      <p:cBhvr>
                                        <p:cTn id="13" dur="750" fill="hold"/>
                                        <p:tgtEl>
                                          <p:spTgt spid="23"/>
                                        </p:tgtEl>
                                        <p:attrNameLst>
                                          <p:attrName>ppt_x</p:attrName>
                                        </p:attrNameLst>
                                      </p:cBhvr>
                                      <p:tavLst>
                                        <p:tav tm="0">
                                          <p:val>
                                            <p:strVal val="#ppt_x"/>
                                          </p:val>
                                        </p:tav>
                                        <p:tav tm="100000">
                                          <p:val>
                                            <p:strVal val="#ppt_x"/>
                                          </p:val>
                                        </p:tav>
                                      </p:tavLst>
                                    </p:anim>
                                    <p:anim calcmode="lin" valueType="num">
                                      <p:cBhvr>
                                        <p:cTn id="14" dur="750" fill="hold"/>
                                        <p:tgtEl>
                                          <p:spTgt spid="2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 presetClass="entr" presetSubtype="2"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1+#ppt_w/2"/>
                                          </p:val>
                                        </p:tav>
                                        <p:tav tm="100000">
                                          <p:val>
                                            <p:strVal val="#ppt_x"/>
                                          </p:val>
                                        </p:tav>
                                      </p:tavLst>
                                    </p:anim>
                                    <p:anim calcmode="lin" valueType="num">
                                      <p:cBhvr additive="base">
                                        <p:cTn id="19" dur="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fill="hold" nodeType="after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1+#ppt_w/2"/>
                                          </p:val>
                                        </p:tav>
                                        <p:tav tm="100000">
                                          <p:val>
                                            <p:strVal val="#ppt_x"/>
                                          </p:val>
                                        </p:tav>
                                      </p:tavLst>
                                    </p:anim>
                                    <p:anim calcmode="lin" valueType="num">
                                      <p:cBhvr additive="base">
                                        <p:cTn id="24"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657907" y="1857829"/>
            <a:ext cx="7175411" cy="313459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348267" y="1857829"/>
            <a:ext cx="2309641" cy="313459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8"/>
          <p:cNvSpPr txBox="1"/>
          <p:nvPr/>
        </p:nvSpPr>
        <p:spPr>
          <a:xfrm>
            <a:off x="5593661" y="2492995"/>
            <a:ext cx="3242270" cy="807915"/>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ctr"/>
            <a:r>
              <a:rPr lang="zh-CN" altLang="en-US" sz="4800" b="1" spc="600" dirty="0" smtClean="0">
                <a:solidFill>
                  <a:schemeClr val="bg1"/>
                </a:solidFill>
                <a:latin typeface="Adobe 黑体 Std R" panose="020B0400000000000000" pitchFamily="34" charset="-122"/>
                <a:ea typeface="Adobe 黑体 Std R" panose="020B0400000000000000" pitchFamily="34" charset="-122"/>
              </a:rPr>
              <a:t>岗位经历</a:t>
            </a:r>
            <a:endParaRPr lang="en-GB" altLang="zh-CN" sz="4800" b="1" spc="600" dirty="0">
              <a:solidFill>
                <a:schemeClr val="bg1"/>
              </a:solidFill>
              <a:latin typeface="Adobe 黑体 Std R" panose="020B0400000000000000" pitchFamily="34" charset="-122"/>
              <a:ea typeface="Adobe 黑体 Std R" panose="020B0400000000000000" pitchFamily="34" charset="-122"/>
            </a:endParaRPr>
          </a:p>
        </p:txBody>
      </p:sp>
      <p:sp>
        <p:nvSpPr>
          <p:cNvPr id="6" name="TextBox 13"/>
          <p:cNvSpPr txBox="1"/>
          <p:nvPr/>
        </p:nvSpPr>
        <p:spPr>
          <a:xfrm>
            <a:off x="5595466" y="4283878"/>
            <a:ext cx="1110629" cy="276999"/>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个人简历</a:t>
            </a:r>
          </a:p>
        </p:txBody>
      </p:sp>
      <p:sp>
        <p:nvSpPr>
          <p:cNvPr id="7" name="TextBox 14"/>
          <p:cNvSpPr txBox="1"/>
          <p:nvPr/>
        </p:nvSpPr>
        <p:spPr>
          <a:xfrm>
            <a:off x="6773600" y="4283878"/>
            <a:ext cx="1074401" cy="276999"/>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岗位经历</a:t>
            </a:r>
          </a:p>
        </p:txBody>
      </p:sp>
      <p:sp>
        <p:nvSpPr>
          <p:cNvPr id="8" name="TextBox 15"/>
          <p:cNvSpPr txBox="1"/>
          <p:nvPr/>
        </p:nvSpPr>
        <p:spPr>
          <a:xfrm>
            <a:off x="7922281" y="4283878"/>
            <a:ext cx="1444663" cy="276999"/>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重要项目经历</a:t>
            </a:r>
          </a:p>
        </p:txBody>
      </p:sp>
      <p:sp>
        <p:nvSpPr>
          <p:cNvPr id="9" name="Freeform 16"/>
          <p:cNvSpPr/>
          <p:nvPr/>
        </p:nvSpPr>
        <p:spPr bwMode="auto">
          <a:xfrm>
            <a:off x="5459400"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10" name="Freeform 16"/>
          <p:cNvSpPr/>
          <p:nvPr/>
        </p:nvSpPr>
        <p:spPr bwMode="auto">
          <a:xfrm>
            <a:off x="7786215"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11" name="Freeform 16"/>
          <p:cNvSpPr/>
          <p:nvPr/>
        </p:nvSpPr>
        <p:spPr bwMode="auto">
          <a:xfrm>
            <a:off x="6637534"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12" name="TextBox 48"/>
          <p:cNvSpPr txBox="1"/>
          <p:nvPr/>
        </p:nvSpPr>
        <p:spPr>
          <a:xfrm>
            <a:off x="1597091" y="2270752"/>
            <a:ext cx="1810691" cy="1546579"/>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ctr"/>
            <a:r>
              <a:rPr lang="en-US" altLang="zh-CN" sz="9600" spc="600" dirty="0" smtClean="0">
                <a:gradFill>
                  <a:gsLst>
                    <a:gs pos="0">
                      <a:srgbClr val="4473C5"/>
                    </a:gs>
                    <a:gs pos="100000">
                      <a:srgbClr val="3762AF"/>
                    </a:gs>
                  </a:gsLst>
                  <a:lin ang="5400000" scaled="1"/>
                </a:gradFill>
                <a:latin typeface="Impact" panose="020B0806030902050204" pitchFamily="34" charset="0"/>
                <a:ea typeface="微软雅黑" panose="020B0503020204020204" pitchFamily="34" charset="-122"/>
                <a:cs typeface="Aparajita" panose="020B0604020202020204" pitchFamily="34" charset="0"/>
              </a:rPr>
              <a:t>01</a:t>
            </a:r>
            <a:endParaRPr lang="en-GB" altLang="zh-CN" sz="9600" spc="600" dirty="0">
              <a:gradFill>
                <a:gsLst>
                  <a:gs pos="0">
                    <a:srgbClr val="4473C5"/>
                  </a:gs>
                  <a:gs pos="100000">
                    <a:srgbClr val="3762AF"/>
                  </a:gs>
                </a:gsLst>
                <a:lin ang="5400000" scaled="1"/>
              </a:gradFill>
              <a:latin typeface="Impact" panose="020B0806030902050204" pitchFamily="34" charset="0"/>
              <a:ea typeface="微软雅黑" panose="020B0503020204020204" pitchFamily="34" charset="-122"/>
              <a:cs typeface="Aparajita" panose="020B0604020202020204" pitchFamily="34" charset="0"/>
            </a:endParaRPr>
          </a:p>
        </p:txBody>
      </p:sp>
      <p:sp>
        <p:nvSpPr>
          <p:cNvPr id="14" name="矩形 29"/>
          <p:cNvSpPr>
            <a:spLocks noChangeArrowheads="1"/>
          </p:cNvSpPr>
          <p:nvPr/>
        </p:nvSpPr>
        <p:spPr bwMode="auto">
          <a:xfrm>
            <a:off x="1276578" y="3741303"/>
            <a:ext cx="24517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800" dirty="0" smtClean="0">
                <a:solidFill>
                  <a:schemeClr val="tx1">
                    <a:lumMod val="85000"/>
                    <a:lumOff val="15000"/>
                  </a:schemeClr>
                </a:solidFill>
                <a:latin typeface="Impact" panose="020B0806030902050204" pitchFamily="34" charset="0"/>
                <a:ea typeface="微软雅黑" panose="020B0503020204020204" pitchFamily="34" charset="-122"/>
                <a:cs typeface="Aparajita" panose="020B0604020202020204" pitchFamily="34" charset="0"/>
                <a:sym typeface="+mn-lt"/>
              </a:rPr>
              <a:t>PART</a:t>
            </a:r>
            <a:endParaRPr lang="en-US" altLang="zh-CN" sz="4800" dirty="0">
              <a:solidFill>
                <a:schemeClr val="tx1">
                  <a:lumMod val="85000"/>
                  <a:lumOff val="15000"/>
                </a:schemeClr>
              </a:solidFill>
              <a:latin typeface="Impact" panose="020B0806030902050204" pitchFamily="34" charset="0"/>
              <a:ea typeface="微软雅黑" panose="020B0503020204020204" pitchFamily="34" charset="-122"/>
              <a:cs typeface="Aparajita" panose="020B0604020202020204" pitchFamily="34" charset="0"/>
              <a:sym typeface="+mn-lt"/>
            </a:endParaRPr>
          </a:p>
        </p:txBody>
      </p:sp>
      <p:sp>
        <p:nvSpPr>
          <p:cNvPr id="15" name="Rectangle 30"/>
          <p:cNvSpPr>
            <a:spLocks noChangeArrowheads="1"/>
          </p:cNvSpPr>
          <p:nvPr/>
        </p:nvSpPr>
        <p:spPr bwMode="auto">
          <a:xfrm>
            <a:off x="4917292" y="3383396"/>
            <a:ext cx="4595008" cy="429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9" tIns="60954" rIns="121909" bIns="60954">
            <a:spAutoFit/>
          </a:bodyPr>
          <a:lstStyle/>
          <a:p>
            <a:pPr algn="ctr">
              <a:lnSpc>
                <a:spcPct val="130000"/>
              </a:lnSpc>
            </a:pPr>
            <a:r>
              <a:rPr lang="zh-CN" altLang="en-US" sz="800" dirty="0">
                <a:solidFill>
                  <a:schemeClr val="bg1"/>
                </a:solidFill>
                <a:ea typeface="微软雅黑" panose="020B0503020204020204" pitchFamily="34" charset="-122"/>
                <a:cs typeface="+mn-ea"/>
                <a:sym typeface="+mn-lt"/>
              </a:rPr>
              <a:t>本人性格活泼、开朗、有亲和力，善于与人沟通，表达能力强，能认真的对待自己的工作岗位，吃苦耐劳、认真</a:t>
            </a:r>
            <a:r>
              <a:rPr lang="zh-CN" altLang="en-US" sz="800" dirty="0" smtClean="0">
                <a:solidFill>
                  <a:schemeClr val="bg1"/>
                </a:solidFill>
                <a:ea typeface="微软雅黑" panose="020B0503020204020204" pitchFamily="34" charset="-122"/>
                <a:cs typeface="+mn-ea"/>
                <a:sym typeface="+mn-lt"/>
              </a:rPr>
              <a:t>细心</a:t>
            </a:r>
            <a:endParaRPr lang="zh-CN" altLang="en-US" sz="800" dirty="0">
              <a:solidFill>
                <a:schemeClr val="bg1"/>
              </a:solidFill>
              <a:ea typeface="微软雅黑" panose="020B0503020204020204" pitchFamily="34" charset="-122"/>
              <a:cs typeface="+mn-ea"/>
              <a:sym typeface="+mn-lt"/>
            </a:endParaRPr>
          </a:p>
        </p:txBody>
      </p:sp>
      <p:cxnSp>
        <p:nvCxnSpPr>
          <p:cNvPr id="20" name="直接连接符 19"/>
          <p:cNvCxnSpPr/>
          <p:nvPr/>
        </p:nvCxnSpPr>
        <p:spPr>
          <a:xfrm>
            <a:off x="6807417" y="3314376"/>
            <a:ext cx="814758" cy="0"/>
          </a:xfrm>
          <a:prstGeom prst="line">
            <a:avLst/>
          </a:prstGeom>
          <a:ln w="19050">
            <a:solidFill>
              <a:schemeClr val="bg1">
                <a:lumMod val="95000"/>
              </a:schemeClr>
            </a:solidFill>
            <a:prstDash val="solid"/>
          </a:ln>
        </p:spPr>
        <p:style>
          <a:lnRef idx="1">
            <a:schemeClr val="accent1"/>
          </a:lnRef>
          <a:fillRef idx="0">
            <a:schemeClr val="accent1"/>
          </a:fillRef>
          <a:effectRef idx="0">
            <a:schemeClr val="accent1"/>
          </a:effectRef>
          <a:fontRef idx="minor">
            <a:schemeClr val="tx1"/>
          </a:fontRef>
        </p:style>
      </p:cxnSp>
      <p:sp>
        <p:nvSpPr>
          <p:cNvPr id="24" name="任意多边形 23"/>
          <p:cNvSpPr/>
          <p:nvPr/>
        </p:nvSpPr>
        <p:spPr>
          <a:xfrm>
            <a:off x="7135244" y="3949340"/>
            <a:ext cx="159104" cy="159104"/>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4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14:bounceEnd="54000">
                                          <p:cBhvr additive="base">
                                            <p:cTn id="11" dur="1000" fill="hold"/>
                                            <p:tgtEl>
                                              <p:spTgt spid="3"/>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3"/>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1000" fill="hold"/>
                                            <p:tgtEl>
                                              <p:spTgt spid="12"/>
                                            </p:tgtEl>
                                            <p:attrNameLst>
                                              <p:attrName>ppt_y</p:attrName>
                                            </p:attrNameLst>
                                          </p:cBhvr>
                                          <p:tavLst>
                                            <p:tav tm="0">
                                              <p:val>
                                                <p:strVal val="#ppt_y+.1"/>
                                              </p:val>
                                            </p:tav>
                                            <p:tav tm="100000">
                                              <p:val>
                                                <p:strVal val="#ppt_y"/>
                                              </p:val>
                                            </p:tav>
                                          </p:tavLst>
                                        </p:anim>
                                      </p:childTnLst>
                                    </p:cTn>
                                  </p:par>
                                  <p:par>
                                    <p:cTn id="18" presetID="16" presetClass="entr" presetSubtype="37" fill="hold" grpId="0" nodeType="withEffect">
                                      <p:stCondLst>
                                        <p:cond delay="500"/>
                                      </p:stCondLst>
                                      <p:childTnLst>
                                        <p:set>
                                          <p:cBhvr>
                                            <p:cTn id="19" dur="1" fill="hold">
                                              <p:stCondLst>
                                                <p:cond delay="0"/>
                                              </p:stCondLst>
                                            </p:cTn>
                                            <p:tgtEl>
                                              <p:spTgt spid="14"/>
                                            </p:tgtEl>
                                            <p:attrNameLst>
                                              <p:attrName>style.visibility</p:attrName>
                                            </p:attrNameLst>
                                          </p:cBhvr>
                                          <p:to>
                                            <p:strVal val="visible"/>
                                          </p:to>
                                        </p:set>
                                        <p:animEffect transition="in" filter="barn(outVertical)">
                                          <p:cBhvr>
                                            <p:cTn id="20" dur="500"/>
                                            <p:tgtEl>
                                              <p:spTgt spid="14"/>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5"/>
                                            </p:tgtEl>
                                            <p:attrNameLst>
                                              <p:attrName>ppt_y</p:attrName>
                                            </p:attrNameLst>
                                          </p:cBhvr>
                                          <p:tavLst>
                                            <p:tav tm="0">
                                              <p:val>
                                                <p:strVal val="#ppt_y"/>
                                              </p:val>
                                            </p:tav>
                                            <p:tav tm="100000">
                                              <p:val>
                                                <p:strVal val="#ppt_y"/>
                                              </p:val>
                                            </p:tav>
                                          </p:tavLst>
                                        </p:anim>
                                        <p:anim calcmode="lin" valueType="num">
                                          <p:cBhvr>
                                            <p:cTn id="2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5"/>
                                            </p:tgtEl>
                                          </p:cBhvr>
                                        </p:animEffect>
                                      </p:childTnLst>
                                    </p:cTn>
                                  </p:par>
                                  <p:par>
                                    <p:cTn id="29" presetID="22" presetClass="entr" presetSubtype="8"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649"/>
                                </p:stCondLst>
                                <p:childTnLst>
                                  <p:par>
                                    <p:cTn id="33" presetID="52" presetClass="entr" presetSubtype="0" fill="hold" grpId="0" nodeType="afterEffect">
                                      <p:stCondLst>
                                        <p:cond delay="0"/>
                                      </p:stCondLst>
                                      <p:iterate type="lt">
                                        <p:tmPct val="15000"/>
                                      </p:iterate>
                                      <p:childTnLst>
                                        <p:set>
                                          <p:cBhvr>
                                            <p:cTn id="34" dur="1" fill="hold">
                                              <p:stCondLst>
                                                <p:cond delay="0"/>
                                              </p:stCondLst>
                                            </p:cTn>
                                            <p:tgtEl>
                                              <p:spTgt spid="15"/>
                                            </p:tgtEl>
                                            <p:attrNameLst>
                                              <p:attrName>style.visibility</p:attrName>
                                            </p:attrNameLst>
                                          </p:cBhvr>
                                          <p:to>
                                            <p:strVal val="visible"/>
                                          </p:to>
                                        </p:set>
                                        <p:animScale>
                                          <p:cBhvr>
                                            <p:cTn id="35" dur="5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15"/>
                                            </p:tgtEl>
                                            <p:attrNameLst>
                                              <p:attrName>ppt_x</p:attrName>
                                              <p:attrName>ppt_y</p:attrName>
                                            </p:attrNameLst>
                                          </p:cBhvr>
                                        </p:animMotion>
                                        <p:animEffect transition="in" filter="fade">
                                          <p:cBhvr>
                                            <p:cTn id="37" dur="500"/>
                                            <p:tgtEl>
                                              <p:spTgt spid="15"/>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1000"/>
                                            <p:tgtEl>
                                              <p:spTgt spid="24"/>
                                            </p:tgtEl>
                                          </p:cBhvr>
                                        </p:animEffect>
                                        <p:anim calcmode="lin" valueType="num">
                                          <p:cBhvr>
                                            <p:cTn id="41" dur="1000" fill="hold"/>
                                            <p:tgtEl>
                                              <p:spTgt spid="24"/>
                                            </p:tgtEl>
                                            <p:attrNameLst>
                                              <p:attrName>ppt_x</p:attrName>
                                            </p:attrNameLst>
                                          </p:cBhvr>
                                          <p:tavLst>
                                            <p:tav tm="0">
                                              <p:val>
                                                <p:strVal val="#ppt_x"/>
                                              </p:val>
                                            </p:tav>
                                            <p:tav tm="100000">
                                              <p:val>
                                                <p:strVal val="#ppt_x"/>
                                              </p:val>
                                            </p:tav>
                                          </p:tavLst>
                                        </p:anim>
                                        <p:anim calcmode="lin" valueType="num">
                                          <p:cBhvr>
                                            <p:cTn id="42" dur="1000" fill="hold"/>
                                            <p:tgtEl>
                                              <p:spTgt spid="24"/>
                                            </p:tgtEl>
                                            <p:attrNameLst>
                                              <p:attrName>ppt_y</p:attrName>
                                            </p:attrNameLst>
                                          </p:cBhvr>
                                          <p:tavLst>
                                            <p:tav tm="0">
                                              <p:val>
                                                <p:strVal val="#ppt_y-.1"/>
                                              </p:val>
                                            </p:tav>
                                            <p:tav tm="100000">
                                              <p:val>
                                                <p:strVal val="#ppt_y"/>
                                              </p:val>
                                            </p:tav>
                                          </p:tavLst>
                                        </p:anim>
                                      </p:childTnLst>
                                    </p:cTn>
                                  </p:par>
                                </p:childTnLst>
                              </p:cTn>
                            </p:par>
                            <p:par>
                              <p:cTn id="43" fill="hold">
                                <p:stCondLst>
                                  <p:cond delay="4900"/>
                                </p:stCondLst>
                                <p:childTnLst>
                                  <p:par>
                                    <p:cTn id="44" presetID="2" presetClass="entr" presetSubtype="8" fill="hold" grpId="0" nodeType="afterEffect" p14:presetBounceEnd="40000">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14:bounceEnd="40000">
                                          <p:cBhvr additive="base">
                                            <p:cTn id="46" dur="500" fill="hold"/>
                                            <p:tgtEl>
                                              <p:spTgt spid="9"/>
                                            </p:tgtEl>
                                            <p:attrNameLst>
                                              <p:attrName>ppt_x</p:attrName>
                                            </p:attrNameLst>
                                          </p:cBhvr>
                                          <p:tavLst>
                                            <p:tav tm="0">
                                              <p:val>
                                                <p:strVal val="0-#ppt_w/2"/>
                                              </p:val>
                                            </p:tav>
                                            <p:tav tm="100000">
                                              <p:val>
                                                <p:strVal val="#ppt_x"/>
                                              </p:val>
                                            </p:tav>
                                          </p:tavLst>
                                        </p:anim>
                                        <p:anim calcmode="lin" valueType="num" p14:bounceEnd="40000">
                                          <p:cBhvr additive="base">
                                            <p:cTn id="47" dur="500" fill="hold"/>
                                            <p:tgtEl>
                                              <p:spTgt spid="9"/>
                                            </p:tgtEl>
                                            <p:attrNameLst>
                                              <p:attrName>ppt_y</p:attrName>
                                            </p:attrNameLst>
                                          </p:cBhvr>
                                          <p:tavLst>
                                            <p:tav tm="0">
                                              <p:val>
                                                <p:strVal val="#ppt_y"/>
                                              </p:val>
                                            </p:tav>
                                            <p:tav tm="100000">
                                              <p:val>
                                                <p:strVal val="#ppt_y"/>
                                              </p:val>
                                            </p:tav>
                                          </p:tavLst>
                                        </p:anim>
                                      </p:childTnLst>
                                    </p:cTn>
                                  </p:par>
                                </p:childTnLst>
                              </p:cTn>
                            </p:par>
                            <p:par>
                              <p:cTn id="48" fill="hold">
                                <p:stCondLst>
                                  <p:cond delay="540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par>
                              <p:cTn id="52" fill="hold">
                                <p:stCondLst>
                                  <p:cond delay="5900"/>
                                </p:stCondLst>
                                <p:childTnLst>
                                  <p:par>
                                    <p:cTn id="53" presetID="2" presetClass="entr" presetSubtype="8" fill="hold" grpId="0" nodeType="afterEffect" p14:presetBounceEnd="40000">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14:bounceEnd="40000">
                                          <p:cBhvr additive="base">
                                            <p:cTn id="55" dur="500" fill="hold"/>
                                            <p:tgtEl>
                                              <p:spTgt spid="11"/>
                                            </p:tgtEl>
                                            <p:attrNameLst>
                                              <p:attrName>ppt_x</p:attrName>
                                            </p:attrNameLst>
                                          </p:cBhvr>
                                          <p:tavLst>
                                            <p:tav tm="0">
                                              <p:val>
                                                <p:strVal val="0-#ppt_w/2"/>
                                              </p:val>
                                            </p:tav>
                                            <p:tav tm="100000">
                                              <p:val>
                                                <p:strVal val="#ppt_x"/>
                                              </p:val>
                                            </p:tav>
                                          </p:tavLst>
                                        </p:anim>
                                        <p:anim calcmode="lin" valueType="num" p14:bounceEnd="40000">
                                          <p:cBhvr additive="base">
                                            <p:cTn id="56" dur="500" fill="hold"/>
                                            <p:tgtEl>
                                              <p:spTgt spid="11"/>
                                            </p:tgtEl>
                                            <p:attrNameLst>
                                              <p:attrName>ppt_y</p:attrName>
                                            </p:attrNameLst>
                                          </p:cBhvr>
                                          <p:tavLst>
                                            <p:tav tm="0">
                                              <p:val>
                                                <p:strVal val="#ppt_y"/>
                                              </p:val>
                                            </p:tav>
                                            <p:tav tm="100000">
                                              <p:val>
                                                <p:strVal val="#ppt_y"/>
                                              </p:val>
                                            </p:tav>
                                          </p:tavLst>
                                        </p:anim>
                                      </p:childTnLst>
                                    </p:cTn>
                                  </p:par>
                                </p:childTnLst>
                              </p:cTn>
                            </p:par>
                            <p:par>
                              <p:cTn id="57" fill="hold">
                                <p:stCondLst>
                                  <p:cond delay="6400"/>
                                </p:stCondLst>
                                <p:childTnLst>
                                  <p:par>
                                    <p:cTn id="58" presetID="22" presetClass="entr" presetSubtype="8"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wipe(left)">
                                          <p:cBhvr>
                                            <p:cTn id="60" dur="500"/>
                                            <p:tgtEl>
                                              <p:spTgt spid="7"/>
                                            </p:tgtEl>
                                          </p:cBhvr>
                                        </p:animEffect>
                                      </p:childTnLst>
                                    </p:cTn>
                                  </p:par>
                                </p:childTnLst>
                              </p:cTn>
                            </p:par>
                            <p:par>
                              <p:cTn id="61" fill="hold">
                                <p:stCondLst>
                                  <p:cond delay="6900"/>
                                </p:stCondLst>
                                <p:childTnLst>
                                  <p:par>
                                    <p:cTn id="62" presetID="2" presetClass="entr" presetSubtype="8" fill="hold" grpId="0" nodeType="afterEffect" p14:presetBounceEnd="40000">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14:bounceEnd="40000">
                                          <p:cBhvr additive="base">
                                            <p:cTn id="64" dur="500" fill="hold"/>
                                            <p:tgtEl>
                                              <p:spTgt spid="10"/>
                                            </p:tgtEl>
                                            <p:attrNameLst>
                                              <p:attrName>ppt_x</p:attrName>
                                            </p:attrNameLst>
                                          </p:cBhvr>
                                          <p:tavLst>
                                            <p:tav tm="0">
                                              <p:val>
                                                <p:strVal val="0-#ppt_w/2"/>
                                              </p:val>
                                            </p:tav>
                                            <p:tav tm="100000">
                                              <p:val>
                                                <p:strVal val="#ppt_x"/>
                                              </p:val>
                                            </p:tav>
                                          </p:tavLst>
                                        </p:anim>
                                        <p:anim calcmode="lin" valueType="num" p14:bounceEnd="40000">
                                          <p:cBhvr additive="base">
                                            <p:cTn id="65" dur="500" fill="hold"/>
                                            <p:tgtEl>
                                              <p:spTgt spid="10"/>
                                            </p:tgtEl>
                                            <p:attrNameLst>
                                              <p:attrName>ppt_y</p:attrName>
                                            </p:attrNameLst>
                                          </p:cBhvr>
                                          <p:tavLst>
                                            <p:tav tm="0">
                                              <p:val>
                                                <p:strVal val="#ppt_y"/>
                                              </p:val>
                                            </p:tav>
                                            <p:tav tm="100000">
                                              <p:val>
                                                <p:strVal val="#ppt_y"/>
                                              </p:val>
                                            </p:tav>
                                          </p:tavLst>
                                        </p:anim>
                                      </p:childTnLst>
                                    </p:cTn>
                                  </p:par>
                                </p:childTnLst>
                              </p:cTn>
                            </p:par>
                            <p:par>
                              <p:cTn id="66" fill="hold">
                                <p:stCondLst>
                                  <p:cond delay="7400"/>
                                </p:stCondLst>
                                <p:childTnLst>
                                  <p:par>
                                    <p:cTn id="67" presetID="22" presetClass="entr" presetSubtype="8" fill="hold" grpId="0" nodeType="after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wipe(left)">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5" grpId="0"/>
          <p:bldP spid="6" grpId="0"/>
          <p:bldP spid="7" grpId="0"/>
          <p:bldP spid="8" grpId="0"/>
          <p:bldP spid="9" grpId="0" animBg="1"/>
          <p:bldP spid="10" grpId="0" animBg="1"/>
          <p:bldP spid="11" grpId="0" animBg="1"/>
          <p:bldP spid="12" grpId="0"/>
          <p:bldP spid="14" grpId="0"/>
          <p:bldP spid="15" grpId="0"/>
          <p:bldP spid="2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1000" fill="hold"/>
                                            <p:tgtEl>
                                              <p:spTgt spid="12"/>
                                            </p:tgtEl>
                                            <p:attrNameLst>
                                              <p:attrName>ppt_y</p:attrName>
                                            </p:attrNameLst>
                                          </p:cBhvr>
                                          <p:tavLst>
                                            <p:tav tm="0">
                                              <p:val>
                                                <p:strVal val="#ppt_y+.1"/>
                                              </p:val>
                                            </p:tav>
                                            <p:tav tm="100000">
                                              <p:val>
                                                <p:strVal val="#ppt_y"/>
                                              </p:val>
                                            </p:tav>
                                          </p:tavLst>
                                        </p:anim>
                                      </p:childTnLst>
                                    </p:cTn>
                                  </p:par>
                                  <p:par>
                                    <p:cTn id="18" presetID="16" presetClass="entr" presetSubtype="37" fill="hold" grpId="0" nodeType="withEffect">
                                      <p:stCondLst>
                                        <p:cond delay="500"/>
                                      </p:stCondLst>
                                      <p:childTnLst>
                                        <p:set>
                                          <p:cBhvr>
                                            <p:cTn id="19" dur="1" fill="hold">
                                              <p:stCondLst>
                                                <p:cond delay="0"/>
                                              </p:stCondLst>
                                            </p:cTn>
                                            <p:tgtEl>
                                              <p:spTgt spid="14"/>
                                            </p:tgtEl>
                                            <p:attrNameLst>
                                              <p:attrName>style.visibility</p:attrName>
                                            </p:attrNameLst>
                                          </p:cBhvr>
                                          <p:to>
                                            <p:strVal val="visible"/>
                                          </p:to>
                                        </p:set>
                                        <p:animEffect transition="in" filter="barn(outVertical)">
                                          <p:cBhvr>
                                            <p:cTn id="20" dur="500"/>
                                            <p:tgtEl>
                                              <p:spTgt spid="14"/>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5"/>
                                            </p:tgtEl>
                                            <p:attrNameLst>
                                              <p:attrName>ppt_y</p:attrName>
                                            </p:attrNameLst>
                                          </p:cBhvr>
                                          <p:tavLst>
                                            <p:tav tm="0">
                                              <p:val>
                                                <p:strVal val="#ppt_y"/>
                                              </p:val>
                                            </p:tav>
                                            <p:tav tm="100000">
                                              <p:val>
                                                <p:strVal val="#ppt_y"/>
                                              </p:val>
                                            </p:tav>
                                          </p:tavLst>
                                        </p:anim>
                                        <p:anim calcmode="lin" valueType="num">
                                          <p:cBhvr>
                                            <p:cTn id="2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5"/>
                                            </p:tgtEl>
                                          </p:cBhvr>
                                        </p:animEffect>
                                      </p:childTnLst>
                                    </p:cTn>
                                  </p:par>
                                  <p:par>
                                    <p:cTn id="29" presetID="22" presetClass="entr" presetSubtype="8"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649"/>
                                </p:stCondLst>
                                <p:childTnLst>
                                  <p:par>
                                    <p:cTn id="33" presetID="52" presetClass="entr" presetSubtype="0" fill="hold" grpId="0" nodeType="afterEffect">
                                      <p:stCondLst>
                                        <p:cond delay="0"/>
                                      </p:stCondLst>
                                      <p:iterate type="lt">
                                        <p:tmPct val="15000"/>
                                      </p:iterate>
                                      <p:childTnLst>
                                        <p:set>
                                          <p:cBhvr>
                                            <p:cTn id="34" dur="1" fill="hold">
                                              <p:stCondLst>
                                                <p:cond delay="0"/>
                                              </p:stCondLst>
                                            </p:cTn>
                                            <p:tgtEl>
                                              <p:spTgt spid="15"/>
                                            </p:tgtEl>
                                            <p:attrNameLst>
                                              <p:attrName>style.visibility</p:attrName>
                                            </p:attrNameLst>
                                          </p:cBhvr>
                                          <p:to>
                                            <p:strVal val="visible"/>
                                          </p:to>
                                        </p:set>
                                        <p:animScale>
                                          <p:cBhvr>
                                            <p:cTn id="35" dur="5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15"/>
                                            </p:tgtEl>
                                            <p:attrNameLst>
                                              <p:attrName>ppt_x</p:attrName>
                                              <p:attrName>ppt_y</p:attrName>
                                            </p:attrNameLst>
                                          </p:cBhvr>
                                        </p:animMotion>
                                        <p:animEffect transition="in" filter="fade">
                                          <p:cBhvr>
                                            <p:cTn id="37" dur="500"/>
                                            <p:tgtEl>
                                              <p:spTgt spid="15"/>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1000"/>
                                            <p:tgtEl>
                                              <p:spTgt spid="24"/>
                                            </p:tgtEl>
                                          </p:cBhvr>
                                        </p:animEffect>
                                        <p:anim calcmode="lin" valueType="num">
                                          <p:cBhvr>
                                            <p:cTn id="41" dur="1000" fill="hold"/>
                                            <p:tgtEl>
                                              <p:spTgt spid="24"/>
                                            </p:tgtEl>
                                            <p:attrNameLst>
                                              <p:attrName>ppt_x</p:attrName>
                                            </p:attrNameLst>
                                          </p:cBhvr>
                                          <p:tavLst>
                                            <p:tav tm="0">
                                              <p:val>
                                                <p:strVal val="#ppt_x"/>
                                              </p:val>
                                            </p:tav>
                                            <p:tav tm="100000">
                                              <p:val>
                                                <p:strVal val="#ppt_x"/>
                                              </p:val>
                                            </p:tav>
                                          </p:tavLst>
                                        </p:anim>
                                        <p:anim calcmode="lin" valueType="num">
                                          <p:cBhvr>
                                            <p:cTn id="42" dur="1000" fill="hold"/>
                                            <p:tgtEl>
                                              <p:spTgt spid="24"/>
                                            </p:tgtEl>
                                            <p:attrNameLst>
                                              <p:attrName>ppt_y</p:attrName>
                                            </p:attrNameLst>
                                          </p:cBhvr>
                                          <p:tavLst>
                                            <p:tav tm="0">
                                              <p:val>
                                                <p:strVal val="#ppt_y-.1"/>
                                              </p:val>
                                            </p:tav>
                                            <p:tav tm="100000">
                                              <p:val>
                                                <p:strVal val="#ppt_y"/>
                                              </p:val>
                                            </p:tav>
                                          </p:tavLst>
                                        </p:anim>
                                      </p:childTnLst>
                                    </p:cTn>
                                  </p:par>
                                </p:childTnLst>
                              </p:cTn>
                            </p:par>
                            <p:par>
                              <p:cTn id="43" fill="hold">
                                <p:stCondLst>
                                  <p:cond delay="4900"/>
                                </p:stCondLst>
                                <p:childTnLst>
                                  <p:par>
                                    <p:cTn id="44" presetID="2" presetClass="entr" presetSubtype="8"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0-#ppt_w/2"/>
                                              </p:val>
                                            </p:tav>
                                            <p:tav tm="100000">
                                              <p:val>
                                                <p:strVal val="#ppt_x"/>
                                              </p:val>
                                            </p:tav>
                                          </p:tavLst>
                                        </p:anim>
                                        <p:anim calcmode="lin" valueType="num">
                                          <p:cBhvr additive="base">
                                            <p:cTn id="47" dur="500" fill="hold"/>
                                            <p:tgtEl>
                                              <p:spTgt spid="9"/>
                                            </p:tgtEl>
                                            <p:attrNameLst>
                                              <p:attrName>ppt_y</p:attrName>
                                            </p:attrNameLst>
                                          </p:cBhvr>
                                          <p:tavLst>
                                            <p:tav tm="0">
                                              <p:val>
                                                <p:strVal val="#ppt_y"/>
                                              </p:val>
                                            </p:tav>
                                            <p:tav tm="100000">
                                              <p:val>
                                                <p:strVal val="#ppt_y"/>
                                              </p:val>
                                            </p:tav>
                                          </p:tavLst>
                                        </p:anim>
                                      </p:childTnLst>
                                    </p:cTn>
                                  </p:par>
                                </p:childTnLst>
                              </p:cTn>
                            </p:par>
                            <p:par>
                              <p:cTn id="48" fill="hold">
                                <p:stCondLst>
                                  <p:cond delay="540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par>
                              <p:cTn id="52" fill="hold">
                                <p:stCondLst>
                                  <p:cond delay="5900"/>
                                </p:stCondLst>
                                <p:childTnLst>
                                  <p:par>
                                    <p:cTn id="53" presetID="2" presetClass="entr" presetSubtype="8"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0-#ppt_w/2"/>
                                              </p:val>
                                            </p:tav>
                                            <p:tav tm="100000">
                                              <p:val>
                                                <p:strVal val="#ppt_x"/>
                                              </p:val>
                                            </p:tav>
                                          </p:tavLst>
                                        </p:anim>
                                        <p:anim calcmode="lin" valueType="num">
                                          <p:cBhvr additive="base">
                                            <p:cTn id="56" dur="500" fill="hold"/>
                                            <p:tgtEl>
                                              <p:spTgt spid="11"/>
                                            </p:tgtEl>
                                            <p:attrNameLst>
                                              <p:attrName>ppt_y</p:attrName>
                                            </p:attrNameLst>
                                          </p:cBhvr>
                                          <p:tavLst>
                                            <p:tav tm="0">
                                              <p:val>
                                                <p:strVal val="#ppt_y"/>
                                              </p:val>
                                            </p:tav>
                                            <p:tav tm="100000">
                                              <p:val>
                                                <p:strVal val="#ppt_y"/>
                                              </p:val>
                                            </p:tav>
                                          </p:tavLst>
                                        </p:anim>
                                      </p:childTnLst>
                                    </p:cTn>
                                  </p:par>
                                </p:childTnLst>
                              </p:cTn>
                            </p:par>
                            <p:par>
                              <p:cTn id="57" fill="hold">
                                <p:stCondLst>
                                  <p:cond delay="6400"/>
                                </p:stCondLst>
                                <p:childTnLst>
                                  <p:par>
                                    <p:cTn id="58" presetID="22" presetClass="entr" presetSubtype="8"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wipe(left)">
                                          <p:cBhvr>
                                            <p:cTn id="60" dur="500"/>
                                            <p:tgtEl>
                                              <p:spTgt spid="7"/>
                                            </p:tgtEl>
                                          </p:cBhvr>
                                        </p:animEffect>
                                      </p:childTnLst>
                                    </p:cTn>
                                  </p:par>
                                </p:childTnLst>
                              </p:cTn>
                            </p:par>
                            <p:par>
                              <p:cTn id="61" fill="hold">
                                <p:stCondLst>
                                  <p:cond delay="6900"/>
                                </p:stCondLst>
                                <p:childTnLst>
                                  <p:par>
                                    <p:cTn id="62" presetID="2" presetClass="entr" presetSubtype="8"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additive="base">
                                            <p:cTn id="64" dur="500" fill="hold"/>
                                            <p:tgtEl>
                                              <p:spTgt spid="10"/>
                                            </p:tgtEl>
                                            <p:attrNameLst>
                                              <p:attrName>ppt_x</p:attrName>
                                            </p:attrNameLst>
                                          </p:cBhvr>
                                          <p:tavLst>
                                            <p:tav tm="0">
                                              <p:val>
                                                <p:strVal val="0-#ppt_w/2"/>
                                              </p:val>
                                            </p:tav>
                                            <p:tav tm="100000">
                                              <p:val>
                                                <p:strVal val="#ppt_x"/>
                                              </p:val>
                                            </p:tav>
                                          </p:tavLst>
                                        </p:anim>
                                        <p:anim calcmode="lin" valueType="num">
                                          <p:cBhvr additive="base">
                                            <p:cTn id="65" dur="500" fill="hold"/>
                                            <p:tgtEl>
                                              <p:spTgt spid="10"/>
                                            </p:tgtEl>
                                            <p:attrNameLst>
                                              <p:attrName>ppt_y</p:attrName>
                                            </p:attrNameLst>
                                          </p:cBhvr>
                                          <p:tavLst>
                                            <p:tav tm="0">
                                              <p:val>
                                                <p:strVal val="#ppt_y"/>
                                              </p:val>
                                            </p:tav>
                                            <p:tav tm="100000">
                                              <p:val>
                                                <p:strVal val="#ppt_y"/>
                                              </p:val>
                                            </p:tav>
                                          </p:tavLst>
                                        </p:anim>
                                      </p:childTnLst>
                                    </p:cTn>
                                  </p:par>
                                </p:childTnLst>
                              </p:cTn>
                            </p:par>
                            <p:par>
                              <p:cTn id="66" fill="hold">
                                <p:stCondLst>
                                  <p:cond delay="7400"/>
                                </p:stCondLst>
                                <p:childTnLst>
                                  <p:par>
                                    <p:cTn id="67" presetID="22" presetClass="entr" presetSubtype="8" fill="hold" grpId="0" nodeType="after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wipe(left)">
                                          <p:cBhvr>
                                            <p:cTn id="6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5" grpId="0"/>
          <p:bldP spid="6" grpId="0"/>
          <p:bldP spid="7" grpId="0"/>
          <p:bldP spid="8" grpId="0"/>
          <p:bldP spid="9" grpId="0" animBg="1"/>
          <p:bldP spid="10" grpId="0" animBg="1"/>
          <p:bldP spid="11" grpId="0" animBg="1"/>
          <p:bldP spid="12" grpId="0"/>
          <p:bldP spid="14" grpId="0"/>
          <p:bldP spid="15" grpId="0"/>
          <p:bldP spid="24" grpId="0" animBg="1"/>
        </p:bldLst>
      </p:timing>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657907" y="1075989"/>
            <a:ext cx="7175411" cy="469827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348267" y="1075989"/>
            <a:ext cx="2309641" cy="469827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36"/>
          <p:cNvSpPr txBox="1"/>
          <p:nvPr/>
        </p:nvSpPr>
        <p:spPr>
          <a:xfrm>
            <a:off x="1536368" y="1936638"/>
            <a:ext cx="2736304" cy="954107"/>
          </a:xfrm>
          <a:prstGeom prst="rect">
            <a:avLst/>
          </a:prstGeom>
          <a:noFill/>
        </p:spPr>
        <p:txBody>
          <a:bodyPr wrap="squar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小 结 </a:t>
            </a:r>
            <a:r>
              <a:rPr lang="en-US" altLang="zh-CN" sz="2800" b="1" dirty="0" smtClean="0">
                <a:solidFill>
                  <a:schemeClr val="bg1"/>
                </a:solidFill>
                <a:latin typeface="微软雅黑" panose="020B0503020204020204" pitchFamily="34" charset="-122"/>
                <a:ea typeface="微软雅黑" panose="020B0503020204020204" pitchFamily="34" charset="-122"/>
              </a:rPr>
              <a:t>/ </a:t>
            </a:r>
            <a:r>
              <a:rPr lang="en-US" altLang="zh-CN" sz="2800" dirty="0" smtClean="0">
                <a:solidFill>
                  <a:schemeClr val="bg1"/>
                </a:solidFill>
                <a:latin typeface="Aparajita" panose="020B0604020202020204" pitchFamily="34" charset="0"/>
                <a:ea typeface="微软雅黑" panose="020B0503020204020204" pitchFamily="34" charset="-122"/>
                <a:cs typeface="Aparajita" panose="020B0604020202020204" pitchFamily="34" charset="0"/>
              </a:rPr>
              <a:t>SUMMARY</a:t>
            </a:r>
            <a:endParaRPr lang="zh-CN" altLang="en-US" sz="2800" dirty="0">
              <a:solidFill>
                <a:schemeClr val="bg1"/>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45" name="矩形 44"/>
          <p:cNvSpPr/>
          <p:nvPr/>
        </p:nvSpPr>
        <p:spPr>
          <a:xfrm>
            <a:off x="4143441" y="1960902"/>
            <a:ext cx="6287938" cy="1349693"/>
          </a:xfrm>
          <a:prstGeom prst="rect">
            <a:avLst/>
          </a:prstGeom>
          <a:blipFill dpi="0" rotWithShape="1">
            <a:blip r:embed="rId3" cstate="screen"/>
            <a:srcRect/>
            <a:stretch>
              <a:fillRect/>
            </a:stretch>
          </a:blipFill>
          <a:ln>
            <a:noFill/>
          </a:ln>
          <a:effectLst>
            <a:outerShdw blurRad="1905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4143441" y="3605605"/>
            <a:ext cx="6287938" cy="1154162"/>
          </a:xfrm>
          <a:prstGeom prst="rect">
            <a:avLst/>
          </a:prstGeom>
        </p:spPr>
        <p:txBody>
          <a:bodyPr wrap="square">
            <a:spAutoFit/>
          </a:bodyPr>
          <a:lstStyle/>
          <a:p>
            <a:pPr algn="just">
              <a:lnSpc>
                <a:spcPct val="150000"/>
              </a:lnSpc>
            </a:pPr>
            <a:r>
              <a:rPr lang="zh-CN" altLang="en-US" sz="1600" b="1" dirty="0" smtClean="0">
                <a:solidFill>
                  <a:schemeClr val="tx1">
                    <a:lumMod val="75000"/>
                    <a:lumOff val="25000"/>
                  </a:schemeClr>
                </a:solidFill>
                <a:latin typeface="微软雅黑" panose="020B0503020204020204" pitchFamily="34" charset="-122"/>
                <a:ea typeface="微软雅黑" panose="020B0503020204020204" pitchFamily="34" charset="-122"/>
              </a:rPr>
              <a:t>竞聘活动是</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一次自我反思和提升。</a:t>
            </a:r>
          </a:p>
          <a:p>
            <a:pPr algn="just">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竞聘成功，意味着新的责任与信任，不成功则表示还需努力，还需要成长。无论结果如何，我将更进一步加强学习和锻炼，埋头苦干，积极迎接工作中的各项挑战，提高应对复杂问题的能力，更加严格要求自己，为公司的发展做出应有贡献。</a:t>
            </a:r>
          </a:p>
        </p:txBody>
      </p:sp>
      <p:sp>
        <p:nvSpPr>
          <p:cNvPr id="48" name="任意多边形 47"/>
          <p:cNvSpPr/>
          <p:nvPr/>
        </p:nvSpPr>
        <p:spPr>
          <a:xfrm>
            <a:off x="1699446" y="3095572"/>
            <a:ext cx="225607" cy="225607"/>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9" name="Rectangle 30"/>
          <p:cNvSpPr>
            <a:spLocks noChangeArrowheads="1"/>
          </p:cNvSpPr>
          <p:nvPr/>
        </p:nvSpPr>
        <p:spPr bwMode="auto">
          <a:xfrm>
            <a:off x="1536368" y="3534821"/>
            <a:ext cx="1773424" cy="1277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9" tIns="60954" rIns="121909" bIns="60954">
            <a:spAutoFit/>
          </a:bodyPr>
          <a:lstStyle/>
          <a:p>
            <a:pPr algn="just">
              <a:lnSpc>
                <a:spcPct val="150000"/>
              </a:lnSpc>
            </a:pPr>
            <a:r>
              <a:rPr lang="zh-CN" altLang="en-US" sz="1000" dirty="0">
                <a:solidFill>
                  <a:schemeClr val="bg1"/>
                </a:solidFill>
                <a:ea typeface="微软雅黑" panose="020B0503020204020204" pitchFamily="34" charset="-122"/>
                <a:cs typeface="+mn-ea"/>
                <a:sym typeface="+mn-lt"/>
              </a:rPr>
              <a:t>本人性格活泼、开朗、有亲和力，善于与人沟通，表达能力强，能认真的对待自己的工作岗位，吃苦耐劳、认真</a:t>
            </a:r>
            <a:r>
              <a:rPr lang="zh-CN" altLang="en-US" sz="1000" dirty="0" smtClean="0">
                <a:solidFill>
                  <a:schemeClr val="bg1"/>
                </a:solidFill>
                <a:ea typeface="微软雅黑" panose="020B0503020204020204" pitchFamily="34" charset="-122"/>
                <a:cs typeface="+mn-ea"/>
                <a:sym typeface="+mn-lt"/>
              </a:rPr>
              <a:t>细心。</a:t>
            </a:r>
            <a:endParaRPr lang="zh-CN" altLang="en-US" sz="1000" dirty="0">
              <a:solidFill>
                <a:schemeClr val="bg1"/>
              </a:solidFill>
              <a:ea typeface="微软雅黑" panose="020B0503020204020204" pitchFamily="34" charset="-122"/>
              <a:cs typeface="+mn-ea"/>
              <a:sym typeface="+mn-lt"/>
            </a:endParaRPr>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14:bounceEnd="54000">
                                          <p:cBhvr additive="base">
                                            <p:cTn id="7" dur="1000" fill="hold"/>
                                            <p:tgtEl>
                                              <p:spTgt spid="12"/>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14:bounceEnd="54000">
                                          <p:cBhvr additive="base">
                                            <p:cTn id="11" dur="1000" fill="hold"/>
                                            <p:tgtEl>
                                              <p:spTgt spid="13"/>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p:cTn id="26" dur="500" fill="hold"/>
                                            <p:tgtEl>
                                              <p:spTgt spid="48"/>
                                            </p:tgtEl>
                                            <p:attrNameLst>
                                              <p:attrName>ppt_w</p:attrName>
                                            </p:attrNameLst>
                                          </p:cBhvr>
                                          <p:tavLst>
                                            <p:tav tm="0">
                                              <p:val>
                                                <p:fltVal val="0"/>
                                              </p:val>
                                            </p:tav>
                                            <p:tav tm="100000">
                                              <p:val>
                                                <p:strVal val="#ppt_w"/>
                                              </p:val>
                                            </p:tav>
                                          </p:tavLst>
                                        </p:anim>
                                        <p:anim calcmode="lin" valueType="num">
                                          <p:cBhvr>
                                            <p:cTn id="27" dur="500" fill="hold"/>
                                            <p:tgtEl>
                                              <p:spTgt spid="48"/>
                                            </p:tgtEl>
                                            <p:attrNameLst>
                                              <p:attrName>ppt_h</p:attrName>
                                            </p:attrNameLst>
                                          </p:cBhvr>
                                          <p:tavLst>
                                            <p:tav tm="0">
                                              <p:val>
                                                <p:fltVal val="0"/>
                                              </p:val>
                                            </p:tav>
                                            <p:tav tm="100000">
                                              <p:val>
                                                <p:strVal val="#ppt_h"/>
                                              </p:val>
                                            </p:tav>
                                          </p:tavLst>
                                        </p:anim>
                                        <p:animEffect transition="in" filter="fade">
                                          <p:cBhvr>
                                            <p:cTn id="28" dur="500"/>
                                            <p:tgtEl>
                                              <p:spTgt spid="48"/>
                                            </p:tgtEl>
                                          </p:cBhvr>
                                        </p:animEffect>
                                      </p:childTnLst>
                                    </p:cTn>
                                  </p:par>
                                  <p:par>
                                    <p:cTn id="29" presetID="53" presetClass="entr" presetSubtype="16" fill="hold" grpId="0" nodeType="withEffect">
                                      <p:stCondLst>
                                        <p:cond delay="25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par>
                                    <p:cTn id="34" presetID="2" presetClass="entr" presetSubtype="4" fill="hold" grpId="0" nodeType="withEffect">
                                      <p:stCondLst>
                                        <p:cond delay="25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ppt_x"/>
                                              </p:val>
                                            </p:tav>
                                            <p:tav tm="100000">
                                              <p:val>
                                                <p:strVal val="#ppt_x"/>
                                              </p:val>
                                            </p:tav>
                                          </p:tavLst>
                                        </p:anim>
                                        <p:anim calcmode="lin" valueType="num">
                                          <p:cBhvr additive="base">
                                            <p:cTn id="3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26" grpId="0"/>
          <p:bldP spid="45" grpId="0" animBg="1"/>
          <p:bldP spid="25" grpId="0"/>
          <p:bldP spid="48" grpId="0" animBg="1"/>
          <p:bldP spid="4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0-#ppt_w/2"/>
                                              </p:val>
                                            </p:tav>
                                            <p:tav tm="100000">
                                              <p:val>
                                                <p:strVal val="#ppt_x"/>
                                              </p:val>
                                            </p:tav>
                                          </p:tavLst>
                                        </p:anim>
                                        <p:anim calcmode="lin" valueType="num">
                                          <p:cBhvr additive="base">
                                            <p:cTn id="8" dur="10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000" fill="hold"/>
                                            <p:tgtEl>
                                              <p:spTgt spid="13"/>
                                            </p:tgtEl>
                                            <p:attrNameLst>
                                              <p:attrName>ppt_x</p:attrName>
                                            </p:attrNameLst>
                                          </p:cBhvr>
                                          <p:tavLst>
                                            <p:tav tm="0">
                                              <p:val>
                                                <p:strVal val="1+#ppt_w/2"/>
                                              </p:val>
                                            </p:tav>
                                            <p:tav tm="100000">
                                              <p:val>
                                                <p:strVal val="#ppt_x"/>
                                              </p:val>
                                            </p:tav>
                                          </p:tavLst>
                                        </p:anim>
                                        <p:anim calcmode="lin" valueType="num">
                                          <p:cBhvr additive="base">
                                            <p:cTn id="12" dur="10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p:cTn id="26" dur="500" fill="hold"/>
                                            <p:tgtEl>
                                              <p:spTgt spid="48"/>
                                            </p:tgtEl>
                                            <p:attrNameLst>
                                              <p:attrName>ppt_w</p:attrName>
                                            </p:attrNameLst>
                                          </p:cBhvr>
                                          <p:tavLst>
                                            <p:tav tm="0">
                                              <p:val>
                                                <p:fltVal val="0"/>
                                              </p:val>
                                            </p:tav>
                                            <p:tav tm="100000">
                                              <p:val>
                                                <p:strVal val="#ppt_w"/>
                                              </p:val>
                                            </p:tav>
                                          </p:tavLst>
                                        </p:anim>
                                        <p:anim calcmode="lin" valueType="num">
                                          <p:cBhvr>
                                            <p:cTn id="27" dur="500" fill="hold"/>
                                            <p:tgtEl>
                                              <p:spTgt spid="48"/>
                                            </p:tgtEl>
                                            <p:attrNameLst>
                                              <p:attrName>ppt_h</p:attrName>
                                            </p:attrNameLst>
                                          </p:cBhvr>
                                          <p:tavLst>
                                            <p:tav tm="0">
                                              <p:val>
                                                <p:fltVal val="0"/>
                                              </p:val>
                                            </p:tav>
                                            <p:tav tm="100000">
                                              <p:val>
                                                <p:strVal val="#ppt_h"/>
                                              </p:val>
                                            </p:tav>
                                          </p:tavLst>
                                        </p:anim>
                                        <p:animEffect transition="in" filter="fade">
                                          <p:cBhvr>
                                            <p:cTn id="28" dur="500"/>
                                            <p:tgtEl>
                                              <p:spTgt spid="48"/>
                                            </p:tgtEl>
                                          </p:cBhvr>
                                        </p:animEffect>
                                      </p:childTnLst>
                                    </p:cTn>
                                  </p:par>
                                  <p:par>
                                    <p:cTn id="29" presetID="53" presetClass="entr" presetSubtype="16" fill="hold" grpId="0" nodeType="withEffect">
                                      <p:stCondLst>
                                        <p:cond delay="25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par>
                                    <p:cTn id="34" presetID="2" presetClass="entr" presetSubtype="4" fill="hold" grpId="0" nodeType="withEffect">
                                      <p:stCondLst>
                                        <p:cond delay="25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ppt_x"/>
                                              </p:val>
                                            </p:tav>
                                            <p:tav tm="100000">
                                              <p:val>
                                                <p:strVal val="#ppt_x"/>
                                              </p:val>
                                            </p:tav>
                                          </p:tavLst>
                                        </p:anim>
                                        <p:anim calcmode="lin" valueType="num">
                                          <p:cBhvr additive="base">
                                            <p:cTn id="3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26" grpId="0"/>
          <p:bldP spid="45" grpId="0" animBg="1"/>
          <p:bldP spid="25" grpId="0"/>
          <p:bldP spid="48" grpId="0" animBg="1"/>
          <p:bldP spid="49" grpId="0"/>
        </p:bldLst>
      </p:timing>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657907" y="1441345"/>
            <a:ext cx="7175411" cy="3967566"/>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348267" y="1441345"/>
            <a:ext cx="2309641" cy="3967566"/>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1845862" y="3807608"/>
            <a:ext cx="1314450" cy="1314448"/>
            <a:chOff x="4505325" y="1543050"/>
            <a:chExt cx="1854200" cy="1854200"/>
          </a:xfrm>
        </p:grpSpPr>
        <p:sp>
          <p:nvSpPr>
            <p:cNvPr id="16" name="椭圆 15"/>
            <p:cNvSpPr/>
            <p:nvPr/>
          </p:nvSpPr>
          <p:spPr>
            <a:xfrm>
              <a:off x="4505325" y="1543050"/>
              <a:ext cx="1854200" cy="1854200"/>
            </a:xfrm>
            <a:prstGeom prst="ellipse">
              <a:avLst/>
            </a:pr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4625975" y="1663700"/>
              <a:ext cx="1612900" cy="1612900"/>
            </a:xfrm>
            <a:prstGeom prst="ellipse">
              <a:avLst/>
            </a:prstGeom>
            <a:blipFill dpi="0" rotWithShape="1">
              <a:blip r:embed="rId3" cstate="screen"/>
              <a:srcRect/>
              <a:stretch>
                <a:fillRect/>
              </a:stretch>
            </a:blipFill>
            <a:ln w="12700">
              <a:noFill/>
            </a:ln>
            <a:effectLst>
              <a:innerShdw blurRad="381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4493292" y="4500033"/>
            <a:ext cx="2044125" cy="261610"/>
            <a:chOff x="3434345" y="5961037"/>
            <a:chExt cx="2463061" cy="315226"/>
          </a:xfrm>
        </p:grpSpPr>
        <p:grpSp>
          <p:nvGrpSpPr>
            <p:cNvPr id="19" name="组合 18"/>
            <p:cNvGrpSpPr/>
            <p:nvPr/>
          </p:nvGrpSpPr>
          <p:grpSpPr>
            <a:xfrm>
              <a:off x="3434345" y="5969714"/>
              <a:ext cx="290422" cy="290422"/>
              <a:chOff x="3434345" y="5959066"/>
              <a:chExt cx="290422" cy="290422"/>
            </a:xfrm>
          </p:grpSpPr>
          <p:sp>
            <p:nvSpPr>
              <p:cNvPr id="21" name="椭圆 20"/>
              <p:cNvSpPr/>
              <p:nvPr/>
            </p:nvSpPr>
            <p:spPr>
              <a:xfrm>
                <a:off x="3434345" y="5959066"/>
                <a:ext cx="290422" cy="290422"/>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4546B"/>
                  </a:solidFill>
                </a:endParaRPr>
              </a:p>
            </p:txBody>
          </p:sp>
          <p:sp>
            <p:nvSpPr>
              <p:cNvPr id="22" name="student-graduation-cap-shape_52041"/>
              <p:cNvSpPr>
                <a:spLocks noChangeAspect="1"/>
              </p:cNvSpPr>
              <p:nvPr/>
            </p:nvSpPr>
            <p:spPr bwMode="auto">
              <a:xfrm>
                <a:off x="3506911" y="6029152"/>
                <a:ext cx="145290" cy="150250"/>
              </a:xfrm>
              <a:custGeom>
                <a:avLst/>
                <a:gdLst>
                  <a:gd name="connsiteX0" fmla="*/ 233363 w 325438"/>
                  <a:gd name="connsiteY0" fmla="*/ 249238 h 336550"/>
                  <a:gd name="connsiteX1" fmla="*/ 279401 w 325438"/>
                  <a:gd name="connsiteY1" fmla="*/ 249238 h 336550"/>
                  <a:gd name="connsiteX2" fmla="*/ 279401 w 325438"/>
                  <a:gd name="connsiteY2" fmla="*/ 290513 h 336550"/>
                  <a:gd name="connsiteX3" fmla="*/ 233363 w 325438"/>
                  <a:gd name="connsiteY3" fmla="*/ 290513 h 336550"/>
                  <a:gd name="connsiteX4" fmla="*/ 171450 w 325438"/>
                  <a:gd name="connsiteY4" fmla="*/ 249238 h 336550"/>
                  <a:gd name="connsiteX5" fmla="*/ 217488 w 325438"/>
                  <a:gd name="connsiteY5" fmla="*/ 249238 h 336550"/>
                  <a:gd name="connsiteX6" fmla="*/ 217488 w 325438"/>
                  <a:gd name="connsiteY6" fmla="*/ 290513 h 336550"/>
                  <a:gd name="connsiteX7" fmla="*/ 171450 w 325438"/>
                  <a:gd name="connsiteY7" fmla="*/ 290513 h 336550"/>
                  <a:gd name="connsiteX8" fmla="*/ 107950 w 325438"/>
                  <a:gd name="connsiteY8" fmla="*/ 249238 h 336550"/>
                  <a:gd name="connsiteX9" fmla="*/ 155575 w 325438"/>
                  <a:gd name="connsiteY9" fmla="*/ 249238 h 336550"/>
                  <a:gd name="connsiteX10" fmla="*/ 155575 w 325438"/>
                  <a:gd name="connsiteY10" fmla="*/ 290513 h 336550"/>
                  <a:gd name="connsiteX11" fmla="*/ 107950 w 325438"/>
                  <a:gd name="connsiteY11" fmla="*/ 290513 h 336550"/>
                  <a:gd name="connsiteX12" fmla="*/ 46038 w 325438"/>
                  <a:gd name="connsiteY12" fmla="*/ 249238 h 336550"/>
                  <a:gd name="connsiteX13" fmla="*/ 93663 w 325438"/>
                  <a:gd name="connsiteY13" fmla="*/ 249238 h 336550"/>
                  <a:gd name="connsiteX14" fmla="*/ 93663 w 325438"/>
                  <a:gd name="connsiteY14" fmla="*/ 290513 h 336550"/>
                  <a:gd name="connsiteX15" fmla="*/ 46038 w 325438"/>
                  <a:gd name="connsiteY15" fmla="*/ 290513 h 336550"/>
                  <a:gd name="connsiteX16" fmla="*/ 233363 w 325438"/>
                  <a:gd name="connsiteY16" fmla="*/ 195263 h 336550"/>
                  <a:gd name="connsiteX17" fmla="*/ 279401 w 325438"/>
                  <a:gd name="connsiteY17" fmla="*/ 195263 h 336550"/>
                  <a:gd name="connsiteX18" fmla="*/ 279401 w 325438"/>
                  <a:gd name="connsiteY18" fmla="*/ 234951 h 336550"/>
                  <a:gd name="connsiteX19" fmla="*/ 233363 w 325438"/>
                  <a:gd name="connsiteY19" fmla="*/ 234951 h 336550"/>
                  <a:gd name="connsiteX20" fmla="*/ 171450 w 325438"/>
                  <a:gd name="connsiteY20" fmla="*/ 195263 h 336550"/>
                  <a:gd name="connsiteX21" fmla="*/ 217488 w 325438"/>
                  <a:gd name="connsiteY21" fmla="*/ 195263 h 336550"/>
                  <a:gd name="connsiteX22" fmla="*/ 217488 w 325438"/>
                  <a:gd name="connsiteY22" fmla="*/ 234951 h 336550"/>
                  <a:gd name="connsiteX23" fmla="*/ 171450 w 325438"/>
                  <a:gd name="connsiteY23" fmla="*/ 234951 h 336550"/>
                  <a:gd name="connsiteX24" fmla="*/ 107950 w 325438"/>
                  <a:gd name="connsiteY24" fmla="*/ 195263 h 336550"/>
                  <a:gd name="connsiteX25" fmla="*/ 155575 w 325438"/>
                  <a:gd name="connsiteY25" fmla="*/ 195263 h 336550"/>
                  <a:gd name="connsiteX26" fmla="*/ 155575 w 325438"/>
                  <a:gd name="connsiteY26" fmla="*/ 234951 h 336550"/>
                  <a:gd name="connsiteX27" fmla="*/ 107950 w 325438"/>
                  <a:gd name="connsiteY27" fmla="*/ 234951 h 336550"/>
                  <a:gd name="connsiteX28" fmla="*/ 46038 w 325438"/>
                  <a:gd name="connsiteY28" fmla="*/ 195263 h 336550"/>
                  <a:gd name="connsiteX29" fmla="*/ 93663 w 325438"/>
                  <a:gd name="connsiteY29" fmla="*/ 195263 h 336550"/>
                  <a:gd name="connsiteX30" fmla="*/ 93663 w 325438"/>
                  <a:gd name="connsiteY30" fmla="*/ 234951 h 336550"/>
                  <a:gd name="connsiteX31" fmla="*/ 46038 w 325438"/>
                  <a:gd name="connsiteY31" fmla="*/ 234951 h 336550"/>
                  <a:gd name="connsiteX32" fmla="*/ 233363 w 325438"/>
                  <a:gd name="connsiteY32" fmla="*/ 139700 h 336550"/>
                  <a:gd name="connsiteX33" fmla="*/ 279401 w 325438"/>
                  <a:gd name="connsiteY33" fmla="*/ 139700 h 336550"/>
                  <a:gd name="connsiteX34" fmla="*/ 279401 w 325438"/>
                  <a:gd name="connsiteY34" fmla="*/ 180975 h 336550"/>
                  <a:gd name="connsiteX35" fmla="*/ 233363 w 325438"/>
                  <a:gd name="connsiteY35" fmla="*/ 180975 h 336550"/>
                  <a:gd name="connsiteX36" fmla="*/ 171450 w 325438"/>
                  <a:gd name="connsiteY36" fmla="*/ 139700 h 336550"/>
                  <a:gd name="connsiteX37" fmla="*/ 217488 w 325438"/>
                  <a:gd name="connsiteY37" fmla="*/ 139700 h 336550"/>
                  <a:gd name="connsiteX38" fmla="*/ 217488 w 325438"/>
                  <a:gd name="connsiteY38" fmla="*/ 180975 h 336550"/>
                  <a:gd name="connsiteX39" fmla="*/ 171450 w 325438"/>
                  <a:gd name="connsiteY39" fmla="*/ 180975 h 336550"/>
                  <a:gd name="connsiteX40" fmla="*/ 107950 w 325438"/>
                  <a:gd name="connsiteY40" fmla="*/ 139700 h 336550"/>
                  <a:gd name="connsiteX41" fmla="*/ 155575 w 325438"/>
                  <a:gd name="connsiteY41" fmla="*/ 139700 h 336550"/>
                  <a:gd name="connsiteX42" fmla="*/ 155575 w 325438"/>
                  <a:gd name="connsiteY42" fmla="*/ 180975 h 336550"/>
                  <a:gd name="connsiteX43" fmla="*/ 107950 w 325438"/>
                  <a:gd name="connsiteY43" fmla="*/ 180975 h 336550"/>
                  <a:gd name="connsiteX44" fmla="*/ 49167 w 325438"/>
                  <a:gd name="connsiteY44" fmla="*/ 38100 h 336550"/>
                  <a:gd name="connsiteX45" fmla="*/ 25400 w 325438"/>
                  <a:gd name="connsiteY45" fmla="*/ 61753 h 336550"/>
                  <a:gd name="connsiteX46" fmla="*/ 25400 w 325438"/>
                  <a:gd name="connsiteY46" fmla="*/ 289085 h 336550"/>
                  <a:gd name="connsiteX47" fmla="*/ 49167 w 325438"/>
                  <a:gd name="connsiteY47" fmla="*/ 312738 h 336550"/>
                  <a:gd name="connsiteX48" fmla="*/ 276271 w 325438"/>
                  <a:gd name="connsiteY48" fmla="*/ 312738 h 336550"/>
                  <a:gd name="connsiteX49" fmla="*/ 300038 w 325438"/>
                  <a:gd name="connsiteY49" fmla="*/ 289085 h 336550"/>
                  <a:gd name="connsiteX50" fmla="*/ 300038 w 325438"/>
                  <a:gd name="connsiteY50" fmla="*/ 61753 h 336550"/>
                  <a:gd name="connsiteX51" fmla="*/ 276271 w 325438"/>
                  <a:gd name="connsiteY51" fmla="*/ 38100 h 336550"/>
                  <a:gd name="connsiteX52" fmla="*/ 269669 w 325438"/>
                  <a:gd name="connsiteY52" fmla="*/ 38100 h 336550"/>
                  <a:gd name="connsiteX53" fmla="*/ 269669 w 325438"/>
                  <a:gd name="connsiteY53" fmla="*/ 63067 h 336550"/>
                  <a:gd name="connsiteX54" fmla="*/ 276271 w 325438"/>
                  <a:gd name="connsiteY54" fmla="*/ 74894 h 336550"/>
                  <a:gd name="connsiteX55" fmla="*/ 260427 w 325438"/>
                  <a:gd name="connsiteY55" fmla="*/ 90662 h 336550"/>
                  <a:gd name="connsiteX56" fmla="*/ 244582 w 325438"/>
                  <a:gd name="connsiteY56" fmla="*/ 74894 h 336550"/>
                  <a:gd name="connsiteX57" fmla="*/ 249864 w 325438"/>
                  <a:gd name="connsiteY57" fmla="*/ 63067 h 336550"/>
                  <a:gd name="connsiteX58" fmla="*/ 249864 w 325438"/>
                  <a:gd name="connsiteY58" fmla="*/ 38100 h 336550"/>
                  <a:gd name="connsiteX59" fmla="*/ 231379 w 325438"/>
                  <a:gd name="connsiteY59" fmla="*/ 38100 h 336550"/>
                  <a:gd name="connsiteX60" fmla="*/ 231379 w 325438"/>
                  <a:gd name="connsiteY60" fmla="*/ 63067 h 336550"/>
                  <a:gd name="connsiteX61" fmla="*/ 236660 w 325438"/>
                  <a:gd name="connsiteY61" fmla="*/ 74894 h 336550"/>
                  <a:gd name="connsiteX62" fmla="*/ 220816 w 325438"/>
                  <a:gd name="connsiteY62" fmla="*/ 90662 h 336550"/>
                  <a:gd name="connsiteX63" fmla="*/ 204971 w 325438"/>
                  <a:gd name="connsiteY63" fmla="*/ 74894 h 336550"/>
                  <a:gd name="connsiteX64" fmla="*/ 210253 w 325438"/>
                  <a:gd name="connsiteY64" fmla="*/ 63067 h 336550"/>
                  <a:gd name="connsiteX65" fmla="*/ 210253 w 325438"/>
                  <a:gd name="connsiteY65" fmla="*/ 38100 h 336550"/>
                  <a:gd name="connsiteX66" fmla="*/ 191767 w 325438"/>
                  <a:gd name="connsiteY66" fmla="*/ 38100 h 336550"/>
                  <a:gd name="connsiteX67" fmla="*/ 191767 w 325438"/>
                  <a:gd name="connsiteY67" fmla="*/ 63067 h 336550"/>
                  <a:gd name="connsiteX68" fmla="*/ 198369 w 325438"/>
                  <a:gd name="connsiteY68" fmla="*/ 74894 h 336550"/>
                  <a:gd name="connsiteX69" fmla="*/ 182525 w 325438"/>
                  <a:gd name="connsiteY69" fmla="*/ 90662 h 336550"/>
                  <a:gd name="connsiteX70" fmla="*/ 166680 w 325438"/>
                  <a:gd name="connsiteY70" fmla="*/ 74894 h 336550"/>
                  <a:gd name="connsiteX71" fmla="*/ 171962 w 325438"/>
                  <a:gd name="connsiteY71" fmla="*/ 63067 h 336550"/>
                  <a:gd name="connsiteX72" fmla="*/ 171962 w 325438"/>
                  <a:gd name="connsiteY72" fmla="*/ 38100 h 336550"/>
                  <a:gd name="connsiteX73" fmla="*/ 153476 w 325438"/>
                  <a:gd name="connsiteY73" fmla="*/ 38100 h 336550"/>
                  <a:gd name="connsiteX74" fmla="*/ 153476 w 325438"/>
                  <a:gd name="connsiteY74" fmla="*/ 63067 h 336550"/>
                  <a:gd name="connsiteX75" fmla="*/ 158758 w 325438"/>
                  <a:gd name="connsiteY75" fmla="*/ 74894 h 336550"/>
                  <a:gd name="connsiteX76" fmla="*/ 142913 w 325438"/>
                  <a:gd name="connsiteY76" fmla="*/ 90662 h 336550"/>
                  <a:gd name="connsiteX77" fmla="*/ 127069 w 325438"/>
                  <a:gd name="connsiteY77" fmla="*/ 74894 h 336550"/>
                  <a:gd name="connsiteX78" fmla="*/ 133671 w 325438"/>
                  <a:gd name="connsiteY78" fmla="*/ 63067 h 336550"/>
                  <a:gd name="connsiteX79" fmla="*/ 133671 w 325438"/>
                  <a:gd name="connsiteY79" fmla="*/ 38100 h 336550"/>
                  <a:gd name="connsiteX80" fmla="*/ 115186 w 325438"/>
                  <a:gd name="connsiteY80" fmla="*/ 38100 h 336550"/>
                  <a:gd name="connsiteX81" fmla="*/ 115186 w 325438"/>
                  <a:gd name="connsiteY81" fmla="*/ 63067 h 336550"/>
                  <a:gd name="connsiteX82" fmla="*/ 120467 w 325438"/>
                  <a:gd name="connsiteY82" fmla="*/ 74894 h 336550"/>
                  <a:gd name="connsiteX83" fmla="*/ 104623 w 325438"/>
                  <a:gd name="connsiteY83" fmla="*/ 90662 h 336550"/>
                  <a:gd name="connsiteX84" fmla="*/ 88778 w 325438"/>
                  <a:gd name="connsiteY84" fmla="*/ 74894 h 336550"/>
                  <a:gd name="connsiteX85" fmla="*/ 94060 w 325438"/>
                  <a:gd name="connsiteY85" fmla="*/ 63067 h 336550"/>
                  <a:gd name="connsiteX86" fmla="*/ 94060 w 325438"/>
                  <a:gd name="connsiteY86" fmla="*/ 38100 h 336550"/>
                  <a:gd name="connsiteX87" fmla="*/ 75574 w 325438"/>
                  <a:gd name="connsiteY87" fmla="*/ 38100 h 336550"/>
                  <a:gd name="connsiteX88" fmla="*/ 75574 w 325438"/>
                  <a:gd name="connsiteY88" fmla="*/ 63067 h 336550"/>
                  <a:gd name="connsiteX89" fmla="*/ 80856 w 325438"/>
                  <a:gd name="connsiteY89" fmla="*/ 74894 h 336550"/>
                  <a:gd name="connsiteX90" fmla="*/ 65011 w 325438"/>
                  <a:gd name="connsiteY90" fmla="*/ 90662 h 336550"/>
                  <a:gd name="connsiteX91" fmla="*/ 49167 w 325438"/>
                  <a:gd name="connsiteY91" fmla="*/ 74894 h 336550"/>
                  <a:gd name="connsiteX92" fmla="*/ 55769 w 325438"/>
                  <a:gd name="connsiteY92" fmla="*/ 63067 h 336550"/>
                  <a:gd name="connsiteX93" fmla="*/ 55769 w 325438"/>
                  <a:gd name="connsiteY93" fmla="*/ 38100 h 336550"/>
                  <a:gd name="connsiteX94" fmla="*/ 49167 w 325438"/>
                  <a:gd name="connsiteY94" fmla="*/ 38100 h 336550"/>
                  <a:gd name="connsiteX95" fmla="*/ 65315 w 325438"/>
                  <a:gd name="connsiteY95" fmla="*/ 4763 h 336550"/>
                  <a:gd name="connsiteX96" fmla="*/ 61913 w 325438"/>
                  <a:gd name="connsiteY96" fmla="*/ 10110 h 336550"/>
                  <a:gd name="connsiteX97" fmla="*/ 61913 w 325438"/>
                  <a:gd name="connsiteY97" fmla="*/ 75616 h 336550"/>
                  <a:gd name="connsiteX98" fmla="*/ 65315 w 325438"/>
                  <a:gd name="connsiteY98" fmla="*/ 80963 h 336550"/>
                  <a:gd name="connsiteX99" fmla="*/ 69851 w 325438"/>
                  <a:gd name="connsiteY99" fmla="*/ 75616 h 336550"/>
                  <a:gd name="connsiteX100" fmla="*/ 69851 w 325438"/>
                  <a:gd name="connsiteY100" fmla="*/ 10110 h 336550"/>
                  <a:gd name="connsiteX101" fmla="*/ 65315 w 325438"/>
                  <a:gd name="connsiteY101" fmla="*/ 4763 h 336550"/>
                  <a:gd name="connsiteX102" fmla="*/ 104776 w 325438"/>
                  <a:gd name="connsiteY102" fmla="*/ 4763 h 336550"/>
                  <a:gd name="connsiteX103" fmla="*/ 100013 w 325438"/>
                  <a:gd name="connsiteY103" fmla="*/ 10110 h 336550"/>
                  <a:gd name="connsiteX104" fmla="*/ 100013 w 325438"/>
                  <a:gd name="connsiteY104" fmla="*/ 75616 h 336550"/>
                  <a:gd name="connsiteX105" fmla="*/ 104776 w 325438"/>
                  <a:gd name="connsiteY105" fmla="*/ 80963 h 336550"/>
                  <a:gd name="connsiteX106" fmla="*/ 109538 w 325438"/>
                  <a:gd name="connsiteY106" fmla="*/ 75616 h 336550"/>
                  <a:gd name="connsiteX107" fmla="*/ 109538 w 325438"/>
                  <a:gd name="connsiteY107" fmla="*/ 10110 h 336550"/>
                  <a:gd name="connsiteX108" fmla="*/ 104776 w 325438"/>
                  <a:gd name="connsiteY108" fmla="*/ 4763 h 336550"/>
                  <a:gd name="connsiteX109" fmla="*/ 142876 w 325438"/>
                  <a:gd name="connsiteY109" fmla="*/ 4763 h 336550"/>
                  <a:gd name="connsiteX110" fmla="*/ 138113 w 325438"/>
                  <a:gd name="connsiteY110" fmla="*/ 10110 h 336550"/>
                  <a:gd name="connsiteX111" fmla="*/ 138113 w 325438"/>
                  <a:gd name="connsiteY111" fmla="*/ 75616 h 336550"/>
                  <a:gd name="connsiteX112" fmla="*/ 142876 w 325438"/>
                  <a:gd name="connsiteY112" fmla="*/ 80963 h 336550"/>
                  <a:gd name="connsiteX113" fmla="*/ 147638 w 325438"/>
                  <a:gd name="connsiteY113" fmla="*/ 75616 h 336550"/>
                  <a:gd name="connsiteX114" fmla="*/ 147638 w 325438"/>
                  <a:gd name="connsiteY114" fmla="*/ 10110 h 336550"/>
                  <a:gd name="connsiteX115" fmla="*/ 142876 w 325438"/>
                  <a:gd name="connsiteY115" fmla="*/ 4763 h 336550"/>
                  <a:gd name="connsiteX116" fmla="*/ 182563 w 325438"/>
                  <a:gd name="connsiteY116" fmla="*/ 4763 h 336550"/>
                  <a:gd name="connsiteX117" fmla="*/ 177800 w 325438"/>
                  <a:gd name="connsiteY117" fmla="*/ 10110 h 336550"/>
                  <a:gd name="connsiteX118" fmla="*/ 177800 w 325438"/>
                  <a:gd name="connsiteY118" fmla="*/ 75616 h 336550"/>
                  <a:gd name="connsiteX119" fmla="*/ 182563 w 325438"/>
                  <a:gd name="connsiteY119" fmla="*/ 80963 h 336550"/>
                  <a:gd name="connsiteX120" fmla="*/ 187325 w 325438"/>
                  <a:gd name="connsiteY120" fmla="*/ 75616 h 336550"/>
                  <a:gd name="connsiteX121" fmla="*/ 187325 w 325438"/>
                  <a:gd name="connsiteY121" fmla="*/ 10110 h 336550"/>
                  <a:gd name="connsiteX122" fmla="*/ 182563 w 325438"/>
                  <a:gd name="connsiteY122" fmla="*/ 4763 h 336550"/>
                  <a:gd name="connsiteX123" fmla="*/ 220663 w 325438"/>
                  <a:gd name="connsiteY123" fmla="*/ 4763 h 336550"/>
                  <a:gd name="connsiteX124" fmla="*/ 215900 w 325438"/>
                  <a:gd name="connsiteY124" fmla="*/ 10110 h 336550"/>
                  <a:gd name="connsiteX125" fmla="*/ 215900 w 325438"/>
                  <a:gd name="connsiteY125" fmla="*/ 75616 h 336550"/>
                  <a:gd name="connsiteX126" fmla="*/ 220663 w 325438"/>
                  <a:gd name="connsiteY126" fmla="*/ 80963 h 336550"/>
                  <a:gd name="connsiteX127" fmla="*/ 225425 w 325438"/>
                  <a:gd name="connsiteY127" fmla="*/ 75616 h 336550"/>
                  <a:gd name="connsiteX128" fmla="*/ 225425 w 325438"/>
                  <a:gd name="connsiteY128" fmla="*/ 10110 h 336550"/>
                  <a:gd name="connsiteX129" fmla="*/ 220663 w 325438"/>
                  <a:gd name="connsiteY129" fmla="*/ 4763 h 336550"/>
                  <a:gd name="connsiteX130" fmla="*/ 260124 w 325438"/>
                  <a:gd name="connsiteY130" fmla="*/ 4763 h 336550"/>
                  <a:gd name="connsiteX131" fmla="*/ 255588 w 325438"/>
                  <a:gd name="connsiteY131" fmla="*/ 10110 h 336550"/>
                  <a:gd name="connsiteX132" fmla="*/ 255588 w 325438"/>
                  <a:gd name="connsiteY132" fmla="*/ 75616 h 336550"/>
                  <a:gd name="connsiteX133" fmla="*/ 260124 w 325438"/>
                  <a:gd name="connsiteY133" fmla="*/ 80963 h 336550"/>
                  <a:gd name="connsiteX134" fmla="*/ 263526 w 325438"/>
                  <a:gd name="connsiteY134" fmla="*/ 75616 h 336550"/>
                  <a:gd name="connsiteX135" fmla="*/ 263526 w 325438"/>
                  <a:gd name="connsiteY135" fmla="*/ 10110 h 336550"/>
                  <a:gd name="connsiteX136" fmla="*/ 260124 w 325438"/>
                  <a:gd name="connsiteY136" fmla="*/ 4763 h 336550"/>
                  <a:gd name="connsiteX137" fmla="*/ 64823 w 325438"/>
                  <a:gd name="connsiteY137" fmla="*/ 0 h 336550"/>
                  <a:gd name="connsiteX138" fmla="*/ 75406 w 325438"/>
                  <a:gd name="connsiteY138" fmla="*/ 10517 h 336550"/>
                  <a:gd name="connsiteX139" fmla="*/ 75406 w 325438"/>
                  <a:gd name="connsiteY139" fmla="*/ 14461 h 336550"/>
                  <a:gd name="connsiteX140" fmla="*/ 93927 w 325438"/>
                  <a:gd name="connsiteY140" fmla="*/ 14461 h 336550"/>
                  <a:gd name="connsiteX141" fmla="*/ 93927 w 325438"/>
                  <a:gd name="connsiteY141" fmla="*/ 10517 h 336550"/>
                  <a:gd name="connsiteX142" fmla="*/ 104511 w 325438"/>
                  <a:gd name="connsiteY142" fmla="*/ 0 h 336550"/>
                  <a:gd name="connsiteX143" fmla="*/ 115094 w 325438"/>
                  <a:gd name="connsiteY143" fmla="*/ 10517 h 336550"/>
                  <a:gd name="connsiteX144" fmla="*/ 115094 w 325438"/>
                  <a:gd name="connsiteY144" fmla="*/ 14461 h 336550"/>
                  <a:gd name="connsiteX145" fmla="*/ 133615 w 325438"/>
                  <a:gd name="connsiteY145" fmla="*/ 14461 h 336550"/>
                  <a:gd name="connsiteX146" fmla="*/ 133615 w 325438"/>
                  <a:gd name="connsiteY146" fmla="*/ 10517 h 336550"/>
                  <a:gd name="connsiteX147" fmla="*/ 142875 w 325438"/>
                  <a:gd name="connsiteY147" fmla="*/ 0 h 336550"/>
                  <a:gd name="connsiteX148" fmla="*/ 153459 w 325438"/>
                  <a:gd name="connsiteY148" fmla="*/ 10517 h 336550"/>
                  <a:gd name="connsiteX149" fmla="*/ 153459 w 325438"/>
                  <a:gd name="connsiteY149" fmla="*/ 14461 h 336550"/>
                  <a:gd name="connsiteX150" fmla="*/ 171980 w 325438"/>
                  <a:gd name="connsiteY150" fmla="*/ 14461 h 336550"/>
                  <a:gd name="connsiteX151" fmla="*/ 171980 w 325438"/>
                  <a:gd name="connsiteY151" fmla="*/ 10517 h 336550"/>
                  <a:gd name="connsiteX152" fmla="*/ 182563 w 325438"/>
                  <a:gd name="connsiteY152" fmla="*/ 0 h 336550"/>
                  <a:gd name="connsiteX153" fmla="*/ 191823 w 325438"/>
                  <a:gd name="connsiteY153" fmla="*/ 10517 h 336550"/>
                  <a:gd name="connsiteX154" fmla="*/ 191823 w 325438"/>
                  <a:gd name="connsiteY154" fmla="*/ 14461 h 336550"/>
                  <a:gd name="connsiteX155" fmla="*/ 210344 w 325438"/>
                  <a:gd name="connsiteY155" fmla="*/ 14461 h 336550"/>
                  <a:gd name="connsiteX156" fmla="*/ 210344 w 325438"/>
                  <a:gd name="connsiteY156" fmla="*/ 10517 h 336550"/>
                  <a:gd name="connsiteX157" fmla="*/ 220927 w 325438"/>
                  <a:gd name="connsiteY157" fmla="*/ 0 h 336550"/>
                  <a:gd name="connsiteX158" fmla="*/ 231511 w 325438"/>
                  <a:gd name="connsiteY158" fmla="*/ 10517 h 336550"/>
                  <a:gd name="connsiteX159" fmla="*/ 231511 w 325438"/>
                  <a:gd name="connsiteY159" fmla="*/ 14461 h 336550"/>
                  <a:gd name="connsiteX160" fmla="*/ 250032 w 325438"/>
                  <a:gd name="connsiteY160" fmla="*/ 14461 h 336550"/>
                  <a:gd name="connsiteX161" fmla="*/ 250032 w 325438"/>
                  <a:gd name="connsiteY161" fmla="*/ 10517 h 336550"/>
                  <a:gd name="connsiteX162" fmla="*/ 260615 w 325438"/>
                  <a:gd name="connsiteY162" fmla="*/ 0 h 336550"/>
                  <a:gd name="connsiteX163" fmla="*/ 269875 w 325438"/>
                  <a:gd name="connsiteY163" fmla="*/ 10517 h 336550"/>
                  <a:gd name="connsiteX164" fmla="*/ 269875 w 325438"/>
                  <a:gd name="connsiteY164" fmla="*/ 14461 h 336550"/>
                  <a:gd name="connsiteX165" fmla="*/ 276490 w 325438"/>
                  <a:gd name="connsiteY165" fmla="*/ 14461 h 336550"/>
                  <a:gd name="connsiteX166" fmla="*/ 325438 w 325438"/>
                  <a:gd name="connsiteY166" fmla="*/ 61789 h 336550"/>
                  <a:gd name="connsiteX167" fmla="*/ 325438 w 325438"/>
                  <a:gd name="connsiteY167" fmla="*/ 289223 h 336550"/>
                  <a:gd name="connsiteX168" fmla="*/ 276490 w 325438"/>
                  <a:gd name="connsiteY168" fmla="*/ 336550 h 336550"/>
                  <a:gd name="connsiteX169" fmla="*/ 48948 w 325438"/>
                  <a:gd name="connsiteY169" fmla="*/ 336550 h 336550"/>
                  <a:gd name="connsiteX170" fmla="*/ 0 w 325438"/>
                  <a:gd name="connsiteY170" fmla="*/ 289223 h 336550"/>
                  <a:gd name="connsiteX171" fmla="*/ 0 w 325438"/>
                  <a:gd name="connsiteY171" fmla="*/ 61789 h 336550"/>
                  <a:gd name="connsiteX172" fmla="*/ 48948 w 325438"/>
                  <a:gd name="connsiteY172" fmla="*/ 14461 h 336550"/>
                  <a:gd name="connsiteX173" fmla="*/ 55563 w 325438"/>
                  <a:gd name="connsiteY173" fmla="*/ 14461 h 336550"/>
                  <a:gd name="connsiteX174" fmla="*/ 55563 w 325438"/>
                  <a:gd name="connsiteY174" fmla="*/ 10517 h 336550"/>
                  <a:gd name="connsiteX175" fmla="*/ 64823 w 325438"/>
                  <a:gd name="connsiteY17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Lst>
                <a:rect l="l" t="t" r="r" b="b"/>
                <a:pathLst>
                  <a:path w="325438" h="336550">
                    <a:moveTo>
                      <a:pt x="233363" y="249238"/>
                    </a:moveTo>
                    <a:lnTo>
                      <a:pt x="279401" y="249238"/>
                    </a:lnTo>
                    <a:lnTo>
                      <a:pt x="279401" y="290513"/>
                    </a:lnTo>
                    <a:lnTo>
                      <a:pt x="233363" y="290513"/>
                    </a:lnTo>
                    <a:close/>
                    <a:moveTo>
                      <a:pt x="171450" y="249238"/>
                    </a:moveTo>
                    <a:lnTo>
                      <a:pt x="217488" y="249238"/>
                    </a:lnTo>
                    <a:lnTo>
                      <a:pt x="217488" y="290513"/>
                    </a:lnTo>
                    <a:lnTo>
                      <a:pt x="171450" y="290513"/>
                    </a:lnTo>
                    <a:close/>
                    <a:moveTo>
                      <a:pt x="107950" y="249238"/>
                    </a:moveTo>
                    <a:lnTo>
                      <a:pt x="155575" y="249238"/>
                    </a:lnTo>
                    <a:lnTo>
                      <a:pt x="155575" y="290513"/>
                    </a:lnTo>
                    <a:lnTo>
                      <a:pt x="107950" y="290513"/>
                    </a:lnTo>
                    <a:close/>
                    <a:moveTo>
                      <a:pt x="46038" y="249238"/>
                    </a:moveTo>
                    <a:lnTo>
                      <a:pt x="93663" y="249238"/>
                    </a:lnTo>
                    <a:lnTo>
                      <a:pt x="93663" y="290513"/>
                    </a:lnTo>
                    <a:lnTo>
                      <a:pt x="46038" y="290513"/>
                    </a:lnTo>
                    <a:close/>
                    <a:moveTo>
                      <a:pt x="233363" y="195263"/>
                    </a:moveTo>
                    <a:lnTo>
                      <a:pt x="279401" y="195263"/>
                    </a:lnTo>
                    <a:lnTo>
                      <a:pt x="279401" y="234951"/>
                    </a:lnTo>
                    <a:lnTo>
                      <a:pt x="233363" y="234951"/>
                    </a:lnTo>
                    <a:close/>
                    <a:moveTo>
                      <a:pt x="171450" y="195263"/>
                    </a:moveTo>
                    <a:lnTo>
                      <a:pt x="217488" y="195263"/>
                    </a:lnTo>
                    <a:lnTo>
                      <a:pt x="217488" y="234951"/>
                    </a:lnTo>
                    <a:lnTo>
                      <a:pt x="171450" y="234951"/>
                    </a:lnTo>
                    <a:close/>
                    <a:moveTo>
                      <a:pt x="107950" y="195263"/>
                    </a:moveTo>
                    <a:lnTo>
                      <a:pt x="155575" y="195263"/>
                    </a:lnTo>
                    <a:lnTo>
                      <a:pt x="155575" y="234951"/>
                    </a:lnTo>
                    <a:lnTo>
                      <a:pt x="107950" y="234951"/>
                    </a:lnTo>
                    <a:close/>
                    <a:moveTo>
                      <a:pt x="46038" y="195263"/>
                    </a:moveTo>
                    <a:lnTo>
                      <a:pt x="93663" y="195263"/>
                    </a:lnTo>
                    <a:lnTo>
                      <a:pt x="93663" y="234951"/>
                    </a:lnTo>
                    <a:lnTo>
                      <a:pt x="46038" y="234951"/>
                    </a:lnTo>
                    <a:close/>
                    <a:moveTo>
                      <a:pt x="233363" y="139700"/>
                    </a:moveTo>
                    <a:lnTo>
                      <a:pt x="279401" y="139700"/>
                    </a:lnTo>
                    <a:lnTo>
                      <a:pt x="279401" y="180975"/>
                    </a:lnTo>
                    <a:lnTo>
                      <a:pt x="233363" y="180975"/>
                    </a:lnTo>
                    <a:close/>
                    <a:moveTo>
                      <a:pt x="171450" y="139700"/>
                    </a:moveTo>
                    <a:lnTo>
                      <a:pt x="217488" y="139700"/>
                    </a:lnTo>
                    <a:lnTo>
                      <a:pt x="217488" y="180975"/>
                    </a:lnTo>
                    <a:lnTo>
                      <a:pt x="171450" y="180975"/>
                    </a:lnTo>
                    <a:close/>
                    <a:moveTo>
                      <a:pt x="107950" y="139700"/>
                    </a:moveTo>
                    <a:lnTo>
                      <a:pt x="155575" y="139700"/>
                    </a:lnTo>
                    <a:lnTo>
                      <a:pt x="155575" y="180975"/>
                    </a:lnTo>
                    <a:lnTo>
                      <a:pt x="107950" y="180975"/>
                    </a:lnTo>
                    <a:close/>
                    <a:moveTo>
                      <a:pt x="49167" y="38100"/>
                    </a:moveTo>
                    <a:cubicBezTo>
                      <a:pt x="35963" y="38100"/>
                      <a:pt x="25400" y="48613"/>
                      <a:pt x="25400" y="61753"/>
                    </a:cubicBezTo>
                    <a:cubicBezTo>
                      <a:pt x="25400" y="61753"/>
                      <a:pt x="25400" y="61753"/>
                      <a:pt x="25400" y="289085"/>
                    </a:cubicBezTo>
                    <a:cubicBezTo>
                      <a:pt x="25400" y="302226"/>
                      <a:pt x="35963" y="312738"/>
                      <a:pt x="49167" y="312738"/>
                    </a:cubicBezTo>
                    <a:cubicBezTo>
                      <a:pt x="49167" y="312738"/>
                      <a:pt x="49167" y="312738"/>
                      <a:pt x="276271" y="312738"/>
                    </a:cubicBezTo>
                    <a:cubicBezTo>
                      <a:pt x="289475" y="312738"/>
                      <a:pt x="300038" y="302226"/>
                      <a:pt x="300038" y="289085"/>
                    </a:cubicBezTo>
                    <a:cubicBezTo>
                      <a:pt x="300038" y="289085"/>
                      <a:pt x="300038" y="289085"/>
                      <a:pt x="300038" y="61753"/>
                    </a:cubicBezTo>
                    <a:cubicBezTo>
                      <a:pt x="300038" y="48613"/>
                      <a:pt x="289475" y="38100"/>
                      <a:pt x="276271" y="38100"/>
                    </a:cubicBezTo>
                    <a:cubicBezTo>
                      <a:pt x="276271" y="38100"/>
                      <a:pt x="276271" y="38100"/>
                      <a:pt x="269669" y="38100"/>
                    </a:cubicBezTo>
                    <a:cubicBezTo>
                      <a:pt x="269669" y="38100"/>
                      <a:pt x="269669" y="38100"/>
                      <a:pt x="269669" y="63067"/>
                    </a:cubicBezTo>
                    <a:cubicBezTo>
                      <a:pt x="273631" y="65695"/>
                      <a:pt x="276271" y="70951"/>
                      <a:pt x="276271" y="74894"/>
                    </a:cubicBezTo>
                    <a:cubicBezTo>
                      <a:pt x="276271" y="84092"/>
                      <a:pt x="268349" y="90662"/>
                      <a:pt x="260427" y="90662"/>
                    </a:cubicBezTo>
                    <a:cubicBezTo>
                      <a:pt x="251184" y="90662"/>
                      <a:pt x="244582" y="84092"/>
                      <a:pt x="244582" y="74894"/>
                    </a:cubicBezTo>
                    <a:cubicBezTo>
                      <a:pt x="244582" y="70951"/>
                      <a:pt x="245903" y="65695"/>
                      <a:pt x="249864" y="63067"/>
                    </a:cubicBezTo>
                    <a:cubicBezTo>
                      <a:pt x="249864" y="63067"/>
                      <a:pt x="249864" y="63067"/>
                      <a:pt x="249864" y="38100"/>
                    </a:cubicBezTo>
                    <a:cubicBezTo>
                      <a:pt x="249864" y="38100"/>
                      <a:pt x="249864" y="38100"/>
                      <a:pt x="231379" y="38100"/>
                    </a:cubicBezTo>
                    <a:cubicBezTo>
                      <a:pt x="231379" y="38100"/>
                      <a:pt x="231379" y="38100"/>
                      <a:pt x="231379" y="63067"/>
                    </a:cubicBezTo>
                    <a:cubicBezTo>
                      <a:pt x="234019" y="65695"/>
                      <a:pt x="236660" y="70951"/>
                      <a:pt x="236660" y="74894"/>
                    </a:cubicBezTo>
                    <a:cubicBezTo>
                      <a:pt x="236660" y="84092"/>
                      <a:pt x="230058" y="90662"/>
                      <a:pt x="220816" y="90662"/>
                    </a:cubicBezTo>
                    <a:cubicBezTo>
                      <a:pt x="212893" y="90662"/>
                      <a:pt x="204971" y="84092"/>
                      <a:pt x="204971" y="74894"/>
                    </a:cubicBezTo>
                    <a:cubicBezTo>
                      <a:pt x="204971" y="70951"/>
                      <a:pt x="207612" y="65695"/>
                      <a:pt x="210253" y="63067"/>
                    </a:cubicBezTo>
                    <a:cubicBezTo>
                      <a:pt x="210253" y="63067"/>
                      <a:pt x="210253" y="63067"/>
                      <a:pt x="210253" y="38100"/>
                    </a:cubicBezTo>
                    <a:cubicBezTo>
                      <a:pt x="210253" y="38100"/>
                      <a:pt x="210253" y="38100"/>
                      <a:pt x="191767" y="38100"/>
                    </a:cubicBezTo>
                    <a:cubicBezTo>
                      <a:pt x="191767" y="38100"/>
                      <a:pt x="191767" y="38100"/>
                      <a:pt x="191767" y="63067"/>
                    </a:cubicBezTo>
                    <a:cubicBezTo>
                      <a:pt x="195728" y="65695"/>
                      <a:pt x="198369" y="70951"/>
                      <a:pt x="198369" y="74894"/>
                    </a:cubicBezTo>
                    <a:cubicBezTo>
                      <a:pt x="198369" y="84092"/>
                      <a:pt x="190447" y="90662"/>
                      <a:pt x="182525" y="90662"/>
                    </a:cubicBezTo>
                    <a:cubicBezTo>
                      <a:pt x="173282" y="90662"/>
                      <a:pt x="166680" y="84092"/>
                      <a:pt x="166680" y="74894"/>
                    </a:cubicBezTo>
                    <a:cubicBezTo>
                      <a:pt x="166680" y="70951"/>
                      <a:pt x="168001" y="65695"/>
                      <a:pt x="171962" y="63067"/>
                    </a:cubicBezTo>
                    <a:cubicBezTo>
                      <a:pt x="171962" y="63067"/>
                      <a:pt x="171962" y="63067"/>
                      <a:pt x="171962" y="38100"/>
                    </a:cubicBezTo>
                    <a:cubicBezTo>
                      <a:pt x="171962" y="38100"/>
                      <a:pt x="171962" y="38100"/>
                      <a:pt x="153476" y="38100"/>
                    </a:cubicBezTo>
                    <a:cubicBezTo>
                      <a:pt x="153476" y="38100"/>
                      <a:pt x="153476" y="38100"/>
                      <a:pt x="153476" y="63067"/>
                    </a:cubicBezTo>
                    <a:cubicBezTo>
                      <a:pt x="157438" y="65695"/>
                      <a:pt x="158758" y="70951"/>
                      <a:pt x="158758" y="74894"/>
                    </a:cubicBezTo>
                    <a:cubicBezTo>
                      <a:pt x="158758" y="84092"/>
                      <a:pt x="152156" y="90662"/>
                      <a:pt x="142913" y="90662"/>
                    </a:cubicBezTo>
                    <a:cubicBezTo>
                      <a:pt x="134991" y="90662"/>
                      <a:pt x="127069" y="84092"/>
                      <a:pt x="127069" y="74894"/>
                    </a:cubicBezTo>
                    <a:cubicBezTo>
                      <a:pt x="127069" y="70951"/>
                      <a:pt x="129710" y="65695"/>
                      <a:pt x="133671" y="63067"/>
                    </a:cubicBezTo>
                    <a:cubicBezTo>
                      <a:pt x="133671" y="63067"/>
                      <a:pt x="133671" y="63067"/>
                      <a:pt x="133671" y="38100"/>
                    </a:cubicBezTo>
                    <a:cubicBezTo>
                      <a:pt x="133671" y="38100"/>
                      <a:pt x="133671" y="38100"/>
                      <a:pt x="115186" y="38100"/>
                    </a:cubicBezTo>
                    <a:cubicBezTo>
                      <a:pt x="115186" y="38100"/>
                      <a:pt x="115186" y="38100"/>
                      <a:pt x="115186" y="63067"/>
                    </a:cubicBezTo>
                    <a:cubicBezTo>
                      <a:pt x="117826" y="65695"/>
                      <a:pt x="120467" y="70951"/>
                      <a:pt x="120467" y="74894"/>
                    </a:cubicBezTo>
                    <a:cubicBezTo>
                      <a:pt x="120467" y="84092"/>
                      <a:pt x="112545" y="90662"/>
                      <a:pt x="104623" y="90662"/>
                    </a:cubicBezTo>
                    <a:cubicBezTo>
                      <a:pt x="95380" y="90662"/>
                      <a:pt x="88778" y="84092"/>
                      <a:pt x="88778" y="74894"/>
                    </a:cubicBezTo>
                    <a:cubicBezTo>
                      <a:pt x="88778" y="70951"/>
                      <a:pt x="91419" y="65695"/>
                      <a:pt x="94060" y="63067"/>
                    </a:cubicBezTo>
                    <a:cubicBezTo>
                      <a:pt x="94060" y="63067"/>
                      <a:pt x="94060" y="63067"/>
                      <a:pt x="94060" y="38100"/>
                    </a:cubicBezTo>
                    <a:cubicBezTo>
                      <a:pt x="94060" y="38100"/>
                      <a:pt x="94060" y="38100"/>
                      <a:pt x="75574" y="38100"/>
                    </a:cubicBezTo>
                    <a:cubicBezTo>
                      <a:pt x="75574" y="38100"/>
                      <a:pt x="75574" y="38100"/>
                      <a:pt x="75574" y="63067"/>
                    </a:cubicBezTo>
                    <a:cubicBezTo>
                      <a:pt x="79535" y="65695"/>
                      <a:pt x="80856" y="70951"/>
                      <a:pt x="80856" y="74894"/>
                    </a:cubicBezTo>
                    <a:cubicBezTo>
                      <a:pt x="80856" y="84092"/>
                      <a:pt x="74254" y="90662"/>
                      <a:pt x="65011" y="90662"/>
                    </a:cubicBezTo>
                    <a:cubicBezTo>
                      <a:pt x="57089" y="90662"/>
                      <a:pt x="49167" y="84092"/>
                      <a:pt x="49167" y="74894"/>
                    </a:cubicBezTo>
                    <a:cubicBezTo>
                      <a:pt x="49167" y="70951"/>
                      <a:pt x="51808" y="65695"/>
                      <a:pt x="55769" y="63067"/>
                    </a:cubicBezTo>
                    <a:cubicBezTo>
                      <a:pt x="55769" y="63067"/>
                      <a:pt x="55769" y="63067"/>
                      <a:pt x="55769" y="38100"/>
                    </a:cubicBezTo>
                    <a:cubicBezTo>
                      <a:pt x="55769" y="38100"/>
                      <a:pt x="55769" y="38100"/>
                      <a:pt x="49167" y="38100"/>
                    </a:cubicBezTo>
                    <a:close/>
                    <a:moveTo>
                      <a:pt x="65315" y="4763"/>
                    </a:moveTo>
                    <a:cubicBezTo>
                      <a:pt x="63047" y="4763"/>
                      <a:pt x="61913" y="7437"/>
                      <a:pt x="61913" y="10110"/>
                    </a:cubicBezTo>
                    <a:lnTo>
                      <a:pt x="61913" y="75616"/>
                    </a:lnTo>
                    <a:cubicBezTo>
                      <a:pt x="61913" y="79626"/>
                      <a:pt x="63047" y="80963"/>
                      <a:pt x="65315" y="80963"/>
                    </a:cubicBezTo>
                    <a:cubicBezTo>
                      <a:pt x="68717" y="80963"/>
                      <a:pt x="69851" y="79626"/>
                      <a:pt x="69851" y="75616"/>
                    </a:cubicBezTo>
                    <a:cubicBezTo>
                      <a:pt x="69851" y="75616"/>
                      <a:pt x="69851" y="75616"/>
                      <a:pt x="69851" y="10110"/>
                    </a:cubicBezTo>
                    <a:cubicBezTo>
                      <a:pt x="69851" y="7437"/>
                      <a:pt x="68717" y="4763"/>
                      <a:pt x="65315" y="4763"/>
                    </a:cubicBezTo>
                    <a:close/>
                    <a:moveTo>
                      <a:pt x="104776" y="4763"/>
                    </a:moveTo>
                    <a:cubicBezTo>
                      <a:pt x="102394" y="4763"/>
                      <a:pt x="100013" y="7437"/>
                      <a:pt x="100013" y="10110"/>
                    </a:cubicBezTo>
                    <a:lnTo>
                      <a:pt x="100013" y="75616"/>
                    </a:lnTo>
                    <a:cubicBezTo>
                      <a:pt x="100013" y="79626"/>
                      <a:pt x="102394" y="80963"/>
                      <a:pt x="104776" y="80963"/>
                    </a:cubicBezTo>
                    <a:cubicBezTo>
                      <a:pt x="107157" y="80963"/>
                      <a:pt x="109538" y="79626"/>
                      <a:pt x="109538" y="75616"/>
                    </a:cubicBezTo>
                    <a:cubicBezTo>
                      <a:pt x="109538" y="75616"/>
                      <a:pt x="109538" y="75616"/>
                      <a:pt x="109538" y="10110"/>
                    </a:cubicBezTo>
                    <a:cubicBezTo>
                      <a:pt x="109538" y="7437"/>
                      <a:pt x="107157" y="4763"/>
                      <a:pt x="104776" y="4763"/>
                    </a:cubicBezTo>
                    <a:close/>
                    <a:moveTo>
                      <a:pt x="142876" y="4763"/>
                    </a:moveTo>
                    <a:cubicBezTo>
                      <a:pt x="140494" y="4763"/>
                      <a:pt x="138113" y="7437"/>
                      <a:pt x="138113" y="10110"/>
                    </a:cubicBezTo>
                    <a:lnTo>
                      <a:pt x="138113" y="75616"/>
                    </a:lnTo>
                    <a:cubicBezTo>
                      <a:pt x="138113" y="79626"/>
                      <a:pt x="140494" y="80963"/>
                      <a:pt x="142876" y="80963"/>
                    </a:cubicBezTo>
                    <a:cubicBezTo>
                      <a:pt x="145257" y="80963"/>
                      <a:pt x="147638" y="79626"/>
                      <a:pt x="147638" y="75616"/>
                    </a:cubicBezTo>
                    <a:cubicBezTo>
                      <a:pt x="147638" y="75616"/>
                      <a:pt x="147638" y="75616"/>
                      <a:pt x="147638" y="10110"/>
                    </a:cubicBezTo>
                    <a:cubicBezTo>
                      <a:pt x="147638" y="7437"/>
                      <a:pt x="145257" y="4763"/>
                      <a:pt x="142876" y="4763"/>
                    </a:cubicBezTo>
                    <a:close/>
                    <a:moveTo>
                      <a:pt x="182563" y="4763"/>
                    </a:moveTo>
                    <a:cubicBezTo>
                      <a:pt x="180181" y="4763"/>
                      <a:pt x="177800" y="7437"/>
                      <a:pt x="177800" y="10110"/>
                    </a:cubicBezTo>
                    <a:lnTo>
                      <a:pt x="177800" y="75616"/>
                    </a:lnTo>
                    <a:cubicBezTo>
                      <a:pt x="177800" y="79626"/>
                      <a:pt x="180181" y="80963"/>
                      <a:pt x="182563" y="80963"/>
                    </a:cubicBezTo>
                    <a:cubicBezTo>
                      <a:pt x="184944" y="80963"/>
                      <a:pt x="187325" y="79626"/>
                      <a:pt x="187325" y="75616"/>
                    </a:cubicBezTo>
                    <a:cubicBezTo>
                      <a:pt x="187325" y="75616"/>
                      <a:pt x="187325" y="75616"/>
                      <a:pt x="187325" y="10110"/>
                    </a:cubicBezTo>
                    <a:cubicBezTo>
                      <a:pt x="187325" y="7437"/>
                      <a:pt x="184944" y="4763"/>
                      <a:pt x="182563" y="4763"/>
                    </a:cubicBezTo>
                    <a:close/>
                    <a:moveTo>
                      <a:pt x="220663" y="4763"/>
                    </a:moveTo>
                    <a:cubicBezTo>
                      <a:pt x="218281" y="4763"/>
                      <a:pt x="215900" y="7437"/>
                      <a:pt x="215900" y="10110"/>
                    </a:cubicBezTo>
                    <a:lnTo>
                      <a:pt x="215900" y="75616"/>
                    </a:lnTo>
                    <a:cubicBezTo>
                      <a:pt x="215900" y="79626"/>
                      <a:pt x="218281" y="80963"/>
                      <a:pt x="220663" y="80963"/>
                    </a:cubicBezTo>
                    <a:cubicBezTo>
                      <a:pt x="223044" y="80963"/>
                      <a:pt x="225425" y="79626"/>
                      <a:pt x="225425" y="75616"/>
                    </a:cubicBezTo>
                    <a:cubicBezTo>
                      <a:pt x="225425" y="75616"/>
                      <a:pt x="225425" y="75616"/>
                      <a:pt x="225425" y="10110"/>
                    </a:cubicBezTo>
                    <a:cubicBezTo>
                      <a:pt x="225425" y="7437"/>
                      <a:pt x="223044" y="4763"/>
                      <a:pt x="220663" y="4763"/>
                    </a:cubicBezTo>
                    <a:close/>
                    <a:moveTo>
                      <a:pt x="260124" y="4763"/>
                    </a:moveTo>
                    <a:cubicBezTo>
                      <a:pt x="256722" y="4763"/>
                      <a:pt x="255588" y="7437"/>
                      <a:pt x="255588" y="10110"/>
                    </a:cubicBezTo>
                    <a:lnTo>
                      <a:pt x="255588" y="75616"/>
                    </a:lnTo>
                    <a:cubicBezTo>
                      <a:pt x="255588" y="79626"/>
                      <a:pt x="256722" y="80963"/>
                      <a:pt x="260124" y="80963"/>
                    </a:cubicBezTo>
                    <a:cubicBezTo>
                      <a:pt x="262392" y="80963"/>
                      <a:pt x="263526" y="79626"/>
                      <a:pt x="263526" y="75616"/>
                    </a:cubicBezTo>
                    <a:cubicBezTo>
                      <a:pt x="263526" y="75616"/>
                      <a:pt x="263526" y="75616"/>
                      <a:pt x="263526" y="10110"/>
                    </a:cubicBezTo>
                    <a:cubicBezTo>
                      <a:pt x="263526" y="7437"/>
                      <a:pt x="262392" y="4763"/>
                      <a:pt x="260124" y="4763"/>
                    </a:cubicBezTo>
                    <a:close/>
                    <a:moveTo>
                      <a:pt x="64823" y="0"/>
                    </a:moveTo>
                    <a:cubicBezTo>
                      <a:pt x="71438" y="0"/>
                      <a:pt x="75406" y="3944"/>
                      <a:pt x="75406" y="10517"/>
                    </a:cubicBezTo>
                    <a:cubicBezTo>
                      <a:pt x="75406" y="10517"/>
                      <a:pt x="75406" y="10517"/>
                      <a:pt x="75406" y="14461"/>
                    </a:cubicBezTo>
                    <a:cubicBezTo>
                      <a:pt x="75406" y="14461"/>
                      <a:pt x="75406" y="14461"/>
                      <a:pt x="93927" y="14461"/>
                    </a:cubicBezTo>
                    <a:cubicBezTo>
                      <a:pt x="93927" y="14461"/>
                      <a:pt x="93927" y="14461"/>
                      <a:pt x="93927" y="10517"/>
                    </a:cubicBezTo>
                    <a:cubicBezTo>
                      <a:pt x="93927" y="3944"/>
                      <a:pt x="99219" y="0"/>
                      <a:pt x="104511" y="0"/>
                    </a:cubicBezTo>
                    <a:cubicBezTo>
                      <a:pt x="109802" y="0"/>
                      <a:pt x="115094" y="3944"/>
                      <a:pt x="115094" y="10517"/>
                    </a:cubicBezTo>
                    <a:cubicBezTo>
                      <a:pt x="115094" y="10517"/>
                      <a:pt x="115094" y="10517"/>
                      <a:pt x="115094" y="14461"/>
                    </a:cubicBezTo>
                    <a:cubicBezTo>
                      <a:pt x="115094" y="14461"/>
                      <a:pt x="115094" y="14461"/>
                      <a:pt x="133615" y="14461"/>
                    </a:cubicBezTo>
                    <a:cubicBezTo>
                      <a:pt x="133615" y="14461"/>
                      <a:pt x="133615" y="14461"/>
                      <a:pt x="133615" y="10517"/>
                    </a:cubicBezTo>
                    <a:cubicBezTo>
                      <a:pt x="133615" y="3944"/>
                      <a:pt x="137584" y="0"/>
                      <a:pt x="142875" y="0"/>
                    </a:cubicBezTo>
                    <a:cubicBezTo>
                      <a:pt x="149490" y="0"/>
                      <a:pt x="153459" y="3944"/>
                      <a:pt x="153459" y="10517"/>
                    </a:cubicBezTo>
                    <a:cubicBezTo>
                      <a:pt x="153459" y="10517"/>
                      <a:pt x="153459" y="10517"/>
                      <a:pt x="153459" y="14461"/>
                    </a:cubicBezTo>
                    <a:cubicBezTo>
                      <a:pt x="153459" y="14461"/>
                      <a:pt x="153459" y="14461"/>
                      <a:pt x="171980" y="14461"/>
                    </a:cubicBezTo>
                    <a:cubicBezTo>
                      <a:pt x="171980" y="14461"/>
                      <a:pt x="171980" y="14461"/>
                      <a:pt x="171980" y="10517"/>
                    </a:cubicBezTo>
                    <a:cubicBezTo>
                      <a:pt x="171980" y="3944"/>
                      <a:pt x="175948" y="0"/>
                      <a:pt x="182563" y="0"/>
                    </a:cubicBezTo>
                    <a:cubicBezTo>
                      <a:pt x="187855" y="0"/>
                      <a:pt x="191823" y="3944"/>
                      <a:pt x="191823" y="10517"/>
                    </a:cubicBezTo>
                    <a:cubicBezTo>
                      <a:pt x="191823" y="10517"/>
                      <a:pt x="191823" y="10517"/>
                      <a:pt x="191823" y="14461"/>
                    </a:cubicBezTo>
                    <a:cubicBezTo>
                      <a:pt x="191823" y="14461"/>
                      <a:pt x="191823" y="14461"/>
                      <a:pt x="210344" y="14461"/>
                    </a:cubicBezTo>
                    <a:cubicBezTo>
                      <a:pt x="210344" y="14461"/>
                      <a:pt x="210344" y="14461"/>
                      <a:pt x="210344" y="10517"/>
                    </a:cubicBezTo>
                    <a:cubicBezTo>
                      <a:pt x="210344" y="3944"/>
                      <a:pt x="215636" y="0"/>
                      <a:pt x="220927" y="0"/>
                    </a:cubicBezTo>
                    <a:cubicBezTo>
                      <a:pt x="226219" y="0"/>
                      <a:pt x="231511" y="3944"/>
                      <a:pt x="231511" y="10517"/>
                    </a:cubicBezTo>
                    <a:cubicBezTo>
                      <a:pt x="231511" y="10517"/>
                      <a:pt x="231511" y="10517"/>
                      <a:pt x="231511" y="14461"/>
                    </a:cubicBezTo>
                    <a:cubicBezTo>
                      <a:pt x="231511" y="14461"/>
                      <a:pt x="231511" y="14461"/>
                      <a:pt x="250032" y="14461"/>
                    </a:cubicBezTo>
                    <a:cubicBezTo>
                      <a:pt x="250032" y="14461"/>
                      <a:pt x="250032" y="14461"/>
                      <a:pt x="250032" y="10517"/>
                    </a:cubicBezTo>
                    <a:cubicBezTo>
                      <a:pt x="250032" y="3944"/>
                      <a:pt x="254000" y="0"/>
                      <a:pt x="260615" y="0"/>
                    </a:cubicBezTo>
                    <a:cubicBezTo>
                      <a:pt x="265907" y="0"/>
                      <a:pt x="269875" y="3944"/>
                      <a:pt x="269875" y="10517"/>
                    </a:cubicBezTo>
                    <a:cubicBezTo>
                      <a:pt x="269875" y="10517"/>
                      <a:pt x="269875" y="10517"/>
                      <a:pt x="269875" y="14461"/>
                    </a:cubicBezTo>
                    <a:cubicBezTo>
                      <a:pt x="269875" y="14461"/>
                      <a:pt x="269875" y="14461"/>
                      <a:pt x="276490" y="14461"/>
                    </a:cubicBezTo>
                    <a:cubicBezTo>
                      <a:pt x="302948" y="14461"/>
                      <a:pt x="325438" y="35496"/>
                      <a:pt x="325438" y="61789"/>
                    </a:cubicBezTo>
                    <a:cubicBezTo>
                      <a:pt x="325438" y="61789"/>
                      <a:pt x="325438" y="61789"/>
                      <a:pt x="325438" y="289223"/>
                    </a:cubicBezTo>
                    <a:cubicBezTo>
                      <a:pt x="325438" y="315516"/>
                      <a:pt x="302948" y="336550"/>
                      <a:pt x="276490" y="336550"/>
                    </a:cubicBezTo>
                    <a:cubicBezTo>
                      <a:pt x="276490" y="336550"/>
                      <a:pt x="276490" y="336550"/>
                      <a:pt x="48948" y="336550"/>
                    </a:cubicBezTo>
                    <a:cubicBezTo>
                      <a:pt x="22490" y="336550"/>
                      <a:pt x="0" y="315516"/>
                      <a:pt x="0" y="289223"/>
                    </a:cubicBezTo>
                    <a:cubicBezTo>
                      <a:pt x="0" y="289223"/>
                      <a:pt x="0" y="289223"/>
                      <a:pt x="0" y="61789"/>
                    </a:cubicBezTo>
                    <a:cubicBezTo>
                      <a:pt x="0" y="35496"/>
                      <a:pt x="22490" y="14461"/>
                      <a:pt x="48948" y="14461"/>
                    </a:cubicBezTo>
                    <a:cubicBezTo>
                      <a:pt x="48948" y="14461"/>
                      <a:pt x="48948" y="14461"/>
                      <a:pt x="55563" y="14461"/>
                    </a:cubicBezTo>
                    <a:cubicBezTo>
                      <a:pt x="55563" y="14461"/>
                      <a:pt x="55563" y="14461"/>
                      <a:pt x="55563" y="10517"/>
                    </a:cubicBezTo>
                    <a:cubicBezTo>
                      <a:pt x="55563" y="3944"/>
                      <a:pt x="59531" y="0"/>
                      <a:pt x="64823"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i="0" u="none" strike="noStrike" kern="1200" cap="none" spc="0" normalizeH="0" baseline="0" noProof="0">
                  <a:ln>
                    <a:noFill/>
                  </a:ln>
                  <a:solidFill>
                    <a:srgbClr val="44546B"/>
                  </a:solidFill>
                  <a:effectLst/>
                  <a:uLnTx/>
                  <a:uFillTx/>
                  <a:latin typeface="Arial" panose="020B0604020202020204"/>
                  <a:ea typeface="微软雅黑" panose="020B0503020204020204" pitchFamily="34" charset="-122"/>
                  <a:cs typeface="+mn-cs"/>
                </a:endParaRPr>
              </a:p>
            </p:txBody>
          </p:sp>
        </p:grpSp>
        <p:sp>
          <p:nvSpPr>
            <p:cNvPr id="20" name="文本框 19"/>
            <p:cNvSpPr txBox="1"/>
            <p:nvPr/>
          </p:nvSpPr>
          <p:spPr>
            <a:xfrm>
              <a:off x="3788131" y="5961037"/>
              <a:ext cx="2109275" cy="3152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i="0" u="none" strike="noStrike" kern="1200" cap="none" spc="0" normalizeH="0" baseline="0" noProof="0" dirty="0" smtClean="0">
                  <a:ln>
                    <a:noFill/>
                  </a:ln>
                  <a:solidFill>
                    <a:srgbClr val="44546B"/>
                  </a:solidFill>
                  <a:effectLst/>
                  <a:uLnTx/>
                  <a:uFillTx/>
                  <a:latin typeface="微软雅黑" panose="020B0503020204020204" pitchFamily="34" charset="-122"/>
                  <a:ea typeface="微软雅黑" panose="020B0503020204020204" pitchFamily="34" charset="-122"/>
                  <a:cs typeface="+mn-cs"/>
                </a:rPr>
                <a:t>竞选岗位：市场经理</a:t>
              </a:r>
              <a:endParaRPr kumimoji="0" lang="zh-CN" altLang="en-US" sz="1050" i="0" u="none" strike="noStrike" kern="1200" cap="none" spc="0" normalizeH="0" baseline="0" noProof="0" dirty="0">
                <a:ln>
                  <a:noFill/>
                </a:ln>
                <a:solidFill>
                  <a:srgbClr val="44546B"/>
                </a:solidFill>
                <a:effectLst/>
                <a:uLnTx/>
                <a:uFillTx/>
                <a:latin typeface="微软雅黑" panose="020B0503020204020204" pitchFamily="34" charset="-122"/>
                <a:ea typeface="微软雅黑" panose="020B0503020204020204" pitchFamily="34" charset="-122"/>
                <a:cs typeface="+mn-cs"/>
              </a:endParaRPr>
            </a:p>
          </p:txBody>
        </p:sp>
      </p:grpSp>
      <p:grpSp>
        <p:nvGrpSpPr>
          <p:cNvPr id="23" name="组合 22"/>
          <p:cNvGrpSpPr/>
          <p:nvPr/>
        </p:nvGrpSpPr>
        <p:grpSpPr>
          <a:xfrm>
            <a:off x="6871053" y="4500033"/>
            <a:ext cx="2089290" cy="252730"/>
            <a:chOff x="6290819" y="5961037"/>
            <a:chExt cx="2517483" cy="304526"/>
          </a:xfrm>
        </p:grpSpPr>
        <p:sp>
          <p:nvSpPr>
            <p:cNvPr id="24" name="文本框 23"/>
            <p:cNvSpPr txBox="1"/>
            <p:nvPr/>
          </p:nvSpPr>
          <p:spPr>
            <a:xfrm>
              <a:off x="6642755" y="5961037"/>
              <a:ext cx="2165547" cy="3045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050" smtClean="0">
                  <a:solidFill>
                    <a:srgbClr val="44546B"/>
                  </a:solidFill>
                  <a:latin typeface="微软雅黑" panose="020B0503020204020204" pitchFamily="34" charset="-122"/>
                  <a:ea typeface="微软雅黑" panose="020B0503020204020204" pitchFamily="34" charset="-122"/>
                </a:rPr>
                <a:t>竞选人员：</a:t>
              </a:r>
              <a:r>
                <a:rPr lang="en-US" altLang="zh-CN" sz="1050" smtClean="0">
                  <a:solidFill>
                    <a:srgbClr val="44546B"/>
                  </a:solidFill>
                  <a:latin typeface="微软雅黑" panose="020B0503020204020204" pitchFamily="34" charset="-122"/>
                  <a:ea typeface="微软雅黑" panose="020B0503020204020204" pitchFamily="34" charset="-122"/>
                </a:rPr>
                <a:t>PPT818</a:t>
              </a:r>
              <a:endParaRPr kumimoji="0" lang="zh-CN" altLang="en-US" sz="1050" i="0" u="none" strike="noStrike" kern="1200" cap="none" spc="0" normalizeH="0" baseline="0" noProof="0" dirty="0">
                <a:ln>
                  <a:noFill/>
                </a:ln>
                <a:solidFill>
                  <a:srgbClr val="44546B"/>
                </a:solidFill>
                <a:effectLst/>
                <a:uLnTx/>
                <a:uFillTx/>
                <a:latin typeface="微软雅黑" panose="020B0503020204020204" pitchFamily="34" charset="-122"/>
                <a:ea typeface="微软雅黑" panose="020B0503020204020204" pitchFamily="34" charset="-122"/>
              </a:endParaRPr>
            </a:p>
          </p:txBody>
        </p:sp>
        <p:grpSp>
          <p:nvGrpSpPr>
            <p:cNvPr id="25" name="组合 24"/>
            <p:cNvGrpSpPr/>
            <p:nvPr/>
          </p:nvGrpSpPr>
          <p:grpSpPr>
            <a:xfrm>
              <a:off x="6290819" y="5969714"/>
              <a:ext cx="290422" cy="290422"/>
              <a:chOff x="6112795" y="5959066"/>
              <a:chExt cx="290422" cy="290422"/>
            </a:xfrm>
          </p:grpSpPr>
          <p:sp>
            <p:nvSpPr>
              <p:cNvPr id="26" name="椭圆 25"/>
              <p:cNvSpPr/>
              <p:nvPr/>
            </p:nvSpPr>
            <p:spPr>
              <a:xfrm>
                <a:off x="6112795" y="5959066"/>
                <a:ext cx="290422" cy="290422"/>
              </a:xfrm>
              <a:prstGeom prst="ellipse">
                <a:avLst/>
              </a:pr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4546B"/>
                  </a:solidFill>
                </a:endParaRPr>
              </a:p>
            </p:txBody>
          </p:sp>
          <p:sp>
            <p:nvSpPr>
              <p:cNvPr id="27" name="student-graduation-cap-shape_52041"/>
              <p:cNvSpPr>
                <a:spLocks noChangeAspect="1"/>
              </p:cNvSpPr>
              <p:nvPr/>
            </p:nvSpPr>
            <p:spPr bwMode="auto">
              <a:xfrm>
                <a:off x="6195064" y="6028461"/>
                <a:ext cx="125885" cy="151633"/>
              </a:xfrm>
              <a:custGeom>
                <a:avLst/>
                <a:gdLst>
                  <a:gd name="connsiteX0" fmla="*/ 56671 w 279400"/>
                  <a:gd name="connsiteY0" fmla="*/ 192087 h 336550"/>
                  <a:gd name="connsiteX1" fmla="*/ 224047 w 279400"/>
                  <a:gd name="connsiteY1" fmla="*/ 192087 h 336550"/>
                  <a:gd name="connsiteX2" fmla="*/ 279400 w 279400"/>
                  <a:gd name="connsiteY2" fmla="*/ 247752 h 336550"/>
                  <a:gd name="connsiteX3" fmla="*/ 279400 w 279400"/>
                  <a:gd name="connsiteY3" fmla="*/ 336550 h 336550"/>
                  <a:gd name="connsiteX4" fmla="*/ 176602 w 279400"/>
                  <a:gd name="connsiteY4" fmla="*/ 336550 h 336550"/>
                  <a:gd name="connsiteX5" fmla="*/ 158151 w 279400"/>
                  <a:gd name="connsiteY5" fmla="*/ 245101 h 336550"/>
                  <a:gd name="connsiteX6" fmla="*/ 151562 w 279400"/>
                  <a:gd name="connsiteY6" fmla="*/ 239800 h 336550"/>
                  <a:gd name="connsiteX7" fmla="*/ 167377 w 279400"/>
                  <a:gd name="connsiteY7" fmla="*/ 213293 h 336550"/>
                  <a:gd name="connsiteX8" fmla="*/ 167377 w 279400"/>
                  <a:gd name="connsiteY8" fmla="*/ 209317 h 336550"/>
                  <a:gd name="connsiteX9" fmla="*/ 163423 w 279400"/>
                  <a:gd name="connsiteY9" fmla="*/ 207991 h 336550"/>
                  <a:gd name="connsiteX10" fmla="*/ 121249 w 279400"/>
                  <a:gd name="connsiteY10" fmla="*/ 207991 h 336550"/>
                  <a:gd name="connsiteX11" fmla="*/ 118613 w 279400"/>
                  <a:gd name="connsiteY11" fmla="*/ 209317 h 336550"/>
                  <a:gd name="connsiteX12" fmla="*/ 118613 w 279400"/>
                  <a:gd name="connsiteY12" fmla="*/ 213293 h 336550"/>
                  <a:gd name="connsiteX13" fmla="*/ 134429 w 279400"/>
                  <a:gd name="connsiteY13" fmla="*/ 239800 h 336550"/>
                  <a:gd name="connsiteX14" fmla="*/ 126521 w 279400"/>
                  <a:gd name="connsiteY14" fmla="*/ 245101 h 336550"/>
                  <a:gd name="connsiteX15" fmla="*/ 110706 w 279400"/>
                  <a:gd name="connsiteY15" fmla="*/ 336550 h 336550"/>
                  <a:gd name="connsiteX16" fmla="*/ 0 w 279400"/>
                  <a:gd name="connsiteY16" fmla="*/ 336550 h 336550"/>
                  <a:gd name="connsiteX17" fmla="*/ 0 w 279400"/>
                  <a:gd name="connsiteY17" fmla="*/ 247752 h 336550"/>
                  <a:gd name="connsiteX18" fmla="*/ 56671 w 279400"/>
                  <a:gd name="connsiteY18" fmla="*/ 192087 h 336550"/>
                  <a:gd name="connsiteX19" fmla="*/ 138907 w 279400"/>
                  <a:gd name="connsiteY19" fmla="*/ 0 h 336550"/>
                  <a:gd name="connsiteX20" fmla="*/ 219076 w 279400"/>
                  <a:gd name="connsiteY20" fmla="*/ 80169 h 336550"/>
                  <a:gd name="connsiteX21" fmla="*/ 138907 w 279400"/>
                  <a:gd name="connsiteY21" fmla="*/ 160338 h 336550"/>
                  <a:gd name="connsiteX22" fmla="*/ 58738 w 279400"/>
                  <a:gd name="connsiteY22" fmla="*/ 80169 h 336550"/>
                  <a:gd name="connsiteX23" fmla="*/ 138907 w 279400"/>
                  <a:gd name="connsiteY23"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9400" h="336550">
                    <a:moveTo>
                      <a:pt x="56671" y="192087"/>
                    </a:moveTo>
                    <a:cubicBezTo>
                      <a:pt x="56671" y="192087"/>
                      <a:pt x="56671" y="192087"/>
                      <a:pt x="224047" y="192087"/>
                    </a:cubicBezTo>
                    <a:cubicBezTo>
                      <a:pt x="254360" y="192087"/>
                      <a:pt x="279400" y="217269"/>
                      <a:pt x="279400" y="247752"/>
                    </a:cubicBezTo>
                    <a:cubicBezTo>
                      <a:pt x="279400" y="247752"/>
                      <a:pt x="279400" y="247752"/>
                      <a:pt x="279400" y="336550"/>
                    </a:cubicBezTo>
                    <a:cubicBezTo>
                      <a:pt x="279400" y="336550"/>
                      <a:pt x="279400" y="336550"/>
                      <a:pt x="176602" y="336550"/>
                    </a:cubicBezTo>
                    <a:cubicBezTo>
                      <a:pt x="176602" y="336550"/>
                      <a:pt x="176602" y="336550"/>
                      <a:pt x="158151" y="245101"/>
                    </a:cubicBezTo>
                    <a:cubicBezTo>
                      <a:pt x="158151" y="242450"/>
                      <a:pt x="154197" y="239800"/>
                      <a:pt x="151562" y="239800"/>
                    </a:cubicBezTo>
                    <a:cubicBezTo>
                      <a:pt x="151562" y="239800"/>
                      <a:pt x="151562" y="239800"/>
                      <a:pt x="167377" y="213293"/>
                    </a:cubicBezTo>
                    <a:cubicBezTo>
                      <a:pt x="167377" y="211967"/>
                      <a:pt x="167377" y="210642"/>
                      <a:pt x="167377" y="209317"/>
                    </a:cubicBezTo>
                    <a:cubicBezTo>
                      <a:pt x="166059" y="207991"/>
                      <a:pt x="164741" y="207991"/>
                      <a:pt x="163423" y="207991"/>
                    </a:cubicBezTo>
                    <a:cubicBezTo>
                      <a:pt x="163423" y="207991"/>
                      <a:pt x="163423" y="207991"/>
                      <a:pt x="121249" y="207991"/>
                    </a:cubicBezTo>
                    <a:cubicBezTo>
                      <a:pt x="119931" y="207991"/>
                      <a:pt x="118613" y="207991"/>
                      <a:pt x="118613" y="209317"/>
                    </a:cubicBezTo>
                    <a:cubicBezTo>
                      <a:pt x="117296" y="210642"/>
                      <a:pt x="117296" y="211967"/>
                      <a:pt x="118613" y="213293"/>
                    </a:cubicBezTo>
                    <a:cubicBezTo>
                      <a:pt x="118613" y="213293"/>
                      <a:pt x="118613" y="213293"/>
                      <a:pt x="134429" y="239800"/>
                    </a:cubicBezTo>
                    <a:cubicBezTo>
                      <a:pt x="130475" y="239800"/>
                      <a:pt x="127839" y="242450"/>
                      <a:pt x="126521" y="245101"/>
                    </a:cubicBezTo>
                    <a:cubicBezTo>
                      <a:pt x="126521" y="245101"/>
                      <a:pt x="126521" y="245101"/>
                      <a:pt x="110706" y="336550"/>
                    </a:cubicBezTo>
                    <a:cubicBezTo>
                      <a:pt x="110706" y="336550"/>
                      <a:pt x="110706" y="336550"/>
                      <a:pt x="0" y="336550"/>
                    </a:cubicBezTo>
                    <a:cubicBezTo>
                      <a:pt x="0" y="336550"/>
                      <a:pt x="0" y="336550"/>
                      <a:pt x="0" y="247752"/>
                    </a:cubicBezTo>
                    <a:cubicBezTo>
                      <a:pt x="0" y="217269"/>
                      <a:pt x="25040" y="192087"/>
                      <a:pt x="56671" y="192087"/>
                    </a:cubicBezTo>
                    <a:close/>
                    <a:moveTo>
                      <a:pt x="138907" y="0"/>
                    </a:moveTo>
                    <a:cubicBezTo>
                      <a:pt x="183183" y="0"/>
                      <a:pt x="219076" y="35893"/>
                      <a:pt x="219076" y="80169"/>
                    </a:cubicBezTo>
                    <a:cubicBezTo>
                      <a:pt x="219076" y="124445"/>
                      <a:pt x="183183" y="160338"/>
                      <a:pt x="138907" y="160338"/>
                    </a:cubicBezTo>
                    <a:cubicBezTo>
                      <a:pt x="94631" y="160338"/>
                      <a:pt x="58738" y="124445"/>
                      <a:pt x="58738" y="80169"/>
                    </a:cubicBezTo>
                    <a:cubicBezTo>
                      <a:pt x="58738" y="35893"/>
                      <a:pt x="94631" y="0"/>
                      <a:pt x="138907" y="0"/>
                    </a:cubicBezTo>
                    <a:close/>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i="0" u="none" strike="noStrike" kern="1200" cap="none" spc="0" normalizeH="0" baseline="0" noProof="0">
                  <a:ln>
                    <a:noFill/>
                  </a:ln>
                  <a:solidFill>
                    <a:srgbClr val="44546B"/>
                  </a:solidFill>
                  <a:effectLst/>
                  <a:uLnTx/>
                  <a:uFillTx/>
                  <a:latin typeface="Arial" panose="020B0604020202020204"/>
                  <a:ea typeface="微软雅黑" panose="020B0503020204020204" pitchFamily="34" charset="-122"/>
                  <a:cs typeface="+mn-cs"/>
                </a:endParaRPr>
              </a:p>
            </p:txBody>
          </p:sp>
        </p:grpSp>
      </p:grpSp>
      <p:sp>
        <p:nvSpPr>
          <p:cNvPr id="30" name="文本框 29"/>
          <p:cNvSpPr txBox="1"/>
          <p:nvPr/>
        </p:nvSpPr>
        <p:spPr>
          <a:xfrm>
            <a:off x="1707036" y="1761325"/>
            <a:ext cx="1592103" cy="1323439"/>
          </a:xfrm>
          <a:prstGeom prst="rect">
            <a:avLst/>
          </a:prstGeom>
          <a:noFill/>
        </p:spPr>
        <p:txBody>
          <a:bodyPr wrap="none" rtlCol="0">
            <a:spAutoFit/>
          </a:bodyPr>
          <a:lstStyle/>
          <a:p>
            <a:pPr algn="dist"/>
            <a:r>
              <a:rPr lang="en-US" altLang="zh-CN" sz="8000" b="1" spc="300" dirty="0" smtClean="0">
                <a:solidFill>
                  <a:schemeClr val="bg1"/>
                </a:solidFill>
                <a:latin typeface="Aparajita" panose="020B0604020202020204" pitchFamily="34" charset="0"/>
                <a:ea typeface="造字工房力黑（非商用）常规体" pitchFamily="50" charset="-122"/>
                <a:cs typeface="Aparajita" panose="020B0604020202020204" pitchFamily="34" charset="0"/>
              </a:rPr>
              <a:t>ME</a:t>
            </a:r>
            <a:endParaRPr lang="zh-CN" altLang="en-US" sz="8000" b="1" spc="300" dirty="0">
              <a:solidFill>
                <a:schemeClr val="bg1"/>
              </a:solidFill>
              <a:latin typeface="Aparajita" panose="020B0604020202020204" pitchFamily="34" charset="0"/>
              <a:ea typeface="造字工房力黑（非商用）常规体" pitchFamily="50" charset="-122"/>
              <a:cs typeface="Aparajita" panose="020B0604020202020204" pitchFamily="34" charset="0"/>
            </a:endParaRPr>
          </a:p>
        </p:txBody>
      </p:sp>
      <p:sp>
        <p:nvSpPr>
          <p:cNvPr id="32" name="Title 1"/>
          <p:cNvSpPr txBox="1"/>
          <p:nvPr/>
        </p:nvSpPr>
        <p:spPr>
          <a:xfrm>
            <a:off x="4433674" y="3619566"/>
            <a:ext cx="6167457" cy="484119"/>
          </a:xfrm>
          <a:prstGeom prst="rect">
            <a:avLst/>
          </a:prstGeom>
          <a:noFill/>
          <a:effectLst/>
        </p:spPr>
        <p:txBody>
          <a:bodyPr anchor="ctr" anchorCtr="0">
            <a:noAutofit/>
          </a:bodyPr>
          <a:lstStyle>
            <a:lvl1pPr algn="ctr"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l" defTabSz="685800">
              <a:lnSpc>
                <a:spcPct val="120000"/>
              </a:lnSpc>
              <a:defRPr/>
            </a:pP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My resume job report self-introduction job report job summary </a:t>
            </a:r>
            <a:r>
              <a:rPr lang="en-US" altLang="zh-CN" sz="1200" dirty="0" err="1"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jpromotion</a:t>
            </a:r>
            <a:r>
              <a:rPr lang="en-US" altLang="zh-CN" sz="1200" dirty="0"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 </a:t>
            </a: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ppt </a:t>
            </a:r>
            <a:r>
              <a:rPr lang="en-US" altLang="zh-CN" sz="1200" dirty="0"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template</a:t>
            </a: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My resume job report </a:t>
            </a:r>
            <a:r>
              <a:rPr lang="en-US" altLang="zh-CN" sz="1200" dirty="0" err="1"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selfintroduction</a:t>
            </a:r>
            <a:r>
              <a:rPr lang="en-US" altLang="zh-CN" sz="1200" dirty="0"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 </a:t>
            </a: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job report </a:t>
            </a:r>
            <a:r>
              <a:rPr lang="en-US" altLang="zh-CN" sz="1200" dirty="0" smtClean="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summary promotion </a:t>
            </a:r>
            <a:r>
              <a:rPr lang="en-US" altLang="zh-CN"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rPr>
              <a:t>ppt template</a:t>
            </a:r>
          </a:p>
          <a:p>
            <a:pPr algn="l" defTabSz="685800">
              <a:lnSpc>
                <a:spcPct val="120000"/>
              </a:lnSpc>
              <a:defRPr/>
            </a:pPr>
            <a:endParaRPr lang="en-US" sz="1200" dirty="0">
              <a:solidFill>
                <a:srgbClr val="44546B">
                  <a:alpha val="85000"/>
                </a:srgbClr>
              </a:solidFill>
              <a:latin typeface="Aparajita" panose="020B0604020202020204" pitchFamily="34" charset="0"/>
              <a:ea typeface="Adobe 黑体 Std R" panose="020B0400000000000000" pitchFamily="34" charset="-122"/>
              <a:cs typeface="Aparajita" panose="020B0604020202020204" pitchFamily="34" charset="0"/>
            </a:endParaRPr>
          </a:p>
        </p:txBody>
      </p:sp>
      <p:sp>
        <p:nvSpPr>
          <p:cNvPr id="33" name="TextBox 55"/>
          <p:cNvSpPr txBox="1"/>
          <p:nvPr/>
        </p:nvSpPr>
        <p:spPr>
          <a:xfrm>
            <a:off x="1317309" y="2719780"/>
            <a:ext cx="2423808" cy="284683"/>
          </a:xfrm>
          <a:prstGeom prst="rect">
            <a:avLst/>
          </a:prstGeom>
          <a:noFill/>
        </p:spPr>
        <p:txBody>
          <a:bodyPr wrap="square" lIns="68571" tIns="34285" rIns="68571" bIns="34285" rtlCol="0">
            <a:spAutoFit/>
          </a:bodyPr>
          <a:lstStyle/>
          <a:p>
            <a:pPr algn="ctr"/>
            <a:r>
              <a:rPr lang="zh-CN" altLang="en-US" sz="1400" spc="300" dirty="0" smtClean="0">
                <a:solidFill>
                  <a:schemeClr val="bg1"/>
                </a:solidFill>
                <a:latin typeface="Aparajita" panose="020B0604020202020204" pitchFamily="34" charset="0"/>
                <a:ea typeface="微软雅黑" panose="020B0503020204020204" pitchFamily="34" charset="-122"/>
                <a:cs typeface="Aparajita" panose="020B0604020202020204" pitchFamily="34" charset="0"/>
              </a:rPr>
              <a:t>我的简历</a:t>
            </a:r>
            <a:endParaRPr lang="zh-CN" altLang="en-US" sz="1400" spc="300" dirty="0">
              <a:solidFill>
                <a:schemeClr val="bg1"/>
              </a:solidFill>
              <a:latin typeface="Aparajita" panose="020B0604020202020204" pitchFamily="34" charset="0"/>
              <a:ea typeface="微软雅黑" panose="020B0503020204020204" pitchFamily="34" charset="-122"/>
              <a:cs typeface="Aparajita" panose="020B0604020202020204" pitchFamily="34" charset="0"/>
            </a:endParaRPr>
          </a:p>
        </p:txBody>
      </p:sp>
      <p:grpSp>
        <p:nvGrpSpPr>
          <p:cNvPr id="43" name="组合 42"/>
          <p:cNvGrpSpPr/>
          <p:nvPr/>
        </p:nvGrpSpPr>
        <p:grpSpPr>
          <a:xfrm>
            <a:off x="2444141" y="3067901"/>
            <a:ext cx="117892" cy="748698"/>
            <a:chOff x="2444141" y="3067901"/>
            <a:chExt cx="117892" cy="748698"/>
          </a:xfrm>
        </p:grpSpPr>
        <p:cxnSp>
          <p:nvCxnSpPr>
            <p:cNvPr id="35" name="直接连接符 34"/>
            <p:cNvCxnSpPr/>
            <p:nvPr/>
          </p:nvCxnSpPr>
          <p:spPr>
            <a:xfrm>
              <a:off x="2503087" y="3133413"/>
              <a:ext cx="0" cy="683186"/>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2444141" y="3067901"/>
              <a:ext cx="117892" cy="117892"/>
              <a:chOff x="1697771" y="3366305"/>
              <a:chExt cx="304186" cy="304186"/>
            </a:xfrm>
          </p:grpSpPr>
          <p:sp>
            <p:nvSpPr>
              <p:cNvPr id="38" name="椭圆 37"/>
              <p:cNvSpPr/>
              <p:nvPr/>
            </p:nvSpPr>
            <p:spPr>
              <a:xfrm>
                <a:off x="1697771" y="3366305"/>
                <a:ext cx="304186" cy="304186"/>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1749008" y="3417542"/>
                <a:ext cx="201712" cy="201712"/>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1802350" y="3470885"/>
                <a:ext cx="95030" cy="950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0" name="TextBox 55"/>
          <p:cNvSpPr txBox="1"/>
          <p:nvPr/>
        </p:nvSpPr>
        <p:spPr>
          <a:xfrm>
            <a:off x="4388130" y="1803196"/>
            <a:ext cx="5608930" cy="1300346"/>
          </a:xfrm>
          <a:prstGeom prst="rect">
            <a:avLst/>
          </a:prstGeom>
          <a:noFill/>
        </p:spPr>
        <p:txBody>
          <a:bodyPr wrap="square" lIns="68571" tIns="34285" rIns="68571" bIns="34285" rtlCol="0">
            <a:spAutoFit/>
          </a:bodyPr>
          <a:lstStyle/>
          <a:p>
            <a:pPr algn="dist"/>
            <a:r>
              <a:rPr lang="en-US" altLang="zh-CN" sz="8000" spc="300" dirty="0" smtClean="0">
                <a:solidFill>
                  <a:srgbClr val="222B34">
                    <a:alpha val="10000"/>
                  </a:srgbClr>
                </a:solidFill>
                <a:latin typeface="Aparajita" panose="020B0604020202020204" pitchFamily="34" charset="0"/>
                <a:ea typeface="微软雅黑" panose="020B0503020204020204" pitchFamily="34" charset="-122"/>
                <a:cs typeface="Aparajita" panose="020B0604020202020204" pitchFamily="34" charset="0"/>
              </a:rPr>
              <a:t>THANK YOU</a:t>
            </a:r>
            <a:endParaRPr lang="zh-CN" altLang="en-US" sz="8000" spc="300" dirty="0">
              <a:solidFill>
                <a:srgbClr val="222B34">
                  <a:alpha val="10000"/>
                </a:srgb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14" name="文本框 13"/>
          <p:cNvSpPr txBox="1"/>
          <p:nvPr/>
        </p:nvSpPr>
        <p:spPr>
          <a:xfrm>
            <a:off x="4406780" y="2732040"/>
            <a:ext cx="4108817" cy="830997"/>
          </a:xfrm>
          <a:prstGeom prst="rect">
            <a:avLst/>
          </a:prstGeom>
          <a:noFill/>
        </p:spPr>
        <p:txBody>
          <a:bodyPr wrap="none" rtlCol="0">
            <a:spAutoFit/>
          </a:bodyPr>
          <a:lstStyle/>
          <a:p>
            <a:r>
              <a:rPr lang="zh-CN" altLang="en-US" sz="4800" spc="300" dirty="0" smtClean="0">
                <a:solidFill>
                  <a:srgbClr val="374457"/>
                </a:solidFill>
                <a:latin typeface="造字工房力黑（非商用）常规体" pitchFamily="50" charset="-122"/>
                <a:ea typeface="造字工房力黑（非商用）常规体" pitchFamily="50" charset="-122"/>
              </a:rPr>
              <a:t>谢谢您的观看</a:t>
            </a:r>
            <a:endParaRPr lang="zh-CN" altLang="en-US" sz="4800" spc="300" dirty="0">
              <a:solidFill>
                <a:srgbClr val="374457"/>
              </a:solidFill>
              <a:latin typeface="造字工房力黑（非商用）常规体" pitchFamily="50" charset="-122"/>
              <a:ea typeface="造字工房力黑（非商用）常规体" pitchFamily="50" charset="-122"/>
            </a:endParaRPr>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54000">
                                          <p:cBhvr additive="base">
                                            <p:cTn id="7" dur="1000" fill="hold"/>
                                            <p:tgtEl>
                                              <p:spTgt spid="7"/>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54000">
                                          <p:cBhvr additive="base">
                                            <p:cTn id="11" dur="1000" fill="hold"/>
                                            <p:tgtEl>
                                              <p:spTgt spid="11"/>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1000"/>
                                            <p:tgtEl>
                                              <p:spTgt spid="33"/>
                                            </p:tgtEl>
                                          </p:cBhvr>
                                        </p:animEffect>
                                        <p:anim calcmode="lin" valueType="num">
                                          <p:cBhvr>
                                            <p:cTn id="16" dur="1000" fill="hold"/>
                                            <p:tgtEl>
                                              <p:spTgt spid="33"/>
                                            </p:tgtEl>
                                            <p:attrNameLst>
                                              <p:attrName>ppt_x</p:attrName>
                                            </p:attrNameLst>
                                          </p:cBhvr>
                                          <p:tavLst>
                                            <p:tav tm="0">
                                              <p:val>
                                                <p:strVal val="#ppt_x"/>
                                              </p:val>
                                            </p:tav>
                                            <p:tav tm="100000">
                                              <p:val>
                                                <p:strVal val="#ppt_x"/>
                                              </p:val>
                                            </p:tav>
                                          </p:tavLst>
                                        </p:anim>
                                        <p:anim calcmode="lin" valueType="num">
                                          <p:cBhvr>
                                            <p:cTn id="17" dur="1000" fill="hold"/>
                                            <p:tgtEl>
                                              <p:spTgt spid="3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1000"/>
                                            <p:tgtEl>
                                              <p:spTgt spid="30"/>
                                            </p:tgtEl>
                                          </p:cBhvr>
                                        </p:animEffect>
                                        <p:anim calcmode="lin" valueType="num">
                                          <p:cBhvr>
                                            <p:cTn id="21" dur="1000" fill="hold"/>
                                            <p:tgtEl>
                                              <p:spTgt spid="30"/>
                                            </p:tgtEl>
                                            <p:attrNameLst>
                                              <p:attrName>ppt_x</p:attrName>
                                            </p:attrNameLst>
                                          </p:cBhvr>
                                          <p:tavLst>
                                            <p:tav tm="0">
                                              <p:val>
                                                <p:strVal val="#ppt_x"/>
                                              </p:val>
                                            </p:tav>
                                            <p:tav tm="100000">
                                              <p:val>
                                                <p:strVal val="#ppt_x"/>
                                              </p:val>
                                            </p:tav>
                                          </p:tavLst>
                                        </p:anim>
                                        <p:anim calcmode="lin" valueType="num">
                                          <p:cBhvr>
                                            <p:cTn id="22" dur="1000" fill="hold"/>
                                            <p:tgtEl>
                                              <p:spTgt spid="30"/>
                                            </p:tgtEl>
                                            <p:attrNameLst>
                                              <p:attrName>ppt_y</p:attrName>
                                            </p:attrNameLst>
                                          </p:cBhvr>
                                          <p:tavLst>
                                            <p:tav tm="0">
                                              <p:val>
                                                <p:strVal val="#ppt_y+.1"/>
                                              </p:val>
                                            </p:tav>
                                            <p:tav tm="100000">
                                              <p:val>
                                                <p:strVal val="#ppt_y"/>
                                              </p:val>
                                            </p:tav>
                                          </p:tavLst>
                                        </p:anim>
                                      </p:childTnLst>
                                    </p:cTn>
                                  </p:par>
                                  <p:par>
                                    <p:cTn id="23" presetID="22" presetClass="entr" presetSubtype="1" fill="hold" nodeType="withEffect">
                                      <p:stCondLst>
                                        <p:cond delay="100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par>
                                    <p:cTn id="26" presetID="53" presetClass="entr" presetSubtype="16" fill="hold" nodeType="withEffect">
                                      <p:stCondLst>
                                        <p:cond delay="150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par>
                                    <p:cTn id="31" presetID="2" presetClass="entr" presetSubtype="1" fill="hold" grpId="0" nodeType="withEffect" p14:presetBounceEnd="40000">
                                      <p:stCondLst>
                                        <p:cond delay="1000"/>
                                      </p:stCondLst>
                                      <p:childTnLst>
                                        <p:set>
                                          <p:cBhvr>
                                            <p:cTn id="32" dur="1" fill="hold">
                                              <p:stCondLst>
                                                <p:cond delay="0"/>
                                              </p:stCondLst>
                                            </p:cTn>
                                            <p:tgtEl>
                                              <p:spTgt spid="40"/>
                                            </p:tgtEl>
                                            <p:attrNameLst>
                                              <p:attrName>style.visibility</p:attrName>
                                            </p:attrNameLst>
                                          </p:cBhvr>
                                          <p:to>
                                            <p:strVal val="visible"/>
                                          </p:to>
                                        </p:set>
                                        <p:anim calcmode="lin" valueType="num" p14:bounceEnd="40000">
                                          <p:cBhvr additive="base">
                                            <p:cTn id="33" dur="750" fill="hold"/>
                                            <p:tgtEl>
                                              <p:spTgt spid="40"/>
                                            </p:tgtEl>
                                            <p:attrNameLst>
                                              <p:attrName>ppt_x</p:attrName>
                                            </p:attrNameLst>
                                          </p:cBhvr>
                                          <p:tavLst>
                                            <p:tav tm="0">
                                              <p:val>
                                                <p:strVal val="#ppt_x"/>
                                              </p:val>
                                            </p:tav>
                                            <p:tav tm="100000">
                                              <p:val>
                                                <p:strVal val="#ppt_x"/>
                                              </p:val>
                                            </p:tav>
                                          </p:tavLst>
                                        </p:anim>
                                        <p:anim calcmode="lin" valueType="num" p14:bounceEnd="40000">
                                          <p:cBhvr additive="base">
                                            <p:cTn id="34" dur="750" fill="hold"/>
                                            <p:tgtEl>
                                              <p:spTgt spid="40"/>
                                            </p:tgtEl>
                                            <p:attrNameLst>
                                              <p:attrName>ppt_y</p:attrName>
                                            </p:attrNameLst>
                                          </p:cBhvr>
                                          <p:tavLst>
                                            <p:tav tm="0">
                                              <p:val>
                                                <p:strVal val="0-#ppt_h/2"/>
                                              </p:val>
                                            </p:tav>
                                            <p:tav tm="100000">
                                              <p:val>
                                                <p:strVal val="#ppt_y"/>
                                              </p:val>
                                            </p:tav>
                                          </p:tavLst>
                                        </p:anim>
                                      </p:childTnLst>
                                    </p:cTn>
                                  </p:par>
                                  <p:par>
                                    <p:cTn id="35" presetID="41" presetClass="entr" presetSubtype="0" fill="hold" grpId="0" nodeType="withEffect">
                                      <p:stCondLst>
                                        <p:cond delay="1250"/>
                                      </p:stCondLst>
                                      <p:iterate type="lt">
                                        <p:tmPct val="10000"/>
                                      </p:iterate>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4"/>
                                            </p:tgtEl>
                                            <p:attrNameLst>
                                              <p:attrName>ppt_y</p:attrName>
                                            </p:attrNameLst>
                                          </p:cBhvr>
                                          <p:tavLst>
                                            <p:tav tm="0">
                                              <p:val>
                                                <p:strVal val="#ppt_y"/>
                                              </p:val>
                                            </p:tav>
                                            <p:tav tm="100000">
                                              <p:val>
                                                <p:strVal val="#ppt_y"/>
                                              </p:val>
                                            </p:tav>
                                          </p:tavLst>
                                        </p:anim>
                                        <p:anim calcmode="lin" valueType="num">
                                          <p:cBhvr>
                                            <p:cTn id="3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4"/>
                                            </p:tgtEl>
                                          </p:cBhvr>
                                        </p:animEffect>
                                      </p:childTnLst>
                                    </p:cTn>
                                  </p:par>
                                </p:childTnLst>
                              </p:cTn>
                            </p:par>
                            <p:par>
                              <p:cTn id="42" fill="hold">
                                <p:stCondLst>
                                  <p:cond delay="0"/>
                                </p:stCondLst>
                                <p:childTnLst>
                                  <p:par>
                                    <p:cTn id="43" presetID="42"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2" presetClass="entr" presetSubtype="4"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2" presetClass="entr" presetSubtype="4"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fill="hold"/>
                                            <p:tgtEl>
                                              <p:spTgt spid="23"/>
                                            </p:tgtEl>
                                            <p:attrNameLst>
                                              <p:attrName>ppt_x</p:attrName>
                                            </p:attrNameLst>
                                          </p:cBhvr>
                                          <p:tavLst>
                                            <p:tav tm="0">
                                              <p:val>
                                                <p:strVal val="#ppt_x"/>
                                              </p:val>
                                            </p:tav>
                                            <p:tav tm="100000">
                                              <p:val>
                                                <p:strVal val="#ppt_x"/>
                                              </p:val>
                                            </p:tav>
                                          </p:tavLst>
                                        </p:anim>
                                        <p:anim calcmode="lin" valueType="num">
                                          <p:cBhvr additive="base">
                                            <p:cTn id="5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30" grpId="0"/>
          <p:bldP spid="32" grpId="0"/>
          <p:bldP spid="33" grpId="0"/>
          <p:bldP spid="40" grpId="0"/>
          <p:bldP spid="1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par>
                                    <p:cTn id="13" presetID="47" presetClass="entr" presetSubtype="0" fill="hold" grpId="0" nodeType="withEffect">
                                      <p:stCondLst>
                                        <p:cond delay="50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1000"/>
                                            <p:tgtEl>
                                              <p:spTgt spid="33"/>
                                            </p:tgtEl>
                                          </p:cBhvr>
                                        </p:animEffect>
                                        <p:anim calcmode="lin" valueType="num">
                                          <p:cBhvr>
                                            <p:cTn id="16" dur="1000" fill="hold"/>
                                            <p:tgtEl>
                                              <p:spTgt spid="33"/>
                                            </p:tgtEl>
                                            <p:attrNameLst>
                                              <p:attrName>ppt_x</p:attrName>
                                            </p:attrNameLst>
                                          </p:cBhvr>
                                          <p:tavLst>
                                            <p:tav tm="0">
                                              <p:val>
                                                <p:strVal val="#ppt_x"/>
                                              </p:val>
                                            </p:tav>
                                            <p:tav tm="100000">
                                              <p:val>
                                                <p:strVal val="#ppt_x"/>
                                              </p:val>
                                            </p:tav>
                                          </p:tavLst>
                                        </p:anim>
                                        <p:anim calcmode="lin" valueType="num">
                                          <p:cBhvr>
                                            <p:cTn id="17" dur="1000" fill="hold"/>
                                            <p:tgtEl>
                                              <p:spTgt spid="3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50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1000"/>
                                            <p:tgtEl>
                                              <p:spTgt spid="30"/>
                                            </p:tgtEl>
                                          </p:cBhvr>
                                        </p:animEffect>
                                        <p:anim calcmode="lin" valueType="num">
                                          <p:cBhvr>
                                            <p:cTn id="21" dur="1000" fill="hold"/>
                                            <p:tgtEl>
                                              <p:spTgt spid="30"/>
                                            </p:tgtEl>
                                            <p:attrNameLst>
                                              <p:attrName>ppt_x</p:attrName>
                                            </p:attrNameLst>
                                          </p:cBhvr>
                                          <p:tavLst>
                                            <p:tav tm="0">
                                              <p:val>
                                                <p:strVal val="#ppt_x"/>
                                              </p:val>
                                            </p:tav>
                                            <p:tav tm="100000">
                                              <p:val>
                                                <p:strVal val="#ppt_x"/>
                                              </p:val>
                                            </p:tav>
                                          </p:tavLst>
                                        </p:anim>
                                        <p:anim calcmode="lin" valueType="num">
                                          <p:cBhvr>
                                            <p:cTn id="22" dur="1000" fill="hold"/>
                                            <p:tgtEl>
                                              <p:spTgt spid="30"/>
                                            </p:tgtEl>
                                            <p:attrNameLst>
                                              <p:attrName>ppt_y</p:attrName>
                                            </p:attrNameLst>
                                          </p:cBhvr>
                                          <p:tavLst>
                                            <p:tav tm="0">
                                              <p:val>
                                                <p:strVal val="#ppt_y+.1"/>
                                              </p:val>
                                            </p:tav>
                                            <p:tav tm="100000">
                                              <p:val>
                                                <p:strVal val="#ppt_y"/>
                                              </p:val>
                                            </p:tav>
                                          </p:tavLst>
                                        </p:anim>
                                      </p:childTnLst>
                                    </p:cTn>
                                  </p:par>
                                  <p:par>
                                    <p:cTn id="23" presetID="22" presetClass="entr" presetSubtype="1" fill="hold" nodeType="withEffect">
                                      <p:stCondLst>
                                        <p:cond delay="1000"/>
                                      </p:stCondLst>
                                      <p:childTnLst>
                                        <p:set>
                                          <p:cBhvr>
                                            <p:cTn id="24" dur="1" fill="hold">
                                              <p:stCondLst>
                                                <p:cond delay="0"/>
                                              </p:stCondLst>
                                            </p:cTn>
                                            <p:tgtEl>
                                              <p:spTgt spid="43"/>
                                            </p:tgtEl>
                                            <p:attrNameLst>
                                              <p:attrName>style.visibility</p:attrName>
                                            </p:attrNameLst>
                                          </p:cBhvr>
                                          <p:to>
                                            <p:strVal val="visible"/>
                                          </p:to>
                                        </p:set>
                                        <p:animEffect transition="in" filter="wipe(up)">
                                          <p:cBhvr>
                                            <p:cTn id="25" dur="500"/>
                                            <p:tgtEl>
                                              <p:spTgt spid="43"/>
                                            </p:tgtEl>
                                          </p:cBhvr>
                                        </p:animEffect>
                                      </p:childTnLst>
                                    </p:cTn>
                                  </p:par>
                                  <p:par>
                                    <p:cTn id="26" presetID="53" presetClass="entr" presetSubtype="16" fill="hold" nodeType="withEffect">
                                      <p:stCondLst>
                                        <p:cond delay="150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par>
                                    <p:cTn id="31" presetID="2" presetClass="entr" presetSubtype="1" fill="hold" grpId="0" nodeType="withEffect">
                                      <p:stCondLst>
                                        <p:cond delay="100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750" fill="hold"/>
                                            <p:tgtEl>
                                              <p:spTgt spid="40"/>
                                            </p:tgtEl>
                                            <p:attrNameLst>
                                              <p:attrName>ppt_x</p:attrName>
                                            </p:attrNameLst>
                                          </p:cBhvr>
                                          <p:tavLst>
                                            <p:tav tm="0">
                                              <p:val>
                                                <p:strVal val="#ppt_x"/>
                                              </p:val>
                                            </p:tav>
                                            <p:tav tm="100000">
                                              <p:val>
                                                <p:strVal val="#ppt_x"/>
                                              </p:val>
                                            </p:tav>
                                          </p:tavLst>
                                        </p:anim>
                                        <p:anim calcmode="lin" valueType="num">
                                          <p:cBhvr additive="base">
                                            <p:cTn id="34" dur="750" fill="hold"/>
                                            <p:tgtEl>
                                              <p:spTgt spid="40"/>
                                            </p:tgtEl>
                                            <p:attrNameLst>
                                              <p:attrName>ppt_y</p:attrName>
                                            </p:attrNameLst>
                                          </p:cBhvr>
                                          <p:tavLst>
                                            <p:tav tm="0">
                                              <p:val>
                                                <p:strVal val="0-#ppt_h/2"/>
                                              </p:val>
                                            </p:tav>
                                            <p:tav tm="100000">
                                              <p:val>
                                                <p:strVal val="#ppt_y"/>
                                              </p:val>
                                            </p:tav>
                                          </p:tavLst>
                                        </p:anim>
                                      </p:childTnLst>
                                    </p:cTn>
                                  </p:par>
                                  <p:par>
                                    <p:cTn id="35" presetID="41" presetClass="entr" presetSubtype="0" fill="hold" grpId="0" nodeType="withEffect">
                                      <p:stCondLst>
                                        <p:cond delay="1250"/>
                                      </p:stCondLst>
                                      <p:iterate type="lt">
                                        <p:tmPct val="10000"/>
                                      </p:iterate>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4"/>
                                            </p:tgtEl>
                                            <p:attrNameLst>
                                              <p:attrName>ppt_y</p:attrName>
                                            </p:attrNameLst>
                                          </p:cBhvr>
                                          <p:tavLst>
                                            <p:tav tm="0">
                                              <p:val>
                                                <p:strVal val="#ppt_y"/>
                                              </p:val>
                                            </p:tav>
                                            <p:tav tm="100000">
                                              <p:val>
                                                <p:strVal val="#ppt_y"/>
                                              </p:val>
                                            </p:tav>
                                          </p:tavLst>
                                        </p:anim>
                                        <p:anim calcmode="lin" valueType="num">
                                          <p:cBhvr>
                                            <p:cTn id="3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4"/>
                                            </p:tgtEl>
                                          </p:cBhvr>
                                        </p:animEffect>
                                      </p:childTnLst>
                                    </p:cTn>
                                  </p:par>
                                </p:childTnLst>
                              </p:cTn>
                            </p:par>
                            <p:par>
                              <p:cTn id="42" fill="hold">
                                <p:stCondLst>
                                  <p:cond delay="0"/>
                                </p:stCondLst>
                                <p:childTnLst>
                                  <p:par>
                                    <p:cTn id="43" presetID="42" presetClass="entr" presetSubtype="0"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2" presetClass="entr" presetSubtype="4"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2" presetClass="entr" presetSubtype="4"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additive="base">
                                            <p:cTn id="56" dur="500" fill="hold"/>
                                            <p:tgtEl>
                                              <p:spTgt spid="23"/>
                                            </p:tgtEl>
                                            <p:attrNameLst>
                                              <p:attrName>ppt_x</p:attrName>
                                            </p:attrNameLst>
                                          </p:cBhvr>
                                          <p:tavLst>
                                            <p:tav tm="0">
                                              <p:val>
                                                <p:strVal val="#ppt_x"/>
                                              </p:val>
                                            </p:tav>
                                            <p:tav tm="100000">
                                              <p:val>
                                                <p:strVal val="#ppt_x"/>
                                              </p:val>
                                            </p:tav>
                                          </p:tavLst>
                                        </p:anim>
                                        <p:anim calcmode="lin" valueType="num">
                                          <p:cBhvr additive="base">
                                            <p:cTn id="5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30" grpId="0"/>
          <p:bldP spid="32" grpId="0"/>
          <p:bldP spid="33" grpId="0"/>
          <p:bldP spid="40" grpId="0"/>
          <p:bldP spid="14"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smtClean="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个人简历</a:t>
            </a:r>
            <a:endPar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endParaRPr>
          </a:p>
        </p:txBody>
      </p:sp>
      <p:sp>
        <p:nvSpPr>
          <p:cNvPr id="19"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
        <p:nvSpPr>
          <p:cNvPr id="2" name="矩形 1"/>
          <p:cNvSpPr/>
          <p:nvPr/>
        </p:nvSpPr>
        <p:spPr>
          <a:xfrm>
            <a:off x="4015409" y="3142911"/>
            <a:ext cx="6808304" cy="2102857"/>
          </a:xfrm>
          <a:prstGeom prst="rect">
            <a:avLst/>
          </a:prstGeom>
          <a:solidFill>
            <a:srgbClr val="7996D8">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8"/>
          <p:cNvSpPr txBox="1"/>
          <p:nvPr/>
        </p:nvSpPr>
        <p:spPr>
          <a:xfrm>
            <a:off x="4349516" y="3335678"/>
            <a:ext cx="4049788" cy="1772793"/>
          </a:xfrm>
          <a:prstGeom prst="rect">
            <a:avLst/>
          </a:prstGeom>
          <a:noFill/>
        </p:spPr>
        <p:txBody>
          <a:bodyPr wrap="square" rtlCol="0">
            <a:spAutoFit/>
          </a:bodyPr>
          <a:lstStyle/>
          <a:p>
            <a:pPr>
              <a:lnSpc>
                <a:spcPct val="130000"/>
              </a:lnSpc>
            </a:pPr>
            <a:r>
              <a:rPr lang="zh-CN" altLang="en-US" sz="1050" b="1" dirty="0">
                <a:solidFill>
                  <a:schemeClr val="tx1">
                    <a:lumMod val="75000"/>
                    <a:lumOff val="25000"/>
                  </a:schemeClr>
                </a:solidFill>
                <a:latin typeface="微软雅黑" panose="020B0503020204020204" pitchFamily="34" charset="-122"/>
                <a:ea typeface="微软雅黑" panose="020B0503020204020204" pitchFamily="34" charset="-122"/>
              </a:rPr>
              <a:t>学历：</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北京大学本科学历</a:t>
            </a:r>
          </a:p>
          <a:p>
            <a:pPr>
              <a:lnSpc>
                <a:spcPct val="130000"/>
              </a:lnSpc>
            </a:pPr>
            <a:r>
              <a:rPr lang="zh-CN" altLang="en-US" sz="1050" b="1" dirty="0">
                <a:solidFill>
                  <a:schemeClr val="tx1">
                    <a:lumMod val="75000"/>
                    <a:lumOff val="25000"/>
                  </a:schemeClr>
                </a:solidFill>
                <a:latin typeface="微软雅黑" panose="020B0503020204020204" pitchFamily="34" charset="-122"/>
                <a:ea typeface="微软雅黑" panose="020B0503020204020204" pitchFamily="34" charset="-122"/>
              </a:rPr>
              <a:t>专业：</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行政管理</a:t>
            </a:r>
          </a:p>
          <a:p>
            <a:pPr>
              <a:lnSpc>
                <a:spcPct val="130000"/>
              </a:lnSpc>
            </a:pPr>
            <a:r>
              <a:rPr lang="zh-CN" altLang="en-US" sz="1050" b="1" dirty="0">
                <a:solidFill>
                  <a:schemeClr val="tx1">
                    <a:lumMod val="75000"/>
                    <a:lumOff val="25000"/>
                  </a:schemeClr>
                </a:solidFill>
                <a:latin typeface="微软雅黑" panose="020B0503020204020204" pitchFamily="34" charset="-122"/>
                <a:ea typeface="微软雅黑" panose="020B0503020204020204" pitchFamily="34" charset="-122"/>
              </a:rPr>
              <a:t>籍贯：</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上海</a:t>
            </a:r>
          </a:p>
          <a:p>
            <a:pPr>
              <a:lnSpc>
                <a:spcPct val="130000"/>
              </a:lnSpc>
            </a:pPr>
            <a:r>
              <a:rPr lang="zh-CN" altLang="en-US" sz="1050" b="1" dirty="0">
                <a:solidFill>
                  <a:schemeClr val="tx1">
                    <a:lumMod val="75000"/>
                    <a:lumOff val="25000"/>
                  </a:schemeClr>
                </a:solidFill>
                <a:latin typeface="微软雅黑" panose="020B0503020204020204" pitchFamily="34" charset="-122"/>
                <a:ea typeface="微软雅黑" panose="020B0503020204020204" pitchFamily="34" charset="-122"/>
              </a:rPr>
              <a:t>出生年月：</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1980</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9</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月</a:t>
            </a:r>
          </a:p>
          <a:p>
            <a:pPr>
              <a:lnSpc>
                <a:spcPct val="130000"/>
              </a:lnSpc>
            </a:pPr>
            <a:r>
              <a:rPr lang="zh-CN" altLang="en-US" sz="1050" b="1" dirty="0">
                <a:solidFill>
                  <a:schemeClr val="tx1">
                    <a:lumMod val="75000"/>
                    <a:lumOff val="25000"/>
                  </a:schemeClr>
                </a:solidFill>
                <a:latin typeface="微软雅黑" panose="020B0503020204020204" pitchFamily="34" charset="-122"/>
                <a:ea typeface="微软雅黑" panose="020B0503020204020204" pitchFamily="34" charset="-122"/>
              </a:rPr>
              <a:t>政治面貌</a:t>
            </a:r>
            <a:r>
              <a:rPr lang="zh-CN" altLang="en-US" sz="1050" b="1" dirty="0" smtClean="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rPr>
              <a:t>中共党员</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0000"/>
              </a:lnSpc>
            </a:pPr>
            <a:r>
              <a:rPr lang="zh-CN" altLang="en-US" sz="1050" b="1" dirty="0" smtClean="0">
                <a:solidFill>
                  <a:schemeClr val="tx1">
                    <a:lumMod val="75000"/>
                    <a:lumOff val="25000"/>
                  </a:schemeClr>
                </a:solidFill>
                <a:latin typeface="微软雅黑" panose="020B0503020204020204" pitchFamily="34" charset="-122"/>
                <a:ea typeface="微软雅黑" panose="020B0503020204020204" pitchFamily="34" charset="-122"/>
              </a:rPr>
              <a:t>自我</a:t>
            </a:r>
            <a:r>
              <a:rPr lang="zh-CN" altLang="en-US" sz="1050" b="1" dirty="0">
                <a:solidFill>
                  <a:schemeClr val="tx1">
                    <a:lumMod val="75000"/>
                    <a:lumOff val="25000"/>
                  </a:schemeClr>
                </a:solidFill>
                <a:latin typeface="微软雅黑" panose="020B0503020204020204" pitchFamily="34" charset="-122"/>
                <a:ea typeface="微软雅黑" panose="020B0503020204020204" pitchFamily="34" charset="-122"/>
              </a:rPr>
              <a:t>评价：</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在公司工作近十年了，我认真工作，积累了一定的工作经验的同时也对公司的营运非常了解。在领导和同事的关心帮助下出色地</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rPr>
              <a:t>完成公司下达的各项</a:t>
            </a: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工作</a:t>
            </a:r>
            <a:r>
              <a:rPr lang="zh-CN" altLang="en-US" sz="1050"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TextBox 13"/>
          <p:cNvSpPr txBox="1"/>
          <p:nvPr/>
        </p:nvSpPr>
        <p:spPr>
          <a:xfrm>
            <a:off x="4333886" y="2747559"/>
            <a:ext cx="1854206" cy="369332"/>
          </a:xfrm>
          <a:prstGeom prst="rect">
            <a:avLst/>
          </a:prstGeom>
          <a:noFill/>
        </p:spPr>
        <p:txBody>
          <a:bodyPr wrap="square" rtlCol="0">
            <a:spAutoFit/>
          </a:bodyPr>
          <a:lstStyle/>
          <a:p>
            <a:r>
              <a:rPr lang="zh-CN" altLang="en-US" dirty="0" smtClean="0">
                <a:solidFill>
                  <a:schemeClr val="tx1">
                    <a:lumMod val="75000"/>
                    <a:lumOff val="25000"/>
                  </a:schemeClr>
                </a:solidFill>
                <a:latin typeface="Adobe 黑体 Std R" panose="020B0400000000000000" pitchFamily="34" charset="-122"/>
                <a:ea typeface="Adobe 黑体 Std R" panose="020B0400000000000000" pitchFamily="34" charset="-122"/>
              </a:rPr>
              <a:t>代用名 </a:t>
            </a:r>
            <a:r>
              <a:rPr lang="en-US" altLang="zh-CN" dirty="0" smtClean="0">
                <a:solidFill>
                  <a:schemeClr val="tx1">
                    <a:lumMod val="75000"/>
                    <a:lumOff val="25000"/>
                  </a:schemeClr>
                </a:solidFill>
                <a:latin typeface="Adobe 黑体 Std R" panose="020B0400000000000000" pitchFamily="34" charset="-122"/>
                <a:ea typeface="Adobe 黑体 Std R" panose="020B0400000000000000" pitchFamily="34" charset="-122"/>
              </a:rPr>
              <a:t>/ CEO</a:t>
            </a:r>
            <a:endParaRPr lang="zh-CN" altLang="en-US" dirty="0">
              <a:solidFill>
                <a:schemeClr val="tx1">
                  <a:lumMod val="75000"/>
                  <a:lumOff val="25000"/>
                </a:schemeClr>
              </a:solidFill>
              <a:latin typeface="Adobe 黑体 Std R" panose="020B0400000000000000" pitchFamily="34" charset="-122"/>
              <a:ea typeface="Adobe 黑体 Std R" panose="020B0400000000000000" pitchFamily="34" charset="-122"/>
            </a:endParaRPr>
          </a:p>
        </p:txBody>
      </p:sp>
      <p:sp>
        <p:nvSpPr>
          <p:cNvPr id="18" name="TextBox 14"/>
          <p:cNvSpPr txBox="1"/>
          <p:nvPr/>
        </p:nvSpPr>
        <p:spPr>
          <a:xfrm>
            <a:off x="5969610" y="2823067"/>
            <a:ext cx="1800200" cy="261610"/>
          </a:xfrm>
          <a:prstGeom prst="rect">
            <a:avLst/>
          </a:prstGeom>
          <a:noFill/>
        </p:spPr>
        <p:txBody>
          <a:bodyPr wrap="square" rtlCol="0">
            <a:spAutoFit/>
          </a:bodyPr>
          <a:lstStyle/>
          <a:p>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现任职位：培训主管</a:t>
            </a:r>
          </a:p>
        </p:txBody>
      </p:sp>
      <p:sp>
        <p:nvSpPr>
          <p:cNvPr id="6" name="矩形 5"/>
          <p:cNvSpPr/>
          <p:nvPr/>
        </p:nvSpPr>
        <p:spPr>
          <a:xfrm>
            <a:off x="8820150" y="2614958"/>
            <a:ext cx="1626673" cy="2141550"/>
          </a:xfrm>
          <a:prstGeom prst="rect">
            <a:avLst/>
          </a:prstGeom>
          <a:blipFill dpi="0" rotWithShape="1">
            <a:blip r:embed="rId3" cstate="screen"/>
            <a:srcRect/>
            <a:stretch>
              <a:fillRect/>
            </a:stretch>
          </a:blipFill>
          <a:ln w="19050">
            <a:noFill/>
          </a:ln>
          <a:effectLst>
            <a:outerShdw blurRad="1270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750"/>
                                        <p:tgtEl>
                                          <p:spTgt spid="15"/>
                                        </p:tgtEl>
                                      </p:cBhvr>
                                    </p:animEffect>
                                    <p:anim calcmode="lin" valueType="num">
                                      <p:cBhvr>
                                        <p:cTn id="8" dur="750" fill="hold"/>
                                        <p:tgtEl>
                                          <p:spTgt spid="15"/>
                                        </p:tgtEl>
                                        <p:attrNameLst>
                                          <p:attrName>ppt_x</p:attrName>
                                        </p:attrNameLst>
                                      </p:cBhvr>
                                      <p:tavLst>
                                        <p:tav tm="0">
                                          <p:val>
                                            <p:strVal val="#ppt_x"/>
                                          </p:val>
                                        </p:tav>
                                        <p:tav tm="100000">
                                          <p:val>
                                            <p:strVal val="#ppt_x"/>
                                          </p:val>
                                        </p:tav>
                                      </p:tavLst>
                                    </p:anim>
                                    <p:anim calcmode="lin" valueType="num">
                                      <p:cBhvr>
                                        <p:cTn id="9" dur="750" fill="hold"/>
                                        <p:tgtEl>
                                          <p:spTgt spid="1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750"/>
                                        <p:tgtEl>
                                          <p:spTgt spid="19"/>
                                        </p:tgtEl>
                                      </p:cBhvr>
                                    </p:animEffect>
                                    <p:anim calcmode="lin" valueType="num">
                                      <p:cBhvr>
                                        <p:cTn id="13" dur="750" fill="hold"/>
                                        <p:tgtEl>
                                          <p:spTgt spid="19"/>
                                        </p:tgtEl>
                                        <p:attrNameLst>
                                          <p:attrName>ppt_x</p:attrName>
                                        </p:attrNameLst>
                                      </p:cBhvr>
                                      <p:tavLst>
                                        <p:tav tm="0">
                                          <p:val>
                                            <p:strVal val="#ppt_x"/>
                                          </p:val>
                                        </p:tav>
                                        <p:tav tm="100000">
                                          <p:val>
                                            <p:strVal val="#ppt_x"/>
                                          </p:val>
                                        </p:tav>
                                      </p:tavLst>
                                    </p:anim>
                                    <p:anim calcmode="lin" valueType="num">
                                      <p:cBhvr>
                                        <p:cTn id="14" dur="750" fill="hold"/>
                                        <p:tgtEl>
                                          <p:spTgt spid="19"/>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2"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right)">
                                      <p:cBhvr>
                                        <p:cTn id="18" dur="500"/>
                                        <p:tgtEl>
                                          <p:spTgt spid="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par>
                          <p:cTn id="24" fill="hold">
                            <p:stCondLst>
                              <p:cond delay="1500"/>
                            </p:stCondLst>
                            <p:childTnLst>
                              <p:par>
                                <p:cTn id="25" presetID="16" presetClass="entr" presetSubtype="21"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par>
                          <p:cTn id="28" fill="hold">
                            <p:stCondLst>
                              <p:cond delay="2000"/>
                            </p:stCondLst>
                            <p:childTnLst>
                              <p:par>
                                <p:cTn id="29" presetID="14" presetClass="entr" presetSubtype="1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childTnLst>
                          </p:cTn>
                        </p:par>
                        <p:par>
                          <p:cTn id="32" fill="hold">
                            <p:stCondLst>
                              <p:cond delay="2500"/>
                            </p:stCondLst>
                            <p:childTnLst>
                              <p:par>
                                <p:cTn id="33" presetID="1" presetClass="entr" presetSubtype="0" fill="hold" grpId="0" nodeType="afterEffect">
                                  <p:stCondLst>
                                    <p:cond delay="0"/>
                                  </p:stCondLst>
                                  <p:iterate type="lt">
                                    <p:tmAbs val="50"/>
                                  </p:iterate>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 grpId="0" animBg="1"/>
      <p:bldP spid="16" grpId="0"/>
      <p:bldP spid="17" grpId="0"/>
      <p:bldP spid="18"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smtClean="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工作经验</a:t>
            </a:r>
          </a:p>
        </p:txBody>
      </p:sp>
      <p:sp>
        <p:nvSpPr>
          <p:cNvPr id="46"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cxnSp>
        <p:nvCxnSpPr>
          <p:cNvPr id="15" name="直接连接符 14"/>
          <p:cNvCxnSpPr/>
          <p:nvPr/>
        </p:nvCxnSpPr>
        <p:spPr>
          <a:xfrm>
            <a:off x="4196332" y="2548526"/>
            <a:ext cx="0" cy="3214499"/>
          </a:xfrm>
          <a:prstGeom prst="line">
            <a:avLst/>
          </a:prstGeom>
          <a:ln>
            <a:solidFill>
              <a:schemeClr val="tx1">
                <a:lumMod val="50000"/>
                <a:lumOff val="50000"/>
                <a:alpha val="40000"/>
              </a:schemeClr>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4092549" y="2412475"/>
            <a:ext cx="207566" cy="207566"/>
            <a:chOff x="1697771" y="3366305"/>
            <a:chExt cx="304186" cy="304186"/>
          </a:xfrm>
        </p:grpSpPr>
        <p:sp>
          <p:nvSpPr>
            <p:cNvPr id="51" name="椭圆 50"/>
            <p:cNvSpPr/>
            <p:nvPr/>
          </p:nvSpPr>
          <p:spPr>
            <a:xfrm>
              <a:off x="1697771" y="3366305"/>
              <a:ext cx="304186" cy="304186"/>
            </a:xfrm>
            <a:prstGeom prst="ellipse">
              <a:avLst/>
            </a:prstGeom>
            <a:solidFill>
              <a:srgbClr val="4473C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1749008" y="3417542"/>
              <a:ext cx="201712" cy="201712"/>
            </a:xfrm>
            <a:prstGeom prst="ellipse">
              <a:avLst/>
            </a:prstGeom>
            <a:solidFill>
              <a:srgbClr val="4473C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802350" y="3470885"/>
              <a:ext cx="95030" cy="95028"/>
            </a:xfrm>
            <a:prstGeom prst="ellipse">
              <a:avLst/>
            </a:prstGeom>
            <a:solidFill>
              <a:srgbClr val="447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4651200" y="2417721"/>
            <a:ext cx="5509474" cy="1386157"/>
            <a:chOff x="4651200" y="2417721"/>
            <a:chExt cx="5509474" cy="1386157"/>
          </a:xfrm>
        </p:grpSpPr>
        <p:sp>
          <p:nvSpPr>
            <p:cNvPr id="28" name="TextBox 22"/>
            <p:cNvSpPr txBox="1"/>
            <p:nvPr/>
          </p:nvSpPr>
          <p:spPr>
            <a:xfrm>
              <a:off x="4735981" y="2417721"/>
              <a:ext cx="1928459" cy="261610"/>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gn="ctr"/>
              <a:r>
                <a:rPr lang="zh-CN" altLang="en-US" sz="1100" b="1" dirty="0" smtClean="0">
                  <a:solidFill>
                    <a:schemeClr val="bg1"/>
                  </a:solidFill>
                  <a:latin typeface="微软雅黑" panose="020B0503020204020204" pitchFamily="34" charset="-122"/>
                  <a:ea typeface="微软雅黑" panose="020B0503020204020204" pitchFamily="34" charset="-122"/>
                </a:rPr>
                <a:t>某某网络科技公司</a:t>
              </a: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29" name="TextBox 23"/>
            <p:cNvSpPr txBox="1"/>
            <p:nvPr/>
          </p:nvSpPr>
          <p:spPr>
            <a:xfrm>
              <a:off x="4651200" y="2711271"/>
              <a:ext cx="2981427" cy="1092607"/>
            </a:xfrm>
            <a:prstGeom prst="rect">
              <a:avLst/>
            </a:prstGeom>
            <a:noFill/>
          </p:spPr>
          <p:txBody>
            <a:bodyPr wrap="square" rtlCol="0">
              <a:spAutoFit/>
            </a:bodyPr>
            <a:lstStyle/>
            <a:p>
              <a:pPr>
                <a:lnSpc>
                  <a:spcPct val="130000"/>
                </a:lnSpc>
              </a:pP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职位：市场部经理</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2020</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6</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月</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—2011</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6</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月</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工作内容：</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smtClean="0">
                  <a:solidFill>
                    <a:schemeClr val="tx1">
                      <a:lumMod val="50000"/>
                      <a:lumOff val="50000"/>
                    </a:schemeClr>
                  </a:solidFill>
                  <a:latin typeface="微软雅黑" panose="020B0503020204020204" pitchFamily="34" charset="-122"/>
                  <a:ea typeface="微软雅黑" panose="020B0503020204020204" pitchFamily="34" charset="-122"/>
                </a:rPr>
                <a:t>列举工作的主要内容及成绩列举工作的主要内容及成绩列举工作的主要内容及成绩。</a:t>
              </a:r>
            </a:p>
          </p:txBody>
        </p:sp>
        <p:sp>
          <p:nvSpPr>
            <p:cNvPr id="17" name="矩形 16"/>
            <p:cNvSpPr/>
            <p:nvPr/>
          </p:nvSpPr>
          <p:spPr>
            <a:xfrm>
              <a:off x="8185878" y="2514096"/>
              <a:ext cx="1974796" cy="1101103"/>
            </a:xfrm>
            <a:prstGeom prst="rect">
              <a:avLst/>
            </a:prstGeom>
            <a:blipFill dpi="0" rotWithShape="1">
              <a:blip r:embed="rId3" cstate="screen"/>
              <a:srcRect/>
              <a:stretch>
                <a:fillRect/>
              </a:stretch>
            </a:blip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4651200" y="4156408"/>
            <a:ext cx="5509474" cy="1386157"/>
            <a:chOff x="4651200" y="4156408"/>
            <a:chExt cx="5509474" cy="1386157"/>
          </a:xfrm>
        </p:grpSpPr>
        <p:sp>
          <p:nvSpPr>
            <p:cNvPr id="54" name="TextBox 22"/>
            <p:cNvSpPr txBox="1"/>
            <p:nvPr/>
          </p:nvSpPr>
          <p:spPr>
            <a:xfrm>
              <a:off x="4735981" y="4156408"/>
              <a:ext cx="1928459" cy="261610"/>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gn="ctr"/>
              <a:r>
                <a:rPr lang="zh-CN" altLang="en-US" sz="1100" b="1" dirty="0" smtClean="0">
                  <a:solidFill>
                    <a:schemeClr val="bg1"/>
                  </a:solidFill>
                  <a:latin typeface="微软雅黑" panose="020B0503020204020204" pitchFamily="34" charset="-122"/>
                  <a:ea typeface="微软雅黑" panose="020B0503020204020204" pitchFamily="34" charset="-122"/>
                </a:rPr>
                <a:t>某某网络科技公司</a:t>
              </a: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55" name="TextBox 23"/>
            <p:cNvSpPr txBox="1"/>
            <p:nvPr/>
          </p:nvSpPr>
          <p:spPr>
            <a:xfrm>
              <a:off x="4651200" y="4449958"/>
              <a:ext cx="2981427" cy="1092607"/>
            </a:xfrm>
            <a:prstGeom prst="rect">
              <a:avLst/>
            </a:prstGeom>
            <a:noFill/>
          </p:spPr>
          <p:txBody>
            <a:bodyPr wrap="square" rtlCol="0">
              <a:spAutoFit/>
            </a:bodyPr>
            <a:lstStyle/>
            <a:p>
              <a:pPr>
                <a:lnSpc>
                  <a:spcPct val="130000"/>
                </a:lnSpc>
              </a:pP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职位：市场部经理</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2020</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6</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月</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—2011</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6</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月</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工作内容：</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smtClean="0">
                  <a:solidFill>
                    <a:schemeClr val="tx1">
                      <a:lumMod val="50000"/>
                      <a:lumOff val="50000"/>
                    </a:schemeClr>
                  </a:solidFill>
                  <a:latin typeface="微软雅黑" panose="020B0503020204020204" pitchFamily="34" charset="-122"/>
                  <a:ea typeface="微软雅黑" panose="020B0503020204020204" pitchFamily="34" charset="-122"/>
                </a:rPr>
                <a:t>列举工作的主要内容及成绩列举工作的主要内容及成绩列举工作的主要内容及成绩。</a:t>
              </a:r>
            </a:p>
          </p:txBody>
        </p:sp>
        <p:sp>
          <p:nvSpPr>
            <p:cNvPr id="56" name="矩形 55"/>
            <p:cNvSpPr/>
            <p:nvPr/>
          </p:nvSpPr>
          <p:spPr>
            <a:xfrm>
              <a:off x="8185878" y="4252783"/>
              <a:ext cx="1974796" cy="1101103"/>
            </a:xfrm>
            <a:prstGeom prst="rect">
              <a:avLst/>
            </a:prstGeom>
            <a:blipFill dpi="0" rotWithShape="1">
              <a:blip r:embed="rId4" cstate="screen"/>
              <a:srcRect/>
              <a:stretch>
                <a:fillRect/>
              </a:stretch>
            </a:blip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7" name="组合 56"/>
          <p:cNvGrpSpPr/>
          <p:nvPr/>
        </p:nvGrpSpPr>
        <p:grpSpPr>
          <a:xfrm>
            <a:off x="4092549" y="4183430"/>
            <a:ext cx="207566" cy="207566"/>
            <a:chOff x="1697771" y="3366305"/>
            <a:chExt cx="304186" cy="304186"/>
          </a:xfrm>
        </p:grpSpPr>
        <p:sp>
          <p:nvSpPr>
            <p:cNvPr id="58" name="椭圆 57"/>
            <p:cNvSpPr/>
            <p:nvPr/>
          </p:nvSpPr>
          <p:spPr>
            <a:xfrm>
              <a:off x="1697771" y="3366305"/>
              <a:ext cx="304186" cy="304186"/>
            </a:xfrm>
            <a:prstGeom prst="ellipse">
              <a:avLst/>
            </a:prstGeom>
            <a:solidFill>
              <a:srgbClr val="4473C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1749008" y="3417542"/>
              <a:ext cx="201712" cy="201712"/>
            </a:xfrm>
            <a:prstGeom prst="ellipse">
              <a:avLst/>
            </a:prstGeom>
            <a:solidFill>
              <a:srgbClr val="4473C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1802350" y="3470885"/>
              <a:ext cx="95030" cy="95028"/>
            </a:xfrm>
            <a:prstGeom prst="ellipse">
              <a:avLst/>
            </a:prstGeom>
            <a:solidFill>
              <a:srgbClr val="447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750"/>
                                        <p:tgtEl>
                                          <p:spTgt spid="45"/>
                                        </p:tgtEl>
                                      </p:cBhvr>
                                    </p:animEffect>
                                    <p:anim calcmode="lin" valueType="num">
                                      <p:cBhvr>
                                        <p:cTn id="8" dur="750" fill="hold"/>
                                        <p:tgtEl>
                                          <p:spTgt spid="45"/>
                                        </p:tgtEl>
                                        <p:attrNameLst>
                                          <p:attrName>ppt_x</p:attrName>
                                        </p:attrNameLst>
                                      </p:cBhvr>
                                      <p:tavLst>
                                        <p:tav tm="0">
                                          <p:val>
                                            <p:strVal val="#ppt_x"/>
                                          </p:val>
                                        </p:tav>
                                        <p:tav tm="100000">
                                          <p:val>
                                            <p:strVal val="#ppt_x"/>
                                          </p:val>
                                        </p:tav>
                                      </p:tavLst>
                                    </p:anim>
                                    <p:anim calcmode="lin" valueType="num">
                                      <p:cBhvr>
                                        <p:cTn id="9" dur="750" fill="hold"/>
                                        <p:tgtEl>
                                          <p:spTgt spid="4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750"/>
                                        <p:tgtEl>
                                          <p:spTgt spid="46"/>
                                        </p:tgtEl>
                                      </p:cBhvr>
                                    </p:animEffect>
                                    <p:anim calcmode="lin" valueType="num">
                                      <p:cBhvr>
                                        <p:cTn id="13" dur="750" fill="hold"/>
                                        <p:tgtEl>
                                          <p:spTgt spid="46"/>
                                        </p:tgtEl>
                                        <p:attrNameLst>
                                          <p:attrName>ppt_x</p:attrName>
                                        </p:attrNameLst>
                                      </p:cBhvr>
                                      <p:tavLst>
                                        <p:tav tm="0">
                                          <p:val>
                                            <p:strVal val="#ppt_x"/>
                                          </p:val>
                                        </p:tav>
                                        <p:tav tm="100000">
                                          <p:val>
                                            <p:strVal val="#ppt_x"/>
                                          </p:val>
                                        </p:tav>
                                      </p:tavLst>
                                    </p:anim>
                                    <p:anim calcmode="lin" valueType="num">
                                      <p:cBhvr>
                                        <p:cTn id="14" dur="750" fill="hold"/>
                                        <p:tgtEl>
                                          <p:spTgt spid="46"/>
                                        </p:tgtEl>
                                        <p:attrNameLst>
                                          <p:attrName>ppt_y</p:attrName>
                                        </p:attrNameLst>
                                      </p:cBhvr>
                                      <p:tavLst>
                                        <p:tav tm="0">
                                          <p:val>
                                            <p:strVal val="#ppt_y-.1"/>
                                          </p:val>
                                        </p:tav>
                                        <p:tav tm="100000">
                                          <p:val>
                                            <p:strVal val="#ppt_y"/>
                                          </p:val>
                                        </p:tav>
                                      </p:tavLst>
                                    </p:anim>
                                  </p:childTnLst>
                                </p:cTn>
                              </p:par>
                              <p:par>
                                <p:cTn id="15" presetID="53" presetClass="entr" presetSubtype="16" fill="hold" nodeType="withEffect">
                                  <p:stCondLst>
                                    <p:cond delay="50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22" presetClass="entr" presetSubtype="1" fill="hold" nodeType="withEffect">
                                  <p:stCondLst>
                                    <p:cond delay="50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par>
                          <p:cTn id="23" fill="hold">
                            <p:stCondLst>
                              <p:cond delay="1000"/>
                            </p:stCondLst>
                            <p:childTnLst>
                              <p:par>
                                <p:cTn id="24" presetID="53" presetClass="entr" presetSubtype="16" fill="hold" nodeType="afterEffect">
                                  <p:stCondLst>
                                    <p:cond delay="0"/>
                                  </p:stCondLst>
                                  <p:childTnLst>
                                    <p:set>
                                      <p:cBhvr>
                                        <p:cTn id="25" dur="1" fill="hold">
                                          <p:stCondLst>
                                            <p:cond delay="0"/>
                                          </p:stCondLst>
                                        </p:cTn>
                                        <p:tgtEl>
                                          <p:spTgt spid="57"/>
                                        </p:tgtEl>
                                        <p:attrNameLst>
                                          <p:attrName>style.visibility</p:attrName>
                                        </p:attrNameLst>
                                      </p:cBhvr>
                                      <p:to>
                                        <p:strVal val="visible"/>
                                      </p:to>
                                    </p:set>
                                    <p:anim calcmode="lin" valueType="num">
                                      <p:cBhvr>
                                        <p:cTn id="26" dur="500" fill="hold"/>
                                        <p:tgtEl>
                                          <p:spTgt spid="57"/>
                                        </p:tgtEl>
                                        <p:attrNameLst>
                                          <p:attrName>ppt_w</p:attrName>
                                        </p:attrNameLst>
                                      </p:cBhvr>
                                      <p:tavLst>
                                        <p:tav tm="0">
                                          <p:val>
                                            <p:fltVal val="0"/>
                                          </p:val>
                                        </p:tav>
                                        <p:tav tm="100000">
                                          <p:val>
                                            <p:strVal val="#ppt_w"/>
                                          </p:val>
                                        </p:tav>
                                      </p:tavLst>
                                    </p:anim>
                                    <p:anim calcmode="lin" valueType="num">
                                      <p:cBhvr>
                                        <p:cTn id="27" dur="500" fill="hold"/>
                                        <p:tgtEl>
                                          <p:spTgt spid="57"/>
                                        </p:tgtEl>
                                        <p:attrNameLst>
                                          <p:attrName>ppt_h</p:attrName>
                                        </p:attrNameLst>
                                      </p:cBhvr>
                                      <p:tavLst>
                                        <p:tav tm="0">
                                          <p:val>
                                            <p:fltVal val="0"/>
                                          </p:val>
                                        </p:tav>
                                        <p:tav tm="100000">
                                          <p:val>
                                            <p:strVal val="#ppt_h"/>
                                          </p:val>
                                        </p:tav>
                                      </p:tavLst>
                                    </p:anim>
                                    <p:animEffect transition="in" filter="fade">
                                      <p:cBhvr>
                                        <p:cTn id="28" dur="500"/>
                                        <p:tgtEl>
                                          <p:spTgt spid="57"/>
                                        </p:tgtEl>
                                      </p:cBhvr>
                                    </p:animEffect>
                                  </p:childTnLst>
                                </p:cTn>
                              </p:par>
                            </p:childTnLst>
                          </p:cTn>
                        </p:par>
                        <p:par>
                          <p:cTn id="29" fill="hold">
                            <p:stCondLst>
                              <p:cond delay="1500"/>
                            </p:stCondLst>
                            <p:childTnLst>
                              <p:par>
                                <p:cTn id="30" presetID="2" presetClass="entr" presetSubtype="2"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1+#ppt_w/2"/>
                                          </p:val>
                                        </p:tav>
                                        <p:tav tm="100000">
                                          <p:val>
                                            <p:strVal val="#ppt_x"/>
                                          </p:val>
                                        </p:tav>
                                      </p:tavLst>
                                    </p:anim>
                                    <p:anim calcmode="lin" valueType="num">
                                      <p:cBhvr additive="base">
                                        <p:cTn id="33" dur="500" fill="hold"/>
                                        <p:tgtEl>
                                          <p:spTgt spid="20"/>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2"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1+#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smtClean="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工作经验</a:t>
            </a:r>
          </a:p>
        </p:txBody>
      </p:sp>
      <p:sp>
        <p:nvSpPr>
          <p:cNvPr id="46"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cxnSp>
        <p:nvCxnSpPr>
          <p:cNvPr id="15" name="直接连接符 14"/>
          <p:cNvCxnSpPr/>
          <p:nvPr/>
        </p:nvCxnSpPr>
        <p:spPr>
          <a:xfrm>
            <a:off x="4196332" y="2548526"/>
            <a:ext cx="0" cy="3214499"/>
          </a:xfrm>
          <a:prstGeom prst="line">
            <a:avLst/>
          </a:prstGeom>
          <a:ln>
            <a:solidFill>
              <a:schemeClr val="tx1">
                <a:lumMod val="50000"/>
                <a:lumOff val="50000"/>
                <a:alpha val="40000"/>
              </a:schemeClr>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4092549" y="2412475"/>
            <a:ext cx="207566" cy="207566"/>
            <a:chOff x="1697771" y="3366305"/>
            <a:chExt cx="304186" cy="304186"/>
          </a:xfrm>
        </p:grpSpPr>
        <p:sp>
          <p:nvSpPr>
            <p:cNvPr id="51" name="椭圆 50"/>
            <p:cNvSpPr/>
            <p:nvPr/>
          </p:nvSpPr>
          <p:spPr>
            <a:xfrm>
              <a:off x="1697771" y="3366305"/>
              <a:ext cx="304186" cy="304186"/>
            </a:xfrm>
            <a:prstGeom prst="ellipse">
              <a:avLst/>
            </a:prstGeom>
            <a:solidFill>
              <a:srgbClr val="4473C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1749008" y="3417542"/>
              <a:ext cx="201712" cy="201712"/>
            </a:xfrm>
            <a:prstGeom prst="ellipse">
              <a:avLst/>
            </a:prstGeom>
            <a:solidFill>
              <a:srgbClr val="4473C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1802350" y="3470885"/>
              <a:ext cx="95030" cy="95028"/>
            </a:xfrm>
            <a:prstGeom prst="ellipse">
              <a:avLst/>
            </a:prstGeom>
            <a:solidFill>
              <a:srgbClr val="447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4651200" y="2417721"/>
            <a:ext cx="5509474" cy="1386157"/>
            <a:chOff x="4651200" y="2417721"/>
            <a:chExt cx="5509474" cy="1386157"/>
          </a:xfrm>
        </p:grpSpPr>
        <p:sp>
          <p:nvSpPr>
            <p:cNvPr id="28" name="TextBox 22"/>
            <p:cNvSpPr txBox="1"/>
            <p:nvPr/>
          </p:nvSpPr>
          <p:spPr>
            <a:xfrm>
              <a:off x="4735981" y="2417721"/>
              <a:ext cx="1928459" cy="261610"/>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gn="ctr"/>
              <a:r>
                <a:rPr lang="zh-CN" altLang="en-US" sz="1100" b="1" dirty="0" smtClean="0">
                  <a:solidFill>
                    <a:schemeClr val="bg1"/>
                  </a:solidFill>
                  <a:latin typeface="微软雅黑" panose="020B0503020204020204" pitchFamily="34" charset="-122"/>
                  <a:ea typeface="微软雅黑" panose="020B0503020204020204" pitchFamily="34" charset="-122"/>
                </a:rPr>
                <a:t>某某网络科技公司</a:t>
              </a: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29" name="TextBox 23"/>
            <p:cNvSpPr txBox="1"/>
            <p:nvPr/>
          </p:nvSpPr>
          <p:spPr>
            <a:xfrm>
              <a:off x="4651200" y="2711271"/>
              <a:ext cx="2981427" cy="1092607"/>
            </a:xfrm>
            <a:prstGeom prst="rect">
              <a:avLst/>
            </a:prstGeom>
            <a:noFill/>
          </p:spPr>
          <p:txBody>
            <a:bodyPr wrap="square" rtlCol="0">
              <a:spAutoFit/>
            </a:bodyPr>
            <a:lstStyle/>
            <a:p>
              <a:pPr>
                <a:lnSpc>
                  <a:spcPct val="130000"/>
                </a:lnSpc>
              </a:pP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职位：市场部经理</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2020</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6</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月</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—2011</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6</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月</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工作内容：</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smtClean="0">
                  <a:solidFill>
                    <a:schemeClr val="tx1">
                      <a:lumMod val="50000"/>
                      <a:lumOff val="50000"/>
                    </a:schemeClr>
                  </a:solidFill>
                  <a:latin typeface="微软雅黑" panose="020B0503020204020204" pitchFamily="34" charset="-122"/>
                  <a:ea typeface="微软雅黑" panose="020B0503020204020204" pitchFamily="34" charset="-122"/>
                </a:rPr>
                <a:t>列举工作的主要内容及成绩列举工作的主要内容及成绩列举工作的主要内容及成绩。</a:t>
              </a:r>
            </a:p>
          </p:txBody>
        </p:sp>
        <p:sp>
          <p:nvSpPr>
            <p:cNvPr id="17" name="矩形 16"/>
            <p:cNvSpPr/>
            <p:nvPr/>
          </p:nvSpPr>
          <p:spPr>
            <a:xfrm>
              <a:off x="8185878" y="2514096"/>
              <a:ext cx="1974796" cy="1101103"/>
            </a:xfrm>
            <a:prstGeom prst="rect">
              <a:avLst/>
            </a:prstGeom>
            <a:blipFill dpi="0" rotWithShape="1">
              <a:blip r:embed="rId3" cstate="screen"/>
              <a:srcRect/>
              <a:stretch>
                <a:fillRect/>
              </a:stretch>
            </a:blip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4651200" y="4156408"/>
            <a:ext cx="5509474" cy="1386157"/>
            <a:chOff x="4651200" y="4156408"/>
            <a:chExt cx="5509474" cy="1386157"/>
          </a:xfrm>
        </p:grpSpPr>
        <p:sp>
          <p:nvSpPr>
            <p:cNvPr id="54" name="TextBox 22"/>
            <p:cNvSpPr txBox="1"/>
            <p:nvPr/>
          </p:nvSpPr>
          <p:spPr>
            <a:xfrm>
              <a:off x="4735981" y="4156408"/>
              <a:ext cx="1928459" cy="261610"/>
            </a:xfrm>
            <a:prstGeom prst="rect">
              <a:avLst/>
            </a:prstGeom>
            <a:gradFill>
              <a:gsLst>
                <a:gs pos="0">
                  <a:srgbClr val="4473C5"/>
                </a:gs>
                <a:gs pos="100000">
                  <a:srgbClr val="3762AF"/>
                </a:gs>
              </a:gsLst>
              <a:lin ang="5400000" scaled="1"/>
            </a:gradFill>
            <a:effectLst>
              <a:outerShdw blurRad="127000" dist="38100" dir="2700000" algn="tl" rotWithShape="0">
                <a:prstClr val="black">
                  <a:alpha val="25000"/>
                </a:prstClr>
              </a:outerShdw>
            </a:effectLst>
          </p:spPr>
          <p:txBody>
            <a:bodyPr wrap="square" rtlCol="0">
              <a:spAutoFit/>
            </a:bodyPr>
            <a:lstStyle/>
            <a:p>
              <a:pPr algn="ctr"/>
              <a:r>
                <a:rPr lang="zh-CN" altLang="en-US" sz="1100" b="1" dirty="0" smtClean="0">
                  <a:solidFill>
                    <a:schemeClr val="bg1"/>
                  </a:solidFill>
                  <a:latin typeface="微软雅黑" panose="020B0503020204020204" pitchFamily="34" charset="-122"/>
                  <a:ea typeface="微软雅黑" panose="020B0503020204020204" pitchFamily="34" charset="-122"/>
                </a:rPr>
                <a:t>某某网络科技公司</a:t>
              </a: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55" name="TextBox 23"/>
            <p:cNvSpPr txBox="1"/>
            <p:nvPr/>
          </p:nvSpPr>
          <p:spPr>
            <a:xfrm>
              <a:off x="4651200" y="4449958"/>
              <a:ext cx="2981427" cy="1092607"/>
            </a:xfrm>
            <a:prstGeom prst="rect">
              <a:avLst/>
            </a:prstGeom>
            <a:noFill/>
          </p:spPr>
          <p:txBody>
            <a:bodyPr wrap="square" rtlCol="0">
              <a:spAutoFit/>
            </a:bodyPr>
            <a:lstStyle/>
            <a:p>
              <a:pPr>
                <a:lnSpc>
                  <a:spcPct val="130000"/>
                </a:lnSpc>
              </a:pP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职位：市场部经理</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2020</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6</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月</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—2011</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年</a:t>
              </a:r>
              <a:r>
                <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rPr>
                <a:t>6</a:t>
              </a: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月</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1000" b="1" dirty="0" smtClean="0">
                  <a:solidFill>
                    <a:schemeClr val="tx1">
                      <a:lumMod val="50000"/>
                      <a:lumOff val="50000"/>
                    </a:schemeClr>
                  </a:solidFill>
                  <a:latin typeface="微软雅黑" panose="020B0503020204020204" pitchFamily="34" charset="-122"/>
                  <a:ea typeface="微软雅黑" panose="020B0503020204020204" pitchFamily="34" charset="-122"/>
                </a:rPr>
                <a:t>工作内容：</a:t>
              </a:r>
              <a:endParaRPr lang="en-US" altLang="zh-CN" sz="1000" b="1" dirty="0" smtClean="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1000" dirty="0" smtClean="0">
                  <a:solidFill>
                    <a:schemeClr val="tx1">
                      <a:lumMod val="50000"/>
                      <a:lumOff val="50000"/>
                    </a:schemeClr>
                  </a:solidFill>
                  <a:latin typeface="微软雅黑" panose="020B0503020204020204" pitchFamily="34" charset="-122"/>
                  <a:ea typeface="微软雅黑" panose="020B0503020204020204" pitchFamily="34" charset="-122"/>
                </a:rPr>
                <a:t>列举工作的主要内容及成绩列举工作的主要内容及成绩列举工作的主要内容及成绩。</a:t>
              </a:r>
            </a:p>
          </p:txBody>
        </p:sp>
        <p:sp>
          <p:nvSpPr>
            <p:cNvPr id="56" name="矩形 55"/>
            <p:cNvSpPr/>
            <p:nvPr/>
          </p:nvSpPr>
          <p:spPr>
            <a:xfrm>
              <a:off x="8185878" y="4252783"/>
              <a:ext cx="1974796" cy="1101103"/>
            </a:xfrm>
            <a:prstGeom prst="rect">
              <a:avLst/>
            </a:prstGeom>
            <a:blipFill dpi="0" rotWithShape="1">
              <a:blip r:embed="rId4" cstate="screen"/>
              <a:srcRect/>
              <a:stretch>
                <a:fillRect/>
              </a:stretch>
            </a:blipFill>
            <a:ln>
              <a:noFill/>
            </a:ln>
            <a:effectLst>
              <a:outerShdw blurRad="1270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7" name="组合 56"/>
          <p:cNvGrpSpPr/>
          <p:nvPr/>
        </p:nvGrpSpPr>
        <p:grpSpPr>
          <a:xfrm>
            <a:off x="4092549" y="4183430"/>
            <a:ext cx="207566" cy="207566"/>
            <a:chOff x="1697771" y="3366305"/>
            <a:chExt cx="304186" cy="304186"/>
          </a:xfrm>
        </p:grpSpPr>
        <p:sp>
          <p:nvSpPr>
            <p:cNvPr id="58" name="椭圆 57"/>
            <p:cNvSpPr/>
            <p:nvPr/>
          </p:nvSpPr>
          <p:spPr>
            <a:xfrm>
              <a:off x="1697771" y="3366305"/>
              <a:ext cx="304186" cy="304186"/>
            </a:xfrm>
            <a:prstGeom prst="ellipse">
              <a:avLst/>
            </a:prstGeom>
            <a:solidFill>
              <a:srgbClr val="4473C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1749008" y="3417542"/>
              <a:ext cx="201712" cy="201712"/>
            </a:xfrm>
            <a:prstGeom prst="ellipse">
              <a:avLst/>
            </a:prstGeom>
            <a:solidFill>
              <a:srgbClr val="4473C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1802350" y="3470885"/>
              <a:ext cx="95030" cy="95028"/>
            </a:xfrm>
            <a:prstGeom prst="ellipse">
              <a:avLst/>
            </a:prstGeom>
            <a:solidFill>
              <a:srgbClr val="447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750"/>
                                        <p:tgtEl>
                                          <p:spTgt spid="45"/>
                                        </p:tgtEl>
                                      </p:cBhvr>
                                    </p:animEffect>
                                    <p:anim calcmode="lin" valueType="num">
                                      <p:cBhvr>
                                        <p:cTn id="8" dur="750" fill="hold"/>
                                        <p:tgtEl>
                                          <p:spTgt spid="45"/>
                                        </p:tgtEl>
                                        <p:attrNameLst>
                                          <p:attrName>ppt_x</p:attrName>
                                        </p:attrNameLst>
                                      </p:cBhvr>
                                      <p:tavLst>
                                        <p:tav tm="0">
                                          <p:val>
                                            <p:strVal val="#ppt_x"/>
                                          </p:val>
                                        </p:tav>
                                        <p:tav tm="100000">
                                          <p:val>
                                            <p:strVal val="#ppt_x"/>
                                          </p:val>
                                        </p:tav>
                                      </p:tavLst>
                                    </p:anim>
                                    <p:anim calcmode="lin" valueType="num">
                                      <p:cBhvr>
                                        <p:cTn id="9" dur="750" fill="hold"/>
                                        <p:tgtEl>
                                          <p:spTgt spid="4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750"/>
                                        <p:tgtEl>
                                          <p:spTgt spid="46"/>
                                        </p:tgtEl>
                                      </p:cBhvr>
                                    </p:animEffect>
                                    <p:anim calcmode="lin" valueType="num">
                                      <p:cBhvr>
                                        <p:cTn id="13" dur="750" fill="hold"/>
                                        <p:tgtEl>
                                          <p:spTgt spid="46"/>
                                        </p:tgtEl>
                                        <p:attrNameLst>
                                          <p:attrName>ppt_x</p:attrName>
                                        </p:attrNameLst>
                                      </p:cBhvr>
                                      <p:tavLst>
                                        <p:tav tm="0">
                                          <p:val>
                                            <p:strVal val="#ppt_x"/>
                                          </p:val>
                                        </p:tav>
                                        <p:tav tm="100000">
                                          <p:val>
                                            <p:strVal val="#ppt_x"/>
                                          </p:val>
                                        </p:tav>
                                      </p:tavLst>
                                    </p:anim>
                                    <p:anim calcmode="lin" valueType="num">
                                      <p:cBhvr>
                                        <p:cTn id="14" dur="750" fill="hold"/>
                                        <p:tgtEl>
                                          <p:spTgt spid="46"/>
                                        </p:tgtEl>
                                        <p:attrNameLst>
                                          <p:attrName>ppt_y</p:attrName>
                                        </p:attrNameLst>
                                      </p:cBhvr>
                                      <p:tavLst>
                                        <p:tav tm="0">
                                          <p:val>
                                            <p:strVal val="#ppt_y-.1"/>
                                          </p:val>
                                        </p:tav>
                                        <p:tav tm="100000">
                                          <p:val>
                                            <p:strVal val="#ppt_y"/>
                                          </p:val>
                                        </p:tav>
                                      </p:tavLst>
                                    </p:anim>
                                  </p:childTnLst>
                                </p:cTn>
                              </p:par>
                              <p:par>
                                <p:cTn id="15" presetID="53" presetClass="entr" presetSubtype="16" fill="hold" nodeType="withEffect">
                                  <p:stCondLst>
                                    <p:cond delay="50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22" presetClass="entr" presetSubtype="1" fill="hold" nodeType="withEffect">
                                  <p:stCondLst>
                                    <p:cond delay="50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par>
                          <p:cTn id="23" fill="hold">
                            <p:stCondLst>
                              <p:cond delay="1000"/>
                            </p:stCondLst>
                            <p:childTnLst>
                              <p:par>
                                <p:cTn id="24" presetID="53" presetClass="entr" presetSubtype="16" fill="hold" nodeType="afterEffect">
                                  <p:stCondLst>
                                    <p:cond delay="0"/>
                                  </p:stCondLst>
                                  <p:childTnLst>
                                    <p:set>
                                      <p:cBhvr>
                                        <p:cTn id="25" dur="1" fill="hold">
                                          <p:stCondLst>
                                            <p:cond delay="0"/>
                                          </p:stCondLst>
                                        </p:cTn>
                                        <p:tgtEl>
                                          <p:spTgt spid="57"/>
                                        </p:tgtEl>
                                        <p:attrNameLst>
                                          <p:attrName>style.visibility</p:attrName>
                                        </p:attrNameLst>
                                      </p:cBhvr>
                                      <p:to>
                                        <p:strVal val="visible"/>
                                      </p:to>
                                    </p:set>
                                    <p:anim calcmode="lin" valueType="num">
                                      <p:cBhvr>
                                        <p:cTn id="26" dur="500" fill="hold"/>
                                        <p:tgtEl>
                                          <p:spTgt spid="57"/>
                                        </p:tgtEl>
                                        <p:attrNameLst>
                                          <p:attrName>ppt_w</p:attrName>
                                        </p:attrNameLst>
                                      </p:cBhvr>
                                      <p:tavLst>
                                        <p:tav tm="0">
                                          <p:val>
                                            <p:fltVal val="0"/>
                                          </p:val>
                                        </p:tav>
                                        <p:tav tm="100000">
                                          <p:val>
                                            <p:strVal val="#ppt_w"/>
                                          </p:val>
                                        </p:tav>
                                      </p:tavLst>
                                    </p:anim>
                                    <p:anim calcmode="lin" valueType="num">
                                      <p:cBhvr>
                                        <p:cTn id="27" dur="500" fill="hold"/>
                                        <p:tgtEl>
                                          <p:spTgt spid="57"/>
                                        </p:tgtEl>
                                        <p:attrNameLst>
                                          <p:attrName>ppt_h</p:attrName>
                                        </p:attrNameLst>
                                      </p:cBhvr>
                                      <p:tavLst>
                                        <p:tav tm="0">
                                          <p:val>
                                            <p:fltVal val="0"/>
                                          </p:val>
                                        </p:tav>
                                        <p:tav tm="100000">
                                          <p:val>
                                            <p:strVal val="#ppt_h"/>
                                          </p:val>
                                        </p:tav>
                                      </p:tavLst>
                                    </p:anim>
                                    <p:animEffect transition="in" filter="fade">
                                      <p:cBhvr>
                                        <p:cTn id="28" dur="500"/>
                                        <p:tgtEl>
                                          <p:spTgt spid="57"/>
                                        </p:tgtEl>
                                      </p:cBhvr>
                                    </p:animEffect>
                                  </p:childTnLst>
                                </p:cTn>
                              </p:par>
                            </p:childTnLst>
                          </p:cTn>
                        </p:par>
                        <p:par>
                          <p:cTn id="29" fill="hold">
                            <p:stCondLst>
                              <p:cond delay="1500"/>
                            </p:stCondLst>
                            <p:childTnLst>
                              <p:par>
                                <p:cTn id="30" presetID="2" presetClass="entr" presetSubtype="2"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fill="hold"/>
                                        <p:tgtEl>
                                          <p:spTgt spid="20"/>
                                        </p:tgtEl>
                                        <p:attrNameLst>
                                          <p:attrName>ppt_x</p:attrName>
                                        </p:attrNameLst>
                                      </p:cBhvr>
                                      <p:tavLst>
                                        <p:tav tm="0">
                                          <p:val>
                                            <p:strVal val="1+#ppt_w/2"/>
                                          </p:val>
                                        </p:tav>
                                        <p:tav tm="100000">
                                          <p:val>
                                            <p:strVal val="#ppt_x"/>
                                          </p:val>
                                        </p:tav>
                                      </p:tavLst>
                                    </p:anim>
                                    <p:anim calcmode="lin" valueType="num">
                                      <p:cBhvr additive="base">
                                        <p:cTn id="33" dur="500" fill="hold"/>
                                        <p:tgtEl>
                                          <p:spTgt spid="20"/>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2"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1+#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652445" y="2556378"/>
            <a:ext cx="1077530" cy="1077528"/>
            <a:chOff x="4730675" y="2772869"/>
            <a:chExt cx="1077530" cy="1077528"/>
          </a:xfrm>
          <a:effectLst>
            <a:outerShdw blurRad="127000" dist="38100" dir="2700000" algn="tl" rotWithShape="0">
              <a:prstClr val="black">
                <a:alpha val="25000"/>
              </a:prstClr>
            </a:outerShdw>
          </a:effectLst>
        </p:grpSpPr>
        <p:sp>
          <p:nvSpPr>
            <p:cNvPr id="45" name="Oval 7"/>
            <p:cNvSpPr>
              <a:spLocks noChangeArrowheads="1"/>
            </p:cNvSpPr>
            <p:nvPr/>
          </p:nvSpPr>
          <p:spPr bwMode="auto">
            <a:xfrm>
              <a:off x="4731163" y="2772869"/>
              <a:ext cx="1076552" cy="1077528"/>
            </a:xfrm>
            <a:prstGeom prst="ellipse">
              <a:avLst/>
            </a:prstGeom>
            <a:solidFill>
              <a:schemeClr val="bg1"/>
            </a:solidFill>
            <a:ln w="76200" cap="flat">
              <a:solidFill>
                <a:srgbClr val="C4CBD1"/>
              </a:solidFill>
              <a:prstDash val="solid"/>
              <a:miter lim="800000"/>
            </a:ln>
          </p:spPr>
          <p:txBody>
            <a:bodyPr vert="horz" wrap="square" lIns="91440" tIns="45720" rIns="91440" bIns="45720" numCol="1" anchor="t" anchorCtr="0" compatLnSpc="1"/>
            <a:lstStyle/>
            <a:p>
              <a:endParaRPr lang="zh-CN" altLang="en-US">
                <a:ln w="254000">
                  <a:noFill/>
                </a:ln>
                <a:solidFill>
                  <a:schemeClr val="tx1">
                    <a:lumMod val="50000"/>
                    <a:lumOff val="50000"/>
                  </a:schemeClr>
                </a:solidFill>
              </a:endParaRPr>
            </a:p>
          </p:txBody>
        </p:sp>
        <p:sp>
          <p:nvSpPr>
            <p:cNvPr id="48" name="弧形 47"/>
            <p:cNvSpPr/>
            <p:nvPr/>
          </p:nvSpPr>
          <p:spPr>
            <a:xfrm>
              <a:off x="4730675" y="2772869"/>
              <a:ext cx="1077530" cy="1077528"/>
            </a:xfrm>
            <a:prstGeom prst="arc">
              <a:avLst>
                <a:gd name="adj1" fmla="val 16200000"/>
                <a:gd name="adj2" fmla="val 5426680"/>
              </a:avLst>
            </a:prstGeom>
            <a:ln w="76200">
              <a:solidFill>
                <a:srgbClr val="4473C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endParaRPr>
            </a:p>
          </p:txBody>
        </p:sp>
        <p:sp>
          <p:nvSpPr>
            <p:cNvPr id="49" name="TextBox 26"/>
            <p:cNvSpPr txBox="1"/>
            <p:nvPr/>
          </p:nvSpPr>
          <p:spPr>
            <a:xfrm>
              <a:off x="4814830" y="3143570"/>
              <a:ext cx="909218" cy="400110"/>
            </a:xfrm>
            <a:prstGeom prst="rect">
              <a:avLst/>
            </a:prstGeom>
            <a:noFill/>
          </p:spPr>
          <p:txBody>
            <a:bodyPr wrap="square" rtlCol="0">
              <a:spAutoFit/>
            </a:bodyPr>
            <a:lstStyle/>
            <a:p>
              <a:pPr algn="ctr"/>
              <a:r>
                <a:rPr lang="en-US" altLang="zh-CN" sz="2000" b="1" dirty="0" smtClean="0">
                  <a:solidFill>
                    <a:srgbClr val="44546B"/>
                  </a:solidFill>
                  <a:latin typeface="Adobe 黑体 Std R" panose="020B0400000000000000" pitchFamily="34" charset="-122"/>
                  <a:ea typeface="Adobe 黑体 Std R" panose="020B0400000000000000" pitchFamily="34" charset="-122"/>
                </a:rPr>
                <a:t>5</a:t>
              </a:r>
              <a:r>
                <a:rPr lang="zh-CN" altLang="en-US" sz="2000" b="1" dirty="0" smtClean="0">
                  <a:solidFill>
                    <a:srgbClr val="44546B"/>
                  </a:solidFill>
                  <a:latin typeface="Adobe 黑体 Std R" panose="020B0400000000000000" pitchFamily="34" charset="-122"/>
                  <a:ea typeface="Adobe 黑体 Std R" panose="020B0400000000000000" pitchFamily="34" charset="-122"/>
                </a:rPr>
                <a:t>年</a:t>
              </a:r>
              <a:endParaRPr lang="zh-CN" altLang="en-US" sz="2000" b="1" dirty="0">
                <a:solidFill>
                  <a:srgbClr val="44546B"/>
                </a:solidFill>
                <a:latin typeface="Adobe 黑体 Std R" panose="020B0400000000000000" pitchFamily="34" charset="-122"/>
                <a:ea typeface="Adobe 黑体 Std R" panose="020B0400000000000000" pitchFamily="34" charset="-122"/>
              </a:endParaRPr>
            </a:p>
          </p:txBody>
        </p:sp>
      </p:grpSp>
      <p:grpSp>
        <p:nvGrpSpPr>
          <p:cNvPr id="3" name="组合 2"/>
          <p:cNvGrpSpPr/>
          <p:nvPr/>
        </p:nvGrpSpPr>
        <p:grpSpPr>
          <a:xfrm>
            <a:off x="6648749" y="2556378"/>
            <a:ext cx="1077835" cy="1077528"/>
            <a:chOff x="6418910" y="2772869"/>
            <a:chExt cx="1077835" cy="1077528"/>
          </a:xfrm>
          <a:effectLst>
            <a:outerShdw blurRad="127000" dist="38100" dir="2700000" algn="tl" rotWithShape="0">
              <a:prstClr val="black">
                <a:alpha val="25000"/>
              </a:prstClr>
            </a:outerShdw>
          </a:effectLst>
        </p:grpSpPr>
        <p:sp>
          <p:nvSpPr>
            <p:cNvPr id="46" name="Oval 8"/>
            <p:cNvSpPr>
              <a:spLocks noChangeArrowheads="1"/>
            </p:cNvSpPr>
            <p:nvPr/>
          </p:nvSpPr>
          <p:spPr bwMode="auto">
            <a:xfrm>
              <a:off x="6418910" y="2772869"/>
              <a:ext cx="1076552" cy="1077528"/>
            </a:xfrm>
            <a:prstGeom prst="ellipse">
              <a:avLst/>
            </a:prstGeom>
            <a:solidFill>
              <a:schemeClr val="bg1"/>
            </a:solidFill>
            <a:ln w="76200" cap="flat">
              <a:solidFill>
                <a:srgbClr val="C4CBD1"/>
              </a:solidFill>
              <a:prstDash val="solid"/>
              <a:miter lim="800000"/>
            </a:ln>
          </p:spPr>
          <p:txBody>
            <a:bodyPr vert="horz" wrap="square" lIns="91440" tIns="45720" rIns="91440" bIns="45720" numCol="1" anchor="t" anchorCtr="0" compatLnSpc="1"/>
            <a:lstStyle/>
            <a:p>
              <a:endParaRPr lang="zh-CN" altLang="en-US">
                <a:ln w="254000">
                  <a:noFill/>
                </a:ln>
                <a:solidFill>
                  <a:schemeClr val="tx1">
                    <a:lumMod val="50000"/>
                    <a:lumOff val="50000"/>
                  </a:schemeClr>
                </a:solidFill>
              </a:endParaRPr>
            </a:p>
          </p:txBody>
        </p:sp>
        <p:sp>
          <p:nvSpPr>
            <p:cNvPr id="50" name="TextBox 27"/>
            <p:cNvSpPr txBox="1"/>
            <p:nvPr/>
          </p:nvSpPr>
          <p:spPr>
            <a:xfrm>
              <a:off x="6502577" y="3143570"/>
              <a:ext cx="909218" cy="400110"/>
            </a:xfrm>
            <a:prstGeom prst="rect">
              <a:avLst/>
            </a:prstGeom>
            <a:noFill/>
          </p:spPr>
          <p:txBody>
            <a:bodyPr wrap="square" rtlCol="0">
              <a:spAutoFit/>
            </a:bodyPr>
            <a:lstStyle/>
            <a:p>
              <a:pPr algn="ctr"/>
              <a:r>
                <a:rPr lang="en-US" altLang="zh-CN" sz="2000" b="1" dirty="0" smtClean="0">
                  <a:solidFill>
                    <a:srgbClr val="44546B"/>
                  </a:solidFill>
                  <a:latin typeface="Adobe 黑体 Std R" panose="020B0400000000000000" pitchFamily="34" charset="-122"/>
                  <a:ea typeface="Adobe 黑体 Std R" panose="020B0400000000000000" pitchFamily="34" charset="-122"/>
                </a:rPr>
                <a:t>2</a:t>
              </a:r>
              <a:r>
                <a:rPr lang="zh-CN" altLang="en-US" sz="2000" b="1" dirty="0" smtClean="0">
                  <a:solidFill>
                    <a:srgbClr val="44546B"/>
                  </a:solidFill>
                  <a:latin typeface="Adobe 黑体 Std R" panose="020B0400000000000000" pitchFamily="34" charset="-122"/>
                  <a:ea typeface="Adobe 黑体 Std R" panose="020B0400000000000000" pitchFamily="34" charset="-122"/>
                </a:rPr>
                <a:t>年</a:t>
              </a:r>
              <a:endParaRPr lang="zh-CN" altLang="en-US" sz="2000" b="1" dirty="0">
                <a:solidFill>
                  <a:srgbClr val="44546B"/>
                </a:solidFill>
                <a:latin typeface="Adobe 黑体 Std R" panose="020B0400000000000000" pitchFamily="34" charset="-122"/>
                <a:ea typeface="Adobe 黑体 Std R" panose="020B0400000000000000" pitchFamily="34" charset="-122"/>
              </a:endParaRPr>
            </a:p>
          </p:txBody>
        </p:sp>
        <p:sp>
          <p:nvSpPr>
            <p:cNvPr id="52" name="弧形 51"/>
            <p:cNvSpPr/>
            <p:nvPr/>
          </p:nvSpPr>
          <p:spPr>
            <a:xfrm>
              <a:off x="6419215" y="2772869"/>
              <a:ext cx="1077530" cy="1077528"/>
            </a:xfrm>
            <a:prstGeom prst="arc">
              <a:avLst>
                <a:gd name="adj1" fmla="val 16200000"/>
                <a:gd name="adj2" fmla="val 20595416"/>
              </a:avLst>
            </a:prstGeom>
            <a:ln w="76200">
              <a:solidFill>
                <a:srgbClr val="4473C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endParaRPr>
            </a:p>
          </p:txBody>
        </p:sp>
      </p:grpSp>
      <p:grpSp>
        <p:nvGrpSpPr>
          <p:cNvPr id="2" name="组合 1"/>
          <p:cNvGrpSpPr/>
          <p:nvPr/>
        </p:nvGrpSpPr>
        <p:grpSpPr>
          <a:xfrm>
            <a:off x="8685113" y="2556378"/>
            <a:ext cx="1077834" cy="1077528"/>
            <a:chOff x="8584441" y="2772869"/>
            <a:chExt cx="1077834" cy="1077528"/>
          </a:xfrm>
          <a:effectLst>
            <a:outerShdw blurRad="127000" dist="38100" dir="2700000" algn="tl" rotWithShape="0">
              <a:prstClr val="black">
                <a:alpha val="25000"/>
              </a:prstClr>
            </a:outerShdw>
          </a:effectLst>
        </p:grpSpPr>
        <p:sp>
          <p:nvSpPr>
            <p:cNvPr id="47" name="Oval 9"/>
            <p:cNvSpPr>
              <a:spLocks noChangeArrowheads="1"/>
            </p:cNvSpPr>
            <p:nvPr/>
          </p:nvSpPr>
          <p:spPr bwMode="auto">
            <a:xfrm>
              <a:off x="8585723" y="2772869"/>
              <a:ext cx="1076552" cy="1077528"/>
            </a:xfrm>
            <a:prstGeom prst="ellipse">
              <a:avLst/>
            </a:prstGeom>
            <a:solidFill>
              <a:schemeClr val="bg1"/>
            </a:solidFill>
            <a:ln w="76200" cap="flat">
              <a:solidFill>
                <a:srgbClr val="C4CBD1"/>
              </a:solidFill>
              <a:prstDash val="solid"/>
              <a:miter lim="800000"/>
            </a:ln>
          </p:spPr>
          <p:txBody>
            <a:bodyPr vert="horz" wrap="square" lIns="91440" tIns="45720" rIns="91440" bIns="45720" numCol="1" anchor="t" anchorCtr="0" compatLnSpc="1"/>
            <a:lstStyle/>
            <a:p>
              <a:endParaRPr lang="zh-CN" altLang="en-US">
                <a:ln w="254000">
                  <a:noFill/>
                </a:ln>
                <a:solidFill>
                  <a:schemeClr val="tx1">
                    <a:lumMod val="50000"/>
                    <a:lumOff val="50000"/>
                  </a:schemeClr>
                </a:solidFill>
              </a:endParaRPr>
            </a:p>
          </p:txBody>
        </p:sp>
        <p:sp>
          <p:nvSpPr>
            <p:cNvPr id="51" name="TextBox 28"/>
            <p:cNvSpPr txBox="1"/>
            <p:nvPr/>
          </p:nvSpPr>
          <p:spPr>
            <a:xfrm>
              <a:off x="8669390" y="3143570"/>
              <a:ext cx="909218" cy="400110"/>
            </a:xfrm>
            <a:prstGeom prst="rect">
              <a:avLst/>
            </a:prstGeom>
            <a:noFill/>
          </p:spPr>
          <p:txBody>
            <a:bodyPr wrap="square" rtlCol="0">
              <a:spAutoFit/>
            </a:bodyPr>
            <a:lstStyle/>
            <a:p>
              <a:pPr algn="ctr"/>
              <a:r>
                <a:rPr lang="en-US" altLang="zh-CN" sz="2000" b="1" dirty="0" smtClean="0">
                  <a:solidFill>
                    <a:srgbClr val="44546B"/>
                  </a:solidFill>
                  <a:latin typeface="Adobe 黑体 Std R" panose="020B0400000000000000" pitchFamily="34" charset="-122"/>
                  <a:ea typeface="Adobe 黑体 Std R" panose="020B0400000000000000" pitchFamily="34" charset="-122"/>
                </a:rPr>
                <a:t>3</a:t>
              </a:r>
              <a:r>
                <a:rPr lang="zh-CN" altLang="en-US" sz="2000" b="1" dirty="0" smtClean="0">
                  <a:solidFill>
                    <a:srgbClr val="44546B"/>
                  </a:solidFill>
                  <a:latin typeface="Adobe 黑体 Std R" panose="020B0400000000000000" pitchFamily="34" charset="-122"/>
                  <a:ea typeface="Adobe 黑体 Std R" panose="020B0400000000000000" pitchFamily="34" charset="-122"/>
                </a:rPr>
                <a:t>年</a:t>
              </a:r>
              <a:endParaRPr lang="zh-CN" altLang="en-US" sz="2000" b="1" dirty="0">
                <a:solidFill>
                  <a:srgbClr val="44546B"/>
                </a:solidFill>
                <a:latin typeface="Adobe 黑体 Std R" panose="020B0400000000000000" pitchFamily="34" charset="-122"/>
                <a:ea typeface="Adobe 黑体 Std R" panose="020B0400000000000000" pitchFamily="34" charset="-122"/>
              </a:endParaRPr>
            </a:p>
          </p:txBody>
        </p:sp>
        <p:sp>
          <p:nvSpPr>
            <p:cNvPr id="53" name="弧形 52"/>
            <p:cNvSpPr/>
            <p:nvPr/>
          </p:nvSpPr>
          <p:spPr>
            <a:xfrm>
              <a:off x="8584441" y="2772869"/>
              <a:ext cx="1077530" cy="1077528"/>
            </a:xfrm>
            <a:prstGeom prst="arc">
              <a:avLst>
                <a:gd name="adj1" fmla="val 16200000"/>
                <a:gd name="adj2" fmla="val 1553094"/>
              </a:avLst>
            </a:prstGeom>
            <a:ln w="76200">
              <a:solidFill>
                <a:srgbClr val="4473C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tx1">
                    <a:lumMod val="50000"/>
                    <a:lumOff val="50000"/>
                  </a:schemeClr>
                </a:solidFill>
              </a:endParaRPr>
            </a:p>
          </p:txBody>
        </p:sp>
      </p:grpSp>
      <p:sp>
        <p:nvSpPr>
          <p:cNvPr id="54" name="TextBox 31"/>
          <p:cNvSpPr txBox="1"/>
          <p:nvPr/>
        </p:nvSpPr>
        <p:spPr>
          <a:xfrm>
            <a:off x="4652445" y="3982562"/>
            <a:ext cx="1142072" cy="307777"/>
          </a:xfrm>
          <a:prstGeom prst="rect">
            <a:avLst/>
          </a:prstGeom>
          <a:noFill/>
        </p:spPr>
        <p:txBody>
          <a:bodyPr wrap="square" rtlCol="0">
            <a:spAutoFit/>
          </a:bodyPr>
          <a:lstStyle/>
          <a:p>
            <a:pPr algn="ctr"/>
            <a:r>
              <a:rPr lang="zh-CN" altLang="en-US" sz="1400" b="1" dirty="0" smtClean="0">
                <a:solidFill>
                  <a:srgbClr val="44546B"/>
                </a:solidFill>
                <a:latin typeface="微软雅黑" panose="020B0503020204020204" pitchFamily="34" charset="-122"/>
                <a:ea typeface="微软雅黑" panose="020B0503020204020204" pitchFamily="34" charset="-122"/>
              </a:rPr>
              <a:t>财务管理</a:t>
            </a:r>
            <a:endParaRPr lang="zh-CN" altLang="en-US" sz="1400" b="1" dirty="0">
              <a:solidFill>
                <a:srgbClr val="44546B"/>
              </a:solidFill>
              <a:latin typeface="微软雅黑" panose="020B0503020204020204" pitchFamily="34" charset="-122"/>
              <a:ea typeface="微软雅黑" panose="020B0503020204020204" pitchFamily="34" charset="-122"/>
            </a:endParaRPr>
          </a:p>
        </p:txBody>
      </p:sp>
      <p:sp>
        <p:nvSpPr>
          <p:cNvPr id="55" name="TextBox 32"/>
          <p:cNvSpPr txBox="1"/>
          <p:nvPr/>
        </p:nvSpPr>
        <p:spPr>
          <a:xfrm>
            <a:off x="4341718" y="4290339"/>
            <a:ext cx="1763526" cy="830997"/>
          </a:xfrm>
          <a:prstGeom prst="rect">
            <a:avLst/>
          </a:prstGeom>
          <a:noFill/>
        </p:spPr>
        <p:txBody>
          <a:bodyPr wrap="square" rtlCol="0">
            <a:spAutoFit/>
          </a:bodyPr>
          <a:lstStyle/>
          <a:p>
            <a:pPr algn="ctr">
              <a:lnSpc>
                <a:spcPct val="1200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关于资产的购置（投资），资本的融通（筹资）和经营中现金流量（营运资金），以及利润分配的</a:t>
            </a:r>
            <a:r>
              <a:rPr lang="zh-CN" altLang="en-US" sz="1000" dirty="0" smtClean="0">
                <a:solidFill>
                  <a:schemeClr val="tx1">
                    <a:lumMod val="50000"/>
                    <a:lumOff val="50000"/>
                  </a:schemeClr>
                </a:solidFill>
                <a:latin typeface="微软雅黑" panose="020B0503020204020204" pitchFamily="34" charset="-122"/>
                <a:ea typeface="微软雅黑" panose="020B0503020204020204" pitchFamily="34" charset="-122"/>
              </a:rPr>
              <a:t>管理</a:t>
            </a:r>
            <a:endPar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6" name="TextBox 33"/>
          <p:cNvSpPr txBox="1"/>
          <p:nvPr/>
        </p:nvSpPr>
        <p:spPr>
          <a:xfrm>
            <a:off x="6648749" y="3982562"/>
            <a:ext cx="1142072" cy="307777"/>
          </a:xfrm>
          <a:prstGeom prst="rect">
            <a:avLst/>
          </a:prstGeom>
          <a:noFill/>
        </p:spPr>
        <p:txBody>
          <a:bodyPr wrap="square" rtlCol="0">
            <a:spAutoFit/>
          </a:bodyPr>
          <a:lstStyle/>
          <a:p>
            <a:pPr algn="ctr"/>
            <a:r>
              <a:rPr lang="zh-CN" altLang="en-US" sz="1400" b="1" dirty="0">
                <a:solidFill>
                  <a:srgbClr val="44546B"/>
                </a:solidFill>
                <a:latin typeface="微软雅黑" panose="020B0503020204020204" pitchFamily="34" charset="-122"/>
                <a:ea typeface="微软雅黑" panose="020B0503020204020204" pitchFamily="34" charset="-122"/>
              </a:rPr>
              <a:t>培训专员</a:t>
            </a:r>
          </a:p>
        </p:txBody>
      </p:sp>
      <p:sp>
        <p:nvSpPr>
          <p:cNvPr id="57" name="TextBox 34"/>
          <p:cNvSpPr txBox="1"/>
          <p:nvPr/>
        </p:nvSpPr>
        <p:spPr>
          <a:xfrm>
            <a:off x="6338022" y="4290339"/>
            <a:ext cx="1763526" cy="830997"/>
          </a:xfrm>
          <a:prstGeom prst="rect">
            <a:avLst/>
          </a:prstGeom>
          <a:noFill/>
        </p:spPr>
        <p:txBody>
          <a:bodyPr wrap="square" rtlCol="0">
            <a:spAutoFit/>
          </a:bodyPr>
          <a:lstStyle/>
          <a:p>
            <a:pPr algn="ctr">
              <a:lnSpc>
                <a:spcPct val="120000"/>
              </a:lnSpc>
            </a:pP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负责管理员工培训档案，协助拟定培训与发展计划，联系各类培训机构，组织各类培训并编写评估</a:t>
            </a:r>
            <a:r>
              <a:rPr lang="zh-CN" altLang="en-US" sz="1000" dirty="0" smtClean="0">
                <a:solidFill>
                  <a:schemeClr val="tx1">
                    <a:lumMod val="50000"/>
                    <a:lumOff val="50000"/>
                  </a:schemeClr>
                </a:solidFill>
                <a:latin typeface="微软雅黑" panose="020B0503020204020204" pitchFamily="34" charset="-122"/>
                <a:ea typeface="微软雅黑" panose="020B0503020204020204" pitchFamily="34" charset="-122"/>
              </a:rPr>
              <a:t>报告</a:t>
            </a:r>
            <a:endPar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8" name="TextBox 37"/>
          <p:cNvSpPr txBox="1"/>
          <p:nvPr/>
        </p:nvSpPr>
        <p:spPr>
          <a:xfrm>
            <a:off x="8685113" y="3982562"/>
            <a:ext cx="1142072" cy="307777"/>
          </a:xfrm>
          <a:prstGeom prst="rect">
            <a:avLst/>
          </a:prstGeom>
          <a:noFill/>
        </p:spPr>
        <p:txBody>
          <a:bodyPr wrap="square" rtlCol="0">
            <a:spAutoFit/>
          </a:bodyPr>
          <a:lstStyle/>
          <a:p>
            <a:pPr algn="ctr"/>
            <a:r>
              <a:rPr lang="zh-CN" altLang="en-US" sz="1400" b="1" dirty="0">
                <a:solidFill>
                  <a:srgbClr val="44546B"/>
                </a:solidFill>
                <a:latin typeface="微软雅黑" panose="020B0503020204020204" pitchFamily="34" charset="-122"/>
                <a:ea typeface="微软雅黑" panose="020B0503020204020204" pitchFamily="34" charset="-122"/>
              </a:rPr>
              <a:t>行政管理</a:t>
            </a:r>
          </a:p>
        </p:txBody>
      </p:sp>
      <p:sp>
        <p:nvSpPr>
          <p:cNvPr id="59" name="TextBox 38"/>
          <p:cNvSpPr txBox="1"/>
          <p:nvPr/>
        </p:nvSpPr>
        <p:spPr>
          <a:xfrm>
            <a:off x="8374386" y="4290339"/>
            <a:ext cx="1763526" cy="830997"/>
          </a:xfrm>
          <a:prstGeom prst="rect">
            <a:avLst/>
          </a:prstGeom>
          <a:noFill/>
        </p:spPr>
        <p:txBody>
          <a:bodyPr wrap="square" rtlCol="0">
            <a:spAutoFit/>
          </a:bodyPr>
          <a:lstStyle>
            <a:defPPr>
              <a:defRPr lang="zh-CN"/>
            </a:defPPr>
            <a:lvl1pPr>
              <a:lnSpc>
                <a:spcPct val="120000"/>
              </a:lnSpc>
              <a:defRPr sz="1000">
                <a:solidFill>
                  <a:schemeClr val="accent3"/>
                </a:solidFill>
                <a:latin typeface="微软雅黑" panose="020B0503020204020204" pitchFamily="34" charset="-122"/>
                <a:ea typeface="微软雅黑" panose="020B0503020204020204" pitchFamily="34" charset="-122"/>
              </a:defRPr>
            </a:lvl1pPr>
          </a:lstStyle>
          <a:p>
            <a:pPr algn="ctr"/>
            <a:r>
              <a:rPr lang="zh-CN" altLang="en-US" dirty="0">
                <a:solidFill>
                  <a:schemeClr val="tx1">
                    <a:lumMod val="50000"/>
                    <a:lumOff val="50000"/>
                  </a:schemeClr>
                </a:solidFill>
              </a:rPr>
              <a:t>既确定管理内容的目标和决定如何达到这些目标。采取具体措施，调动和协调各级行政管理人员按</a:t>
            </a:r>
            <a:r>
              <a:rPr lang="zh-CN" altLang="en-US" dirty="0" smtClean="0">
                <a:solidFill>
                  <a:schemeClr val="tx1">
                    <a:lumMod val="50000"/>
                    <a:lumOff val="50000"/>
                  </a:schemeClr>
                </a:solidFill>
              </a:rPr>
              <a:t>要求</a:t>
            </a:r>
            <a:endParaRPr lang="zh-CN" altLang="en-US" dirty="0">
              <a:solidFill>
                <a:schemeClr val="tx1">
                  <a:lumMod val="50000"/>
                  <a:lumOff val="50000"/>
                </a:schemeClr>
              </a:solidFill>
            </a:endParaRPr>
          </a:p>
        </p:txBody>
      </p:sp>
      <p:sp>
        <p:nvSpPr>
          <p:cNvPr id="24"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从业</a:t>
            </a:r>
            <a:r>
              <a:rPr lang="zh-CN" altLang="en-US" dirty="0" smtClean="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经验</a:t>
            </a:r>
          </a:p>
        </p:txBody>
      </p:sp>
      <p:sp>
        <p:nvSpPr>
          <p:cNvPr id="25"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750"/>
                                        <p:tgtEl>
                                          <p:spTgt spid="24"/>
                                        </p:tgtEl>
                                      </p:cBhvr>
                                    </p:animEffect>
                                    <p:anim calcmode="lin" valueType="num">
                                      <p:cBhvr>
                                        <p:cTn id="8" dur="750" fill="hold"/>
                                        <p:tgtEl>
                                          <p:spTgt spid="24"/>
                                        </p:tgtEl>
                                        <p:attrNameLst>
                                          <p:attrName>ppt_x</p:attrName>
                                        </p:attrNameLst>
                                      </p:cBhvr>
                                      <p:tavLst>
                                        <p:tav tm="0">
                                          <p:val>
                                            <p:strVal val="#ppt_x"/>
                                          </p:val>
                                        </p:tav>
                                        <p:tav tm="100000">
                                          <p:val>
                                            <p:strVal val="#ppt_x"/>
                                          </p:val>
                                        </p:tav>
                                      </p:tavLst>
                                    </p:anim>
                                    <p:anim calcmode="lin" valueType="num">
                                      <p:cBhvr>
                                        <p:cTn id="9" dur="750" fill="hold"/>
                                        <p:tgtEl>
                                          <p:spTgt spid="2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750"/>
                                        <p:tgtEl>
                                          <p:spTgt spid="25"/>
                                        </p:tgtEl>
                                      </p:cBhvr>
                                    </p:animEffect>
                                    <p:anim calcmode="lin" valueType="num">
                                      <p:cBhvr>
                                        <p:cTn id="13" dur="750" fill="hold"/>
                                        <p:tgtEl>
                                          <p:spTgt spid="25"/>
                                        </p:tgtEl>
                                        <p:attrNameLst>
                                          <p:attrName>ppt_x</p:attrName>
                                        </p:attrNameLst>
                                      </p:cBhvr>
                                      <p:tavLst>
                                        <p:tav tm="0">
                                          <p:val>
                                            <p:strVal val="#ppt_x"/>
                                          </p:val>
                                        </p:tav>
                                        <p:tav tm="100000">
                                          <p:val>
                                            <p:strVal val="#ppt_x"/>
                                          </p:val>
                                        </p:tav>
                                      </p:tavLst>
                                    </p:anim>
                                    <p:anim calcmode="lin" valueType="num">
                                      <p:cBhvr>
                                        <p:cTn id="14" dur="750" fill="hold"/>
                                        <p:tgtEl>
                                          <p:spTgt spid="2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16" presetClass="entr" presetSubtype="21" fill="hold" grpId="0"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barn(inVertical)">
                                      <p:cBhvr>
                                        <p:cTn id="36" dur="500"/>
                                        <p:tgtEl>
                                          <p:spTgt spid="54"/>
                                        </p:tgtEl>
                                      </p:cBhvr>
                                    </p:animEffect>
                                  </p:childTnLst>
                                </p:cTn>
                              </p:par>
                            </p:childTnLst>
                          </p:cTn>
                        </p:par>
                        <p:par>
                          <p:cTn id="37" fill="hold">
                            <p:stCondLst>
                              <p:cond delay="3000"/>
                            </p:stCondLst>
                            <p:childTnLst>
                              <p:par>
                                <p:cTn id="38" presetID="14" presetClass="entr" presetSubtype="10" fill="hold" grpId="0" nodeType="afterEffect">
                                  <p:stCondLst>
                                    <p:cond delay="0"/>
                                  </p:stCondLst>
                                  <p:childTnLst>
                                    <p:set>
                                      <p:cBhvr>
                                        <p:cTn id="39" dur="1" fill="hold">
                                          <p:stCondLst>
                                            <p:cond delay="0"/>
                                          </p:stCondLst>
                                        </p:cTn>
                                        <p:tgtEl>
                                          <p:spTgt spid="55"/>
                                        </p:tgtEl>
                                        <p:attrNameLst>
                                          <p:attrName>style.visibility</p:attrName>
                                        </p:attrNameLst>
                                      </p:cBhvr>
                                      <p:to>
                                        <p:strVal val="visible"/>
                                      </p:to>
                                    </p:set>
                                    <p:animEffect transition="in" filter="randombar(horizontal)">
                                      <p:cBhvr>
                                        <p:cTn id="40" dur="500"/>
                                        <p:tgtEl>
                                          <p:spTgt spid="55"/>
                                        </p:tgtEl>
                                      </p:cBhvr>
                                    </p:animEffect>
                                  </p:childTnLst>
                                </p:cTn>
                              </p:par>
                            </p:childTnLst>
                          </p:cTn>
                        </p:par>
                        <p:par>
                          <p:cTn id="41" fill="hold">
                            <p:stCondLst>
                              <p:cond delay="3500"/>
                            </p:stCondLst>
                            <p:childTnLst>
                              <p:par>
                                <p:cTn id="42" presetID="16" presetClass="entr" presetSubtype="21"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barn(inVertical)">
                                      <p:cBhvr>
                                        <p:cTn id="44" dur="500"/>
                                        <p:tgtEl>
                                          <p:spTgt spid="56"/>
                                        </p:tgtEl>
                                      </p:cBhvr>
                                    </p:animEffect>
                                  </p:childTnLst>
                                </p:cTn>
                              </p:par>
                            </p:childTnLst>
                          </p:cTn>
                        </p:par>
                        <p:par>
                          <p:cTn id="45" fill="hold">
                            <p:stCondLst>
                              <p:cond delay="4000"/>
                            </p:stCondLst>
                            <p:childTnLst>
                              <p:par>
                                <p:cTn id="46" presetID="14" presetClass="entr" presetSubtype="10" fill="hold" grpId="0" nodeType="after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randombar(horizontal)">
                                      <p:cBhvr>
                                        <p:cTn id="48" dur="500"/>
                                        <p:tgtEl>
                                          <p:spTgt spid="57"/>
                                        </p:tgtEl>
                                      </p:cBhvr>
                                    </p:animEffect>
                                  </p:childTnLst>
                                </p:cTn>
                              </p:par>
                            </p:childTnLst>
                          </p:cTn>
                        </p:par>
                        <p:par>
                          <p:cTn id="49" fill="hold">
                            <p:stCondLst>
                              <p:cond delay="4500"/>
                            </p:stCondLst>
                            <p:childTnLst>
                              <p:par>
                                <p:cTn id="50" presetID="16" presetClass="entr" presetSubtype="21" fill="hold" grpId="0" nodeType="after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barn(inVertical)">
                                      <p:cBhvr>
                                        <p:cTn id="52" dur="500"/>
                                        <p:tgtEl>
                                          <p:spTgt spid="58"/>
                                        </p:tgtEl>
                                      </p:cBhvr>
                                    </p:animEffect>
                                  </p:childTnLst>
                                </p:cTn>
                              </p:par>
                            </p:childTnLst>
                          </p:cTn>
                        </p:par>
                        <p:par>
                          <p:cTn id="53" fill="hold">
                            <p:stCondLst>
                              <p:cond delay="5000"/>
                            </p:stCondLst>
                            <p:childTnLst>
                              <p:par>
                                <p:cTn id="54" presetID="14" presetClass="entr" presetSubtype="10" fill="hold" grpId="0" nodeType="after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randombar(horizontal)">
                                      <p:cBhvr>
                                        <p:cTn id="5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4"/>
          <p:cNvSpPr txBox="1"/>
          <p:nvPr/>
        </p:nvSpPr>
        <p:spPr>
          <a:xfrm>
            <a:off x="3944087" y="2804469"/>
            <a:ext cx="6392609" cy="459485"/>
          </a:xfrm>
          <a:prstGeom prst="rect">
            <a:avLst/>
          </a:prstGeom>
          <a:noFill/>
        </p:spPr>
        <p:txBody>
          <a:bodyPr wrap="square" rtlCol="0">
            <a:spAutoFit/>
          </a:bodyPr>
          <a:lstStyle/>
          <a:p>
            <a:pPr algn="just">
              <a:lnSpc>
                <a:spcPct val="125000"/>
              </a:lnSpc>
            </a:pP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重点项目简要概述文字说明解释及简要细节描述性文字说明列举工作的主要内容及成绩列举</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工作的主要内容及</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成绩列举</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工作的主要内容及成绩列举</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工作</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主要内容及成绩</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的</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主要内容及成绩</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列举</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TextBox 19"/>
          <p:cNvSpPr txBox="1"/>
          <p:nvPr/>
        </p:nvSpPr>
        <p:spPr>
          <a:xfrm>
            <a:off x="3944087" y="2389937"/>
            <a:ext cx="4444138" cy="387798"/>
          </a:xfrm>
          <a:prstGeom prst="rect">
            <a:avLst/>
          </a:prstGeom>
          <a:noFill/>
        </p:spPr>
        <p:txBody>
          <a:bodyPr wrap="square" rtlCol="0">
            <a:spAutoFit/>
          </a:bodyPr>
          <a:lstStyle/>
          <a:p>
            <a:pPr>
              <a:lnSpc>
                <a:spcPct val="120000"/>
              </a:lnSpc>
            </a:pPr>
            <a:r>
              <a:rPr lang="zh-CN" altLang="en-US" sz="1600" b="1" dirty="0" smtClean="0">
                <a:solidFill>
                  <a:schemeClr val="tx1">
                    <a:lumMod val="75000"/>
                    <a:lumOff val="25000"/>
                  </a:schemeClr>
                </a:solidFill>
                <a:latin typeface="微软雅黑" panose="020B0503020204020204" pitchFamily="34" charset="-122"/>
                <a:ea typeface="微软雅黑" panose="020B0503020204020204" pitchFamily="34" charset="-122"/>
              </a:rPr>
              <a:t>重点项目概述 </a:t>
            </a:r>
            <a:r>
              <a:rPr lang="en-US" altLang="zh-CN" sz="16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1400" b="1" dirty="0" smtClean="0">
                <a:solidFill>
                  <a:schemeClr val="tx1">
                    <a:lumMod val="75000"/>
                    <a:lumOff val="25000"/>
                  </a:schemeClr>
                </a:solidFill>
                <a:latin typeface="Aparajita" panose="020B0604020202020204" pitchFamily="34" charset="0"/>
                <a:ea typeface="微软雅黑" panose="020B0503020204020204" pitchFamily="34" charset="-122"/>
                <a:cs typeface="Aparajita" panose="020B0604020202020204" pitchFamily="34" charset="0"/>
              </a:rPr>
              <a:t>WORK ITEMS</a:t>
            </a:r>
            <a:endParaRPr lang="zh-CN" altLang="en-US" sz="1400" b="1" dirty="0">
              <a:solidFill>
                <a:schemeClr val="tx1">
                  <a:lumMod val="75000"/>
                  <a:lumOff val="25000"/>
                </a:schemeClr>
              </a:solidFill>
              <a:latin typeface="Aparajita" panose="020B0604020202020204" pitchFamily="34" charset="0"/>
              <a:ea typeface="微软雅黑" panose="020B0503020204020204" pitchFamily="34" charset="-122"/>
              <a:cs typeface="Aparajita" panose="020B0604020202020204" pitchFamily="34" charset="0"/>
            </a:endParaRPr>
          </a:p>
        </p:txBody>
      </p:sp>
      <p:grpSp>
        <p:nvGrpSpPr>
          <p:cNvPr id="6" name="组合 5"/>
          <p:cNvGrpSpPr/>
          <p:nvPr/>
        </p:nvGrpSpPr>
        <p:grpSpPr>
          <a:xfrm>
            <a:off x="3928096" y="3510637"/>
            <a:ext cx="2016849" cy="1876373"/>
            <a:chOff x="1039817" y="3574471"/>
            <a:chExt cx="3213193" cy="2989389"/>
          </a:xfrm>
          <a:effectLst>
            <a:outerShdw blurRad="127000" dist="38100" dir="2700000" algn="tl" rotWithShape="0">
              <a:prstClr val="black">
                <a:alpha val="25000"/>
              </a:prstClr>
            </a:outerShdw>
          </a:effectLst>
        </p:grpSpPr>
        <p:sp>
          <p:nvSpPr>
            <p:cNvPr id="3" name="圆角矩形 2"/>
            <p:cNvSpPr/>
            <p:nvPr/>
          </p:nvSpPr>
          <p:spPr>
            <a:xfrm>
              <a:off x="1180808" y="3574471"/>
              <a:ext cx="2937163" cy="2989389"/>
            </a:xfrm>
            <a:prstGeom prst="roundRect">
              <a:avLst>
                <a:gd name="adj" fmla="val 6619"/>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任意多边形 31"/>
            <p:cNvSpPr/>
            <p:nvPr/>
          </p:nvSpPr>
          <p:spPr>
            <a:xfrm>
              <a:off x="1180808" y="3574473"/>
              <a:ext cx="2937163" cy="1043018"/>
            </a:xfrm>
            <a:custGeom>
              <a:avLst/>
              <a:gdLst>
                <a:gd name="connsiteX0" fmla="*/ 158647 w 2937163"/>
                <a:gd name="connsiteY0" fmla="*/ 0 h 1043018"/>
                <a:gd name="connsiteX1" fmla="*/ 2778516 w 2937163"/>
                <a:gd name="connsiteY1" fmla="*/ 0 h 1043018"/>
                <a:gd name="connsiteX2" fmla="*/ 2937163 w 2937163"/>
                <a:gd name="connsiteY2" fmla="*/ 158647 h 1043018"/>
                <a:gd name="connsiteX3" fmla="*/ 2937163 w 2937163"/>
                <a:gd name="connsiteY3" fmla="*/ 1043018 h 1043018"/>
                <a:gd name="connsiteX4" fmla="*/ 0 w 2937163"/>
                <a:gd name="connsiteY4" fmla="*/ 1043018 h 1043018"/>
                <a:gd name="connsiteX5" fmla="*/ 0 w 2937163"/>
                <a:gd name="connsiteY5" fmla="*/ 158647 h 1043018"/>
                <a:gd name="connsiteX6" fmla="*/ 158647 w 2937163"/>
                <a:gd name="connsiteY6" fmla="*/ 0 h 104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7163" h="1043018">
                  <a:moveTo>
                    <a:pt x="158647" y="0"/>
                  </a:moveTo>
                  <a:lnTo>
                    <a:pt x="2778516" y="0"/>
                  </a:lnTo>
                  <a:cubicBezTo>
                    <a:pt x="2866134" y="0"/>
                    <a:pt x="2937163" y="71029"/>
                    <a:pt x="2937163" y="158647"/>
                  </a:cubicBezTo>
                  <a:lnTo>
                    <a:pt x="2937163" y="1043018"/>
                  </a:lnTo>
                  <a:lnTo>
                    <a:pt x="0" y="1043018"/>
                  </a:lnTo>
                  <a:lnTo>
                    <a:pt x="0" y="158647"/>
                  </a:lnTo>
                  <a:cubicBezTo>
                    <a:pt x="0" y="71029"/>
                    <a:pt x="71029" y="0"/>
                    <a:pt x="158647" y="0"/>
                  </a:cubicBezTo>
                  <a:close/>
                </a:path>
              </a:pathLst>
            </a:cu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19"/>
            <p:cNvSpPr txBox="1"/>
            <p:nvPr/>
          </p:nvSpPr>
          <p:spPr>
            <a:xfrm>
              <a:off x="1745893" y="4877272"/>
              <a:ext cx="2507117" cy="470217"/>
            </a:xfrm>
            <a:prstGeom prst="rect">
              <a:avLst/>
            </a:prstGeom>
            <a:noFill/>
          </p:spPr>
          <p:txBody>
            <a:bodyPr wrap="square" rtlCol="0">
              <a:spAutoFit/>
            </a:bodyPr>
            <a:lstStyle/>
            <a:p>
              <a:pPr>
                <a:lnSpc>
                  <a:spcPct val="120000"/>
                </a:lnSpc>
              </a:pPr>
              <a:r>
                <a:rPr lang="zh-CN" altLang="en-US" sz="1200" b="1" dirty="0" smtClean="0">
                  <a:solidFill>
                    <a:srgbClr val="252C35"/>
                  </a:solidFill>
                  <a:latin typeface="微软雅黑" panose="020B0503020204020204" pitchFamily="34" charset="-122"/>
                  <a:ea typeface="微软雅黑" panose="020B0503020204020204" pitchFamily="34" charset="-122"/>
                </a:rPr>
                <a:t>输入项目名称</a:t>
              </a:r>
              <a:endParaRPr lang="zh-CN" altLang="en-US" sz="1200" b="1" dirty="0">
                <a:solidFill>
                  <a:srgbClr val="252C35"/>
                </a:solidFill>
                <a:latin typeface="微软雅黑" panose="020B0503020204020204" pitchFamily="34" charset="-122"/>
                <a:ea typeface="微软雅黑" panose="020B0503020204020204" pitchFamily="34" charset="-122"/>
              </a:endParaRPr>
            </a:p>
          </p:txBody>
        </p:sp>
        <p:sp>
          <p:nvSpPr>
            <p:cNvPr id="25" name="TextBox 49"/>
            <p:cNvSpPr txBox="1"/>
            <p:nvPr/>
          </p:nvSpPr>
          <p:spPr>
            <a:xfrm>
              <a:off x="1732039" y="5315580"/>
              <a:ext cx="2258071" cy="1029718"/>
            </a:xfrm>
            <a:prstGeom prst="rect">
              <a:avLst/>
            </a:prstGeom>
            <a:noFill/>
          </p:spPr>
          <p:txBody>
            <a:bodyPr wrap="square"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配合集团经营公司、融资管理中心等相关</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部门做好</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大量</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的</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任意多边形 32"/>
            <p:cNvSpPr/>
            <p:nvPr/>
          </p:nvSpPr>
          <p:spPr>
            <a:xfrm>
              <a:off x="1312870" y="4902499"/>
              <a:ext cx="205798" cy="205798"/>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039817" y="5214036"/>
              <a:ext cx="637445" cy="1028185"/>
            </a:xfrm>
            <a:prstGeom prst="rect">
              <a:avLst/>
            </a:prstGeom>
            <a:noFill/>
          </p:spPr>
          <p:txBody>
            <a:bodyPr vert="eaVert" wrap="none" rtlCol="0">
              <a:spAutoFit/>
            </a:bodyPr>
            <a:lstStyle/>
            <a:p>
              <a:r>
                <a:rPr lang="zh-CN" altLang="en-US" sz="1400" b="1" dirty="0" smtClean="0">
                  <a:solidFill>
                    <a:srgbClr val="7996D8"/>
                  </a:solidFill>
                  <a:latin typeface="Adobe 黑体 Std R" panose="020B0400000000000000" pitchFamily="34" charset="-122"/>
                  <a:ea typeface="Adobe 黑体 Std R" panose="020B0400000000000000" pitchFamily="34" charset="-122"/>
                </a:rPr>
                <a:t>项目一</a:t>
              </a:r>
              <a:endParaRPr lang="zh-CN" altLang="en-US" sz="1400" b="1" dirty="0">
                <a:solidFill>
                  <a:srgbClr val="7996D8"/>
                </a:solidFill>
                <a:latin typeface="Adobe 黑体 Std R" panose="020B0400000000000000" pitchFamily="34" charset="-122"/>
                <a:ea typeface="Adobe 黑体 Std R" panose="020B0400000000000000" pitchFamily="34" charset="-122"/>
              </a:endParaRPr>
            </a:p>
          </p:txBody>
        </p:sp>
      </p:grpSp>
      <p:grpSp>
        <p:nvGrpSpPr>
          <p:cNvPr id="37" name="组合 36"/>
          <p:cNvGrpSpPr/>
          <p:nvPr/>
        </p:nvGrpSpPr>
        <p:grpSpPr>
          <a:xfrm>
            <a:off x="6163372" y="3510636"/>
            <a:ext cx="2016849" cy="1876374"/>
            <a:chOff x="1039817" y="3574471"/>
            <a:chExt cx="3213193" cy="2989391"/>
          </a:xfrm>
          <a:effectLst>
            <a:outerShdw blurRad="127000" dist="38100" dir="2700000" algn="tl" rotWithShape="0">
              <a:prstClr val="black">
                <a:alpha val="25000"/>
              </a:prstClr>
            </a:outerShdw>
          </a:effectLst>
        </p:grpSpPr>
        <p:sp>
          <p:nvSpPr>
            <p:cNvPr id="38" name="圆角矩形 37"/>
            <p:cNvSpPr/>
            <p:nvPr/>
          </p:nvSpPr>
          <p:spPr>
            <a:xfrm>
              <a:off x="1180808" y="3574471"/>
              <a:ext cx="2937163" cy="2989391"/>
            </a:xfrm>
            <a:prstGeom prst="roundRect">
              <a:avLst>
                <a:gd name="adj" fmla="val 6619"/>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a:off x="1180808" y="3574473"/>
              <a:ext cx="2937163" cy="1043018"/>
            </a:xfrm>
            <a:custGeom>
              <a:avLst/>
              <a:gdLst>
                <a:gd name="connsiteX0" fmla="*/ 158647 w 2937163"/>
                <a:gd name="connsiteY0" fmla="*/ 0 h 1043018"/>
                <a:gd name="connsiteX1" fmla="*/ 2778516 w 2937163"/>
                <a:gd name="connsiteY1" fmla="*/ 0 h 1043018"/>
                <a:gd name="connsiteX2" fmla="*/ 2937163 w 2937163"/>
                <a:gd name="connsiteY2" fmla="*/ 158647 h 1043018"/>
                <a:gd name="connsiteX3" fmla="*/ 2937163 w 2937163"/>
                <a:gd name="connsiteY3" fmla="*/ 1043018 h 1043018"/>
                <a:gd name="connsiteX4" fmla="*/ 0 w 2937163"/>
                <a:gd name="connsiteY4" fmla="*/ 1043018 h 1043018"/>
                <a:gd name="connsiteX5" fmla="*/ 0 w 2937163"/>
                <a:gd name="connsiteY5" fmla="*/ 158647 h 1043018"/>
                <a:gd name="connsiteX6" fmla="*/ 158647 w 2937163"/>
                <a:gd name="connsiteY6" fmla="*/ 0 h 104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7163" h="1043018">
                  <a:moveTo>
                    <a:pt x="158647" y="0"/>
                  </a:moveTo>
                  <a:lnTo>
                    <a:pt x="2778516" y="0"/>
                  </a:lnTo>
                  <a:cubicBezTo>
                    <a:pt x="2866134" y="0"/>
                    <a:pt x="2937163" y="71029"/>
                    <a:pt x="2937163" y="158647"/>
                  </a:cubicBezTo>
                  <a:lnTo>
                    <a:pt x="2937163" y="1043018"/>
                  </a:lnTo>
                  <a:lnTo>
                    <a:pt x="0" y="1043018"/>
                  </a:lnTo>
                  <a:lnTo>
                    <a:pt x="0" y="158647"/>
                  </a:lnTo>
                  <a:cubicBezTo>
                    <a:pt x="0" y="71029"/>
                    <a:pt x="71029" y="0"/>
                    <a:pt x="158647" y="0"/>
                  </a:cubicBezTo>
                  <a:close/>
                </a:path>
              </a:pathLst>
            </a:cu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19"/>
            <p:cNvSpPr txBox="1"/>
            <p:nvPr/>
          </p:nvSpPr>
          <p:spPr>
            <a:xfrm>
              <a:off x="1745893" y="4877272"/>
              <a:ext cx="2507117" cy="470217"/>
            </a:xfrm>
            <a:prstGeom prst="rect">
              <a:avLst/>
            </a:prstGeom>
            <a:noFill/>
          </p:spPr>
          <p:txBody>
            <a:bodyPr wrap="square" rtlCol="0">
              <a:spAutoFit/>
            </a:bodyPr>
            <a:lstStyle/>
            <a:p>
              <a:pPr>
                <a:lnSpc>
                  <a:spcPct val="120000"/>
                </a:lnSpc>
              </a:pPr>
              <a:r>
                <a:rPr lang="zh-CN" altLang="en-US" sz="1200" b="1" dirty="0" smtClean="0">
                  <a:solidFill>
                    <a:srgbClr val="252C35"/>
                  </a:solidFill>
                  <a:latin typeface="微软雅黑" panose="020B0503020204020204" pitchFamily="34" charset="-122"/>
                  <a:ea typeface="微软雅黑" panose="020B0503020204020204" pitchFamily="34" charset="-122"/>
                </a:rPr>
                <a:t>输入项目名称</a:t>
              </a:r>
              <a:endParaRPr lang="zh-CN" altLang="en-US" sz="1200" b="1" dirty="0">
                <a:solidFill>
                  <a:srgbClr val="252C35"/>
                </a:solidFill>
                <a:latin typeface="微软雅黑" panose="020B0503020204020204" pitchFamily="34" charset="-122"/>
                <a:ea typeface="微软雅黑" panose="020B0503020204020204" pitchFamily="34" charset="-122"/>
              </a:endParaRPr>
            </a:p>
          </p:txBody>
        </p:sp>
        <p:sp>
          <p:nvSpPr>
            <p:cNvPr id="41" name="TextBox 49"/>
            <p:cNvSpPr txBox="1"/>
            <p:nvPr/>
          </p:nvSpPr>
          <p:spPr>
            <a:xfrm>
              <a:off x="1732039" y="5315580"/>
              <a:ext cx="2258071" cy="1029718"/>
            </a:xfrm>
            <a:prstGeom prst="rect">
              <a:avLst/>
            </a:prstGeom>
            <a:noFill/>
          </p:spPr>
          <p:txBody>
            <a:bodyPr wrap="square"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配合集团经营公司、融资管理中心等相关</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部门做好</a:t>
              </a: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大量</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的</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任意多边形 41"/>
            <p:cNvSpPr/>
            <p:nvPr/>
          </p:nvSpPr>
          <p:spPr>
            <a:xfrm>
              <a:off x="1281201" y="4902499"/>
              <a:ext cx="205798" cy="205798"/>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1039817" y="5214036"/>
              <a:ext cx="637445" cy="1028185"/>
            </a:xfrm>
            <a:prstGeom prst="rect">
              <a:avLst/>
            </a:prstGeom>
            <a:noFill/>
          </p:spPr>
          <p:txBody>
            <a:bodyPr vert="eaVert" wrap="none" rtlCol="0">
              <a:spAutoFit/>
            </a:bodyPr>
            <a:lstStyle/>
            <a:p>
              <a:r>
                <a:rPr lang="zh-CN" altLang="en-US" sz="1400" b="1" dirty="0" smtClean="0">
                  <a:solidFill>
                    <a:srgbClr val="7996D8"/>
                  </a:solidFill>
                  <a:latin typeface="Adobe 黑体 Std R" panose="020B0400000000000000" pitchFamily="34" charset="-122"/>
                  <a:ea typeface="Adobe 黑体 Std R" panose="020B0400000000000000" pitchFamily="34" charset="-122"/>
                </a:rPr>
                <a:t>项目二</a:t>
              </a:r>
              <a:endParaRPr lang="zh-CN" altLang="en-US" sz="1400" b="1" dirty="0">
                <a:solidFill>
                  <a:srgbClr val="7996D8"/>
                </a:solidFill>
                <a:latin typeface="Adobe 黑体 Std R" panose="020B0400000000000000" pitchFamily="34" charset="-122"/>
                <a:ea typeface="Adobe 黑体 Std R" panose="020B0400000000000000" pitchFamily="34" charset="-122"/>
              </a:endParaRPr>
            </a:p>
          </p:txBody>
        </p:sp>
      </p:grpSp>
      <p:grpSp>
        <p:nvGrpSpPr>
          <p:cNvPr id="44" name="组合 43"/>
          <p:cNvGrpSpPr/>
          <p:nvPr/>
        </p:nvGrpSpPr>
        <p:grpSpPr>
          <a:xfrm>
            <a:off x="8398649" y="3510636"/>
            <a:ext cx="2016849" cy="1876374"/>
            <a:chOff x="1039817" y="3574471"/>
            <a:chExt cx="3213193" cy="2989391"/>
          </a:xfrm>
          <a:effectLst>
            <a:outerShdw blurRad="127000" dist="38100" dir="2700000" algn="tl" rotWithShape="0">
              <a:prstClr val="black">
                <a:alpha val="25000"/>
              </a:prstClr>
            </a:outerShdw>
          </a:effectLst>
        </p:grpSpPr>
        <p:sp>
          <p:nvSpPr>
            <p:cNvPr id="60" name="圆角矩形 59"/>
            <p:cNvSpPr/>
            <p:nvPr/>
          </p:nvSpPr>
          <p:spPr>
            <a:xfrm>
              <a:off x="1180808" y="3574471"/>
              <a:ext cx="2937163" cy="2989391"/>
            </a:xfrm>
            <a:prstGeom prst="roundRect">
              <a:avLst>
                <a:gd name="adj" fmla="val 6619"/>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任意多边形 60"/>
            <p:cNvSpPr/>
            <p:nvPr/>
          </p:nvSpPr>
          <p:spPr>
            <a:xfrm>
              <a:off x="1180808" y="3574473"/>
              <a:ext cx="2937163" cy="1043018"/>
            </a:xfrm>
            <a:custGeom>
              <a:avLst/>
              <a:gdLst>
                <a:gd name="connsiteX0" fmla="*/ 158647 w 2937163"/>
                <a:gd name="connsiteY0" fmla="*/ 0 h 1043018"/>
                <a:gd name="connsiteX1" fmla="*/ 2778516 w 2937163"/>
                <a:gd name="connsiteY1" fmla="*/ 0 h 1043018"/>
                <a:gd name="connsiteX2" fmla="*/ 2937163 w 2937163"/>
                <a:gd name="connsiteY2" fmla="*/ 158647 h 1043018"/>
                <a:gd name="connsiteX3" fmla="*/ 2937163 w 2937163"/>
                <a:gd name="connsiteY3" fmla="*/ 1043018 h 1043018"/>
                <a:gd name="connsiteX4" fmla="*/ 0 w 2937163"/>
                <a:gd name="connsiteY4" fmla="*/ 1043018 h 1043018"/>
                <a:gd name="connsiteX5" fmla="*/ 0 w 2937163"/>
                <a:gd name="connsiteY5" fmla="*/ 158647 h 1043018"/>
                <a:gd name="connsiteX6" fmla="*/ 158647 w 2937163"/>
                <a:gd name="connsiteY6" fmla="*/ 0 h 104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7163" h="1043018">
                  <a:moveTo>
                    <a:pt x="158647" y="0"/>
                  </a:moveTo>
                  <a:lnTo>
                    <a:pt x="2778516" y="0"/>
                  </a:lnTo>
                  <a:cubicBezTo>
                    <a:pt x="2866134" y="0"/>
                    <a:pt x="2937163" y="71029"/>
                    <a:pt x="2937163" y="158647"/>
                  </a:cubicBezTo>
                  <a:lnTo>
                    <a:pt x="2937163" y="1043018"/>
                  </a:lnTo>
                  <a:lnTo>
                    <a:pt x="0" y="1043018"/>
                  </a:lnTo>
                  <a:lnTo>
                    <a:pt x="0" y="158647"/>
                  </a:lnTo>
                  <a:cubicBezTo>
                    <a:pt x="0" y="71029"/>
                    <a:pt x="71029" y="0"/>
                    <a:pt x="158647" y="0"/>
                  </a:cubicBezTo>
                  <a:close/>
                </a:path>
              </a:pathLst>
            </a:cu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TextBox 19"/>
            <p:cNvSpPr txBox="1"/>
            <p:nvPr/>
          </p:nvSpPr>
          <p:spPr>
            <a:xfrm>
              <a:off x="1745893" y="4877272"/>
              <a:ext cx="2507117" cy="470217"/>
            </a:xfrm>
            <a:prstGeom prst="rect">
              <a:avLst/>
            </a:prstGeom>
            <a:noFill/>
          </p:spPr>
          <p:txBody>
            <a:bodyPr wrap="square" rtlCol="0">
              <a:spAutoFit/>
            </a:bodyPr>
            <a:lstStyle/>
            <a:p>
              <a:pPr>
                <a:lnSpc>
                  <a:spcPct val="120000"/>
                </a:lnSpc>
              </a:pPr>
              <a:r>
                <a:rPr lang="zh-CN" altLang="en-US" sz="1200" b="1" dirty="0" smtClean="0">
                  <a:solidFill>
                    <a:srgbClr val="252C35"/>
                  </a:solidFill>
                  <a:latin typeface="微软雅黑" panose="020B0503020204020204" pitchFamily="34" charset="-122"/>
                  <a:ea typeface="微软雅黑" panose="020B0503020204020204" pitchFamily="34" charset="-122"/>
                </a:rPr>
                <a:t>输入项目名称</a:t>
              </a:r>
              <a:endParaRPr lang="zh-CN" altLang="en-US" sz="1200" b="1" dirty="0">
                <a:solidFill>
                  <a:srgbClr val="252C35"/>
                </a:solidFill>
                <a:latin typeface="微软雅黑" panose="020B0503020204020204" pitchFamily="34" charset="-122"/>
                <a:ea typeface="微软雅黑" panose="020B0503020204020204" pitchFamily="34" charset="-122"/>
              </a:endParaRPr>
            </a:p>
          </p:txBody>
        </p:sp>
        <p:sp>
          <p:nvSpPr>
            <p:cNvPr id="63" name="TextBox 49"/>
            <p:cNvSpPr txBox="1"/>
            <p:nvPr/>
          </p:nvSpPr>
          <p:spPr>
            <a:xfrm>
              <a:off x="1732039" y="5315580"/>
              <a:ext cx="2258071" cy="1029718"/>
            </a:xfrm>
            <a:prstGeom prst="rect">
              <a:avLst/>
            </a:prstGeom>
            <a:noFill/>
          </p:spPr>
          <p:txBody>
            <a:bodyPr wrap="square" rtlCol="0">
              <a:spAutoFit/>
            </a:bodyPr>
            <a:lstStyle/>
            <a:p>
              <a:pPr algn="just">
                <a:lnSpc>
                  <a:spcPct val="120000"/>
                </a:lnSpc>
              </a:pPr>
              <a:r>
                <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rPr>
                <a:t>配合集团经营公司、融资管理中心等相关</a:t>
              </a:r>
              <a:r>
                <a:rPr lang="zh-CN" altLang="en-US" sz="1000" dirty="0" smtClean="0">
                  <a:solidFill>
                    <a:schemeClr val="tx1">
                      <a:lumMod val="75000"/>
                      <a:lumOff val="25000"/>
                    </a:schemeClr>
                  </a:solidFill>
                  <a:latin typeface="微软雅黑" panose="020B0503020204020204" pitchFamily="34" charset="-122"/>
                  <a:ea typeface="微软雅黑" panose="020B0503020204020204" pitchFamily="34" charset="-122"/>
                </a:rPr>
                <a:t>部门做好大量</a:t>
              </a:r>
              <a:endParaRPr lang="zh-CN" altLang="en-US" sz="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4" name="任意多边形 63"/>
            <p:cNvSpPr/>
            <p:nvPr/>
          </p:nvSpPr>
          <p:spPr>
            <a:xfrm>
              <a:off x="1281201" y="4902499"/>
              <a:ext cx="205798" cy="205798"/>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gradFill>
              <a:gsLst>
                <a:gs pos="0">
                  <a:srgbClr val="4473C5"/>
                </a:gs>
                <a:gs pos="100000">
                  <a:srgbClr val="3762AF"/>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文本框 64"/>
            <p:cNvSpPr txBox="1"/>
            <p:nvPr/>
          </p:nvSpPr>
          <p:spPr>
            <a:xfrm>
              <a:off x="1039817" y="5214036"/>
              <a:ext cx="637445" cy="1028185"/>
            </a:xfrm>
            <a:prstGeom prst="rect">
              <a:avLst/>
            </a:prstGeom>
            <a:noFill/>
          </p:spPr>
          <p:txBody>
            <a:bodyPr vert="eaVert" wrap="none" rtlCol="0">
              <a:spAutoFit/>
            </a:bodyPr>
            <a:lstStyle/>
            <a:p>
              <a:r>
                <a:rPr lang="zh-CN" altLang="en-US" sz="1400" b="1" dirty="0" smtClean="0">
                  <a:solidFill>
                    <a:srgbClr val="7996D8"/>
                  </a:solidFill>
                  <a:latin typeface="Adobe 黑体 Std R" panose="020B0400000000000000" pitchFamily="34" charset="-122"/>
                  <a:ea typeface="Adobe 黑体 Std R" panose="020B0400000000000000" pitchFamily="34" charset="-122"/>
                </a:rPr>
                <a:t>项目三</a:t>
              </a:r>
              <a:endParaRPr lang="zh-CN" altLang="en-US" sz="1400" b="1" dirty="0">
                <a:solidFill>
                  <a:srgbClr val="7996D8"/>
                </a:solidFill>
                <a:latin typeface="Adobe 黑体 Std R" panose="020B0400000000000000" pitchFamily="34" charset="-122"/>
                <a:ea typeface="Adobe 黑体 Std R" panose="020B0400000000000000" pitchFamily="34" charset="-122"/>
              </a:endParaRPr>
            </a:p>
          </p:txBody>
        </p:sp>
      </p:grpSp>
      <p:sp>
        <p:nvSpPr>
          <p:cNvPr id="34" name="TextBox 55"/>
          <p:cNvSpPr txBox="1"/>
          <p:nvPr/>
        </p:nvSpPr>
        <p:spPr>
          <a:xfrm>
            <a:off x="3887094" y="1358611"/>
            <a:ext cx="1859918" cy="346239"/>
          </a:xfrm>
          <a:prstGeom prst="rect">
            <a:avLst/>
          </a:prstGeom>
          <a:noFill/>
        </p:spPr>
        <p:txBody>
          <a:bodyPr wrap="square" lIns="68571" tIns="34285" rIns="68571" bIns="34285" rtlCol="0">
            <a:spAutoFit/>
          </a:bodyPr>
          <a:lstStyle/>
          <a:p>
            <a:r>
              <a:rPr lang="zh-CN" altLang="en-US" dirty="0" smtClean="0">
                <a:solidFill>
                  <a:srgbClr val="222B34"/>
                </a:solidFill>
                <a:latin typeface="Adobe 黑体 Std R" panose="020B0400000000000000" pitchFamily="34" charset="-122"/>
                <a:ea typeface="Adobe 黑体 Std R" panose="020B0400000000000000" pitchFamily="34" charset="-122"/>
                <a:cs typeface="Aparajita" panose="020B0604020202020204" pitchFamily="34" charset="0"/>
              </a:rPr>
              <a:t>重点项目展示</a:t>
            </a:r>
          </a:p>
        </p:txBody>
      </p:sp>
      <p:sp>
        <p:nvSpPr>
          <p:cNvPr id="35" name="TextBox 55"/>
          <p:cNvSpPr txBox="1"/>
          <p:nvPr/>
        </p:nvSpPr>
        <p:spPr>
          <a:xfrm>
            <a:off x="3917397" y="1622442"/>
            <a:ext cx="2583304" cy="284683"/>
          </a:xfrm>
          <a:prstGeom prst="rect">
            <a:avLst/>
          </a:prstGeom>
          <a:noFill/>
        </p:spPr>
        <p:txBody>
          <a:bodyPr wrap="square" lIns="68571" tIns="34285" rIns="68571" bIns="34285" rtlCol="0">
            <a:spAutoFit/>
          </a:bodyPr>
          <a:lstStyle/>
          <a:p>
            <a:r>
              <a:rPr lang="en-US" altLang="zh-CN" sz="1400" dirty="0" smtClean="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rPr>
              <a:t>JOB COMPETITION</a:t>
            </a:r>
            <a:endParaRPr lang="zh-CN" altLang="en-US" sz="1400" dirty="0">
              <a:solidFill>
                <a:schemeClr val="tx1">
                  <a:lumMod val="50000"/>
                  <a:lumOff val="50000"/>
                </a:schemeClr>
              </a:solidFill>
              <a:latin typeface="Aparajita" panose="020B0604020202020204" pitchFamily="34" charset="0"/>
              <a:ea typeface="微软雅黑" panose="020B0503020204020204" pitchFamily="34" charset="-122"/>
              <a:cs typeface="Aparajita" panose="020B060402020202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750"/>
                                        <p:tgtEl>
                                          <p:spTgt spid="34"/>
                                        </p:tgtEl>
                                      </p:cBhvr>
                                    </p:animEffect>
                                    <p:anim calcmode="lin" valueType="num">
                                      <p:cBhvr>
                                        <p:cTn id="8" dur="750" fill="hold"/>
                                        <p:tgtEl>
                                          <p:spTgt spid="34"/>
                                        </p:tgtEl>
                                        <p:attrNameLst>
                                          <p:attrName>ppt_x</p:attrName>
                                        </p:attrNameLst>
                                      </p:cBhvr>
                                      <p:tavLst>
                                        <p:tav tm="0">
                                          <p:val>
                                            <p:strVal val="#ppt_x"/>
                                          </p:val>
                                        </p:tav>
                                        <p:tav tm="100000">
                                          <p:val>
                                            <p:strVal val="#ppt_x"/>
                                          </p:val>
                                        </p:tav>
                                      </p:tavLst>
                                    </p:anim>
                                    <p:anim calcmode="lin" valueType="num">
                                      <p:cBhvr>
                                        <p:cTn id="9" dur="750" fill="hold"/>
                                        <p:tgtEl>
                                          <p:spTgt spid="3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750"/>
                                        <p:tgtEl>
                                          <p:spTgt spid="35"/>
                                        </p:tgtEl>
                                      </p:cBhvr>
                                    </p:animEffect>
                                    <p:anim calcmode="lin" valueType="num">
                                      <p:cBhvr>
                                        <p:cTn id="13" dur="750" fill="hold"/>
                                        <p:tgtEl>
                                          <p:spTgt spid="35"/>
                                        </p:tgtEl>
                                        <p:attrNameLst>
                                          <p:attrName>ppt_x</p:attrName>
                                        </p:attrNameLst>
                                      </p:cBhvr>
                                      <p:tavLst>
                                        <p:tav tm="0">
                                          <p:val>
                                            <p:strVal val="#ppt_x"/>
                                          </p:val>
                                        </p:tav>
                                        <p:tav tm="100000">
                                          <p:val>
                                            <p:strVal val="#ppt_x"/>
                                          </p:val>
                                        </p:tav>
                                      </p:tavLst>
                                    </p:anim>
                                    <p:anim calcmode="lin" valueType="num">
                                      <p:cBhvr>
                                        <p:cTn id="14" dur="750" fill="hold"/>
                                        <p:tgtEl>
                                          <p:spTgt spid="3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up)">
                                      <p:cBhvr>
                                        <p:cTn id="18" dur="500"/>
                                        <p:tgtEl>
                                          <p:spTgt spid="29"/>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ppt_x"/>
                                          </p:val>
                                        </p:tav>
                                        <p:tav tm="100000">
                                          <p:val>
                                            <p:strVal val="#ppt_x"/>
                                          </p:val>
                                        </p:tav>
                                      </p:tavLst>
                                    </p:anim>
                                    <p:anim calcmode="lin" valueType="num">
                                      <p:cBhvr additive="base">
                                        <p:cTn id="32" dur="500" fill="hold"/>
                                        <p:tgtEl>
                                          <p:spTgt spid="37"/>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44"/>
                                        </p:tgtEl>
                                        <p:attrNameLst>
                                          <p:attrName>style.visibility</p:attrName>
                                        </p:attrNameLst>
                                      </p:cBhvr>
                                      <p:to>
                                        <p:strVal val="visible"/>
                                      </p:to>
                                    </p:set>
                                    <p:anim calcmode="lin" valueType="num">
                                      <p:cBhvr additive="base">
                                        <p:cTn id="36" dur="500" fill="hold"/>
                                        <p:tgtEl>
                                          <p:spTgt spid="44"/>
                                        </p:tgtEl>
                                        <p:attrNameLst>
                                          <p:attrName>ppt_x</p:attrName>
                                        </p:attrNameLst>
                                      </p:cBhvr>
                                      <p:tavLst>
                                        <p:tav tm="0">
                                          <p:val>
                                            <p:strVal val="#ppt_x"/>
                                          </p:val>
                                        </p:tav>
                                        <p:tav tm="100000">
                                          <p:val>
                                            <p:strVal val="#ppt_x"/>
                                          </p:val>
                                        </p:tav>
                                      </p:tavLst>
                                    </p:anim>
                                    <p:anim calcmode="lin" valueType="num">
                                      <p:cBhvr additive="base">
                                        <p:cTn id="3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4" grpId="0"/>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矩形 22"/>
          <p:cNvSpPr/>
          <p:nvPr/>
        </p:nvSpPr>
        <p:spPr>
          <a:xfrm>
            <a:off x="3657907" y="1857829"/>
            <a:ext cx="7175411" cy="3134598"/>
          </a:xfrm>
          <a:prstGeom prst="rect">
            <a:avLst/>
          </a:prstGeom>
          <a:gradFill>
            <a:gsLst>
              <a:gs pos="0">
                <a:srgbClr val="4473C5"/>
              </a:gs>
              <a:gs pos="100000">
                <a:srgbClr val="3762AF"/>
              </a:gs>
            </a:gsLst>
            <a:lin ang="5400000" scaled="1"/>
          </a:gra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348267" y="1857829"/>
            <a:ext cx="2309641" cy="3134598"/>
          </a:xfrm>
          <a:prstGeom prst="rect">
            <a:avLst/>
          </a:prstGeom>
          <a:solidFill>
            <a:schemeClr val="bg1"/>
          </a:solidFill>
          <a:ln>
            <a:noFill/>
          </a:ln>
          <a:effectLst>
            <a:outerShdw blurRad="2540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48"/>
          <p:cNvSpPr txBox="1"/>
          <p:nvPr/>
        </p:nvSpPr>
        <p:spPr>
          <a:xfrm>
            <a:off x="5593661" y="2492995"/>
            <a:ext cx="3242270" cy="807915"/>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ctr"/>
            <a:r>
              <a:rPr lang="zh-CN" altLang="en-US" sz="4800" b="1" spc="600" dirty="0" smtClean="0">
                <a:solidFill>
                  <a:schemeClr val="bg1"/>
                </a:solidFill>
                <a:latin typeface="Adobe 黑体 Std R" panose="020B0400000000000000" pitchFamily="34" charset="-122"/>
                <a:ea typeface="Adobe 黑体 Std R" panose="020B0400000000000000" pitchFamily="34" charset="-122"/>
              </a:rPr>
              <a:t>工作成效</a:t>
            </a:r>
          </a:p>
        </p:txBody>
      </p:sp>
      <p:sp>
        <p:nvSpPr>
          <p:cNvPr id="26" name="TextBox 13"/>
          <p:cNvSpPr txBox="1"/>
          <p:nvPr/>
        </p:nvSpPr>
        <p:spPr>
          <a:xfrm>
            <a:off x="5595466" y="4283878"/>
            <a:ext cx="1110629" cy="276999"/>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奖项荣誉</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7" name="TextBox 14"/>
          <p:cNvSpPr txBox="1"/>
          <p:nvPr/>
        </p:nvSpPr>
        <p:spPr>
          <a:xfrm>
            <a:off x="6773600" y="4283878"/>
            <a:ext cx="1074401" cy="276999"/>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工作成效</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2" name="TextBox 15"/>
          <p:cNvSpPr txBox="1"/>
          <p:nvPr/>
        </p:nvSpPr>
        <p:spPr>
          <a:xfrm>
            <a:off x="7922281" y="4283878"/>
            <a:ext cx="1444663" cy="276999"/>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思想成长情况</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3" name="Freeform 16"/>
          <p:cNvSpPr/>
          <p:nvPr/>
        </p:nvSpPr>
        <p:spPr bwMode="auto">
          <a:xfrm>
            <a:off x="5459400"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4" name="Freeform 16"/>
          <p:cNvSpPr/>
          <p:nvPr/>
        </p:nvSpPr>
        <p:spPr bwMode="auto">
          <a:xfrm>
            <a:off x="7786215"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Freeform 16"/>
          <p:cNvSpPr/>
          <p:nvPr/>
        </p:nvSpPr>
        <p:spPr bwMode="auto">
          <a:xfrm>
            <a:off x="6637534" y="4364900"/>
            <a:ext cx="142422" cy="114955"/>
          </a:xfrm>
          <a:custGeom>
            <a:avLst/>
            <a:gdLst>
              <a:gd name="T0" fmla="*/ 618 w 618"/>
              <a:gd name="T1" fmla="*/ 248 h 497"/>
              <a:gd name="T2" fmla="*/ 369 w 618"/>
              <a:gd name="T3" fmla="*/ 0 h 497"/>
              <a:gd name="T4" fmla="*/ 182 w 618"/>
              <a:gd name="T5" fmla="*/ 0 h 497"/>
              <a:gd name="T6" fmla="*/ 364 w 618"/>
              <a:gd name="T7" fmla="*/ 182 h 497"/>
              <a:gd name="T8" fmla="*/ 0 w 618"/>
              <a:gd name="T9" fmla="*/ 182 h 497"/>
              <a:gd name="T10" fmla="*/ 0 w 618"/>
              <a:gd name="T11" fmla="*/ 315 h 497"/>
              <a:gd name="T12" fmla="*/ 364 w 618"/>
              <a:gd name="T13" fmla="*/ 315 h 497"/>
              <a:gd name="T14" fmla="*/ 182 w 618"/>
              <a:gd name="T15" fmla="*/ 497 h 497"/>
              <a:gd name="T16" fmla="*/ 369 w 618"/>
              <a:gd name="T17" fmla="*/ 497 h 497"/>
              <a:gd name="T18" fmla="*/ 618 w 618"/>
              <a:gd name="T19"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18" h="497">
                <a:moveTo>
                  <a:pt x="618" y="248"/>
                </a:moveTo>
                <a:lnTo>
                  <a:pt x="369" y="0"/>
                </a:lnTo>
                <a:lnTo>
                  <a:pt x="182" y="0"/>
                </a:lnTo>
                <a:lnTo>
                  <a:pt x="364" y="182"/>
                </a:lnTo>
                <a:lnTo>
                  <a:pt x="0" y="182"/>
                </a:lnTo>
                <a:lnTo>
                  <a:pt x="0" y="315"/>
                </a:lnTo>
                <a:lnTo>
                  <a:pt x="364" y="315"/>
                </a:lnTo>
                <a:lnTo>
                  <a:pt x="182" y="497"/>
                </a:lnTo>
                <a:lnTo>
                  <a:pt x="369" y="497"/>
                </a:lnTo>
                <a:lnTo>
                  <a:pt x="618" y="2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6" name="TextBox 48"/>
          <p:cNvSpPr txBox="1"/>
          <p:nvPr/>
        </p:nvSpPr>
        <p:spPr>
          <a:xfrm>
            <a:off x="1597091" y="2270752"/>
            <a:ext cx="1810691" cy="1546579"/>
          </a:xfrm>
          <a:prstGeom prst="rect">
            <a:avLst/>
          </a:prstGeom>
          <a:noFill/>
          <a:effectLst>
            <a:outerShdw blurRad="12700" dist="12700" dir="2700000" algn="tl" rotWithShape="0">
              <a:prstClr val="black">
                <a:alpha val="20000"/>
              </a:prstClr>
            </a:outerShdw>
          </a:effectLst>
        </p:spPr>
        <p:txBody>
          <a:bodyPr wrap="square" lIns="68584" tIns="34291" rIns="68584" bIns="34291" rtlCol="0">
            <a:spAutoFit/>
          </a:bodyPr>
          <a:lstStyle/>
          <a:p>
            <a:pPr algn="ctr"/>
            <a:r>
              <a:rPr lang="en-US" altLang="zh-CN" sz="9600" spc="600" dirty="0" smtClean="0">
                <a:gradFill>
                  <a:gsLst>
                    <a:gs pos="0">
                      <a:srgbClr val="4473C5"/>
                    </a:gs>
                    <a:gs pos="100000">
                      <a:srgbClr val="3762AF"/>
                    </a:gs>
                  </a:gsLst>
                  <a:lin ang="5400000" scaled="1"/>
                </a:gradFill>
                <a:latin typeface="Impact" panose="020B0806030902050204" pitchFamily="34" charset="0"/>
                <a:ea typeface="微软雅黑" panose="020B0503020204020204" pitchFamily="34" charset="-122"/>
                <a:cs typeface="Aparajita" panose="020B0604020202020204" pitchFamily="34" charset="0"/>
              </a:rPr>
              <a:t>02</a:t>
            </a:r>
            <a:endParaRPr lang="en-GB" altLang="zh-CN" sz="9600" spc="600" dirty="0">
              <a:gradFill>
                <a:gsLst>
                  <a:gs pos="0">
                    <a:srgbClr val="4473C5"/>
                  </a:gs>
                  <a:gs pos="100000">
                    <a:srgbClr val="3762AF"/>
                  </a:gs>
                </a:gsLst>
                <a:lin ang="5400000" scaled="1"/>
              </a:gradFill>
              <a:latin typeface="Impact" panose="020B0806030902050204" pitchFamily="34" charset="0"/>
              <a:ea typeface="微软雅黑" panose="020B0503020204020204" pitchFamily="34" charset="-122"/>
              <a:cs typeface="Aparajita" panose="020B0604020202020204" pitchFamily="34" charset="0"/>
            </a:endParaRPr>
          </a:p>
        </p:txBody>
      </p:sp>
      <p:sp>
        <p:nvSpPr>
          <p:cNvPr id="37" name="矩形 29"/>
          <p:cNvSpPr>
            <a:spLocks noChangeArrowheads="1"/>
          </p:cNvSpPr>
          <p:nvPr/>
        </p:nvSpPr>
        <p:spPr bwMode="auto">
          <a:xfrm>
            <a:off x="1276578" y="3741303"/>
            <a:ext cx="24517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4800" dirty="0" smtClean="0">
                <a:solidFill>
                  <a:schemeClr val="tx1">
                    <a:lumMod val="85000"/>
                    <a:lumOff val="15000"/>
                  </a:schemeClr>
                </a:solidFill>
                <a:latin typeface="Impact" panose="020B0806030902050204" pitchFamily="34" charset="0"/>
                <a:ea typeface="微软雅黑" panose="020B0503020204020204" pitchFamily="34" charset="-122"/>
                <a:cs typeface="Aparajita" panose="020B0604020202020204" pitchFamily="34" charset="0"/>
                <a:sym typeface="+mn-lt"/>
              </a:rPr>
              <a:t>PART</a:t>
            </a:r>
            <a:endParaRPr lang="en-US" altLang="zh-CN" sz="4800" dirty="0">
              <a:solidFill>
                <a:schemeClr val="tx1">
                  <a:lumMod val="85000"/>
                  <a:lumOff val="15000"/>
                </a:schemeClr>
              </a:solidFill>
              <a:latin typeface="Impact" panose="020B0806030902050204" pitchFamily="34" charset="0"/>
              <a:ea typeface="微软雅黑" panose="020B0503020204020204" pitchFamily="34" charset="-122"/>
              <a:cs typeface="Aparajita" panose="020B0604020202020204" pitchFamily="34" charset="0"/>
              <a:sym typeface="+mn-lt"/>
            </a:endParaRPr>
          </a:p>
        </p:txBody>
      </p:sp>
      <p:sp>
        <p:nvSpPr>
          <p:cNvPr id="38" name="Rectangle 30"/>
          <p:cNvSpPr>
            <a:spLocks noChangeArrowheads="1"/>
          </p:cNvSpPr>
          <p:nvPr/>
        </p:nvSpPr>
        <p:spPr bwMode="auto">
          <a:xfrm>
            <a:off x="4917292" y="3383396"/>
            <a:ext cx="4595008" cy="429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9" tIns="60954" rIns="121909" bIns="60954">
            <a:spAutoFit/>
          </a:bodyPr>
          <a:lstStyle/>
          <a:p>
            <a:pPr algn="ctr">
              <a:lnSpc>
                <a:spcPct val="130000"/>
              </a:lnSpc>
            </a:pPr>
            <a:r>
              <a:rPr lang="zh-CN" altLang="en-US" sz="800" dirty="0">
                <a:solidFill>
                  <a:schemeClr val="bg1"/>
                </a:solidFill>
                <a:ea typeface="微软雅黑" panose="020B0503020204020204" pitchFamily="34" charset="-122"/>
                <a:cs typeface="+mn-ea"/>
                <a:sym typeface="+mn-lt"/>
              </a:rPr>
              <a:t>本人性格活泼、开朗、有亲和力，善于与人沟通，表达能力强，能认真的对待自己的工作岗位，吃苦耐劳、认真</a:t>
            </a:r>
            <a:r>
              <a:rPr lang="zh-CN" altLang="en-US" sz="800" dirty="0" smtClean="0">
                <a:solidFill>
                  <a:schemeClr val="bg1"/>
                </a:solidFill>
                <a:ea typeface="微软雅黑" panose="020B0503020204020204" pitchFamily="34" charset="-122"/>
                <a:cs typeface="+mn-ea"/>
                <a:sym typeface="+mn-lt"/>
              </a:rPr>
              <a:t>细心</a:t>
            </a:r>
            <a:endParaRPr lang="zh-CN" altLang="en-US" sz="800" dirty="0">
              <a:solidFill>
                <a:schemeClr val="bg1"/>
              </a:solidFill>
              <a:ea typeface="微软雅黑" panose="020B0503020204020204" pitchFamily="34" charset="-122"/>
              <a:cs typeface="+mn-ea"/>
              <a:sym typeface="+mn-lt"/>
            </a:endParaRPr>
          </a:p>
        </p:txBody>
      </p:sp>
      <p:cxnSp>
        <p:nvCxnSpPr>
          <p:cNvPr id="39" name="直接连接符 38"/>
          <p:cNvCxnSpPr/>
          <p:nvPr/>
        </p:nvCxnSpPr>
        <p:spPr>
          <a:xfrm>
            <a:off x="6807417" y="3314376"/>
            <a:ext cx="814758" cy="0"/>
          </a:xfrm>
          <a:prstGeom prst="line">
            <a:avLst/>
          </a:prstGeom>
          <a:ln w="19050">
            <a:solidFill>
              <a:schemeClr val="bg1">
                <a:lumMod val="95000"/>
              </a:schemeClr>
            </a:solidFill>
            <a:prstDash val="solid"/>
          </a:ln>
        </p:spPr>
        <p:style>
          <a:lnRef idx="1">
            <a:schemeClr val="accent1"/>
          </a:lnRef>
          <a:fillRef idx="0">
            <a:schemeClr val="accent1"/>
          </a:fillRef>
          <a:effectRef idx="0">
            <a:schemeClr val="accent1"/>
          </a:effectRef>
          <a:fontRef idx="minor">
            <a:schemeClr val="tx1"/>
          </a:fontRef>
        </p:style>
      </p:cxnSp>
      <p:sp>
        <p:nvSpPr>
          <p:cNvPr id="40" name="任意多边形 39"/>
          <p:cNvSpPr/>
          <p:nvPr/>
        </p:nvSpPr>
        <p:spPr>
          <a:xfrm>
            <a:off x="7135244" y="3949340"/>
            <a:ext cx="159104" cy="159104"/>
          </a:xfrm>
          <a:custGeom>
            <a:avLst/>
            <a:gdLst>
              <a:gd name="connsiteX0" fmla="*/ 92158 w 353350"/>
              <a:gd name="connsiteY0" fmla="*/ 140861 h 353350"/>
              <a:gd name="connsiteX1" fmla="*/ 176675 w 353350"/>
              <a:gd name="connsiteY1" fmla="*/ 241543 h 353350"/>
              <a:gd name="connsiteX2" fmla="*/ 261192 w 353350"/>
              <a:gd name="connsiteY2" fmla="*/ 140861 h 353350"/>
              <a:gd name="connsiteX3" fmla="*/ 176675 w 353350"/>
              <a:gd name="connsiteY3" fmla="*/ 0 h 353350"/>
              <a:gd name="connsiteX4" fmla="*/ 353350 w 353350"/>
              <a:gd name="connsiteY4" fmla="*/ 176675 h 353350"/>
              <a:gd name="connsiteX5" fmla="*/ 176675 w 353350"/>
              <a:gd name="connsiteY5" fmla="*/ 353350 h 353350"/>
              <a:gd name="connsiteX6" fmla="*/ 0 w 353350"/>
              <a:gd name="connsiteY6" fmla="*/ 176675 h 353350"/>
              <a:gd name="connsiteX7" fmla="*/ 176675 w 353350"/>
              <a:gd name="connsiteY7" fmla="*/ 0 h 35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350" h="353350">
                <a:moveTo>
                  <a:pt x="92158" y="140861"/>
                </a:moveTo>
                <a:lnTo>
                  <a:pt x="176675" y="241543"/>
                </a:lnTo>
                <a:lnTo>
                  <a:pt x="261192" y="140861"/>
                </a:lnTo>
                <a:close/>
                <a:moveTo>
                  <a:pt x="176675" y="0"/>
                </a:moveTo>
                <a:cubicBezTo>
                  <a:pt x="274250" y="0"/>
                  <a:pt x="353350" y="79100"/>
                  <a:pt x="353350" y="176675"/>
                </a:cubicBezTo>
                <a:cubicBezTo>
                  <a:pt x="353350" y="274250"/>
                  <a:pt x="274250" y="353350"/>
                  <a:pt x="176675" y="353350"/>
                </a:cubicBezTo>
                <a:cubicBezTo>
                  <a:pt x="79100" y="353350"/>
                  <a:pt x="0" y="274250"/>
                  <a:pt x="0" y="176675"/>
                </a:cubicBezTo>
                <a:cubicBezTo>
                  <a:pt x="0" y="79100"/>
                  <a:pt x="79100" y="0"/>
                  <a:pt x="1766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4000">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14:bounceEnd="54000">
                                          <p:cBhvr additive="base">
                                            <p:cTn id="7" dur="1000" fill="hold"/>
                                            <p:tgtEl>
                                              <p:spTgt spid="22"/>
                                            </p:tgtEl>
                                            <p:attrNameLst>
                                              <p:attrName>ppt_x</p:attrName>
                                            </p:attrNameLst>
                                          </p:cBhvr>
                                          <p:tavLst>
                                            <p:tav tm="0">
                                              <p:val>
                                                <p:strVal val="0-#ppt_w/2"/>
                                              </p:val>
                                            </p:tav>
                                            <p:tav tm="100000">
                                              <p:val>
                                                <p:strVal val="#ppt_x"/>
                                              </p:val>
                                            </p:tav>
                                          </p:tavLst>
                                        </p:anim>
                                        <p:anim calcmode="lin" valueType="num" p14:bounceEnd="54000">
                                          <p:cBhvr additive="base">
                                            <p:cTn id="8" dur="10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4000">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14:bounceEnd="54000">
                                          <p:cBhvr additive="base">
                                            <p:cTn id="11" dur="1000" fill="hold"/>
                                            <p:tgtEl>
                                              <p:spTgt spid="23"/>
                                            </p:tgtEl>
                                            <p:attrNameLst>
                                              <p:attrName>ppt_x</p:attrName>
                                            </p:attrNameLst>
                                          </p:cBhvr>
                                          <p:tavLst>
                                            <p:tav tm="0">
                                              <p:val>
                                                <p:strVal val="1+#ppt_w/2"/>
                                              </p:val>
                                            </p:tav>
                                            <p:tav tm="100000">
                                              <p:val>
                                                <p:strVal val="#ppt_x"/>
                                              </p:val>
                                            </p:tav>
                                          </p:tavLst>
                                        </p:anim>
                                        <p:anim calcmode="lin" valueType="num" p14:bounceEnd="54000">
                                          <p:cBhvr additive="base">
                                            <p:cTn id="12" dur="1000" fill="hold"/>
                                            <p:tgtEl>
                                              <p:spTgt spid="23"/>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1000"/>
                                            <p:tgtEl>
                                              <p:spTgt spid="36"/>
                                            </p:tgtEl>
                                          </p:cBhvr>
                                        </p:animEffect>
                                        <p:anim calcmode="lin" valueType="num">
                                          <p:cBhvr>
                                            <p:cTn id="16" dur="1000" fill="hold"/>
                                            <p:tgtEl>
                                              <p:spTgt spid="36"/>
                                            </p:tgtEl>
                                            <p:attrNameLst>
                                              <p:attrName>ppt_x</p:attrName>
                                            </p:attrNameLst>
                                          </p:cBhvr>
                                          <p:tavLst>
                                            <p:tav tm="0">
                                              <p:val>
                                                <p:strVal val="#ppt_x"/>
                                              </p:val>
                                            </p:tav>
                                            <p:tav tm="100000">
                                              <p:val>
                                                <p:strVal val="#ppt_x"/>
                                              </p:val>
                                            </p:tav>
                                          </p:tavLst>
                                        </p:anim>
                                        <p:anim calcmode="lin" valueType="num">
                                          <p:cBhvr>
                                            <p:cTn id="17" dur="1000" fill="hold"/>
                                            <p:tgtEl>
                                              <p:spTgt spid="36"/>
                                            </p:tgtEl>
                                            <p:attrNameLst>
                                              <p:attrName>ppt_y</p:attrName>
                                            </p:attrNameLst>
                                          </p:cBhvr>
                                          <p:tavLst>
                                            <p:tav tm="0">
                                              <p:val>
                                                <p:strVal val="#ppt_y+.1"/>
                                              </p:val>
                                            </p:tav>
                                            <p:tav tm="100000">
                                              <p:val>
                                                <p:strVal val="#ppt_y"/>
                                              </p:val>
                                            </p:tav>
                                          </p:tavLst>
                                        </p:anim>
                                      </p:childTnLst>
                                    </p:cTn>
                                  </p:par>
                                  <p:par>
                                    <p:cTn id="18" presetID="16" presetClass="entr" presetSubtype="37" fill="hold" grpId="0" nodeType="withEffect">
                                      <p:stCondLst>
                                        <p:cond delay="500"/>
                                      </p:stCondLst>
                                      <p:childTnLst>
                                        <p:set>
                                          <p:cBhvr>
                                            <p:cTn id="19" dur="1" fill="hold">
                                              <p:stCondLst>
                                                <p:cond delay="0"/>
                                              </p:stCondLst>
                                            </p:cTn>
                                            <p:tgtEl>
                                              <p:spTgt spid="37"/>
                                            </p:tgtEl>
                                            <p:attrNameLst>
                                              <p:attrName>style.visibility</p:attrName>
                                            </p:attrNameLst>
                                          </p:cBhvr>
                                          <p:to>
                                            <p:strVal val="visible"/>
                                          </p:to>
                                        </p:set>
                                        <p:animEffect transition="in" filter="barn(outVertical)">
                                          <p:cBhvr>
                                            <p:cTn id="20" dur="500"/>
                                            <p:tgtEl>
                                              <p:spTgt spid="37"/>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5"/>
                                            </p:tgtEl>
                                          </p:cBhvr>
                                        </p:animEffect>
                                      </p:childTnLst>
                                    </p:cTn>
                                  </p:par>
                                  <p:par>
                                    <p:cTn id="29" presetID="22" presetClass="entr" presetSubtype="8"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500"/>
                                            <p:tgtEl>
                                              <p:spTgt spid="39"/>
                                            </p:tgtEl>
                                          </p:cBhvr>
                                        </p:animEffect>
                                      </p:childTnLst>
                                    </p:cTn>
                                  </p:par>
                                </p:childTnLst>
                              </p:cTn>
                            </p:par>
                            <p:par>
                              <p:cTn id="32" fill="hold">
                                <p:stCondLst>
                                  <p:cond delay="649"/>
                                </p:stCondLst>
                                <p:childTnLst>
                                  <p:par>
                                    <p:cTn id="33" presetID="52" presetClass="entr" presetSubtype="0" fill="hold" grpId="0" nodeType="afterEffect">
                                      <p:stCondLst>
                                        <p:cond delay="0"/>
                                      </p:stCondLst>
                                      <p:iterate type="lt">
                                        <p:tmPct val="15000"/>
                                      </p:iterate>
                                      <p:childTnLst>
                                        <p:set>
                                          <p:cBhvr>
                                            <p:cTn id="34" dur="1" fill="hold">
                                              <p:stCondLst>
                                                <p:cond delay="0"/>
                                              </p:stCondLst>
                                            </p:cTn>
                                            <p:tgtEl>
                                              <p:spTgt spid="38"/>
                                            </p:tgtEl>
                                            <p:attrNameLst>
                                              <p:attrName>style.visibility</p:attrName>
                                            </p:attrNameLst>
                                          </p:cBhvr>
                                          <p:to>
                                            <p:strVal val="visible"/>
                                          </p:to>
                                        </p:set>
                                        <p:animScale>
                                          <p:cBhvr>
                                            <p:cTn id="35" dur="5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38"/>
                                            </p:tgtEl>
                                            <p:attrNameLst>
                                              <p:attrName>ppt_x</p:attrName>
                                              <p:attrName>ppt_y</p:attrName>
                                            </p:attrNameLst>
                                          </p:cBhvr>
                                        </p:animMotion>
                                        <p:animEffect transition="in" filter="fade">
                                          <p:cBhvr>
                                            <p:cTn id="37" dur="500"/>
                                            <p:tgtEl>
                                              <p:spTgt spid="38"/>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4900"/>
                                </p:stCondLst>
                                <p:childTnLst>
                                  <p:par>
                                    <p:cTn id="44" presetID="2" presetClass="entr" presetSubtype="8" fill="hold" grpId="0" nodeType="afterEffect" p14:presetBounceEnd="40000">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14:bounceEnd="40000">
                                          <p:cBhvr additive="base">
                                            <p:cTn id="46" dur="500" fill="hold"/>
                                            <p:tgtEl>
                                              <p:spTgt spid="33"/>
                                            </p:tgtEl>
                                            <p:attrNameLst>
                                              <p:attrName>ppt_x</p:attrName>
                                            </p:attrNameLst>
                                          </p:cBhvr>
                                          <p:tavLst>
                                            <p:tav tm="0">
                                              <p:val>
                                                <p:strVal val="0-#ppt_w/2"/>
                                              </p:val>
                                            </p:tav>
                                            <p:tav tm="100000">
                                              <p:val>
                                                <p:strVal val="#ppt_x"/>
                                              </p:val>
                                            </p:tav>
                                          </p:tavLst>
                                        </p:anim>
                                        <p:anim calcmode="lin" valueType="num" p14:bounceEnd="40000">
                                          <p:cBhvr additive="base">
                                            <p:cTn id="47" dur="500" fill="hold"/>
                                            <p:tgtEl>
                                              <p:spTgt spid="33"/>
                                            </p:tgtEl>
                                            <p:attrNameLst>
                                              <p:attrName>ppt_y</p:attrName>
                                            </p:attrNameLst>
                                          </p:cBhvr>
                                          <p:tavLst>
                                            <p:tav tm="0">
                                              <p:val>
                                                <p:strVal val="#ppt_y"/>
                                              </p:val>
                                            </p:tav>
                                            <p:tav tm="100000">
                                              <p:val>
                                                <p:strVal val="#ppt_y"/>
                                              </p:val>
                                            </p:tav>
                                          </p:tavLst>
                                        </p:anim>
                                      </p:childTnLst>
                                    </p:cTn>
                                  </p:par>
                                </p:childTnLst>
                              </p:cTn>
                            </p:par>
                            <p:par>
                              <p:cTn id="48" fill="hold">
                                <p:stCondLst>
                                  <p:cond delay="5400"/>
                                </p:stCondLst>
                                <p:childTnLst>
                                  <p:par>
                                    <p:cTn id="49" presetID="22" presetClass="entr" presetSubtype="8"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left)">
                                          <p:cBhvr>
                                            <p:cTn id="51" dur="500"/>
                                            <p:tgtEl>
                                              <p:spTgt spid="26"/>
                                            </p:tgtEl>
                                          </p:cBhvr>
                                        </p:animEffect>
                                      </p:childTnLst>
                                    </p:cTn>
                                  </p:par>
                                </p:childTnLst>
                              </p:cTn>
                            </p:par>
                            <p:par>
                              <p:cTn id="52" fill="hold">
                                <p:stCondLst>
                                  <p:cond delay="5900"/>
                                </p:stCondLst>
                                <p:childTnLst>
                                  <p:par>
                                    <p:cTn id="53" presetID="2" presetClass="entr" presetSubtype="8" fill="hold" grpId="0" nodeType="afterEffect" p14:presetBounceEnd="40000">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14:bounceEnd="40000">
                                          <p:cBhvr additive="base">
                                            <p:cTn id="55" dur="500" fill="hold"/>
                                            <p:tgtEl>
                                              <p:spTgt spid="35"/>
                                            </p:tgtEl>
                                            <p:attrNameLst>
                                              <p:attrName>ppt_x</p:attrName>
                                            </p:attrNameLst>
                                          </p:cBhvr>
                                          <p:tavLst>
                                            <p:tav tm="0">
                                              <p:val>
                                                <p:strVal val="0-#ppt_w/2"/>
                                              </p:val>
                                            </p:tav>
                                            <p:tav tm="100000">
                                              <p:val>
                                                <p:strVal val="#ppt_x"/>
                                              </p:val>
                                            </p:tav>
                                          </p:tavLst>
                                        </p:anim>
                                        <p:anim calcmode="lin" valueType="num" p14:bounceEnd="40000">
                                          <p:cBhvr additive="base">
                                            <p:cTn id="56" dur="500" fill="hold"/>
                                            <p:tgtEl>
                                              <p:spTgt spid="35"/>
                                            </p:tgtEl>
                                            <p:attrNameLst>
                                              <p:attrName>ppt_y</p:attrName>
                                            </p:attrNameLst>
                                          </p:cBhvr>
                                          <p:tavLst>
                                            <p:tav tm="0">
                                              <p:val>
                                                <p:strVal val="#ppt_y"/>
                                              </p:val>
                                            </p:tav>
                                            <p:tav tm="100000">
                                              <p:val>
                                                <p:strVal val="#ppt_y"/>
                                              </p:val>
                                            </p:tav>
                                          </p:tavLst>
                                        </p:anim>
                                      </p:childTnLst>
                                    </p:cTn>
                                  </p:par>
                                </p:childTnLst>
                              </p:cTn>
                            </p:par>
                            <p:par>
                              <p:cTn id="57" fill="hold">
                                <p:stCondLst>
                                  <p:cond delay="6400"/>
                                </p:stCondLst>
                                <p:childTnLst>
                                  <p:par>
                                    <p:cTn id="58" presetID="22" presetClass="entr" presetSubtype="8"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left)">
                                          <p:cBhvr>
                                            <p:cTn id="60" dur="500"/>
                                            <p:tgtEl>
                                              <p:spTgt spid="27"/>
                                            </p:tgtEl>
                                          </p:cBhvr>
                                        </p:animEffect>
                                      </p:childTnLst>
                                    </p:cTn>
                                  </p:par>
                                </p:childTnLst>
                              </p:cTn>
                            </p:par>
                            <p:par>
                              <p:cTn id="61" fill="hold">
                                <p:stCondLst>
                                  <p:cond delay="6900"/>
                                </p:stCondLst>
                                <p:childTnLst>
                                  <p:par>
                                    <p:cTn id="62" presetID="2" presetClass="entr" presetSubtype="8" fill="hold" grpId="0" nodeType="afterEffect" p14:presetBounceEnd="40000">
                                      <p:stCondLst>
                                        <p:cond delay="0"/>
                                      </p:stCondLst>
                                      <p:childTnLst>
                                        <p:set>
                                          <p:cBhvr>
                                            <p:cTn id="63" dur="1" fill="hold">
                                              <p:stCondLst>
                                                <p:cond delay="0"/>
                                              </p:stCondLst>
                                            </p:cTn>
                                            <p:tgtEl>
                                              <p:spTgt spid="34"/>
                                            </p:tgtEl>
                                            <p:attrNameLst>
                                              <p:attrName>style.visibility</p:attrName>
                                            </p:attrNameLst>
                                          </p:cBhvr>
                                          <p:to>
                                            <p:strVal val="visible"/>
                                          </p:to>
                                        </p:set>
                                        <p:anim calcmode="lin" valueType="num" p14:bounceEnd="40000">
                                          <p:cBhvr additive="base">
                                            <p:cTn id="64" dur="500" fill="hold"/>
                                            <p:tgtEl>
                                              <p:spTgt spid="34"/>
                                            </p:tgtEl>
                                            <p:attrNameLst>
                                              <p:attrName>ppt_x</p:attrName>
                                            </p:attrNameLst>
                                          </p:cBhvr>
                                          <p:tavLst>
                                            <p:tav tm="0">
                                              <p:val>
                                                <p:strVal val="0-#ppt_w/2"/>
                                              </p:val>
                                            </p:tav>
                                            <p:tav tm="100000">
                                              <p:val>
                                                <p:strVal val="#ppt_x"/>
                                              </p:val>
                                            </p:tav>
                                          </p:tavLst>
                                        </p:anim>
                                        <p:anim calcmode="lin" valueType="num" p14:bounceEnd="40000">
                                          <p:cBhvr additive="base">
                                            <p:cTn id="65" dur="500" fill="hold"/>
                                            <p:tgtEl>
                                              <p:spTgt spid="34"/>
                                            </p:tgtEl>
                                            <p:attrNameLst>
                                              <p:attrName>ppt_y</p:attrName>
                                            </p:attrNameLst>
                                          </p:cBhvr>
                                          <p:tavLst>
                                            <p:tav tm="0">
                                              <p:val>
                                                <p:strVal val="#ppt_y"/>
                                              </p:val>
                                            </p:tav>
                                            <p:tav tm="100000">
                                              <p:val>
                                                <p:strVal val="#ppt_y"/>
                                              </p:val>
                                            </p:tav>
                                          </p:tavLst>
                                        </p:anim>
                                      </p:childTnLst>
                                    </p:cTn>
                                  </p:par>
                                </p:childTnLst>
                              </p:cTn>
                            </p:par>
                            <p:par>
                              <p:cTn id="66" fill="hold">
                                <p:stCondLst>
                                  <p:cond delay="7400"/>
                                </p:stCondLst>
                                <p:childTnLst>
                                  <p:par>
                                    <p:cTn id="67" presetID="22" presetClass="entr" presetSubtype="8"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wipe(left)">
                                          <p:cBhvr>
                                            <p:cTn id="6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P spid="25" grpId="0"/>
          <p:bldP spid="26" grpId="0"/>
          <p:bldP spid="27" grpId="0"/>
          <p:bldP spid="32" grpId="0"/>
          <p:bldP spid="33" grpId="0" animBg="1"/>
          <p:bldP spid="34" grpId="0" animBg="1"/>
          <p:bldP spid="35" grpId="0" animBg="1"/>
          <p:bldP spid="36" grpId="0"/>
          <p:bldP spid="37" grpId="0"/>
          <p:bldP spid="38" grpId="0"/>
          <p:bldP spid="4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0-#ppt_w/2"/>
                                              </p:val>
                                            </p:tav>
                                            <p:tav tm="100000">
                                              <p:val>
                                                <p:strVal val="#ppt_x"/>
                                              </p:val>
                                            </p:tav>
                                          </p:tavLst>
                                        </p:anim>
                                        <p:anim calcmode="lin" valueType="num">
                                          <p:cBhvr additive="base">
                                            <p:cTn id="8" dur="10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1000" fill="hold"/>
                                            <p:tgtEl>
                                              <p:spTgt spid="23"/>
                                            </p:tgtEl>
                                            <p:attrNameLst>
                                              <p:attrName>ppt_x</p:attrName>
                                            </p:attrNameLst>
                                          </p:cBhvr>
                                          <p:tavLst>
                                            <p:tav tm="0">
                                              <p:val>
                                                <p:strVal val="1+#ppt_w/2"/>
                                              </p:val>
                                            </p:tav>
                                            <p:tav tm="100000">
                                              <p:val>
                                                <p:strVal val="#ppt_x"/>
                                              </p:val>
                                            </p:tav>
                                          </p:tavLst>
                                        </p:anim>
                                        <p:anim calcmode="lin" valueType="num">
                                          <p:cBhvr additive="base">
                                            <p:cTn id="12" dur="1000" fill="hold"/>
                                            <p:tgtEl>
                                              <p:spTgt spid="23"/>
                                            </p:tgtEl>
                                            <p:attrNameLst>
                                              <p:attrName>ppt_y</p:attrName>
                                            </p:attrNameLst>
                                          </p:cBhvr>
                                          <p:tavLst>
                                            <p:tav tm="0">
                                              <p:val>
                                                <p:strVal val="#ppt_y"/>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1000"/>
                                            <p:tgtEl>
                                              <p:spTgt spid="36"/>
                                            </p:tgtEl>
                                          </p:cBhvr>
                                        </p:animEffect>
                                        <p:anim calcmode="lin" valueType="num">
                                          <p:cBhvr>
                                            <p:cTn id="16" dur="1000" fill="hold"/>
                                            <p:tgtEl>
                                              <p:spTgt spid="36"/>
                                            </p:tgtEl>
                                            <p:attrNameLst>
                                              <p:attrName>ppt_x</p:attrName>
                                            </p:attrNameLst>
                                          </p:cBhvr>
                                          <p:tavLst>
                                            <p:tav tm="0">
                                              <p:val>
                                                <p:strVal val="#ppt_x"/>
                                              </p:val>
                                            </p:tav>
                                            <p:tav tm="100000">
                                              <p:val>
                                                <p:strVal val="#ppt_x"/>
                                              </p:val>
                                            </p:tav>
                                          </p:tavLst>
                                        </p:anim>
                                        <p:anim calcmode="lin" valueType="num">
                                          <p:cBhvr>
                                            <p:cTn id="17" dur="1000" fill="hold"/>
                                            <p:tgtEl>
                                              <p:spTgt spid="36"/>
                                            </p:tgtEl>
                                            <p:attrNameLst>
                                              <p:attrName>ppt_y</p:attrName>
                                            </p:attrNameLst>
                                          </p:cBhvr>
                                          <p:tavLst>
                                            <p:tav tm="0">
                                              <p:val>
                                                <p:strVal val="#ppt_y+.1"/>
                                              </p:val>
                                            </p:tav>
                                            <p:tav tm="100000">
                                              <p:val>
                                                <p:strVal val="#ppt_y"/>
                                              </p:val>
                                            </p:tav>
                                          </p:tavLst>
                                        </p:anim>
                                      </p:childTnLst>
                                    </p:cTn>
                                  </p:par>
                                  <p:par>
                                    <p:cTn id="18" presetID="16" presetClass="entr" presetSubtype="37" fill="hold" grpId="0" nodeType="withEffect">
                                      <p:stCondLst>
                                        <p:cond delay="500"/>
                                      </p:stCondLst>
                                      <p:childTnLst>
                                        <p:set>
                                          <p:cBhvr>
                                            <p:cTn id="19" dur="1" fill="hold">
                                              <p:stCondLst>
                                                <p:cond delay="0"/>
                                              </p:stCondLst>
                                            </p:cTn>
                                            <p:tgtEl>
                                              <p:spTgt spid="37"/>
                                            </p:tgtEl>
                                            <p:attrNameLst>
                                              <p:attrName>style.visibility</p:attrName>
                                            </p:attrNameLst>
                                          </p:cBhvr>
                                          <p:to>
                                            <p:strVal val="visible"/>
                                          </p:to>
                                        </p:set>
                                        <p:animEffect transition="in" filter="barn(outVertical)">
                                          <p:cBhvr>
                                            <p:cTn id="20" dur="500"/>
                                            <p:tgtEl>
                                              <p:spTgt spid="37"/>
                                            </p:tgtEl>
                                          </p:cBhvr>
                                        </p:animEffect>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5"/>
                                            </p:tgtEl>
                                            <p:attrNameLst>
                                              <p:attrName>ppt_y</p:attrName>
                                            </p:attrNameLst>
                                          </p:cBhvr>
                                          <p:tavLst>
                                            <p:tav tm="0">
                                              <p:val>
                                                <p:strVal val="#ppt_y"/>
                                              </p:val>
                                            </p:tav>
                                            <p:tav tm="100000">
                                              <p:val>
                                                <p:strVal val="#ppt_y"/>
                                              </p:val>
                                            </p:tav>
                                          </p:tavLst>
                                        </p:anim>
                                        <p:anim calcmode="lin" valueType="num">
                                          <p:cBhvr>
                                            <p:cTn id="26"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5"/>
                                            </p:tgtEl>
                                          </p:cBhvr>
                                        </p:animEffect>
                                      </p:childTnLst>
                                    </p:cTn>
                                  </p:par>
                                  <p:par>
                                    <p:cTn id="29" presetID="22" presetClass="entr" presetSubtype="8"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500"/>
                                            <p:tgtEl>
                                              <p:spTgt spid="39"/>
                                            </p:tgtEl>
                                          </p:cBhvr>
                                        </p:animEffect>
                                      </p:childTnLst>
                                    </p:cTn>
                                  </p:par>
                                </p:childTnLst>
                              </p:cTn>
                            </p:par>
                            <p:par>
                              <p:cTn id="32" fill="hold">
                                <p:stCondLst>
                                  <p:cond delay="649"/>
                                </p:stCondLst>
                                <p:childTnLst>
                                  <p:par>
                                    <p:cTn id="33" presetID="52" presetClass="entr" presetSubtype="0" fill="hold" grpId="0" nodeType="afterEffect">
                                      <p:stCondLst>
                                        <p:cond delay="0"/>
                                      </p:stCondLst>
                                      <p:iterate type="lt">
                                        <p:tmPct val="15000"/>
                                      </p:iterate>
                                      <p:childTnLst>
                                        <p:set>
                                          <p:cBhvr>
                                            <p:cTn id="34" dur="1" fill="hold">
                                              <p:stCondLst>
                                                <p:cond delay="0"/>
                                              </p:stCondLst>
                                            </p:cTn>
                                            <p:tgtEl>
                                              <p:spTgt spid="38"/>
                                            </p:tgtEl>
                                            <p:attrNameLst>
                                              <p:attrName>style.visibility</p:attrName>
                                            </p:attrNameLst>
                                          </p:cBhvr>
                                          <p:to>
                                            <p:strVal val="visible"/>
                                          </p:to>
                                        </p:set>
                                        <p:animScale>
                                          <p:cBhvr>
                                            <p:cTn id="35" dur="5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38"/>
                                            </p:tgtEl>
                                            <p:attrNameLst>
                                              <p:attrName>ppt_x</p:attrName>
                                              <p:attrName>ppt_y</p:attrName>
                                            </p:attrNameLst>
                                          </p:cBhvr>
                                        </p:animMotion>
                                        <p:animEffect transition="in" filter="fade">
                                          <p:cBhvr>
                                            <p:cTn id="37" dur="500"/>
                                            <p:tgtEl>
                                              <p:spTgt spid="38"/>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0"/>
                                            <p:tgtEl>
                                              <p:spTgt spid="40"/>
                                            </p:tgtEl>
                                          </p:cBhvr>
                                        </p:animEffect>
                                        <p:anim calcmode="lin" valueType="num">
                                          <p:cBhvr>
                                            <p:cTn id="41" dur="1000" fill="hold"/>
                                            <p:tgtEl>
                                              <p:spTgt spid="40"/>
                                            </p:tgtEl>
                                            <p:attrNameLst>
                                              <p:attrName>ppt_x</p:attrName>
                                            </p:attrNameLst>
                                          </p:cBhvr>
                                          <p:tavLst>
                                            <p:tav tm="0">
                                              <p:val>
                                                <p:strVal val="#ppt_x"/>
                                              </p:val>
                                            </p:tav>
                                            <p:tav tm="100000">
                                              <p:val>
                                                <p:strVal val="#ppt_x"/>
                                              </p:val>
                                            </p:tav>
                                          </p:tavLst>
                                        </p:anim>
                                        <p:anim calcmode="lin" valueType="num">
                                          <p:cBhvr>
                                            <p:cTn id="42" dur="1000" fill="hold"/>
                                            <p:tgtEl>
                                              <p:spTgt spid="40"/>
                                            </p:tgtEl>
                                            <p:attrNameLst>
                                              <p:attrName>ppt_y</p:attrName>
                                            </p:attrNameLst>
                                          </p:cBhvr>
                                          <p:tavLst>
                                            <p:tav tm="0">
                                              <p:val>
                                                <p:strVal val="#ppt_y-.1"/>
                                              </p:val>
                                            </p:tav>
                                            <p:tav tm="100000">
                                              <p:val>
                                                <p:strVal val="#ppt_y"/>
                                              </p:val>
                                            </p:tav>
                                          </p:tavLst>
                                        </p:anim>
                                      </p:childTnLst>
                                    </p:cTn>
                                  </p:par>
                                </p:childTnLst>
                              </p:cTn>
                            </p:par>
                            <p:par>
                              <p:cTn id="43" fill="hold">
                                <p:stCondLst>
                                  <p:cond delay="4900"/>
                                </p:stCondLst>
                                <p:childTnLst>
                                  <p:par>
                                    <p:cTn id="44" presetID="2" presetClass="entr" presetSubtype="8"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fill="hold"/>
                                            <p:tgtEl>
                                              <p:spTgt spid="33"/>
                                            </p:tgtEl>
                                            <p:attrNameLst>
                                              <p:attrName>ppt_x</p:attrName>
                                            </p:attrNameLst>
                                          </p:cBhvr>
                                          <p:tavLst>
                                            <p:tav tm="0">
                                              <p:val>
                                                <p:strVal val="0-#ppt_w/2"/>
                                              </p:val>
                                            </p:tav>
                                            <p:tav tm="100000">
                                              <p:val>
                                                <p:strVal val="#ppt_x"/>
                                              </p:val>
                                            </p:tav>
                                          </p:tavLst>
                                        </p:anim>
                                        <p:anim calcmode="lin" valueType="num">
                                          <p:cBhvr additive="base">
                                            <p:cTn id="47" dur="500" fill="hold"/>
                                            <p:tgtEl>
                                              <p:spTgt spid="33"/>
                                            </p:tgtEl>
                                            <p:attrNameLst>
                                              <p:attrName>ppt_y</p:attrName>
                                            </p:attrNameLst>
                                          </p:cBhvr>
                                          <p:tavLst>
                                            <p:tav tm="0">
                                              <p:val>
                                                <p:strVal val="#ppt_y"/>
                                              </p:val>
                                            </p:tav>
                                            <p:tav tm="100000">
                                              <p:val>
                                                <p:strVal val="#ppt_y"/>
                                              </p:val>
                                            </p:tav>
                                          </p:tavLst>
                                        </p:anim>
                                      </p:childTnLst>
                                    </p:cTn>
                                  </p:par>
                                </p:childTnLst>
                              </p:cTn>
                            </p:par>
                            <p:par>
                              <p:cTn id="48" fill="hold">
                                <p:stCondLst>
                                  <p:cond delay="5400"/>
                                </p:stCondLst>
                                <p:childTnLst>
                                  <p:par>
                                    <p:cTn id="49" presetID="22" presetClass="entr" presetSubtype="8"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left)">
                                          <p:cBhvr>
                                            <p:cTn id="51" dur="500"/>
                                            <p:tgtEl>
                                              <p:spTgt spid="26"/>
                                            </p:tgtEl>
                                          </p:cBhvr>
                                        </p:animEffect>
                                      </p:childTnLst>
                                    </p:cTn>
                                  </p:par>
                                </p:childTnLst>
                              </p:cTn>
                            </p:par>
                            <p:par>
                              <p:cTn id="52" fill="hold">
                                <p:stCondLst>
                                  <p:cond delay="5900"/>
                                </p:stCondLst>
                                <p:childTnLst>
                                  <p:par>
                                    <p:cTn id="53" presetID="2" presetClass="entr" presetSubtype="8" fill="hold" grpId="0" nodeType="after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fill="hold"/>
                                            <p:tgtEl>
                                              <p:spTgt spid="35"/>
                                            </p:tgtEl>
                                            <p:attrNameLst>
                                              <p:attrName>ppt_x</p:attrName>
                                            </p:attrNameLst>
                                          </p:cBhvr>
                                          <p:tavLst>
                                            <p:tav tm="0">
                                              <p:val>
                                                <p:strVal val="0-#ppt_w/2"/>
                                              </p:val>
                                            </p:tav>
                                            <p:tav tm="100000">
                                              <p:val>
                                                <p:strVal val="#ppt_x"/>
                                              </p:val>
                                            </p:tav>
                                          </p:tavLst>
                                        </p:anim>
                                        <p:anim calcmode="lin" valueType="num">
                                          <p:cBhvr additive="base">
                                            <p:cTn id="56" dur="500" fill="hold"/>
                                            <p:tgtEl>
                                              <p:spTgt spid="35"/>
                                            </p:tgtEl>
                                            <p:attrNameLst>
                                              <p:attrName>ppt_y</p:attrName>
                                            </p:attrNameLst>
                                          </p:cBhvr>
                                          <p:tavLst>
                                            <p:tav tm="0">
                                              <p:val>
                                                <p:strVal val="#ppt_y"/>
                                              </p:val>
                                            </p:tav>
                                            <p:tav tm="100000">
                                              <p:val>
                                                <p:strVal val="#ppt_y"/>
                                              </p:val>
                                            </p:tav>
                                          </p:tavLst>
                                        </p:anim>
                                      </p:childTnLst>
                                    </p:cTn>
                                  </p:par>
                                </p:childTnLst>
                              </p:cTn>
                            </p:par>
                            <p:par>
                              <p:cTn id="57" fill="hold">
                                <p:stCondLst>
                                  <p:cond delay="6400"/>
                                </p:stCondLst>
                                <p:childTnLst>
                                  <p:par>
                                    <p:cTn id="58" presetID="22" presetClass="entr" presetSubtype="8"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left)">
                                          <p:cBhvr>
                                            <p:cTn id="60" dur="500"/>
                                            <p:tgtEl>
                                              <p:spTgt spid="27"/>
                                            </p:tgtEl>
                                          </p:cBhvr>
                                        </p:animEffect>
                                      </p:childTnLst>
                                    </p:cTn>
                                  </p:par>
                                </p:childTnLst>
                              </p:cTn>
                            </p:par>
                            <p:par>
                              <p:cTn id="61" fill="hold">
                                <p:stCondLst>
                                  <p:cond delay="6900"/>
                                </p:stCondLst>
                                <p:childTnLst>
                                  <p:par>
                                    <p:cTn id="62" presetID="2" presetClass="entr" presetSubtype="8" fill="hold" grpId="0" nodeType="afterEffect">
                                      <p:stCondLst>
                                        <p:cond delay="0"/>
                                      </p:stCondLst>
                                      <p:childTnLst>
                                        <p:set>
                                          <p:cBhvr>
                                            <p:cTn id="63" dur="1" fill="hold">
                                              <p:stCondLst>
                                                <p:cond delay="0"/>
                                              </p:stCondLst>
                                            </p:cTn>
                                            <p:tgtEl>
                                              <p:spTgt spid="34"/>
                                            </p:tgtEl>
                                            <p:attrNameLst>
                                              <p:attrName>style.visibility</p:attrName>
                                            </p:attrNameLst>
                                          </p:cBhvr>
                                          <p:to>
                                            <p:strVal val="visible"/>
                                          </p:to>
                                        </p:set>
                                        <p:anim calcmode="lin" valueType="num">
                                          <p:cBhvr additive="base">
                                            <p:cTn id="64" dur="500" fill="hold"/>
                                            <p:tgtEl>
                                              <p:spTgt spid="34"/>
                                            </p:tgtEl>
                                            <p:attrNameLst>
                                              <p:attrName>ppt_x</p:attrName>
                                            </p:attrNameLst>
                                          </p:cBhvr>
                                          <p:tavLst>
                                            <p:tav tm="0">
                                              <p:val>
                                                <p:strVal val="0-#ppt_w/2"/>
                                              </p:val>
                                            </p:tav>
                                            <p:tav tm="100000">
                                              <p:val>
                                                <p:strVal val="#ppt_x"/>
                                              </p:val>
                                            </p:tav>
                                          </p:tavLst>
                                        </p:anim>
                                        <p:anim calcmode="lin" valueType="num">
                                          <p:cBhvr additive="base">
                                            <p:cTn id="65" dur="500" fill="hold"/>
                                            <p:tgtEl>
                                              <p:spTgt spid="34"/>
                                            </p:tgtEl>
                                            <p:attrNameLst>
                                              <p:attrName>ppt_y</p:attrName>
                                            </p:attrNameLst>
                                          </p:cBhvr>
                                          <p:tavLst>
                                            <p:tav tm="0">
                                              <p:val>
                                                <p:strVal val="#ppt_y"/>
                                              </p:val>
                                            </p:tav>
                                            <p:tav tm="100000">
                                              <p:val>
                                                <p:strVal val="#ppt_y"/>
                                              </p:val>
                                            </p:tav>
                                          </p:tavLst>
                                        </p:anim>
                                      </p:childTnLst>
                                    </p:cTn>
                                  </p:par>
                                </p:childTnLst>
                              </p:cTn>
                            </p:par>
                            <p:par>
                              <p:cTn id="66" fill="hold">
                                <p:stCondLst>
                                  <p:cond delay="7400"/>
                                </p:stCondLst>
                                <p:childTnLst>
                                  <p:par>
                                    <p:cTn id="67" presetID="22" presetClass="entr" presetSubtype="8" fill="hold" grpId="0"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wipe(left)">
                                          <p:cBhvr>
                                            <p:cTn id="6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P spid="25" grpId="0"/>
          <p:bldP spid="26" grpId="0"/>
          <p:bldP spid="27" grpId="0"/>
          <p:bldP spid="32" grpId="0"/>
          <p:bldP spid="33" grpId="0" animBg="1"/>
          <p:bldP spid="34" grpId="0" animBg="1"/>
          <p:bldP spid="35" grpId="0" animBg="1"/>
          <p:bldP spid="36" grpId="0"/>
          <p:bldP spid="37" grpId="0"/>
          <p:bldP spid="38" grpId="0"/>
          <p:bldP spid="40" grpId="0" animBg="1"/>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217203636"/>
  <p:tag name="MH_LIBRARY" val="GRAPHIC"/>
  <p:tag name="MH_TYPE" val="Other"/>
  <p:tag name="MH_ORDER" val="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2807</Words>
  <Application>Microsoft Office PowerPoint</Application>
  <PresentationFormat>宽屏</PresentationFormat>
  <Paragraphs>331</Paragraphs>
  <Slides>31</Slides>
  <Notes>31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31</vt:i4>
      </vt:variant>
    </vt:vector>
  </HeadingPairs>
  <TitlesOfParts>
    <vt:vector size="44" baseType="lpstr">
      <vt:lpstr>Adobe 黑体 Std R</vt:lpstr>
      <vt:lpstr>Aparajita</vt:lpstr>
      <vt:lpstr>黑体</vt:lpstr>
      <vt:lpstr>宋体</vt:lpstr>
      <vt:lpstr>微软雅黑</vt:lpstr>
      <vt:lpstr>造字工房力黑（非商用）常规体</vt:lpstr>
      <vt:lpstr>Agency FB</vt:lpstr>
      <vt:lpstr>Arial</vt:lpstr>
      <vt:lpstr>Calibri</vt:lpstr>
      <vt:lpstr>Calibri Light</vt:lpstr>
      <vt:lpstr>Impact</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2019-09-11T02:06:00Z</dcterms:created>
  <dcterms:modified xsi:type="dcterms:W3CDTF">2023-01-11T01:12:24Z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BB3BC6F2045A40E49CA7D62F93D4512C</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