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AC90C-1138-4508-8081-8A727267E13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AE1C-7EF6-425D-A994-C52C89E59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4998D4-FDDE-48FE-B45E-EFBD469BC014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827AD1A-1B30-4A46-96C0-187A6A8390DA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3BE3668-2E3D-43C8-BE69-04047EE4AE39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FC1003-CB5B-41B5-A903-8624FD378794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F20F5-F8A5-4328-A45F-D5C010D8B1FE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292B1A5-683B-4E91-93BB-717FC4E25567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0452FE-E955-4D55-8F56-AE9AD55CCE4F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2B4A49-2670-4AD7-9E34-BC104E7CC012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E6D2A4-B562-4B8E-A95C-5E1CE0CE057F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A12EDC-3E8B-4A5A-989D-2C6DAF7C4DC6}" type="slidenum">
              <a:rPr lang="zh-CN" altLang="en-US" smtClean="0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532061B-80C1-4B6C-BAB1-9CBE2F48E17A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817EC-D545-4677-BF5C-C1B0C7F3138C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3EB308-A933-4F81-AFAB-95BD7D3AA21D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5D1A6F5-2CF4-474E-942A-88B358748B4C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86C0484-2DB2-430E-9625-EDF13C20485E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6993EA-DE39-42AA-BB7D-139202B155D6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923E07E-E87D-4425-938D-60EC364CA8E9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9A5DC0-DB3E-40E8-BBB6-853199B432AA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685903" y="1288435"/>
            <a:ext cx="7545579" cy="99441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720623"/>
            <a:ext cx="6063164" cy="99441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5" y="1823145"/>
            <a:ext cx="4785293" cy="61722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B7E26D-BF38-41E2-BD2E-7596CD1E5F4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E94D57-78C2-4C41-9B02-6104C3D2D3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3357564" y="1365647"/>
            <a:ext cx="242887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A</a:t>
            </a:r>
            <a:endParaRPr lang="zh-CN" altLang="en-US" smtClean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0" y="2536032"/>
            <a:ext cx="22987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a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595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025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1"/>
          <p:cNvSpPr>
            <a:spLocks noGrp="1"/>
          </p:cNvSpPr>
          <p:nvPr>
            <p:ph idx="1"/>
          </p:nvPr>
        </p:nvSpPr>
        <p:spPr>
          <a:xfrm>
            <a:off x="1259632" y="1995686"/>
            <a:ext cx="6332538" cy="579835"/>
          </a:xfrm>
        </p:spPr>
        <p:txBody>
          <a:bodyPr/>
          <a:lstStyle/>
          <a:p>
            <a:r>
              <a:rPr lang="en-US" altLang="zh-CN" sz="4800" b="1" dirty="0"/>
              <a:t>He was young then</a:t>
            </a:r>
            <a:endParaRPr lang="zh-CN" altLang="en-US" sz="4800" dirty="0" smtClean="0"/>
          </a:p>
        </p:txBody>
      </p:sp>
      <p:sp>
        <p:nvSpPr>
          <p:cNvPr id="4099" name="标题 2"/>
          <p:cNvSpPr>
            <a:spLocks noGrp="1"/>
          </p:cNvSpPr>
          <p:nvPr>
            <p:ph type="title"/>
          </p:nvPr>
        </p:nvSpPr>
        <p:spPr>
          <a:xfrm>
            <a:off x="683568" y="843558"/>
            <a:ext cx="7545388" cy="994172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Unit 1 Teachers’ Day</a:t>
            </a:r>
            <a:endParaRPr lang="zh-CN" altLang="en-US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4939" y="4155926"/>
            <a:ext cx="913906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79388" y="431604"/>
            <a:ext cx="8964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Q: </a:t>
            </a:r>
            <a:r>
              <a:rPr lang="zh-CN" altLang="en-US" sz="3200" dirty="0">
                <a:latin typeface="Times New Roman" panose="02020603050405020304" pitchFamily="18" charset="0"/>
              </a:rPr>
              <a:t>如何用英语来表达教师节对老师的祝福？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16014" y="1079305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Happy Teachers’ Day.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23851" y="2031207"/>
            <a:ext cx="8355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Q: </a:t>
            </a:r>
            <a:r>
              <a:rPr lang="zh-CN" altLang="en-US" sz="3200" dirty="0">
                <a:latin typeface="Times New Roman" panose="02020603050405020304" pitchFamily="18" charset="0"/>
              </a:rPr>
              <a:t>当别人对你说</a:t>
            </a:r>
            <a:r>
              <a:rPr lang="en-US" altLang="zh-CN" sz="3200" dirty="0">
                <a:latin typeface="Times New Roman" panose="02020603050405020304" pitchFamily="18" charset="0"/>
              </a:rPr>
              <a:t>Thank you</a:t>
            </a:r>
            <a:r>
              <a:rPr lang="zh-CN" altLang="en-US" sz="3200" dirty="0">
                <a:latin typeface="Times New Roman" panose="02020603050405020304" pitchFamily="18" charset="0"/>
              </a:rPr>
              <a:t>时，你该如</a:t>
            </a:r>
            <a:r>
              <a:rPr lang="zh-CN" altLang="en-US" sz="3200" dirty="0" smtClean="0">
                <a:latin typeface="Times New Roman" panose="02020603050405020304" pitchFamily="18" charset="0"/>
              </a:rPr>
              <a:t>何回</a:t>
            </a:r>
            <a:r>
              <a:rPr lang="zh-CN" altLang="en-US" sz="3200" dirty="0">
                <a:latin typeface="Times New Roman" panose="02020603050405020304" pitchFamily="18" charset="0"/>
              </a:rPr>
              <a:t>应？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331913" y="3489723"/>
            <a:ext cx="4464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You’re welcome.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23850" y="225029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Q: What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lang="en-US" altLang="zh-CN" sz="4000" dirty="0"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</a:rPr>
              <a:t>Mr</a:t>
            </a:r>
            <a:r>
              <a:rPr lang="en-US" altLang="zh-CN" sz="4000" dirty="0">
                <a:latin typeface="Times New Roman" panose="02020603050405020304" pitchFamily="18" charset="0"/>
              </a:rPr>
              <a:t> Wang 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like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?</a:t>
            </a:r>
            <a:endParaRPr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6011863" y="0"/>
            <a:ext cx="952500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99CC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then</a:t>
            </a:r>
            <a:endParaRPr lang="zh-CN" altLang="en-US" sz="3600" b="1" kern="10">
              <a:ln w="9525">
                <a:solidFill>
                  <a:srgbClr val="FF99CC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900113" y="883117"/>
            <a:ext cx="79740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</a:rPr>
              <a:t>He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lang="en-US" altLang="zh-CN" sz="4000" dirty="0">
                <a:latin typeface="Times New Roman" panose="02020603050405020304" pitchFamily="18" charset="0"/>
              </a:rPr>
              <a:t> _______ then.</a:t>
            </a:r>
          </a:p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</a:rPr>
              <a:t>He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lang="en-US" altLang="zh-CN" sz="4000" dirty="0">
                <a:latin typeface="Times New Roman" panose="02020603050405020304" pitchFamily="18" charset="0"/>
              </a:rPr>
              <a:t> ______ then.</a:t>
            </a:r>
          </a:p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</a:rPr>
              <a:t>His hair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lang="en-US" altLang="zh-CN" sz="4000" dirty="0">
                <a:latin typeface="Times New Roman" panose="02020603050405020304" pitchFamily="18" charset="0"/>
              </a:rPr>
              <a:t> ______ then.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71776" y="897732"/>
            <a:ext cx="1673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young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55875" y="1600201"/>
            <a:ext cx="1963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strong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708401" y="2263914"/>
            <a:ext cx="1312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black</a:t>
            </a:r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2971800"/>
            <a:ext cx="36004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Oval 10"/>
          <p:cNvSpPr>
            <a:spLocks noChangeArrowheads="1"/>
          </p:cNvSpPr>
          <p:nvPr/>
        </p:nvSpPr>
        <p:spPr bwMode="auto">
          <a:xfrm>
            <a:off x="4572000" y="3651648"/>
            <a:ext cx="1295400" cy="702469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835151" y="2518172"/>
            <a:ext cx="1655763" cy="4321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</a:rPr>
              <a:t>then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6011863" y="1762125"/>
            <a:ext cx="1655762" cy="4321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</a:rPr>
              <a:t>now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331913" y="465535"/>
            <a:ext cx="5688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latin typeface="Times New Roman" panose="02020603050405020304" pitchFamily="18" charset="0"/>
              </a:rPr>
              <a:t>It was ________ then. 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492500" y="465535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4000">
              <a:latin typeface="Times New Roman" panose="02020603050405020304" pitchFamily="18" charset="0"/>
            </a:endParaRP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950369"/>
            <a:ext cx="3365500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 cstate="email"/>
          <a:srcRect b="23796"/>
          <a:stretch>
            <a:fillRect/>
          </a:stretch>
        </p:blipFill>
        <p:spPr bwMode="auto">
          <a:xfrm>
            <a:off x="5292726" y="2193131"/>
            <a:ext cx="323056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492501" y="465535"/>
            <a:ext cx="1655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small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4213" y="465535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latin typeface="Times New Roman" panose="02020603050405020304" pitchFamily="18" charset="0"/>
              </a:rPr>
              <a:t>His hair was ______ then.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77629"/>
            <a:ext cx="2741612" cy="278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6" y="2193132"/>
            <a:ext cx="2657475" cy="24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211638" y="465535"/>
            <a:ext cx="187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long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19251" y="141685"/>
            <a:ext cx="6265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Who’s this little girl?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63713" y="1006079"/>
            <a:ext cx="4032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It’s ___.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627314" y="1006079"/>
            <a:ext cx="108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me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746250" y="1352224"/>
            <a:ext cx="642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</a:rPr>
              <a:t>I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was </a:t>
            </a:r>
            <a:r>
              <a:rPr lang="en-US" altLang="zh-CN" sz="4000" dirty="0">
                <a:latin typeface="Times New Roman" panose="02020603050405020304" pitchFamily="18" charset="0"/>
              </a:rPr>
              <a:t>_____ then.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</a:rPr>
              <a:t>I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was </a:t>
            </a:r>
            <a:r>
              <a:rPr lang="en-US" altLang="zh-CN" sz="4000" dirty="0">
                <a:latin typeface="Times New Roman" panose="02020603050405020304" pitchFamily="18" charset="0"/>
              </a:rPr>
              <a:t> ____ and ____ then.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203575" y="1707357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nine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60700" y="2411017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short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148263" y="2411017"/>
            <a:ext cx="1008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thin</a:t>
            </a:r>
          </a:p>
        </p:txBody>
      </p:sp>
      <p:pic>
        <p:nvPicPr>
          <p:cNvPr id="18441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9" y="0"/>
            <a:ext cx="8096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951310"/>
            <a:ext cx="863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6" y="3921919"/>
            <a:ext cx="8096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/>
          <p:nvPr/>
        </p:nvGrpSpPr>
        <p:grpSpPr bwMode="auto">
          <a:xfrm>
            <a:off x="1042989" y="3274219"/>
            <a:ext cx="2376487" cy="917972"/>
            <a:chOff x="657" y="2750"/>
            <a:chExt cx="1497" cy="771"/>
          </a:xfrm>
        </p:grpSpPr>
        <p:sp>
          <p:nvSpPr>
            <p:cNvPr id="18450" name="WordArt 15"/>
            <p:cNvSpPr>
              <a:spLocks noChangeArrowheads="1" noChangeShapeType="1" noTextEdit="1"/>
            </p:cNvSpPr>
            <p:nvPr/>
          </p:nvSpPr>
          <p:spPr bwMode="auto">
            <a:xfrm rot="598987">
              <a:off x="930" y="2795"/>
              <a:ext cx="953" cy="72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altLang="zh-CN" sz="3600" b="1" kern="10">
                  <a:ln w="9525">
                    <a:rou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lovely</a:t>
              </a:r>
              <a:endParaRPr lang="zh-CN" altLang="en-US" sz="3600" b="1" kern="10">
                <a:ln w="9525">
                  <a:rou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endParaRPr>
            </a:p>
          </p:txBody>
        </p:sp>
        <p:sp>
          <p:nvSpPr>
            <p:cNvPr id="18451" name="AutoShape 20"/>
            <p:cNvSpPr>
              <a:spLocks noChangeArrowheads="1"/>
            </p:cNvSpPr>
            <p:nvPr/>
          </p:nvSpPr>
          <p:spPr bwMode="auto">
            <a:xfrm>
              <a:off x="657" y="2750"/>
              <a:ext cx="1497" cy="771"/>
            </a:xfrm>
            <a:prstGeom prst="wedgeEllipseCallout">
              <a:avLst>
                <a:gd name="adj1" fmla="val -42787"/>
                <a:gd name="adj2" fmla="val 69972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/>
              <a:endParaRPr lang="zh-CN" altLang="zh-CN"/>
            </a:p>
          </p:txBody>
        </p:sp>
      </p:grp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650" y="4030267"/>
            <a:ext cx="838200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5"/>
          <p:cNvGrpSpPr/>
          <p:nvPr/>
        </p:nvGrpSpPr>
        <p:grpSpPr bwMode="auto">
          <a:xfrm>
            <a:off x="3851276" y="3003948"/>
            <a:ext cx="4176713" cy="1250156"/>
            <a:chOff x="2426" y="2523"/>
            <a:chExt cx="2631" cy="1050"/>
          </a:xfrm>
        </p:grpSpPr>
        <p:sp>
          <p:nvSpPr>
            <p:cNvPr id="18448" name="WordArt 16"/>
            <p:cNvSpPr>
              <a:spLocks noChangeArrowheads="1" noChangeShapeType="1" noTextEdit="1"/>
            </p:cNvSpPr>
            <p:nvPr/>
          </p:nvSpPr>
          <p:spPr bwMode="auto">
            <a:xfrm rot="506414">
              <a:off x="2789" y="2523"/>
              <a:ext cx="1816" cy="105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FFFF00"/>
                    </a:solidFill>
                    <a:round/>
                  </a:ln>
                  <a:latin typeface="+mj-lt"/>
                  <a:ea typeface="+mj-lt"/>
                  <a:cs typeface="+mj-lt"/>
                </a:rPr>
                <a:t>interesting</a:t>
              </a:r>
              <a:endParaRPr lang="zh-CN" altLang="en-US" sz="3600" b="1" kern="10">
                <a:ln w="9525">
                  <a:solidFill>
                    <a:srgbClr val="FFFF00"/>
                  </a:solidFill>
                  <a:round/>
                </a:ln>
                <a:latin typeface="+mj-lt"/>
                <a:ea typeface="+mj-lt"/>
                <a:cs typeface="+mj-lt"/>
              </a:endParaRPr>
            </a:p>
          </p:txBody>
        </p:sp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2426" y="2614"/>
              <a:ext cx="2631" cy="907"/>
            </a:xfrm>
            <a:prstGeom prst="wedgeEllipseCallout">
              <a:avLst>
                <a:gd name="adj1" fmla="val 41106"/>
                <a:gd name="adj2" fmla="val 54079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/>
              <a:endParaRPr lang="zh-CN" altLang="zh-CN"/>
            </a:p>
          </p:txBody>
        </p:sp>
      </p:grpSp>
      <p:pic>
        <p:nvPicPr>
          <p:cNvPr id="18447" name="Picture 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627460"/>
            <a:ext cx="25209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71" grpId="0"/>
      <p:bldP spid="15372" grpId="0"/>
      <p:bldP spid="15373" grpId="0"/>
      <p:bldP spid="15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9" y="195262"/>
            <a:ext cx="22367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9" y="195262"/>
            <a:ext cx="21685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4" y="195262"/>
            <a:ext cx="21415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488" y="195262"/>
            <a:ext cx="20701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4192191"/>
            <a:ext cx="3625850" cy="95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/>
          <p:nvPr/>
        </p:nvGrpSpPr>
        <p:grpSpPr bwMode="auto">
          <a:xfrm>
            <a:off x="179389" y="3274219"/>
            <a:ext cx="3887787" cy="762001"/>
            <a:chOff x="113" y="2750"/>
            <a:chExt cx="2449" cy="640"/>
          </a:xfrm>
        </p:grpSpPr>
        <p:sp>
          <p:nvSpPr>
            <p:cNvPr id="20491" name="AutoShape 8"/>
            <p:cNvSpPr>
              <a:spLocks noChangeArrowheads="1"/>
            </p:cNvSpPr>
            <p:nvPr/>
          </p:nvSpPr>
          <p:spPr bwMode="auto">
            <a:xfrm>
              <a:off x="113" y="2750"/>
              <a:ext cx="2359" cy="589"/>
            </a:xfrm>
            <a:prstGeom prst="wedgeEllipseCallout">
              <a:avLst>
                <a:gd name="adj1" fmla="val 20963"/>
                <a:gd name="adj2" fmla="val 8089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eaLnBrk="1" hangingPunct="1"/>
              <a:endParaRPr lang="zh-CN" altLang="zh-CN"/>
            </a:p>
          </p:txBody>
        </p:sp>
        <p:sp>
          <p:nvSpPr>
            <p:cNvPr id="20492" name="Text Box 9"/>
            <p:cNvSpPr txBox="1">
              <a:spLocks noChangeArrowheads="1"/>
            </p:cNvSpPr>
            <p:nvPr/>
          </p:nvSpPr>
          <p:spPr bwMode="auto">
            <a:xfrm>
              <a:off x="249" y="2795"/>
              <a:ext cx="231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>
                  <a:latin typeface="Times New Roman" panose="02020603050405020304" pitchFamily="18" charset="0"/>
                </a:rPr>
                <a:t>She’s Miss Liu.</a:t>
              </a: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4356100" y="2625329"/>
            <a:ext cx="4464050" cy="1601391"/>
            <a:chOff x="2744" y="2205"/>
            <a:chExt cx="2812" cy="1345"/>
          </a:xfrm>
        </p:grpSpPr>
        <p:sp>
          <p:nvSpPr>
            <p:cNvPr id="20489" name="AutoShape 11"/>
            <p:cNvSpPr>
              <a:spLocks noChangeArrowheads="1"/>
            </p:cNvSpPr>
            <p:nvPr/>
          </p:nvSpPr>
          <p:spPr bwMode="auto">
            <a:xfrm>
              <a:off x="2744" y="2205"/>
              <a:ext cx="2812" cy="1270"/>
            </a:xfrm>
            <a:prstGeom prst="wedgeEllipseCallout">
              <a:avLst>
                <a:gd name="adj1" fmla="val -3556"/>
                <a:gd name="adj2" fmla="val 6850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eaLnBrk="1" hangingPunct="1"/>
              <a:endParaRPr lang="zh-CN" altLang="zh-CN"/>
            </a:p>
          </p:txBody>
        </p:sp>
        <p:sp>
          <p:nvSpPr>
            <p:cNvPr id="20490" name="Text Box 12"/>
            <p:cNvSpPr txBox="1">
              <a:spLocks noChangeArrowheads="1"/>
            </p:cNvSpPr>
            <p:nvPr/>
          </p:nvSpPr>
          <p:spPr bwMode="auto">
            <a:xfrm>
              <a:off x="2971" y="2387"/>
              <a:ext cx="2562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4000">
                  <a:latin typeface="Times New Roman" panose="02020603050405020304" pitchFamily="18" charset="0"/>
                </a:rPr>
                <a:t>She </a:t>
              </a:r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was</a:t>
              </a:r>
              <a:r>
                <a:rPr lang="en-US" altLang="zh-CN" sz="4000">
                  <a:latin typeface="Times New Roman" panose="02020603050405020304" pitchFamily="18" charset="0"/>
                </a:rPr>
                <a:t> young.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4000">
                  <a:latin typeface="Times New Roman" panose="02020603050405020304" pitchFamily="18" charset="0"/>
                </a:rPr>
                <a:t>Her hair </a:t>
              </a:r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was</a:t>
              </a:r>
              <a:r>
                <a:rPr lang="en-US" altLang="zh-CN" sz="4000">
                  <a:latin typeface="Times New Roman" panose="02020603050405020304" pitchFamily="18" charset="0"/>
                </a:rPr>
                <a:t> short.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79388" y="141685"/>
            <a:ext cx="4392612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2800" b="1" dirty="0">
                <a:latin typeface="+mj-lt"/>
              </a:rPr>
              <a:t>Talk about </a:t>
            </a:r>
            <a:r>
              <a:rPr lang="en-US" altLang="zh-CN" sz="2800" b="1" dirty="0" smtClean="0">
                <a:latin typeface="+mj-lt"/>
              </a:rPr>
              <a:t>you.</a:t>
            </a:r>
            <a:endParaRPr lang="en-US" altLang="zh-CN" sz="2800" b="1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68314" y="1203598"/>
            <a:ext cx="77041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I was ____ then. </a:t>
            </a:r>
            <a:r>
              <a:rPr lang="zh-CN" altLang="en-US" sz="2000" dirty="0">
                <a:latin typeface="Times New Roman" panose="02020603050405020304" pitchFamily="18" charset="0"/>
              </a:rPr>
              <a:t>（年龄）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Now I’m 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I was _____ then. </a:t>
            </a:r>
            <a:r>
              <a:rPr lang="zh-CN" altLang="en-US" sz="2000" dirty="0">
                <a:latin typeface="Times New Roman" panose="02020603050405020304" pitchFamily="18" charset="0"/>
              </a:rPr>
              <a:t>（外貌、性格）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Now I’m _____. 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9388" y="357188"/>
            <a:ext cx="8964612" cy="28161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altLang="zh-CN" sz="4800" b="1" dirty="0">
                <a:latin typeface="+mj-lt"/>
              </a:rPr>
              <a:t>Homework: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3600" dirty="0">
                <a:latin typeface="Times New Roman" panose="02020603050405020304" pitchFamily="18" charset="0"/>
              </a:rPr>
              <a:t>Read for 3 times.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3600" dirty="0">
                <a:latin typeface="Times New Roman" panose="02020603050405020304" pitchFamily="18" charset="0"/>
              </a:rPr>
              <a:t>Talk about you with your friends.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1"/>
          <p:cNvSpPr>
            <a:spLocks noGrp="1"/>
          </p:cNvSpPr>
          <p:nvPr>
            <p:ph sz="quarter" idx="13"/>
          </p:nvPr>
        </p:nvSpPr>
        <p:spPr>
          <a:xfrm>
            <a:off x="2181225" y="2000250"/>
            <a:ext cx="5181600" cy="12573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Thank You</a:t>
            </a:r>
            <a:endParaRPr lang="zh-CN" altLang="en-US" dirty="0" smtClean="0"/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47814" y="519113"/>
            <a:ext cx="2446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oung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042988" y="519113"/>
            <a:ext cx="2952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  <a:latin typeface="Times New Roman" panose="02020603050405020304" pitchFamily="18" charset="0"/>
              </a:rPr>
              <a:t>y____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19700" y="519113"/>
            <a:ext cx="2089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old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9" y="1653778"/>
            <a:ext cx="3121025" cy="316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 flipH="1" flipV="1">
            <a:off x="2411414" y="1600200"/>
            <a:ext cx="936625" cy="7560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795963" y="1437085"/>
            <a:ext cx="431800" cy="81081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  <p:bldP spid="30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042988" y="573882"/>
            <a:ext cx="3167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  <a:latin typeface="Times New Roman" panose="02020603050405020304" pitchFamily="18" charset="0"/>
              </a:rPr>
              <a:t>k____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92276" y="573882"/>
            <a:ext cx="2303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ind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19700" y="519113"/>
            <a:ext cx="2736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strict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4" y="2571750"/>
            <a:ext cx="2992437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680097"/>
            <a:ext cx="27749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8"/>
          <p:cNvSpPr>
            <a:spLocks noChangeShapeType="1"/>
          </p:cNvSpPr>
          <p:nvPr/>
        </p:nvSpPr>
        <p:spPr bwMode="auto">
          <a:xfrm flipH="1" flipV="1">
            <a:off x="2843213" y="1600200"/>
            <a:ext cx="0" cy="971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6227763" y="1653778"/>
            <a:ext cx="0" cy="91797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643438" y="357188"/>
            <a:ext cx="3167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  <a:latin typeface="Times New Roman" panose="02020603050405020304" pitchFamily="18" charset="0"/>
              </a:rPr>
              <a:t>t____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03800" y="357188"/>
            <a:ext cx="216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all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71550" y="357188"/>
            <a:ext cx="2808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short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4" y="2121694"/>
            <a:ext cx="3455987" cy="302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5292725" y="1437085"/>
            <a:ext cx="287338" cy="972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 flipH="1" flipV="1">
            <a:off x="2484438" y="1383506"/>
            <a:ext cx="1439862" cy="15668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042988" y="573882"/>
            <a:ext cx="3167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  <a:latin typeface="Times New Roman" panose="02020603050405020304" pitchFamily="18" charset="0"/>
              </a:rPr>
              <a:t>s_____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76375" y="573882"/>
            <a:ext cx="302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trong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email"/>
          <a:srcRect b="2563"/>
          <a:stretch>
            <a:fillRect/>
          </a:stretch>
        </p:blipFill>
        <p:spPr bwMode="auto">
          <a:xfrm>
            <a:off x="5003800" y="1113235"/>
            <a:ext cx="3557588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042988" y="573882"/>
            <a:ext cx="3167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  <a:latin typeface="Times New Roman" panose="02020603050405020304" pitchFamily="18" charset="0"/>
              </a:rPr>
              <a:t>f___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76376" y="573882"/>
            <a:ext cx="15097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at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707904" y="681540"/>
            <a:ext cx="486316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68313" y="934503"/>
            <a:ext cx="8208962" cy="36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My </a:t>
            </a:r>
            <a:r>
              <a:rPr lang="en-US" altLang="zh-CN" sz="3200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3200" dirty="0">
                <a:latin typeface="Times New Roman" panose="02020603050405020304" pitchFamily="18" charset="0"/>
              </a:rPr>
              <a:t> teacher is…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She’s/ He’s…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</a:rPr>
              <a:t>She’s</a:t>
            </a:r>
            <a:r>
              <a:rPr lang="en-US" altLang="zh-CN" sz="3200" dirty="0">
                <a:latin typeface="Times New Roman" panose="02020603050405020304" pitchFamily="18" charset="0"/>
              </a:rPr>
              <a:t>/ He’s…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She/ He has…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I love my teacher.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79388" y="141685"/>
            <a:ext cx="4392612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2800" b="1" dirty="0">
                <a:latin typeface="+mj-lt"/>
              </a:rPr>
              <a:t>My favourite teacher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9" y="1600200"/>
            <a:ext cx="1646237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84439" y="1204470"/>
            <a:ext cx="5113337" cy="32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This is Miss Zhang. She’s…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She’s…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She’s…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She’s…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She has…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50826" y="141685"/>
            <a:ext cx="7993063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2800" b="1" dirty="0">
                <a:latin typeface="+mj-lt"/>
              </a:rPr>
              <a:t>Miss Zhang is Danny’s favourite teacher.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9388" y="141685"/>
            <a:ext cx="8964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Q: Who’s Miss Zhang’s </a:t>
            </a:r>
            <a:r>
              <a:rPr lang="en-US" altLang="zh-CN" sz="4000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4000" dirty="0">
                <a:latin typeface="Times New Roman" panose="02020603050405020304" pitchFamily="18" charset="0"/>
              </a:rPr>
              <a:t> teacher?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897732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It’s _________.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08176" y="897732"/>
            <a:ext cx="2555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 err="1">
                <a:latin typeface="Times New Roman" panose="02020603050405020304" pitchFamily="18" charset="0"/>
              </a:rPr>
              <a:t>Mr</a:t>
            </a:r>
            <a:r>
              <a:rPr lang="en-US" altLang="zh-CN" sz="4000" dirty="0">
                <a:latin typeface="Times New Roman" panose="02020603050405020304" pitchFamily="18" charset="0"/>
              </a:rPr>
              <a:t> Wang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826" y="3921919"/>
            <a:ext cx="889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Miss Zhang is making a card for </a:t>
            </a:r>
            <a:r>
              <a:rPr lang="en-US" altLang="zh-CN" sz="3600" dirty="0" err="1">
                <a:latin typeface="Times New Roman" panose="02020603050405020304" pitchFamily="18" charset="0"/>
              </a:rPr>
              <a:t>Mr</a:t>
            </a:r>
            <a:r>
              <a:rPr lang="en-US" altLang="zh-CN" sz="3600" dirty="0">
                <a:latin typeface="Times New Roman" panose="02020603050405020304" pitchFamily="18" charset="0"/>
              </a:rPr>
              <a:t> Wang.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6" y="1707357"/>
            <a:ext cx="1090613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07357"/>
            <a:ext cx="3887788" cy="21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Teachers' Day Lesson 2_课件1</Template>
  <TotalTime>0</TotalTime>
  <Words>279</Words>
  <Application>Microsoft Office PowerPoint</Application>
  <PresentationFormat>全屏显示(16:9)</PresentationFormat>
  <Paragraphs>90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1 Teachers’ 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2020-06-19T12:37:00Z</dcterms:created>
  <dcterms:modified xsi:type="dcterms:W3CDTF">2023-01-16T23:56:21Z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84C0C863C7CD4118B1B80056D6C5B1A2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