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90" r:id="rId2"/>
    <p:sldId id="298" r:id="rId3"/>
    <p:sldId id="299" r:id="rId4"/>
    <p:sldId id="300" r:id="rId5"/>
    <p:sldId id="266" r:id="rId6"/>
    <p:sldId id="301" r:id="rId7"/>
    <p:sldId id="302" r:id="rId8"/>
    <p:sldId id="303" r:id="rId9"/>
    <p:sldId id="308" r:id="rId10"/>
    <p:sldId id="304" r:id="rId11"/>
    <p:sldId id="312" r:id="rId12"/>
    <p:sldId id="306" r:id="rId13"/>
    <p:sldId id="261" r:id="rId14"/>
    <p:sldId id="262" r:id="rId15"/>
    <p:sldId id="309" r:id="rId16"/>
    <p:sldId id="295" r:id="rId17"/>
    <p:sldId id="310" r:id="rId18"/>
    <p:sldId id="291" r:id="rId19"/>
    <p:sldId id="292"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5pPr>
    <a:lvl6pPr marL="22860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6pPr>
    <a:lvl7pPr marL="27432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7pPr>
    <a:lvl8pPr marL="32004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8pPr>
    <a:lvl9pPr marL="36576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FF00"/>
    <a:srgbClr val="FF3300"/>
    <a:srgbClr val="FF6600"/>
    <a:srgbClr val="FF99CC"/>
    <a:srgbClr val="99FF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p:scale>
          <a:sx n="100" d="100"/>
          <a:sy n="100" d="100"/>
        </p:scale>
        <p:origin x="-126"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9F628-2B26-45D8-B137-E8BE679BB53B}"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F1BE1-64FB-405D-B241-6CC9F531E27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FF1BE1-64FB-405D-B241-6CC9F531E27B}"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sz="quarter"/>
          </p:nvPr>
        </p:nvSpPr>
        <p:spPr>
          <a:xfrm>
            <a:off x="685800" y="2438400"/>
            <a:ext cx="7772400" cy="1162050"/>
          </a:xfrm>
        </p:spPr>
        <p:txBody>
          <a:bodyPr/>
          <a:lstStyle>
            <a:lvl1pPr algn="ctr">
              <a:defRPr b="1"/>
            </a:lvl1pPr>
          </a:lstStyle>
          <a:p>
            <a:pPr lvl="0"/>
            <a:r>
              <a:rPr lang="zh-CN" altLang="en-US" noProof="0" smtClean="0"/>
              <a:t>单击此处编辑母版标题样式</a:t>
            </a:r>
          </a:p>
        </p:txBody>
      </p:sp>
      <p:sp>
        <p:nvSpPr>
          <p:cNvPr id="9219" name="Rectangle 3"/>
          <p:cNvSpPr>
            <a:spLocks noGrp="1" noChangeArrowheads="1"/>
          </p:cNvSpPr>
          <p:nvPr>
            <p:ph type="subTitle" sz="quarter" idx="1"/>
          </p:nvPr>
        </p:nvSpPr>
        <p:spPr>
          <a:xfrm>
            <a:off x="1371600" y="3886200"/>
            <a:ext cx="6400800" cy="914400"/>
          </a:xfrm>
        </p:spPr>
        <p:txBody>
          <a:bodyPr/>
          <a:lstStyle>
            <a:lvl1pPr marL="0" indent="0" algn="ctr">
              <a:buFont typeface="Wingdings" panose="05000000000000000000" pitchFamily="2" charset="2"/>
              <a:buNone/>
              <a:defRPr sz="3200"/>
            </a:lvl1pPr>
          </a:lstStyle>
          <a:p>
            <a:pPr lvl="0"/>
            <a:r>
              <a:rPr lang="zh-CN" altLang="en-US" noProof="0" smtClean="0"/>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561975"/>
            <a:ext cx="2057400" cy="55641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561975"/>
            <a:ext cx="6019800" cy="55641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561975"/>
            <a:ext cx="8229600"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8195" name="Rectangle 3"/>
          <p:cNvSpPr>
            <a:spLocks noGrp="1" noChangeArrowheads="1"/>
          </p:cNvSpPr>
          <p:nvPr>
            <p:ph type="body" idx="1"/>
          </p:nvPr>
        </p:nvSpPr>
        <p:spPr bwMode="auto">
          <a:xfrm>
            <a:off x="457200" y="1676400"/>
            <a:ext cx="8229600"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rtl="0" eaLnBrk="1" fontAlgn="base" hangingPunct="1">
        <a:spcBef>
          <a:spcPct val="0"/>
        </a:spcBef>
        <a:spcAft>
          <a:spcPct val="0"/>
        </a:spcAft>
        <a:defRPr sz="36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2pPr>
      <a:lvl3pPr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3pPr>
      <a:lvl4pPr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4pPr>
      <a:lvl5pPr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5pPr>
      <a:lvl6pPr marL="457200"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6pPr>
      <a:lvl7pPr marL="914400"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7pPr>
      <a:lvl8pPr marL="1371600"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8pPr>
      <a:lvl9pPr marL="1828800" algn="l" rtl="0" eaLnBrk="1" fontAlgn="base" hangingPunct="1">
        <a:spcBef>
          <a:spcPct val="0"/>
        </a:spcBef>
        <a:spcAft>
          <a:spcPct val="0"/>
        </a:spcAft>
        <a:defRPr sz="3600">
          <a:solidFill>
            <a:schemeClr val="tx1"/>
          </a:solidFill>
          <a:latin typeface="微软雅黑" panose="020B0503020204020204" pitchFamily="34" charset="-122"/>
          <a:ea typeface="微软雅黑" panose="020B0503020204020204" pitchFamily="34" charset="-122"/>
        </a:defRPr>
      </a:lvl9pPr>
    </p:titleStyle>
    <p:bodyStyle>
      <a:lvl1pPr marL="342900" indent="-342900" algn="l" rtl="0" eaLnBrk="1" fontAlgn="base" hangingPunct="1">
        <a:spcBef>
          <a:spcPct val="20000"/>
        </a:spcBef>
        <a:spcAft>
          <a:spcPct val="0"/>
        </a:spcAft>
        <a:buClr>
          <a:schemeClr val="tx2"/>
        </a:buClr>
        <a:buFont typeface="Wingdings" panose="05000000000000000000" pitchFamily="2" charset="2"/>
        <a:buChar char="v"/>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Wingdings" panose="05000000000000000000" pitchFamily="2" charset="2"/>
        <a:buChar char="§"/>
        <a:defRPr sz="2400">
          <a:solidFill>
            <a:schemeClr val="tx1"/>
          </a:solidFill>
          <a:latin typeface="+mn-lt"/>
          <a:ea typeface="+mn-ea"/>
        </a:defRPr>
      </a:lvl2pPr>
      <a:lvl3pPr marL="1143000" indent="-228600" algn="l" rtl="0" eaLnBrk="1" fontAlgn="base" hangingPunct="1">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
        <a:defRPr>
          <a:solidFill>
            <a:schemeClr val="tx1"/>
          </a:solidFill>
          <a:latin typeface="+mn-lt"/>
          <a:ea typeface="+mn-ea"/>
        </a:defRPr>
      </a:lvl4pPr>
      <a:lvl5pPr marL="2057400" indent="-228600" algn="l" rtl="0" eaLnBrk="1" fontAlgn="base" hangingPunct="1">
        <a:spcBef>
          <a:spcPct val="20000"/>
        </a:spcBef>
        <a:spcAft>
          <a:spcPct val="0"/>
        </a:spcAft>
        <a:buFont typeface="Wingdings" panose="05000000000000000000" pitchFamily="2" charset="2"/>
        <a:buChar char="»"/>
        <a:defRPr>
          <a:solidFill>
            <a:schemeClr val="tx1"/>
          </a:solidFill>
          <a:latin typeface="+mn-lt"/>
          <a:ea typeface="+mn-ea"/>
        </a:defRPr>
      </a:lvl5pPr>
      <a:lvl6pPr marL="2514600" indent="-228600" algn="l" rtl="0" eaLnBrk="1" fontAlgn="base" hangingPunct="1">
        <a:spcBef>
          <a:spcPct val="20000"/>
        </a:spcBef>
        <a:spcAft>
          <a:spcPct val="0"/>
        </a:spcAft>
        <a:buFont typeface="Wingdings" panose="05000000000000000000" pitchFamily="2" charset="2"/>
        <a:buChar char="»"/>
        <a:defRPr>
          <a:solidFill>
            <a:schemeClr val="tx1"/>
          </a:solidFill>
          <a:latin typeface="+mn-lt"/>
          <a:ea typeface="+mn-ea"/>
        </a:defRPr>
      </a:lvl6pPr>
      <a:lvl7pPr marL="2971800" indent="-228600" algn="l" rtl="0" eaLnBrk="1" fontAlgn="base" hangingPunct="1">
        <a:spcBef>
          <a:spcPct val="20000"/>
        </a:spcBef>
        <a:spcAft>
          <a:spcPct val="0"/>
        </a:spcAft>
        <a:buFont typeface="Wingdings" panose="05000000000000000000" pitchFamily="2" charset="2"/>
        <a:buChar char="»"/>
        <a:defRPr>
          <a:solidFill>
            <a:schemeClr val="tx1"/>
          </a:solidFill>
          <a:latin typeface="+mn-lt"/>
          <a:ea typeface="+mn-ea"/>
        </a:defRPr>
      </a:lvl7pPr>
      <a:lvl8pPr marL="3429000" indent="-228600" algn="l" rtl="0" eaLnBrk="1" fontAlgn="base" hangingPunct="1">
        <a:spcBef>
          <a:spcPct val="20000"/>
        </a:spcBef>
        <a:spcAft>
          <a:spcPct val="0"/>
        </a:spcAft>
        <a:buFont typeface="Wingdings" panose="05000000000000000000" pitchFamily="2" charset="2"/>
        <a:buChar char="»"/>
        <a:defRPr>
          <a:solidFill>
            <a:schemeClr val="tx1"/>
          </a:solidFill>
          <a:latin typeface="+mn-lt"/>
          <a:ea typeface="+mn-ea"/>
        </a:defRPr>
      </a:lvl8pPr>
      <a:lvl9pPr marL="3886200" indent="-228600" algn="l" rtl="0" eaLnBrk="1" fontAlgn="base" hangingPunct="1">
        <a:spcBef>
          <a:spcPct val="20000"/>
        </a:spcBef>
        <a:spcAft>
          <a:spcPct val="0"/>
        </a:spcAft>
        <a:buFont typeface="Wingdings" panose="05000000000000000000" pitchFamily="2" charset="2"/>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Unit3%20Topic2\&#35838;&#20214;\Unit3%20Topic2%20SectionC%20&#31934;&#21697;&#35838;&#20214;\p67-1a.mp3" TargetMode="External"/><Relationship Id="rId1" Type="http://schemas.microsoft.com/office/2007/relationships/media" Target="file:///C:\Documents%20and%20Settings\Administrator\&#26700;&#38754;\Unit3%20Topic2\&#35838;&#20214;\Unit3%20Topic2%20SectionC%20&#31934;&#21697;&#35838;&#20214;\p67-1a.mp3" TargetMode="Externa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1295400"/>
            <a:ext cx="91440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algn="ctr" eaLnBrk="1" hangingPunct="1"/>
            <a:r>
              <a:rPr lang="en-US" altLang="zh-CN" sz="3600" b="1" dirty="0">
                <a:solidFill>
                  <a:srgbClr val="0000FF"/>
                </a:solidFill>
                <a:latin typeface="Times New Roman" panose="02020603050405020304" pitchFamily="18" charset="0"/>
                <a:cs typeface="Times New Roman" panose="02020603050405020304" pitchFamily="18" charset="0"/>
              </a:rPr>
              <a:t>Unit 3  </a:t>
            </a:r>
            <a:r>
              <a:rPr lang="en-US" altLang="zh-CN" sz="3600" b="1" dirty="0" smtClean="0">
                <a:solidFill>
                  <a:srgbClr val="0000FF"/>
                </a:solidFill>
                <a:latin typeface="Times New Roman" panose="02020603050405020304" pitchFamily="18" charset="0"/>
                <a:cs typeface="Times New Roman" panose="02020603050405020304" pitchFamily="18" charset="0"/>
              </a:rPr>
              <a:t>Topic </a:t>
            </a:r>
            <a:r>
              <a:rPr lang="en-US" altLang="zh-CN" sz="3600" b="1" dirty="0">
                <a:solidFill>
                  <a:srgbClr val="0000FF"/>
                </a:solidFill>
                <a:latin typeface="Times New Roman" panose="02020603050405020304" pitchFamily="18" charset="0"/>
                <a:cs typeface="Times New Roman" panose="02020603050405020304" pitchFamily="18" charset="0"/>
              </a:rPr>
              <a:t>2</a:t>
            </a:r>
          </a:p>
          <a:p>
            <a:pPr algn="ctr" eaLnBrk="1" hangingPunct="1"/>
            <a:r>
              <a:rPr lang="en-US" altLang="zh-CN" sz="4000" b="1" dirty="0">
                <a:solidFill>
                  <a:srgbClr val="0000FF"/>
                </a:solidFill>
                <a:latin typeface="Times New Roman" panose="02020603050405020304" pitchFamily="18" charset="0"/>
                <a:cs typeface="Times New Roman" panose="02020603050405020304" pitchFamily="18" charset="0"/>
              </a:rPr>
              <a:t>Some things usually have different meanings in different cultures.</a:t>
            </a:r>
          </a:p>
          <a:p>
            <a:pPr algn="ctr" eaLnBrk="1" hangingPunct="1"/>
            <a:endParaRPr lang="en-US" altLang="zh-CN" sz="3600" b="1" dirty="0">
              <a:solidFill>
                <a:srgbClr val="0000FF"/>
              </a:solidFill>
              <a:latin typeface="Times New Roman" panose="02020603050405020304" pitchFamily="18" charset="0"/>
              <a:cs typeface="Times New Roman" panose="02020603050405020304" pitchFamily="18" charset="0"/>
            </a:endParaRPr>
          </a:p>
          <a:p>
            <a:pPr algn="ctr" eaLnBrk="1" hangingPunct="1"/>
            <a:r>
              <a:rPr lang="en-US" altLang="zh-CN" sz="3600" b="1" dirty="0">
                <a:solidFill>
                  <a:srgbClr val="0000FF"/>
                </a:solidFill>
                <a:latin typeface="Times New Roman" panose="02020603050405020304" pitchFamily="18" charset="0"/>
                <a:cs typeface="Times New Roman" panose="02020603050405020304" pitchFamily="18" charset="0"/>
              </a:rPr>
              <a:t>Section C</a:t>
            </a:r>
          </a:p>
        </p:txBody>
      </p:sp>
      <p:sp>
        <p:nvSpPr>
          <p:cNvPr id="3" name="矩形 2"/>
          <p:cNvSpPr/>
          <p:nvPr/>
        </p:nvSpPr>
        <p:spPr>
          <a:xfrm>
            <a:off x="2924754" y="56388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8" name="Oval 12"/>
          <p:cNvSpPr>
            <a:spLocks noChangeArrowheads="1"/>
          </p:cNvSpPr>
          <p:nvPr/>
        </p:nvSpPr>
        <p:spPr bwMode="auto">
          <a:xfrm>
            <a:off x="4572000" y="5486400"/>
            <a:ext cx="2819400" cy="914400"/>
          </a:xfrm>
          <a:prstGeom prst="ellipse">
            <a:avLst/>
          </a:prstGeom>
          <a:solidFill>
            <a:srgbClr val="FFFF00"/>
          </a:solidFill>
          <a:ln w="9525">
            <a:solidFill>
              <a:schemeClr val="tx1"/>
            </a:solidFill>
            <a:round/>
          </a:ln>
        </p:spPr>
        <p:txBody>
          <a:bodyPr wrap="none" anchor="ctr"/>
          <a:lstStyle/>
          <a:p>
            <a:endParaRPr lang="zh-CN" altLang="en-US"/>
          </a:p>
        </p:txBody>
      </p:sp>
      <p:sp>
        <p:nvSpPr>
          <p:cNvPr id="11267" name="WordArt 5"/>
          <p:cNvSpPr>
            <a:spLocks noChangeArrowheads="1" noChangeShapeType="1" noTextEdit="1"/>
          </p:cNvSpPr>
          <p:nvPr/>
        </p:nvSpPr>
        <p:spPr bwMode="auto">
          <a:xfrm>
            <a:off x="5410200" y="0"/>
            <a:ext cx="3429000" cy="1028700"/>
          </a:xfrm>
          <a:prstGeom prst="rect">
            <a:avLst/>
          </a:prstGeom>
        </p:spPr>
        <p:txBody>
          <a:bodyPr wrap="none" fromWordArt="1">
            <a:prstTxWarp prst="textSlantUp">
              <a:avLst>
                <a:gd name="adj" fmla="val 32056"/>
              </a:avLst>
            </a:prstTxWarp>
          </a:bodyPr>
          <a:lstStyle/>
          <a:p>
            <a:pPr algn="ctr"/>
            <a:r>
              <a:rPr lang="en-US" altLang="zh-CN"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Careful Reading</a:t>
            </a:r>
            <a:endParaRPr lang="zh-CN" altLang="en-US"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
        <p:nvSpPr>
          <p:cNvPr id="55302" name="Text Box 6"/>
          <p:cNvSpPr txBox="1">
            <a:spLocks noChangeArrowheads="1"/>
          </p:cNvSpPr>
          <p:nvPr/>
        </p:nvSpPr>
        <p:spPr bwMode="auto">
          <a:xfrm>
            <a:off x="0" y="304800"/>
            <a:ext cx="5181600" cy="94615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0000FF"/>
                </a:solidFill>
                <a:latin typeface="Arial" panose="020B0604020202020204" pitchFamily="34" charset="0"/>
              </a:rPr>
              <a:t>Read Para.4 carefully and choose the right answers.</a:t>
            </a:r>
          </a:p>
        </p:txBody>
      </p:sp>
      <p:sp>
        <p:nvSpPr>
          <p:cNvPr id="55303" name="Text Box 7"/>
          <p:cNvSpPr txBox="1">
            <a:spLocks noChangeArrowheads="1"/>
          </p:cNvSpPr>
          <p:nvPr/>
        </p:nvSpPr>
        <p:spPr bwMode="auto">
          <a:xfrm>
            <a:off x="0" y="1447800"/>
            <a:ext cx="86868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)1. Rose ____ in Chinese culture and western   </a:t>
            </a:r>
          </a:p>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cultures.</a:t>
            </a:r>
          </a:p>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A. has similar meanings</a:t>
            </a:r>
          </a:p>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B. has different meanings</a:t>
            </a:r>
          </a:p>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C. has negative meanings</a:t>
            </a:r>
          </a:p>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)2. Rose stands for the following </a:t>
            </a:r>
            <a:r>
              <a:rPr lang="en-US" altLang="zh-CN" sz="2400" b="1" dirty="0">
                <a:solidFill>
                  <a:srgbClr val="FF00FF"/>
                </a:solidFill>
                <a:latin typeface="Times New Roman" panose="02020603050405020304" pitchFamily="18" charset="0"/>
                <a:cs typeface="Times New Roman" panose="02020603050405020304" pitchFamily="18" charset="0"/>
              </a:rPr>
              <a:t>except</a:t>
            </a:r>
            <a:r>
              <a:rPr lang="en-US" altLang="zh-CN" sz="2400" b="1" dirty="0">
                <a:latin typeface="Times New Roman" panose="02020603050405020304" pitchFamily="18" charset="0"/>
                <a:cs typeface="Times New Roman" panose="02020603050405020304" pitchFamily="18" charset="0"/>
              </a:rPr>
              <a:t> ____ .</a:t>
            </a:r>
          </a:p>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        A. love    B. peace    C. good luck    D. </a:t>
            </a:r>
            <a:r>
              <a:rPr lang="en-US" altLang="zh-CN" sz="2400" b="1" dirty="0">
                <a:solidFill>
                  <a:srgbClr val="FF3300"/>
                </a:solidFill>
                <a:latin typeface="Times New Roman" panose="02020603050405020304" pitchFamily="18" charset="0"/>
                <a:cs typeface="Times New Roman" panose="02020603050405020304" pitchFamily="18" charset="0"/>
              </a:rPr>
              <a:t>courage</a:t>
            </a:r>
          </a:p>
          <a:p>
            <a:pPr eaLnBrk="1" hangingPunct="1">
              <a:spcBef>
                <a:spcPct val="50000"/>
              </a:spcBef>
            </a:pPr>
            <a:endParaRPr lang="en-US" altLang="zh-CN" sz="2400" b="1" dirty="0">
              <a:latin typeface="Times New Roman" panose="02020603050405020304" pitchFamily="18" charset="0"/>
              <a:cs typeface="Times New Roman" panose="02020603050405020304" pitchFamily="18" charset="0"/>
            </a:endParaRPr>
          </a:p>
        </p:txBody>
      </p:sp>
      <p:sp>
        <p:nvSpPr>
          <p:cNvPr id="55304" name="Text Box 8"/>
          <p:cNvSpPr txBox="1">
            <a:spLocks noChangeArrowheads="1"/>
          </p:cNvSpPr>
          <p:nvPr/>
        </p:nvSpPr>
        <p:spPr bwMode="auto">
          <a:xfrm>
            <a:off x="152400" y="1447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A</a:t>
            </a:r>
          </a:p>
        </p:txBody>
      </p:sp>
      <p:sp>
        <p:nvSpPr>
          <p:cNvPr id="55305" name="Text Box 9"/>
          <p:cNvSpPr txBox="1">
            <a:spLocks noChangeArrowheads="1"/>
          </p:cNvSpPr>
          <p:nvPr/>
        </p:nvSpPr>
        <p:spPr bwMode="auto">
          <a:xfrm>
            <a:off x="228600" y="41910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C</a:t>
            </a:r>
          </a:p>
        </p:txBody>
      </p:sp>
      <p:pic>
        <p:nvPicPr>
          <p:cNvPr id="55306" name="Picture 10" descr="2014-01-21_16-17-36"/>
          <p:cNvPicPr>
            <a:picLocks noChangeAspect="1" noChangeArrowheads="1"/>
          </p:cNvPicPr>
          <p:nvPr/>
        </p:nvPicPr>
        <p:blipFill>
          <a:blip r:embed="rId2">
            <a:clrChange>
              <a:clrFrom>
                <a:srgbClr val="FBFFFF"/>
              </a:clrFrom>
              <a:clrTo>
                <a:srgbClr val="FBFFFF">
                  <a:alpha val="0"/>
                </a:srgbClr>
              </a:clrTo>
            </a:clrChange>
          </a:blip>
          <a:srcRect/>
          <a:stretch>
            <a:fillRect/>
          </a:stretch>
        </p:blipFill>
        <p:spPr bwMode="auto">
          <a:xfrm>
            <a:off x="4876800" y="5715000"/>
            <a:ext cx="144780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7" name="Text Box 11"/>
          <p:cNvSpPr txBox="1">
            <a:spLocks noChangeArrowheads="1"/>
          </p:cNvSpPr>
          <p:nvPr/>
        </p:nvSpPr>
        <p:spPr bwMode="auto">
          <a:xfrm>
            <a:off x="6324600" y="57912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t>n. </a:t>
            </a:r>
            <a:r>
              <a:rPr lang="zh-CN" altLang="en-US" sz="2000" b="1"/>
              <a:t>勇气</a:t>
            </a:r>
          </a:p>
        </p:txBody>
      </p:sp>
      <p:sp>
        <p:nvSpPr>
          <p:cNvPr id="55309" name="Line 13"/>
          <p:cNvSpPr>
            <a:spLocks noChangeShapeType="1"/>
          </p:cNvSpPr>
          <p:nvPr/>
        </p:nvSpPr>
        <p:spPr bwMode="auto">
          <a:xfrm flipH="1">
            <a:off x="5943600" y="5181600"/>
            <a:ext cx="76200" cy="45720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5302"/>
                                        </p:tgtEl>
                                        <p:attrNameLst>
                                          <p:attrName>style.visibility</p:attrName>
                                        </p:attrNameLst>
                                      </p:cBhvr>
                                      <p:to>
                                        <p:strVal val="visible"/>
                                      </p:to>
                                    </p:set>
                                    <p:animEffect transition="in" filter="fade">
                                      <p:cBhvr>
                                        <p:cTn id="7" dur="1000"/>
                                        <p:tgtEl>
                                          <p:spTgt spid="55302"/>
                                        </p:tgtEl>
                                      </p:cBhvr>
                                    </p:animEffect>
                                    <p:anim calcmode="lin" valueType="num">
                                      <p:cBhvr>
                                        <p:cTn id="8" dur="1000" fill="hold"/>
                                        <p:tgtEl>
                                          <p:spTgt spid="55302"/>
                                        </p:tgtEl>
                                        <p:attrNameLst>
                                          <p:attrName>ppt_x</p:attrName>
                                        </p:attrNameLst>
                                      </p:cBhvr>
                                      <p:tavLst>
                                        <p:tav tm="0">
                                          <p:val>
                                            <p:strVal val="#ppt_x"/>
                                          </p:val>
                                        </p:tav>
                                        <p:tav tm="100000">
                                          <p:val>
                                            <p:strVal val="#ppt_x"/>
                                          </p:val>
                                        </p:tav>
                                      </p:tavLst>
                                    </p:anim>
                                    <p:anim calcmode="lin" valueType="num">
                                      <p:cBhvr>
                                        <p:cTn id="9" dur="1000" fill="hold"/>
                                        <p:tgtEl>
                                          <p:spTgt spid="5530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55303"/>
                                        </p:tgtEl>
                                        <p:attrNameLst>
                                          <p:attrName>style.visibility</p:attrName>
                                        </p:attrNameLst>
                                      </p:cBhvr>
                                      <p:to>
                                        <p:strVal val="visible"/>
                                      </p:to>
                                    </p:set>
                                    <p:animEffect transition="in" filter="strips(downRight)">
                                      <p:cBhvr>
                                        <p:cTn id="14" dur="1000"/>
                                        <p:tgtEl>
                                          <p:spTgt spid="55303"/>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iterate type="lt">
                                    <p:tmPct val="5000"/>
                                  </p:iterate>
                                  <p:childTnLst>
                                    <p:set>
                                      <p:cBhvr>
                                        <p:cTn id="18" dur="1" fill="hold">
                                          <p:stCondLst>
                                            <p:cond delay="0"/>
                                          </p:stCondLst>
                                        </p:cTn>
                                        <p:tgtEl>
                                          <p:spTgt spid="55304"/>
                                        </p:tgtEl>
                                        <p:attrNameLst>
                                          <p:attrName>style.visibility</p:attrName>
                                        </p:attrNameLst>
                                      </p:cBhvr>
                                      <p:to>
                                        <p:strVal val="visible"/>
                                      </p:to>
                                    </p:set>
                                    <p:anim calcmode="lin" valueType="num">
                                      <p:cBhvr>
                                        <p:cTn id="19" dur="1000" fill="hold"/>
                                        <p:tgtEl>
                                          <p:spTgt spid="55304"/>
                                        </p:tgtEl>
                                        <p:attrNameLst>
                                          <p:attrName>ppt_w</p:attrName>
                                        </p:attrNameLst>
                                      </p:cBhvr>
                                      <p:tavLst>
                                        <p:tav tm="0">
                                          <p:val>
                                            <p:fltVal val="0"/>
                                          </p:val>
                                        </p:tav>
                                        <p:tav tm="100000">
                                          <p:val>
                                            <p:strVal val="#ppt_w"/>
                                          </p:val>
                                        </p:tav>
                                      </p:tavLst>
                                    </p:anim>
                                    <p:anim calcmode="lin" valueType="num">
                                      <p:cBhvr>
                                        <p:cTn id="20" dur="1000" fill="hold"/>
                                        <p:tgtEl>
                                          <p:spTgt spid="55304"/>
                                        </p:tgtEl>
                                        <p:attrNameLst>
                                          <p:attrName>ppt_h</p:attrName>
                                        </p:attrNameLst>
                                      </p:cBhvr>
                                      <p:tavLst>
                                        <p:tav tm="0">
                                          <p:val>
                                            <p:fltVal val="0"/>
                                          </p:val>
                                        </p:tav>
                                        <p:tav tm="100000">
                                          <p:val>
                                            <p:strVal val="#ppt_h"/>
                                          </p:val>
                                        </p:tav>
                                      </p:tavLst>
                                    </p:anim>
                                    <p:anim calcmode="lin" valueType="num">
                                      <p:cBhvr>
                                        <p:cTn id="21" dur="1000" fill="hold"/>
                                        <p:tgtEl>
                                          <p:spTgt spid="55304"/>
                                        </p:tgtEl>
                                        <p:attrNameLst>
                                          <p:attrName>style.rotation</p:attrName>
                                        </p:attrNameLst>
                                      </p:cBhvr>
                                      <p:tavLst>
                                        <p:tav tm="0">
                                          <p:val>
                                            <p:fltVal val="90"/>
                                          </p:val>
                                        </p:tav>
                                        <p:tav tm="100000">
                                          <p:val>
                                            <p:fltVal val="0"/>
                                          </p:val>
                                        </p:tav>
                                      </p:tavLst>
                                    </p:anim>
                                    <p:animEffect transition="in" filter="fade">
                                      <p:cBhvr>
                                        <p:cTn id="22" dur="1000"/>
                                        <p:tgtEl>
                                          <p:spTgt spid="55304"/>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55305"/>
                                        </p:tgtEl>
                                        <p:attrNameLst>
                                          <p:attrName>style.visibility</p:attrName>
                                        </p:attrNameLst>
                                      </p:cBhvr>
                                      <p:to>
                                        <p:strVal val="visible"/>
                                      </p:to>
                                    </p:set>
                                    <p:anim calcmode="lin" valueType="num">
                                      <p:cBhvr>
                                        <p:cTn id="27" dur="1000" fill="hold"/>
                                        <p:tgtEl>
                                          <p:spTgt spid="55305"/>
                                        </p:tgtEl>
                                        <p:attrNameLst>
                                          <p:attrName>ppt_w</p:attrName>
                                        </p:attrNameLst>
                                      </p:cBhvr>
                                      <p:tavLst>
                                        <p:tav tm="0">
                                          <p:val>
                                            <p:fltVal val="0"/>
                                          </p:val>
                                        </p:tav>
                                        <p:tav tm="100000">
                                          <p:val>
                                            <p:strVal val="#ppt_w"/>
                                          </p:val>
                                        </p:tav>
                                      </p:tavLst>
                                    </p:anim>
                                    <p:anim calcmode="lin" valueType="num">
                                      <p:cBhvr>
                                        <p:cTn id="28" dur="1000" fill="hold"/>
                                        <p:tgtEl>
                                          <p:spTgt spid="55305"/>
                                        </p:tgtEl>
                                        <p:attrNameLst>
                                          <p:attrName>ppt_h</p:attrName>
                                        </p:attrNameLst>
                                      </p:cBhvr>
                                      <p:tavLst>
                                        <p:tav tm="0">
                                          <p:val>
                                            <p:fltVal val="0"/>
                                          </p:val>
                                        </p:tav>
                                        <p:tav tm="100000">
                                          <p:val>
                                            <p:strVal val="#ppt_h"/>
                                          </p:val>
                                        </p:tav>
                                      </p:tavLst>
                                    </p:anim>
                                    <p:anim calcmode="lin" valueType="num">
                                      <p:cBhvr>
                                        <p:cTn id="29" dur="1000" fill="hold"/>
                                        <p:tgtEl>
                                          <p:spTgt spid="55305"/>
                                        </p:tgtEl>
                                        <p:attrNameLst>
                                          <p:attrName>style.rotation</p:attrName>
                                        </p:attrNameLst>
                                      </p:cBhvr>
                                      <p:tavLst>
                                        <p:tav tm="0">
                                          <p:val>
                                            <p:fltVal val="90"/>
                                          </p:val>
                                        </p:tav>
                                        <p:tav tm="100000">
                                          <p:val>
                                            <p:fltVal val="0"/>
                                          </p:val>
                                        </p:tav>
                                      </p:tavLst>
                                    </p:anim>
                                    <p:animEffect transition="in" filter="fade">
                                      <p:cBhvr>
                                        <p:cTn id="30" dur="1000"/>
                                        <p:tgtEl>
                                          <p:spTgt spid="5530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5309"/>
                                        </p:tgtEl>
                                        <p:attrNameLst>
                                          <p:attrName>style.visibility</p:attrName>
                                        </p:attrNameLst>
                                      </p:cBhvr>
                                      <p:to>
                                        <p:strVal val="visible"/>
                                      </p:to>
                                    </p:set>
                                    <p:anim calcmode="lin" valueType="num">
                                      <p:cBhvr additive="base">
                                        <p:cTn id="35" dur="500" fill="hold"/>
                                        <p:tgtEl>
                                          <p:spTgt spid="55309"/>
                                        </p:tgtEl>
                                        <p:attrNameLst>
                                          <p:attrName>ppt_x</p:attrName>
                                        </p:attrNameLst>
                                      </p:cBhvr>
                                      <p:tavLst>
                                        <p:tav tm="0">
                                          <p:val>
                                            <p:strVal val="#ppt_x"/>
                                          </p:val>
                                        </p:tav>
                                        <p:tav tm="100000">
                                          <p:val>
                                            <p:strVal val="#ppt_x"/>
                                          </p:val>
                                        </p:tav>
                                      </p:tavLst>
                                    </p:anim>
                                    <p:anim calcmode="lin" valueType="num">
                                      <p:cBhvr additive="base">
                                        <p:cTn id="36" dur="500" fill="hold"/>
                                        <p:tgtEl>
                                          <p:spTgt spid="5530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55306"/>
                                        </p:tgtEl>
                                        <p:attrNameLst>
                                          <p:attrName>style.visibility</p:attrName>
                                        </p:attrNameLst>
                                      </p:cBhvr>
                                      <p:to>
                                        <p:strVal val="visible"/>
                                      </p:to>
                                    </p:set>
                                    <p:animEffect transition="in" filter="fade">
                                      <p:cBhvr>
                                        <p:cTn id="41" dur="1000"/>
                                        <p:tgtEl>
                                          <p:spTgt spid="55306"/>
                                        </p:tgtEl>
                                      </p:cBhvr>
                                    </p:animEffect>
                                    <p:anim calcmode="lin" valueType="num">
                                      <p:cBhvr>
                                        <p:cTn id="42" dur="1000" fill="hold"/>
                                        <p:tgtEl>
                                          <p:spTgt spid="55306"/>
                                        </p:tgtEl>
                                        <p:attrNameLst>
                                          <p:attrName>ppt_x</p:attrName>
                                        </p:attrNameLst>
                                      </p:cBhvr>
                                      <p:tavLst>
                                        <p:tav tm="0">
                                          <p:val>
                                            <p:strVal val="#ppt_x"/>
                                          </p:val>
                                        </p:tav>
                                        <p:tav tm="100000">
                                          <p:val>
                                            <p:strVal val="#ppt_x"/>
                                          </p:val>
                                        </p:tav>
                                      </p:tavLst>
                                    </p:anim>
                                    <p:anim calcmode="lin" valueType="num">
                                      <p:cBhvr>
                                        <p:cTn id="43" dur="1000" fill="hold"/>
                                        <p:tgtEl>
                                          <p:spTgt spid="5530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55307"/>
                                        </p:tgtEl>
                                        <p:attrNameLst>
                                          <p:attrName>style.visibility</p:attrName>
                                        </p:attrNameLst>
                                      </p:cBhvr>
                                      <p:to>
                                        <p:strVal val="visible"/>
                                      </p:to>
                                    </p:set>
                                    <p:animEffect transition="in" filter="fade">
                                      <p:cBhvr>
                                        <p:cTn id="46" dur="1000"/>
                                        <p:tgtEl>
                                          <p:spTgt spid="55307"/>
                                        </p:tgtEl>
                                      </p:cBhvr>
                                    </p:animEffect>
                                    <p:anim calcmode="lin" valueType="num">
                                      <p:cBhvr>
                                        <p:cTn id="47" dur="1000" fill="hold"/>
                                        <p:tgtEl>
                                          <p:spTgt spid="55307"/>
                                        </p:tgtEl>
                                        <p:attrNameLst>
                                          <p:attrName>ppt_x</p:attrName>
                                        </p:attrNameLst>
                                      </p:cBhvr>
                                      <p:tavLst>
                                        <p:tav tm="0">
                                          <p:val>
                                            <p:strVal val="#ppt_x"/>
                                          </p:val>
                                        </p:tav>
                                        <p:tav tm="100000">
                                          <p:val>
                                            <p:strVal val="#ppt_x"/>
                                          </p:val>
                                        </p:tav>
                                      </p:tavLst>
                                    </p:anim>
                                    <p:anim calcmode="lin" valueType="num">
                                      <p:cBhvr>
                                        <p:cTn id="48" dur="1000" fill="hold"/>
                                        <p:tgtEl>
                                          <p:spTgt spid="5530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55308"/>
                                        </p:tgtEl>
                                        <p:attrNameLst>
                                          <p:attrName>style.visibility</p:attrName>
                                        </p:attrNameLst>
                                      </p:cBhvr>
                                      <p:to>
                                        <p:strVal val="visible"/>
                                      </p:to>
                                    </p:set>
                                    <p:animEffect transition="in" filter="fade">
                                      <p:cBhvr>
                                        <p:cTn id="51" dur="1000"/>
                                        <p:tgtEl>
                                          <p:spTgt spid="55308"/>
                                        </p:tgtEl>
                                      </p:cBhvr>
                                    </p:animEffect>
                                    <p:anim calcmode="lin" valueType="num">
                                      <p:cBhvr>
                                        <p:cTn id="52" dur="1000" fill="hold"/>
                                        <p:tgtEl>
                                          <p:spTgt spid="55308"/>
                                        </p:tgtEl>
                                        <p:attrNameLst>
                                          <p:attrName>ppt_x</p:attrName>
                                        </p:attrNameLst>
                                      </p:cBhvr>
                                      <p:tavLst>
                                        <p:tav tm="0">
                                          <p:val>
                                            <p:strVal val="#ppt_x"/>
                                          </p:val>
                                        </p:tav>
                                        <p:tav tm="100000">
                                          <p:val>
                                            <p:strVal val="#ppt_x"/>
                                          </p:val>
                                        </p:tav>
                                      </p:tavLst>
                                    </p:anim>
                                    <p:anim calcmode="lin" valueType="num">
                                      <p:cBhvr>
                                        <p:cTn id="53" dur="1000" fill="hold"/>
                                        <p:tgtEl>
                                          <p:spTgt spid="55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8" grpId="0" animBg="1"/>
      <p:bldP spid="55302" grpId="0" animBg="1"/>
      <p:bldP spid="55303" grpId="0"/>
      <p:bldP spid="55304" grpId="0"/>
      <p:bldP spid="55305" grpId="0"/>
      <p:bldP spid="55307" grpId="0"/>
      <p:bldP spid="5530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611188" y="1628775"/>
            <a:ext cx="784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buFontTx/>
              <a:buAutoNum type="arabicPeriod"/>
            </a:pPr>
            <a:endParaRPr lang="zh-CN" altLang="zh-CN" sz="2800" b="1">
              <a:solidFill>
                <a:srgbClr val="FF3399"/>
              </a:solidFill>
              <a:latin typeface="Lucida Sans" panose="020B0602030504020204" pitchFamily="34" charset="0"/>
            </a:endParaRPr>
          </a:p>
        </p:txBody>
      </p:sp>
      <p:sp>
        <p:nvSpPr>
          <p:cNvPr id="12291" name="Text Box 4"/>
          <p:cNvSpPr txBox="1">
            <a:spLocks noChangeArrowheads="1"/>
          </p:cNvSpPr>
          <p:nvPr/>
        </p:nvSpPr>
        <p:spPr bwMode="auto">
          <a:xfrm>
            <a:off x="971550" y="2492375"/>
            <a:ext cx="50403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endParaRPr lang="zh-CN" altLang="zh-CN" sz="2800" b="1">
              <a:solidFill>
                <a:srgbClr val="FF3399"/>
              </a:solidFill>
              <a:latin typeface="Lucida Sans" panose="020B0602030504020204" pitchFamily="34" charset="0"/>
            </a:endParaRPr>
          </a:p>
        </p:txBody>
      </p:sp>
      <p:sp>
        <p:nvSpPr>
          <p:cNvPr id="12292" name="Text Box 5"/>
          <p:cNvSpPr txBox="1">
            <a:spLocks noChangeArrowheads="1"/>
          </p:cNvSpPr>
          <p:nvPr/>
        </p:nvSpPr>
        <p:spPr bwMode="auto">
          <a:xfrm>
            <a:off x="971550" y="3357563"/>
            <a:ext cx="6048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endParaRPr lang="zh-CN" altLang="zh-CN" sz="2800" b="1">
              <a:solidFill>
                <a:srgbClr val="FF3399"/>
              </a:solidFill>
              <a:latin typeface="Lucida Sans" panose="020B0602030504020204" pitchFamily="34" charset="0"/>
            </a:endParaRPr>
          </a:p>
        </p:txBody>
      </p:sp>
      <p:sp>
        <p:nvSpPr>
          <p:cNvPr id="12293" name="Text Box 6"/>
          <p:cNvSpPr txBox="1">
            <a:spLocks noChangeArrowheads="1"/>
          </p:cNvSpPr>
          <p:nvPr/>
        </p:nvSpPr>
        <p:spPr bwMode="auto">
          <a:xfrm>
            <a:off x="971550" y="5300663"/>
            <a:ext cx="43926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endParaRPr lang="zh-CN" altLang="zh-CN" sz="2800" b="1">
              <a:solidFill>
                <a:srgbClr val="FF3399"/>
              </a:solidFill>
              <a:latin typeface="Lucida Sans" panose="020B0602030504020204" pitchFamily="34" charset="0"/>
            </a:endParaRPr>
          </a:p>
        </p:txBody>
      </p:sp>
      <p:graphicFrame>
        <p:nvGraphicFramePr>
          <p:cNvPr id="56376" name="Group 56"/>
          <p:cNvGraphicFramePr>
            <a:graphicFrameLocks noGrp="1"/>
          </p:cNvGraphicFramePr>
          <p:nvPr/>
        </p:nvGraphicFramePr>
        <p:xfrm>
          <a:off x="228600" y="1981200"/>
          <a:ext cx="8686800" cy="4568826"/>
        </p:xfrm>
        <a:graphic>
          <a:graphicData uri="http://schemas.openxmlformats.org/drawingml/2006/table">
            <a:tbl>
              <a:tblPr/>
              <a:tblGrid>
                <a:gridCol w="1905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733800">
                  <a:extLst>
                    <a:ext uri="{9D8B030D-6E8A-4147-A177-3AD203B41FA5}">
                      <a16:colId xmlns:a16="http://schemas.microsoft.com/office/drawing/2014/main" val="20002"/>
                    </a:ext>
                  </a:extLst>
                </a:gridCol>
              </a:tblGrid>
              <a:tr h="96837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Plant and animal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In Chinese culture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alpha val="14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In western culture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alpha val="58000"/>
                      </a:schemeClr>
                    </a:solidFill>
                  </a:tcPr>
                </a:tc>
                <a:extLst>
                  <a:ext uri="{0D108BD9-81ED-4DB2-BD59-A6C34878D82A}">
                    <a16:rowId xmlns:a16="http://schemas.microsoft.com/office/drawing/2014/main" val="10000"/>
                  </a:ext>
                </a:extLst>
              </a:tr>
              <a:tr h="11652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dog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alpha val="14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alpha val="58000"/>
                      </a:schemeClr>
                    </a:solidFill>
                  </a:tcPr>
                </a:tc>
                <a:extLst>
                  <a:ext uri="{0D108BD9-81ED-4DB2-BD59-A6C34878D82A}">
                    <a16:rowId xmlns:a16="http://schemas.microsoft.com/office/drawing/2014/main" val="10001"/>
                  </a:ext>
                </a:extLst>
              </a:tr>
              <a:tr h="9223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dragon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alpha val="14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alpha val="58000"/>
                      </a:schemeClr>
                    </a:solidFill>
                  </a:tcPr>
                </a:tc>
                <a:extLst>
                  <a:ext uri="{0D108BD9-81ED-4DB2-BD59-A6C34878D82A}">
                    <a16:rowId xmlns:a16="http://schemas.microsoft.com/office/drawing/2014/main" val="10002"/>
                  </a:ext>
                </a:extLst>
              </a:tr>
              <a:tr h="151288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rose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FFCA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B0F0">
                        <a:alpha val="14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dirty="0" smtClean="0">
                        <a:ln>
                          <a:noFill/>
                        </a:ln>
                        <a:solidFill>
                          <a:srgbClr val="FF3300"/>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alpha val="58000"/>
                      </a:schemeClr>
                    </a:solidFill>
                  </a:tcPr>
                </a:tc>
                <a:extLst>
                  <a:ext uri="{0D108BD9-81ED-4DB2-BD59-A6C34878D82A}">
                    <a16:rowId xmlns:a16="http://schemas.microsoft.com/office/drawing/2014/main" val="10003"/>
                  </a:ext>
                </a:extLst>
              </a:tr>
            </a:tbl>
          </a:graphicData>
        </a:graphic>
      </p:graphicFrame>
      <p:sp>
        <p:nvSpPr>
          <p:cNvPr id="56353" name="Text Box 33"/>
          <p:cNvSpPr txBox="1">
            <a:spLocks noChangeArrowheads="1"/>
          </p:cNvSpPr>
          <p:nvPr/>
        </p:nvSpPr>
        <p:spPr bwMode="auto">
          <a:xfrm>
            <a:off x="5334000" y="2895600"/>
            <a:ext cx="41767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rPr>
              <a:t>honest, and good friends of humans; has positive meanings</a:t>
            </a:r>
          </a:p>
        </p:txBody>
      </p:sp>
      <p:sp>
        <p:nvSpPr>
          <p:cNvPr id="56354" name="Rectangle 34"/>
          <p:cNvSpPr>
            <a:spLocks noChangeArrowheads="1"/>
          </p:cNvSpPr>
          <p:nvPr/>
        </p:nvSpPr>
        <p:spPr bwMode="auto">
          <a:xfrm>
            <a:off x="2209800" y="4114800"/>
            <a:ext cx="27527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solidFill>
                  <a:srgbClr val="FF3300"/>
                </a:solidFill>
                <a:latin typeface="Times New Roman" panose="02020603050405020304" pitchFamily="18" charset="0"/>
              </a:rPr>
              <a:t>strong and magical creatures</a:t>
            </a:r>
          </a:p>
        </p:txBody>
      </p:sp>
      <p:sp>
        <p:nvSpPr>
          <p:cNvPr id="56355" name="Rectangle 35"/>
          <p:cNvSpPr>
            <a:spLocks noChangeArrowheads="1"/>
          </p:cNvSpPr>
          <p:nvPr/>
        </p:nvSpPr>
        <p:spPr bwMode="auto">
          <a:xfrm>
            <a:off x="5400675" y="4267200"/>
            <a:ext cx="359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solidFill>
                  <a:srgbClr val="FF3300"/>
                </a:solidFill>
                <a:latin typeface="Times New Roman" panose="02020603050405020304" pitchFamily="18" charset="0"/>
              </a:rPr>
              <a:t>dangerous</a:t>
            </a:r>
            <a:r>
              <a:rPr lang="en-US" altLang="zh-CN" sz="2400">
                <a:solidFill>
                  <a:srgbClr val="FF3399"/>
                </a:solidFill>
                <a:latin typeface="Times New Roman" panose="02020603050405020304" pitchFamily="18" charset="0"/>
              </a:rPr>
              <a:t> </a:t>
            </a:r>
            <a:r>
              <a:rPr lang="en-US" altLang="zh-CN" sz="2400" b="1">
                <a:solidFill>
                  <a:srgbClr val="FF3300"/>
                </a:solidFill>
                <a:latin typeface="Times New Roman" panose="02020603050405020304" pitchFamily="18" charset="0"/>
              </a:rPr>
              <a:t>animals</a:t>
            </a:r>
          </a:p>
        </p:txBody>
      </p:sp>
      <p:sp>
        <p:nvSpPr>
          <p:cNvPr id="56356" name="Rectangle 36"/>
          <p:cNvSpPr>
            <a:spLocks noChangeArrowheads="1"/>
          </p:cNvSpPr>
          <p:nvPr/>
        </p:nvSpPr>
        <p:spPr bwMode="auto">
          <a:xfrm>
            <a:off x="2209800" y="5257800"/>
            <a:ext cx="29511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solidFill>
                  <a:srgbClr val="FF3300"/>
                </a:solidFill>
                <a:latin typeface="Times New Roman" panose="02020603050405020304" pitchFamily="18" charset="0"/>
              </a:rPr>
              <a:t>stands for love, peace, courage and friendship</a:t>
            </a:r>
          </a:p>
        </p:txBody>
      </p:sp>
      <p:sp>
        <p:nvSpPr>
          <p:cNvPr id="56357" name="Rectangle 37"/>
          <p:cNvSpPr>
            <a:spLocks noChangeArrowheads="1"/>
          </p:cNvSpPr>
          <p:nvPr/>
        </p:nvSpPr>
        <p:spPr bwMode="auto">
          <a:xfrm>
            <a:off x="2286000" y="3124200"/>
            <a:ext cx="2655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sz="2400" b="1">
                <a:solidFill>
                  <a:srgbClr val="FF3300"/>
                </a:solidFill>
                <a:latin typeface="Times New Roman" panose="02020603050405020304" pitchFamily="18" charset="0"/>
              </a:rPr>
              <a:t> negative meanings</a:t>
            </a:r>
          </a:p>
        </p:txBody>
      </p:sp>
      <p:sp>
        <p:nvSpPr>
          <p:cNvPr id="56358" name="Text Box 38"/>
          <p:cNvSpPr txBox="1">
            <a:spLocks noChangeArrowheads="1"/>
          </p:cNvSpPr>
          <p:nvPr/>
        </p:nvSpPr>
        <p:spPr bwMode="auto">
          <a:xfrm>
            <a:off x="5334000" y="5334000"/>
            <a:ext cx="32734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rPr>
              <a:t>stands for love, peace, courage and friendship </a:t>
            </a:r>
            <a:endParaRPr lang="en-US" altLang="zh-CN" sz="2400" b="1">
              <a:solidFill>
                <a:srgbClr val="FF3300"/>
              </a:solidFill>
              <a:latin typeface="Lucida Sans" panose="020B0602030504020204" pitchFamily="34" charset="0"/>
            </a:endParaRPr>
          </a:p>
        </p:txBody>
      </p:sp>
      <p:sp>
        <p:nvSpPr>
          <p:cNvPr id="56361" name="Text Box 41"/>
          <p:cNvSpPr txBox="1">
            <a:spLocks noChangeArrowheads="1"/>
          </p:cNvSpPr>
          <p:nvPr/>
        </p:nvSpPr>
        <p:spPr bwMode="auto">
          <a:xfrm>
            <a:off x="0" y="685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Arial" panose="020B0604020202020204" pitchFamily="34" charset="0"/>
              </a:rPr>
              <a:t>1c Complete the table based on 1a. You  can also add something else.</a:t>
            </a:r>
          </a:p>
        </p:txBody>
      </p:sp>
      <p:sp>
        <p:nvSpPr>
          <p:cNvPr id="56379" name="Text Box 59"/>
          <p:cNvSpPr txBox="1">
            <a:spLocks noChangeArrowheads="1"/>
          </p:cNvSpPr>
          <p:nvPr/>
        </p:nvSpPr>
        <p:spPr bwMode="auto">
          <a:xfrm>
            <a:off x="152400" y="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0000FF"/>
                </a:solidFill>
                <a:latin typeface="Times New Roman" panose="02020603050405020304" pitchFamily="18" charset="0"/>
                <a:cs typeface="Times New Roman" panose="02020603050405020304" pitchFamily="18" charset="0"/>
              </a:rPr>
              <a:t>Retell the text based on the table you filled in.</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6376"/>
                                        </p:tgtEl>
                                        <p:attrNameLst>
                                          <p:attrName>style.visibility</p:attrName>
                                        </p:attrNameLst>
                                      </p:cBhvr>
                                      <p:to>
                                        <p:strVal val="visible"/>
                                      </p:to>
                                    </p:set>
                                    <p:animEffect transition="in" filter="fade">
                                      <p:cBhvr>
                                        <p:cTn id="7" dur="1000"/>
                                        <p:tgtEl>
                                          <p:spTgt spid="56376"/>
                                        </p:tgtEl>
                                      </p:cBhvr>
                                    </p:animEffect>
                                    <p:anim calcmode="lin" valueType="num">
                                      <p:cBhvr>
                                        <p:cTn id="8" dur="1000" fill="hold"/>
                                        <p:tgtEl>
                                          <p:spTgt spid="56376"/>
                                        </p:tgtEl>
                                        <p:attrNameLst>
                                          <p:attrName>ppt_x</p:attrName>
                                        </p:attrNameLst>
                                      </p:cBhvr>
                                      <p:tavLst>
                                        <p:tav tm="0">
                                          <p:val>
                                            <p:strVal val="#ppt_x"/>
                                          </p:val>
                                        </p:tav>
                                        <p:tav tm="100000">
                                          <p:val>
                                            <p:strVal val="#ppt_x"/>
                                          </p:val>
                                        </p:tav>
                                      </p:tavLst>
                                    </p:anim>
                                    <p:anim calcmode="lin" valueType="num">
                                      <p:cBhvr>
                                        <p:cTn id="9" dur="1000" fill="hold"/>
                                        <p:tgtEl>
                                          <p:spTgt spid="5637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56357">
                                            <p:txEl>
                                              <p:pRg st="0" end="0"/>
                                            </p:txEl>
                                          </p:spTgt>
                                        </p:tgtEl>
                                        <p:attrNameLst>
                                          <p:attrName>style.visibility</p:attrName>
                                        </p:attrNameLst>
                                      </p:cBhvr>
                                      <p:to>
                                        <p:strVal val="visible"/>
                                      </p:to>
                                    </p:set>
                                    <p:animEffect transition="in" filter="blinds(horizontal)">
                                      <p:cBhvr>
                                        <p:cTn id="14" dur="500"/>
                                        <p:tgtEl>
                                          <p:spTgt spid="5635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56353">
                                            <p:txEl>
                                              <p:pRg st="0" end="0"/>
                                            </p:txEl>
                                          </p:spTgt>
                                        </p:tgtEl>
                                        <p:attrNameLst>
                                          <p:attrName>style.visibility</p:attrName>
                                        </p:attrNameLst>
                                      </p:cBhvr>
                                      <p:to>
                                        <p:strVal val="visible"/>
                                      </p:to>
                                    </p:set>
                                    <p:animEffect transition="in" filter="blinds(horizontal)">
                                      <p:cBhvr>
                                        <p:cTn id="19" dur="500"/>
                                        <p:tgtEl>
                                          <p:spTgt spid="5635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56354">
                                            <p:txEl>
                                              <p:pRg st="0" end="0"/>
                                            </p:txEl>
                                          </p:spTgt>
                                        </p:tgtEl>
                                        <p:attrNameLst>
                                          <p:attrName>style.visibility</p:attrName>
                                        </p:attrNameLst>
                                      </p:cBhvr>
                                      <p:to>
                                        <p:strVal val="visible"/>
                                      </p:to>
                                    </p:set>
                                    <p:animEffect transition="in" filter="blinds(horizontal)">
                                      <p:cBhvr>
                                        <p:cTn id="24" dur="500"/>
                                        <p:tgtEl>
                                          <p:spTgt spid="5635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56355">
                                            <p:txEl>
                                              <p:pRg st="0" end="0"/>
                                            </p:txEl>
                                          </p:spTgt>
                                        </p:tgtEl>
                                        <p:attrNameLst>
                                          <p:attrName>style.visibility</p:attrName>
                                        </p:attrNameLst>
                                      </p:cBhvr>
                                      <p:to>
                                        <p:strVal val="visible"/>
                                      </p:to>
                                    </p:set>
                                    <p:animEffect transition="in" filter="blinds(horizontal)">
                                      <p:cBhvr>
                                        <p:cTn id="29" dur="500"/>
                                        <p:tgtEl>
                                          <p:spTgt spid="56355">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56356">
                                            <p:txEl>
                                              <p:pRg st="0" end="0"/>
                                            </p:txEl>
                                          </p:spTgt>
                                        </p:tgtEl>
                                        <p:attrNameLst>
                                          <p:attrName>style.visibility</p:attrName>
                                        </p:attrNameLst>
                                      </p:cBhvr>
                                      <p:to>
                                        <p:strVal val="visible"/>
                                      </p:to>
                                    </p:set>
                                    <p:animEffect transition="in" filter="blinds(horizontal)">
                                      <p:cBhvr>
                                        <p:cTn id="34" dur="500"/>
                                        <p:tgtEl>
                                          <p:spTgt spid="5635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56358">
                                            <p:txEl>
                                              <p:pRg st="0" end="0"/>
                                            </p:txEl>
                                          </p:spTgt>
                                        </p:tgtEl>
                                        <p:attrNameLst>
                                          <p:attrName>style.visibility</p:attrName>
                                        </p:attrNameLst>
                                      </p:cBhvr>
                                      <p:to>
                                        <p:strVal val="visible"/>
                                      </p:to>
                                    </p:set>
                                    <p:animEffect transition="in" filter="blinds(horizontal)">
                                      <p:cBhvr>
                                        <p:cTn id="39" dur="500"/>
                                        <p:tgtEl>
                                          <p:spTgt spid="56358">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grpId="0" nodeType="clickEffect">
                                  <p:stCondLst>
                                    <p:cond delay="0"/>
                                  </p:stCondLst>
                                  <p:childTnLst>
                                    <p:animEffect transition="out" filter="blinds(horizontal)">
                                      <p:cBhvr>
                                        <p:cTn id="43" dur="500"/>
                                        <p:tgtEl>
                                          <p:spTgt spid="56361"/>
                                        </p:tgtEl>
                                      </p:cBhvr>
                                    </p:animEffect>
                                    <p:set>
                                      <p:cBhvr>
                                        <p:cTn id="44" dur="1" fill="hold">
                                          <p:stCondLst>
                                            <p:cond delay="499"/>
                                          </p:stCondLst>
                                        </p:cTn>
                                        <p:tgtEl>
                                          <p:spTgt spid="5636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56379"/>
                                        </p:tgtEl>
                                        <p:attrNameLst>
                                          <p:attrName>style.visibility</p:attrName>
                                        </p:attrNameLst>
                                      </p:cBhvr>
                                      <p:to>
                                        <p:strVal val="visible"/>
                                      </p:to>
                                    </p:set>
                                    <p:animEffect transition="in" filter="blinds(horizontal)">
                                      <p:cBhvr>
                                        <p:cTn id="49" dur="500"/>
                                        <p:tgtEl>
                                          <p:spTgt spid="56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61" grpId="0"/>
      <p:bldP spid="563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cs typeface="Times New Roman" panose="02020603050405020304" pitchFamily="18" charset="0"/>
              </a:rPr>
              <a:t>Listen, read and find the following phrases in the passage.</a:t>
            </a:r>
          </a:p>
        </p:txBody>
      </p:sp>
      <p:pic>
        <p:nvPicPr>
          <p:cNvPr id="13315" name="Picture 5" descr="ZW_057"/>
          <p:cNvPicPr>
            <a:picLocks noChangeAspect="1" noChangeArrowheads="1" noCrop="1"/>
          </p:cNvPicPr>
          <p:nvPr/>
        </p:nvPicPr>
        <p:blipFill>
          <a:blip r:embed="rId2"/>
          <a:srcRect/>
          <a:stretch>
            <a:fillRect/>
          </a:stretch>
        </p:blipFill>
        <p:spPr bwMode="auto">
          <a:xfrm>
            <a:off x="8305800" y="5791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 descr="ZW_057"/>
          <p:cNvPicPr>
            <a:picLocks noChangeAspect="1" noChangeArrowheads="1" noCrop="1"/>
          </p:cNvPicPr>
          <p:nvPr/>
        </p:nvPicPr>
        <p:blipFill>
          <a:blip r:embed="rId2"/>
          <a:srcRect/>
          <a:stretch>
            <a:fillRect/>
          </a:stretch>
        </p:blipFill>
        <p:spPr bwMode="auto">
          <a:xfrm>
            <a:off x="8001000" y="6019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1" name="Text Box 7"/>
          <p:cNvSpPr txBox="1">
            <a:spLocks noChangeArrowheads="1"/>
          </p:cNvSpPr>
          <p:nvPr/>
        </p:nvSpPr>
        <p:spPr bwMode="auto">
          <a:xfrm>
            <a:off x="304800" y="1066800"/>
            <a:ext cx="45720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lnSpc>
                <a:spcPct val="50000"/>
              </a:lnSpc>
              <a:spcBef>
                <a:spcPct val="50000"/>
              </a:spcBef>
            </a:pPr>
            <a:r>
              <a:rPr lang="en-US" altLang="zh-CN" sz="2400" b="1">
                <a:solidFill>
                  <a:srgbClr val="FF3300"/>
                </a:solidFill>
                <a:latin typeface="Arial" panose="020B0604020202020204" pitchFamily="34" charset="0"/>
              </a:rPr>
              <a:t>consider the dog honest </a:t>
            </a:r>
          </a:p>
          <a:p>
            <a:pPr eaLnBrk="1" hangingPunct="1">
              <a:lnSpc>
                <a:spcPct val="50000"/>
              </a:lnSpc>
              <a:spcBef>
                <a:spcPct val="50000"/>
              </a:spcBef>
            </a:pPr>
            <a:endParaRPr lang="en-US" altLang="zh-CN" sz="2400" b="1">
              <a:solidFill>
                <a:srgbClr val="FF3300"/>
              </a:solidFill>
              <a:latin typeface="Arial" panose="020B0604020202020204" pitchFamily="34" charset="0"/>
            </a:endParaRPr>
          </a:p>
          <a:p>
            <a:pPr eaLnBrk="1" hangingPunct="1">
              <a:lnSpc>
                <a:spcPct val="50000"/>
              </a:lnSpc>
              <a:spcBef>
                <a:spcPct val="50000"/>
              </a:spcBef>
            </a:pPr>
            <a:r>
              <a:rPr lang="en-US" altLang="zh-CN" sz="2400" b="1">
                <a:solidFill>
                  <a:srgbClr val="FF3300"/>
                </a:solidFill>
                <a:latin typeface="Arial" panose="020B0604020202020204" pitchFamily="34" charset="0"/>
              </a:rPr>
              <a:t>at times</a:t>
            </a:r>
          </a:p>
          <a:p>
            <a:pPr eaLnBrk="1" hangingPunct="1">
              <a:lnSpc>
                <a:spcPct val="50000"/>
              </a:lnSpc>
              <a:spcBef>
                <a:spcPct val="50000"/>
              </a:spcBef>
            </a:pPr>
            <a:endParaRPr lang="en-US" altLang="zh-CN" sz="2400" b="1">
              <a:solidFill>
                <a:srgbClr val="FF3300"/>
              </a:solidFill>
              <a:latin typeface="Arial" panose="020B0604020202020204" pitchFamily="34" charset="0"/>
            </a:endParaRPr>
          </a:p>
          <a:p>
            <a:pPr eaLnBrk="1" hangingPunct="1">
              <a:lnSpc>
                <a:spcPct val="50000"/>
              </a:lnSpc>
              <a:spcBef>
                <a:spcPct val="50000"/>
              </a:spcBef>
            </a:pPr>
            <a:r>
              <a:rPr lang="en-US" altLang="zh-CN" sz="2400" b="1">
                <a:solidFill>
                  <a:srgbClr val="FF3300"/>
                </a:solidFill>
                <a:latin typeface="Arial" panose="020B0604020202020204" pitchFamily="34" charset="0"/>
              </a:rPr>
              <a:t>be regarded/ considered as</a:t>
            </a:r>
          </a:p>
          <a:p>
            <a:pPr eaLnBrk="1" hangingPunct="1">
              <a:lnSpc>
                <a:spcPct val="50000"/>
              </a:lnSpc>
              <a:spcBef>
                <a:spcPct val="50000"/>
              </a:spcBef>
            </a:pPr>
            <a:endParaRPr lang="en-US" altLang="zh-CN" sz="2400" b="1">
              <a:solidFill>
                <a:srgbClr val="FF3300"/>
              </a:solidFill>
              <a:latin typeface="Arial" panose="020B0604020202020204" pitchFamily="34" charset="0"/>
            </a:endParaRPr>
          </a:p>
          <a:p>
            <a:pPr eaLnBrk="1" hangingPunct="1">
              <a:lnSpc>
                <a:spcPct val="50000"/>
              </a:lnSpc>
              <a:spcBef>
                <a:spcPct val="50000"/>
              </a:spcBef>
            </a:pPr>
            <a:r>
              <a:rPr lang="en-US" altLang="zh-CN" sz="2400" b="1">
                <a:solidFill>
                  <a:srgbClr val="FF3300"/>
                </a:solidFill>
                <a:latin typeface="Arial" panose="020B0604020202020204" pitchFamily="34" charset="0"/>
              </a:rPr>
              <a:t>compare…to</a:t>
            </a:r>
          </a:p>
          <a:p>
            <a:pPr eaLnBrk="1" hangingPunct="1">
              <a:lnSpc>
                <a:spcPct val="50000"/>
              </a:lnSpc>
              <a:spcBef>
                <a:spcPct val="50000"/>
              </a:spcBef>
            </a:pPr>
            <a:r>
              <a:rPr lang="en-US" altLang="zh-CN" sz="2400" b="1">
                <a:solidFill>
                  <a:srgbClr val="FF3300"/>
                </a:solidFill>
                <a:latin typeface="Arial" panose="020B0604020202020204" pitchFamily="34" charset="0"/>
              </a:rPr>
              <a:t> </a:t>
            </a:r>
          </a:p>
          <a:p>
            <a:pPr eaLnBrk="1" hangingPunct="1">
              <a:lnSpc>
                <a:spcPct val="50000"/>
              </a:lnSpc>
              <a:spcBef>
                <a:spcPct val="50000"/>
              </a:spcBef>
            </a:pPr>
            <a:r>
              <a:rPr lang="en-US" altLang="zh-CN" sz="2400" b="1">
                <a:solidFill>
                  <a:srgbClr val="FF3300"/>
                </a:solidFill>
                <a:latin typeface="Arial" panose="020B0604020202020204" pitchFamily="34" charset="0"/>
              </a:rPr>
              <a:t>a symbol of</a:t>
            </a:r>
          </a:p>
          <a:p>
            <a:pPr eaLnBrk="1" hangingPunct="1">
              <a:lnSpc>
                <a:spcPct val="50000"/>
              </a:lnSpc>
              <a:spcBef>
                <a:spcPct val="50000"/>
              </a:spcBef>
            </a:pPr>
            <a:endParaRPr lang="en-US" altLang="zh-CN" sz="2400" b="1">
              <a:solidFill>
                <a:srgbClr val="FF3300"/>
              </a:solidFill>
              <a:latin typeface="Arial" panose="020B0604020202020204" pitchFamily="34" charset="0"/>
            </a:endParaRPr>
          </a:p>
          <a:p>
            <a:pPr eaLnBrk="1" hangingPunct="1">
              <a:lnSpc>
                <a:spcPct val="50000"/>
              </a:lnSpc>
              <a:spcBef>
                <a:spcPct val="50000"/>
              </a:spcBef>
            </a:pPr>
            <a:r>
              <a:rPr lang="en-US" altLang="zh-CN" sz="2400" b="1">
                <a:solidFill>
                  <a:srgbClr val="FF3300"/>
                </a:solidFill>
                <a:latin typeface="Arial" panose="020B0604020202020204" pitchFamily="34" charset="0"/>
              </a:rPr>
              <a:t>stand for</a:t>
            </a:r>
          </a:p>
          <a:p>
            <a:pPr eaLnBrk="1" hangingPunct="1">
              <a:lnSpc>
                <a:spcPct val="50000"/>
              </a:lnSpc>
              <a:spcBef>
                <a:spcPct val="50000"/>
              </a:spcBef>
            </a:pPr>
            <a:endParaRPr lang="en-US" altLang="zh-CN" sz="2400" b="1">
              <a:solidFill>
                <a:srgbClr val="FF3300"/>
              </a:solidFill>
              <a:latin typeface="Arial" panose="020B0604020202020204" pitchFamily="34" charset="0"/>
            </a:endParaRPr>
          </a:p>
          <a:p>
            <a:pPr eaLnBrk="1" hangingPunct="1">
              <a:lnSpc>
                <a:spcPct val="50000"/>
              </a:lnSpc>
              <a:spcBef>
                <a:spcPct val="50000"/>
              </a:spcBef>
            </a:pPr>
            <a:r>
              <a:rPr lang="en-US" altLang="zh-CN" sz="2400" b="1">
                <a:solidFill>
                  <a:srgbClr val="FF3300"/>
                </a:solidFill>
                <a:latin typeface="Arial" panose="020B0604020202020204" pitchFamily="34" charset="0"/>
              </a:rPr>
              <a:t>pay attention to</a:t>
            </a:r>
          </a:p>
          <a:p>
            <a:pPr eaLnBrk="1" hangingPunct="1">
              <a:lnSpc>
                <a:spcPct val="50000"/>
              </a:lnSpc>
              <a:spcBef>
                <a:spcPct val="50000"/>
              </a:spcBef>
            </a:pPr>
            <a:endParaRPr lang="en-US" altLang="zh-CN" sz="2400" b="1">
              <a:solidFill>
                <a:srgbClr val="FF3300"/>
              </a:solidFill>
              <a:latin typeface="Arial" panose="020B0604020202020204" pitchFamily="34" charset="0"/>
            </a:endParaRPr>
          </a:p>
          <a:p>
            <a:pPr eaLnBrk="1" hangingPunct="1">
              <a:lnSpc>
                <a:spcPct val="50000"/>
              </a:lnSpc>
              <a:spcBef>
                <a:spcPct val="50000"/>
              </a:spcBef>
            </a:pPr>
            <a:endParaRPr lang="en-US" altLang="zh-CN" sz="2400" b="1">
              <a:solidFill>
                <a:srgbClr val="FF3300"/>
              </a:solidFill>
              <a:latin typeface="Arial" panose="020B0604020202020204" pitchFamily="34" charset="0"/>
            </a:endParaRPr>
          </a:p>
        </p:txBody>
      </p:sp>
      <p:sp>
        <p:nvSpPr>
          <p:cNvPr id="57353" name="Text Box 9"/>
          <p:cNvSpPr txBox="1">
            <a:spLocks noChangeArrowheads="1"/>
          </p:cNvSpPr>
          <p:nvPr/>
        </p:nvSpPr>
        <p:spPr bwMode="auto">
          <a:xfrm>
            <a:off x="5334000" y="1143000"/>
            <a:ext cx="3352800"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lnSpc>
                <a:spcPct val="50000"/>
              </a:lnSpc>
              <a:spcBef>
                <a:spcPct val="50000"/>
              </a:spcBef>
            </a:pPr>
            <a:r>
              <a:rPr lang="zh-CN" altLang="en-US" sz="2400" b="1">
                <a:latin typeface="Arial" panose="020B0604020202020204" pitchFamily="34" charset="0"/>
              </a:rPr>
              <a:t>有时；间或</a:t>
            </a:r>
          </a:p>
          <a:p>
            <a:pPr eaLnBrk="1" hangingPunct="1">
              <a:lnSpc>
                <a:spcPct val="50000"/>
              </a:lnSpc>
              <a:spcBef>
                <a:spcPct val="50000"/>
              </a:spcBef>
            </a:pPr>
            <a:endParaRPr lang="zh-CN" altLang="en-US" sz="2400" b="1">
              <a:latin typeface="Arial" panose="020B0604020202020204" pitchFamily="34" charset="0"/>
            </a:endParaRPr>
          </a:p>
          <a:p>
            <a:pPr eaLnBrk="1" hangingPunct="1">
              <a:lnSpc>
                <a:spcPct val="50000"/>
              </a:lnSpc>
              <a:spcBef>
                <a:spcPct val="50000"/>
              </a:spcBef>
            </a:pPr>
            <a:r>
              <a:rPr lang="zh-CN" altLang="en-US" sz="2400" b="1">
                <a:latin typeface="Arial" panose="020B0604020202020204" pitchFamily="34" charset="0"/>
              </a:rPr>
              <a:t>被当做</a:t>
            </a:r>
            <a:r>
              <a:rPr lang="en-US" altLang="zh-CN" sz="2400" b="1">
                <a:latin typeface="Arial" panose="020B0604020202020204" pitchFamily="34" charset="0"/>
              </a:rPr>
              <a:t>/</a:t>
            </a:r>
            <a:r>
              <a:rPr lang="zh-CN" altLang="en-US" sz="2400" b="1">
                <a:latin typeface="Arial" panose="020B0604020202020204" pitchFamily="34" charset="0"/>
              </a:rPr>
              <a:t>认为</a:t>
            </a:r>
            <a:r>
              <a:rPr lang="en-US" altLang="zh-CN" sz="2400" b="1">
                <a:latin typeface="Arial" panose="020B0604020202020204" pitchFamily="34" charset="0"/>
              </a:rPr>
              <a:t>……</a:t>
            </a:r>
          </a:p>
          <a:p>
            <a:pPr eaLnBrk="1" hangingPunct="1">
              <a:lnSpc>
                <a:spcPct val="50000"/>
              </a:lnSpc>
              <a:spcBef>
                <a:spcPct val="50000"/>
              </a:spcBef>
            </a:pPr>
            <a:endParaRPr lang="en-US" altLang="zh-CN" sz="2400" b="1">
              <a:latin typeface="Arial" panose="020B0604020202020204" pitchFamily="34" charset="0"/>
            </a:endParaRPr>
          </a:p>
          <a:p>
            <a:pPr eaLnBrk="1" hangingPunct="1">
              <a:lnSpc>
                <a:spcPct val="50000"/>
              </a:lnSpc>
              <a:spcBef>
                <a:spcPct val="50000"/>
              </a:spcBef>
            </a:pPr>
            <a:r>
              <a:rPr lang="zh-CN" altLang="en-US" sz="2400" b="1">
                <a:latin typeface="Arial" panose="020B0604020202020204" pitchFamily="34" charset="0"/>
              </a:rPr>
              <a:t>认为狗诚实</a:t>
            </a:r>
          </a:p>
          <a:p>
            <a:pPr eaLnBrk="1" hangingPunct="1">
              <a:lnSpc>
                <a:spcPct val="50000"/>
              </a:lnSpc>
              <a:spcBef>
                <a:spcPct val="50000"/>
              </a:spcBef>
            </a:pPr>
            <a:endParaRPr lang="zh-CN" altLang="en-US" sz="2400" b="1">
              <a:latin typeface="Arial" panose="020B0604020202020204" pitchFamily="34" charset="0"/>
            </a:endParaRPr>
          </a:p>
          <a:p>
            <a:pPr eaLnBrk="1" hangingPunct="1">
              <a:lnSpc>
                <a:spcPct val="50000"/>
              </a:lnSpc>
              <a:spcBef>
                <a:spcPct val="50000"/>
              </a:spcBef>
            </a:pPr>
            <a:r>
              <a:rPr lang="en-US" altLang="zh-CN" sz="2400" b="1">
                <a:latin typeface="Arial" panose="020B0604020202020204" pitchFamily="34" charset="0"/>
              </a:rPr>
              <a:t>……</a:t>
            </a:r>
            <a:r>
              <a:rPr lang="zh-CN" altLang="en-US" sz="2400" b="1">
                <a:latin typeface="Arial" panose="020B0604020202020204" pitchFamily="34" charset="0"/>
              </a:rPr>
              <a:t>的象征</a:t>
            </a:r>
          </a:p>
          <a:p>
            <a:pPr eaLnBrk="1" hangingPunct="1">
              <a:lnSpc>
                <a:spcPct val="50000"/>
              </a:lnSpc>
              <a:spcBef>
                <a:spcPct val="50000"/>
              </a:spcBef>
            </a:pPr>
            <a:endParaRPr lang="zh-CN" altLang="en-US" sz="2400" b="1">
              <a:latin typeface="Arial" panose="020B0604020202020204" pitchFamily="34" charset="0"/>
            </a:endParaRPr>
          </a:p>
          <a:p>
            <a:pPr eaLnBrk="1" hangingPunct="1">
              <a:lnSpc>
                <a:spcPct val="50000"/>
              </a:lnSpc>
              <a:spcBef>
                <a:spcPct val="50000"/>
              </a:spcBef>
            </a:pPr>
            <a:r>
              <a:rPr lang="zh-CN" altLang="en-US" sz="2400" b="1">
                <a:latin typeface="Arial" panose="020B0604020202020204" pitchFamily="34" charset="0"/>
              </a:rPr>
              <a:t>注意</a:t>
            </a:r>
          </a:p>
          <a:p>
            <a:pPr eaLnBrk="1" hangingPunct="1">
              <a:lnSpc>
                <a:spcPct val="50000"/>
              </a:lnSpc>
              <a:spcBef>
                <a:spcPct val="50000"/>
              </a:spcBef>
            </a:pPr>
            <a:endParaRPr lang="zh-CN" altLang="en-US" sz="2400" b="1">
              <a:latin typeface="Arial" panose="020B0604020202020204" pitchFamily="34" charset="0"/>
            </a:endParaRPr>
          </a:p>
          <a:p>
            <a:pPr eaLnBrk="1" hangingPunct="1">
              <a:lnSpc>
                <a:spcPct val="50000"/>
              </a:lnSpc>
              <a:spcBef>
                <a:spcPct val="50000"/>
              </a:spcBef>
            </a:pPr>
            <a:r>
              <a:rPr lang="zh-CN" altLang="en-US" sz="2400" b="1">
                <a:latin typeface="Arial" panose="020B0604020202020204" pitchFamily="34" charset="0"/>
              </a:rPr>
              <a:t>代表</a:t>
            </a:r>
          </a:p>
          <a:p>
            <a:pPr eaLnBrk="1" hangingPunct="1">
              <a:lnSpc>
                <a:spcPct val="50000"/>
              </a:lnSpc>
              <a:spcBef>
                <a:spcPct val="50000"/>
              </a:spcBef>
            </a:pPr>
            <a:endParaRPr lang="zh-CN" altLang="en-US" sz="2400" b="1">
              <a:latin typeface="Arial" panose="020B0604020202020204" pitchFamily="34" charset="0"/>
            </a:endParaRPr>
          </a:p>
          <a:p>
            <a:pPr eaLnBrk="1" hangingPunct="1">
              <a:lnSpc>
                <a:spcPct val="50000"/>
              </a:lnSpc>
              <a:spcBef>
                <a:spcPct val="50000"/>
              </a:spcBef>
            </a:pPr>
            <a:r>
              <a:rPr lang="zh-CN" altLang="en-US" sz="2400" b="1">
                <a:latin typeface="Arial" panose="020B0604020202020204" pitchFamily="34" charset="0"/>
              </a:rPr>
              <a:t>把</a:t>
            </a:r>
            <a:r>
              <a:rPr lang="en-US" altLang="zh-CN" sz="2400" b="1">
                <a:latin typeface="Arial" panose="020B0604020202020204" pitchFamily="34" charset="0"/>
              </a:rPr>
              <a:t>……</a:t>
            </a:r>
            <a:r>
              <a:rPr lang="zh-CN" altLang="en-US" sz="2400" b="1">
                <a:latin typeface="Arial" panose="020B0604020202020204" pitchFamily="34" charset="0"/>
              </a:rPr>
              <a:t>比喻成</a:t>
            </a:r>
            <a:r>
              <a:rPr lang="en-US" altLang="zh-CN" sz="2400" b="1">
                <a:latin typeface="Arial" panose="020B0604020202020204" pitchFamily="34" charset="0"/>
              </a:rPr>
              <a:t>……</a:t>
            </a:r>
          </a:p>
        </p:txBody>
      </p:sp>
      <p:sp>
        <p:nvSpPr>
          <p:cNvPr id="57354" name="Text Box 10"/>
          <p:cNvSpPr txBox="1">
            <a:spLocks noChangeArrowheads="1"/>
          </p:cNvSpPr>
          <p:nvPr/>
        </p:nvSpPr>
        <p:spPr bwMode="auto">
          <a:xfrm>
            <a:off x="0" y="4572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cs typeface="Times New Roman" panose="02020603050405020304" pitchFamily="18" charset="0"/>
              </a:rPr>
              <a:t>Match the phrases with their Chinese meanings.</a:t>
            </a:r>
          </a:p>
        </p:txBody>
      </p:sp>
      <p:sp>
        <p:nvSpPr>
          <p:cNvPr id="57356" name="Line 12"/>
          <p:cNvSpPr>
            <a:spLocks noChangeShapeType="1"/>
          </p:cNvSpPr>
          <p:nvPr/>
        </p:nvSpPr>
        <p:spPr bwMode="auto">
          <a:xfrm>
            <a:off x="4038600" y="1219200"/>
            <a:ext cx="1295400" cy="14478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7357" name="Line 13"/>
          <p:cNvSpPr>
            <a:spLocks noChangeShapeType="1"/>
          </p:cNvSpPr>
          <p:nvPr/>
        </p:nvSpPr>
        <p:spPr bwMode="auto">
          <a:xfrm flipV="1">
            <a:off x="1600200" y="1295400"/>
            <a:ext cx="3810000" cy="6858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7358" name="Line 14"/>
          <p:cNvSpPr>
            <a:spLocks noChangeShapeType="1"/>
          </p:cNvSpPr>
          <p:nvPr/>
        </p:nvSpPr>
        <p:spPr bwMode="auto">
          <a:xfrm flipV="1">
            <a:off x="4419600" y="2057400"/>
            <a:ext cx="990600" cy="6858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7359" name="Line 15"/>
          <p:cNvSpPr>
            <a:spLocks noChangeShapeType="1"/>
          </p:cNvSpPr>
          <p:nvPr/>
        </p:nvSpPr>
        <p:spPr bwMode="auto">
          <a:xfrm>
            <a:off x="2286000" y="3429000"/>
            <a:ext cx="3124200" cy="21336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7360" name="Line 16"/>
          <p:cNvSpPr>
            <a:spLocks noChangeShapeType="1"/>
          </p:cNvSpPr>
          <p:nvPr/>
        </p:nvSpPr>
        <p:spPr bwMode="auto">
          <a:xfrm flipV="1">
            <a:off x="2209800" y="3505200"/>
            <a:ext cx="3200400" cy="6096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7361" name="Line 17"/>
          <p:cNvSpPr>
            <a:spLocks noChangeShapeType="1"/>
          </p:cNvSpPr>
          <p:nvPr/>
        </p:nvSpPr>
        <p:spPr bwMode="auto">
          <a:xfrm>
            <a:off x="1828800" y="4876800"/>
            <a:ext cx="3581400" cy="762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57362" name="Line 18"/>
          <p:cNvSpPr>
            <a:spLocks noChangeShapeType="1"/>
          </p:cNvSpPr>
          <p:nvPr/>
        </p:nvSpPr>
        <p:spPr bwMode="auto">
          <a:xfrm flipV="1">
            <a:off x="2667000" y="4114800"/>
            <a:ext cx="2743200" cy="152400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51"/>
                                        </p:tgtEl>
                                        <p:attrNameLst>
                                          <p:attrName>style.visibility</p:attrName>
                                        </p:attrNameLst>
                                      </p:cBhvr>
                                      <p:to>
                                        <p:strVal val="visible"/>
                                      </p:to>
                                    </p:set>
                                    <p:animEffect transition="in" filter="strips(downRight)">
                                      <p:cBhvr>
                                        <p:cTn id="7" dur="2000"/>
                                        <p:tgtEl>
                                          <p:spTgt spid="573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0" nodeType="clickEffect">
                                  <p:stCondLst>
                                    <p:cond delay="0"/>
                                  </p:stCondLst>
                                  <p:childTnLst>
                                    <p:anim calcmode="lin" valueType="num">
                                      <p:cBhvr additive="base">
                                        <p:cTn id="11" dur="500"/>
                                        <p:tgtEl>
                                          <p:spTgt spid="57348"/>
                                        </p:tgtEl>
                                        <p:attrNameLst>
                                          <p:attrName>ppt_x</p:attrName>
                                        </p:attrNameLst>
                                      </p:cBhvr>
                                      <p:tavLst>
                                        <p:tav tm="0">
                                          <p:val>
                                            <p:strVal val="ppt_x"/>
                                          </p:val>
                                        </p:tav>
                                        <p:tav tm="100000">
                                          <p:val>
                                            <p:strVal val="ppt_x"/>
                                          </p:val>
                                        </p:tav>
                                      </p:tavLst>
                                    </p:anim>
                                    <p:anim calcmode="lin" valueType="num">
                                      <p:cBhvr additive="base">
                                        <p:cTn id="12" dur="500"/>
                                        <p:tgtEl>
                                          <p:spTgt spid="57348"/>
                                        </p:tgtEl>
                                        <p:attrNameLst>
                                          <p:attrName>ppt_y</p:attrName>
                                        </p:attrNameLst>
                                      </p:cBhvr>
                                      <p:tavLst>
                                        <p:tav tm="0">
                                          <p:val>
                                            <p:strVal val="ppt_y"/>
                                          </p:val>
                                        </p:tav>
                                        <p:tav tm="100000">
                                          <p:val>
                                            <p:strVal val="1+ppt_h/2"/>
                                          </p:val>
                                        </p:tav>
                                      </p:tavLst>
                                    </p:anim>
                                    <p:set>
                                      <p:cBhvr>
                                        <p:cTn id="13" dur="1" fill="hold">
                                          <p:stCondLst>
                                            <p:cond delay="499"/>
                                          </p:stCondLst>
                                        </p:cTn>
                                        <p:tgtEl>
                                          <p:spTgt spid="57348"/>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iterate type="lt">
                                    <p:tmPct val="5000"/>
                                  </p:iterate>
                                  <p:childTnLst>
                                    <p:set>
                                      <p:cBhvr>
                                        <p:cTn id="17" dur="1" fill="hold">
                                          <p:stCondLst>
                                            <p:cond delay="0"/>
                                          </p:stCondLst>
                                        </p:cTn>
                                        <p:tgtEl>
                                          <p:spTgt spid="57354"/>
                                        </p:tgtEl>
                                        <p:attrNameLst>
                                          <p:attrName>style.visibility</p:attrName>
                                        </p:attrNameLst>
                                      </p:cBhvr>
                                      <p:to>
                                        <p:strVal val="visible"/>
                                      </p:to>
                                    </p:set>
                                    <p:anim calcmode="lin" valueType="num">
                                      <p:cBhvr>
                                        <p:cTn id="18" dur="1000" fill="hold"/>
                                        <p:tgtEl>
                                          <p:spTgt spid="57354"/>
                                        </p:tgtEl>
                                        <p:attrNameLst>
                                          <p:attrName>ppt_w</p:attrName>
                                        </p:attrNameLst>
                                      </p:cBhvr>
                                      <p:tavLst>
                                        <p:tav tm="0">
                                          <p:val>
                                            <p:fltVal val="0"/>
                                          </p:val>
                                        </p:tav>
                                        <p:tav tm="100000">
                                          <p:val>
                                            <p:strVal val="#ppt_w"/>
                                          </p:val>
                                        </p:tav>
                                      </p:tavLst>
                                    </p:anim>
                                    <p:anim calcmode="lin" valueType="num">
                                      <p:cBhvr>
                                        <p:cTn id="19" dur="1000" fill="hold"/>
                                        <p:tgtEl>
                                          <p:spTgt spid="57354"/>
                                        </p:tgtEl>
                                        <p:attrNameLst>
                                          <p:attrName>ppt_h</p:attrName>
                                        </p:attrNameLst>
                                      </p:cBhvr>
                                      <p:tavLst>
                                        <p:tav tm="0">
                                          <p:val>
                                            <p:fltVal val="0"/>
                                          </p:val>
                                        </p:tav>
                                        <p:tav tm="100000">
                                          <p:val>
                                            <p:strVal val="#ppt_h"/>
                                          </p:val>
                                        </p:tav>
                                      </p:tavLst>
                                    </p:anim>
                                    <p:anim calcmode="lin" valueType="num">
                                      <p:cBhvr>
                                        <p:cTn id="20" dur="1000" fill="hold"/>
                                        <p:tgtEl>
                                          <p:spTgt spid="57354"/>
                                        </p:tgtEl>
                                        <p:attrNameLst>
                                          <p:attrName>style.rotation</p:attrName>
                                        </p:attrNameLst>
                                      </p:cBhvr>
                                      <p:tavLst>
                                        <p:tav tm="0">
                                          <p:val>
                                            <p:fltVal val="90"/>
                                          </p:val>
                                        </p:tav>
                                        <p:tav tm="100000">
                                          <p:val>
                                            <p:fltVal val="0"/>
                                          </p:val>
                                        </p:tav>
                                      </p:tavLst>
                                    </p:anim>
                                    <p:animEffect transition="in" filter="fade">
                                      <p:cBhvr>
                                        <p:cTn id="21" dur="1000"/>
                                        <p:tgtEl>
                                          <p:spTgt spid="57354"/>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7353"/>
                                        </p:tgtEl>
                                        <p:attrNameLst>
                                          <p:attrName>style.visibility</p:attrName>
                                        </p:attrNameLst>
                                      </p:cBhvr>
                                      <p:to>
                                        <p:strVal val="visible"/>
                                      </p:to>
                                    </p:set>
                                    <p:animEffect transition="in" filter="strips(downLeft)">
                                      <p:cBhvr>
                                        <p:cTn id="26" dur="1000"/>
                                        <p:tgtEl>
                                          <p:spTgt spid="57353"/>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56"/>
                                        </p:tgtEl>
                                        <p:attrNameLst>
                                          <p:attrName>style.visibility</p:attrName>
                                        </p:attrNameLst>
                                      </p:cBhvr>
                                      <p:to>
                                        <p:strVal val="visible"/>
                                      </p:to>
                                    </p:set>
                                    <p:anim calcmode="lin" valueType="num">
                                      <p:cBhvr additive="base">
                                        <p:cTn id="31" dur="500" fill="hold"/>
                                        <p:tgtEl>
                                          <p:spTgt spid="57356"/>
                                        </p:tgtEl>
                                        <p:attrNameLst>
                                          <p:attrName>ppt_x</p:attrName>
                                        </p:attrNameLst>
                                      </p:cBhvr>
                                      <p:tavLst>
                                        <p:tav tm="0">
                                          <p:val>
                                            <p:strVal val="#ppt_x"/>
                                          </p:val>
                                        </p:tav>
                                        <p:tav tm="100000">
                                          <p:val>
                                            <p:strVal val="#ppt_x"/>
                                          </p:val>
                                        </p:tav>
                                      </p:tavLst>
                                    </p:anim>
                                    <p:anim calcmode="lin" valueType="num">
                                      <p:cBhvr additive="base">
                                        <p:cTn id="32" dur="500" fill="hold"/>
                                        <p:tgtEl>
                                          <p:spTgt spid="5735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7357"/>
                                        </p:tgtEl>
                                        <p:attrNameLst>
                                          <p:attrName>style.visibility</p:attrName>
                                        </p:attrNameLst>
                                      </p:cBhvr>
                                      <p:to>
                                        <p:strVal val="visible"/>
                                      </p:to>
                                    </p:set>
                                    <p:anim calcmode="lin" valueType="num">
                                      <p:cBhvr additive="base">
                                        <p:cTn id="37" dur="500" fill="hold"/>
                                        <p:tgtEl>
                                          <p:spTgt spid="57357"/>
                                        </p:tgtEl>
                                        <p:attrNameLst>
                                          <p:attrName>ppt_x</p:attrName>
                                        </p:attrNameLst>
                                      </p:cBhvr>
                                      <p:tavLst>
                                        <p:tav tm="0">
                                          <p:val>
                                            <p:strVal val="#ppt_x"/>
                                          </p:val>
                                        </p:tav>
                                        <p:tav tm="100000">
                                          <p:val>
                                            <p:strVal val="#ppt_x"/>
                                          </p:val>
                                        </p:tav>
                                      </p:tavLst>
                                    </p:anim>
                                    <p:anim calcmode="lin" valueType="num">
                                      <p:cBhvr additive="base">
                                        <p:cTn id="38" dur="500" fill="hold"/>
                                        <p:tgtEl>
                                          <p:spTgt spid="5735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7358"/>
                                        </p:tgtEl>
                                        <p:attrNameLst>
                                          <p:attrName>style.visibility</p:attrName>
                                        </p:attrNameLst>
                                      </p:cBhvr>
                                      <p:to>
                                        <p:strVal val="visible"/>
                                      </p:to>
                                    </p:set>
                                    <p:anim calcmode="lin" valueType="num">
                                      <p:cBhvr additive="base">
                                        <p:cTn id="43" dur="500" fill="hold"/>
                                        <p:tgtEl>
                                          <p:spTgt spid="57358"/>
                                        </p:tgtEl>
                                        <p:attrNameLst>
                                          <p:attrName>ppt_x</p:attrName>
                                        </p:attrNameLst>
                                      </p:cBhvr>
                                      <p:tavLst>
                                        <p:tav tm="0">
                                          <p:val>
                                            <p:strVal val="#ppt_x"/>
                                          </p:val>
                                        </p:tav>
                                        <p:tav tm="100000">
                                          <p:val>
                                            <p:strVal val="#ppt_x"/>
                                          </p:val>
                                        </p:tav>
                                      </p:tavLst>
                                    </p:anim>
                                    <p:anim calcmode="lin" valueType="num">
                                      <p:cBhvr additive="base">
                                        <p:cTn id="44" dur="500" fill="hold"/>
                                        <p:tgtEl>
                                          <p:spTgt spid="5735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7359"/>
                                        </p:tgtEl>
                                        <p:attrNameLst>
                                          <p:attrName>style.visibility</p:attrName>
                                        </p:attrNameLst>
                                      </p:cBhvr>
                                      <p:to>
                                        <p:strVal val="visible"/>
                                      </p:to>
                                    </p:set>
                                    <p:anim calcmode="lin" valueType="num">
                                      <p:cBhvr additive="base">
                                        <p:cTn id="49" dur="500" fill="hold"/>
                                        <p:tgtEl>
                                          <p:spTgt spid="57359"/>
                                        </p:tgtEl>
                                        <p:attrNameLst>
                                          <p:attrName>ppt_x</p:attrName>
                                        </p:attrNameLst>
                                      </p:cBhvr>
                                      <p:tavLst>
                                        <p:tav tm="0">
                                          <p:val>
                                            <p:strVal val="#ppt_x"/>
                                          </p:val>
                                        </p:tav>
                                        <p:tav tm="100000">
                                          <p:val>
                                            <p:strVal val="#ppt_x"/>
                                          </p:val>
                                        </p:tav>
                                      </p:tavLst>
                                    </p:anim>
                                    <p:anim calcmode="lin" valueType="num">
                                      <p:cBhvr additive="base">
                                        <p:cTn id="50" dur="500" fill="hold"/>
                                        <p:tgtEl>
                                          <p:spTgt spid="5735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7360"/>
                                        </p:tgtEl>
                                        <p:attrNameLst>
                                          <p:attrName>style.visibility</p:attrName>
                                        </p:attrNameLst>
                                      </p:cBhvr>
                                      <p:to>
                                        <p:strVal val="visible"/>
                                      </p:to>
                                    </p:set>
                                    <p:anim calcmode="lin" valueType="num">
                                      <p:cBhvr additive="base">
                                        <p:cTn id="55" dur="500" fill="hold"/>
                                        <p:tgtEl>
                                          <p:spTgt spid="57360"/>
                                        </p:tgtEl>
                                        <p:attrNameLst>
                                          <p:attrName>ppt_x</p:attrName>
                                        </p:attrNameLst>
                                      </p:cBhvr>
                                      <p:tavLst>
                                        <p:tav tm="0">
                                          <p:val>
                                            <p:strVal val="#ppt_x"/>
                                          </p:val>
                                        </p:tav>
                                        <p:tav tm="100000">
                                          <p:val>
                                            <p:strVal val="#ppt_x"/>
                                          </p:val>
                                        </p:tav>
                                      </p:tavLst>
                                    </p:anim>
                                    <p:anim calcmode="lin" valueType="num">
                                      <p:cBhvr additive="base">
                                        <p:cTn id="56" dur="500" fill="hold"/>
                                        <p:tgtEl>
                                          <p:spTgt spid="5736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7361"/>
                                        </p:tgtEl>
                                        <p:attrNameLst>
                                          <p:attrName>style.visibility</p:attrName>
                                        </p:attrNameLst>
                                      </p:cBhvr>
                                      <p:to>
                                        <p:strVal val="visible"/>
                                      </p:to>
                                    </p:set>
                                    <p:anim calcmode="lin" valueType="num">
                                      <p:cBhvr additive="base">
                                        <p:cTn id="61" dur="500" fill="hold"/>
                                        <p:tgtEl>
                                          <p:spTgt spid="57361"/>
                                        </p:tgtEl>
                                        <p:attrNameLst>
                                          <p:attrName>ppt_x</p:attrName>
                                        </p:attrNameLst>
                                      </p:cBhvr>
                                      <p:tavLst>
                                        <p:tav tm="0">
                                          <p:val>
                                            <p:strVal val="#ppt_x"/>
                                          </p:val>
                                        </p:tav>
                                        <p:tav tm="100000">
                                          <p:val>
                                            <p:strVal val="#ppt_x"/>
                                          </p:val>
                                        </p:tav>
                                      </p:tavLst>
                                    </p:anim>
                                    <p:anim calcmode="lin" valueType="num">
                                      <p:cBhvr additive="base">
                                        <p:cTn id="62" dur="500" fill="hold"/>
                                        <p:tgtEl>
                                          <p:spTgt spid="5736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7362"/>
                                        </p:tgtEl>
                                        <p:attrNameLst>
                                          <p:attrName>style.visibility</p:attrName>
                                        </p:attrNameLst>
                                      </p:cBhvr>
                                      <p:to>
                                        <p:strVal val="visible"/>
                                      </p:to>
                                    </p:set>
                                    <p:anim calcmode="lin" valueType="num">
                                      <p:cBhvr additive="base">
                                        <p:cTn id="67" dur="500" fill="hold"/>
                                        <p:tgtEl>
                                          <p:spTgt spid="57362"/>
                                        </p:tgtEl>
                                        <p:attrNameLst>
                                          <p:attrName>ppt_x</p:attrName>
                                        </p:attrNameLst>
                                      </p:cBhvr>
                                      <p:tavLst>
                                        <p:tav tm="0">
                                          <p:val>
                                            <p:strVal val="#ppt_x"/>
                                          </p:val>
                                        </p:tav>
                                        <p:tav tm="100000">
                                          <p:val>
                                            <p:strVal val="#ppt_x"/>
                                          </p:val>
                                        </p:tav>
                                      </p:tavLst>
                                    </p:anim>
                                    <p:anim calcmode="lin" valueType="num">
                                      <p:cBhvr additive="base">
                                        <p:cTn id="68" dur="500" fill="hold"/>
                                        <p:tgtEl>
                                          <p:spTgt spid="573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p:bldP spid="57351" grpId="0"/>
      <p:bldP spid="57353" grpId="0"/>
      <p:bldP spid="57354" grpId="0"/>
      <p:bldP spid="57356" grpId="0" animBg="1"/>
      <p:bldP spid="57357" grpId="0" animBg="1"/>
      <p:bldP spid="57358" grpId="0" animBg="1"/>
      <p:bldP spid="57359" grpId="0" animBg="1"/>
      <p:bldP spid="57360" grpId="0" animBg="1"/>
      <p:bldP spid="57361" grpId="0" animBg="1"/>
      <p:bldP spid="573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5"/>
          <p:cNvSpPr txBox="1">
            <a:spLocks noChangeArrowheads="1"/>
          </p:cNvSpPr>
          <p:nvPr/>
        </p:nvSpPr>
        <p:spPr bwMode="auto">
          <a:xfrm>
            <a:off x="152400" y="2286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Tx/>
              <a:buAutoNum type="arabicPlain" startAt="2"/>
            </a:pPr>
            <a:r>
              <a:rPr lang="en-US" altLang="zh-CN" sz="2400" b="1" dirty="0">
                <a:solidFill>
                  <a:srgbClr val="FF3300"/>
                </a:solidFill>
                <a:latin typeface="Times New Roman" panose="02020603050405020304" pitchFamily="18" charset="0"/>
                <a:cs typeface="Times New Roman" panose="02020603050405020304" pitchFamily="18" charset="0"/>
              </a:rPr>
              <a:t>Complete the sentences with the correct forms of the given phrases.</a:t>
            </a:r>
          </a:p>
        </p:txBody>
      </p:sp>
      <p:sp>
        <p:nvSpPr>
          <p:cNvPr id="29712" name="AutoShape 16"/>
          <p:cNvSpPr>
            <a:spLocks noChangeArrowheads="1"/>
          </p:cNvSpPr>
          <p:nvPr/>
        </p:nvSpPr>
        <p:spPr bwMode="auto">
          <a:xfrm>
            <a:off x="533400" y="1143000"/>
            <a:ext cx="8001000" cy="838200"/>
          </a:xfrm>
          <a:prstGeom prst="roundRect">
            <a:avLst>
              <a:gd name="adj" fmla="val 16667"/>
            </a:avLst>
          </a:prstGeom>
          <a:solidFill>
            <a:schemeClr val="accent1"/>
          </a:solidFill>
          <a:ln w="9525">
            <a:solidFill>
              <a:schemeClr val="tx1"/>
            </a:solidFill>
            <a:round/>
          </a:ln>
        </p:spPr>
        <p:txBody>
          <a:bodyPr wrap="none" anchor="ctr"/>
          <a:lstStyle/>
          <a:p>
            <a:endParaRPr lang="zh-CN" altLang="en-US">
              <a:latin typeface="Times New Roman" panose="02020603050405020304" pitchFamily="18" charset="0"/>
              <a:cs typeface="Times New Roman" panose="02020603050405020304" pitchFamily="18" charset="0"/>
            </a:endParaRPr>
          </a:p>
        </p:txBody>
      </p:sp>
      <p:sp>
        <p:nvSpPr>
          <p:cNvPr id="29713" name="Text Box 17"/>
          <p:cNvSpPr txBox="1">
            <a:spLocks noChangeArrowheads="1"/>
          </p:cNvSpPr>
          <p:nvPr/>
        </p:nvSpPr>
        <p:spPr bwMode="auto">
          <a:xfrm>
            <a:off x="914400" y="11430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dirty="0">
                <a:latin typeface="Times New Roman" panose="02020603050405020304" pitchFamily="18" charset="0"/>
                <a:cs typeface="Times New Roman" panose="02020603050405020304" pitchFamily="18" charset="0"/>
              </a:rPr>
              <a:t>pay attention to   stand for   at times   regard as   compare…to</a:t>
            </a:r>
          </a:p>
        </p:txBody>
      </p:sp>
      <p:sp>
        <p:nvSpPr>
          <p:cNvPr id="29714" name="Text Box 18"/>
          <p:cNvSpPr txBox="1">
            <a:spLocks noChangeArrowheads="1"/>
          </p:cNvSpPr>
          <p:nvPr/>
        </p:nvSpPr>
        <p:spPr bwMode="auto">
          <a:xfrm>
            <a:off x="304800" y="2065338"/>
            <a:ext cx="88392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Tx/>
              <a:buAutoNum type="arabicPeriod"/>
            </a:pPr>
            <a:r>
              <a:rPr lang="en-US" altLang="zh-CN" sz="2800" b="1" dirty="0">
                <a:latin typeface="Times New Roman" panose="02020603050405020304" pitchFamily="18" charset="0"/>
                <a:cs typeface="Times New Roman" panose="02020603050405020304" pitchFamily="18" charset="0"/>
              </a:rPr>
              <a:t>People say the rose often ___________ love.</a:t>
            </a:r>
          </a:p>
          <a:p>
            <a:pPr eaLnBrk="1" hangingPunct="1">
              <a:spcBef>
                <a:spcPct val="50000"/>
              </a:spcBef>
              <a:buFontTx/>
              <a:buAutoNum type="arabicPeriod"/>
            </a:pPr>
            <a:r>
              <a:rPr lang="en-US" altLang="zh-CN" sz="2800" b="1" dirty="0">
                <a:latin typeface="Times New Roman" panose="02020603050405020304" pitchFamily="18" charset="0"/>
                <a:cs typeface="Times New Roman" panose="02020603050405020304" pitchFamily="18" charset="0"/>
              </a:rPr>
              <a:t>Dogs are ____________ honest and good friends of humans.</a:t>
            </a:r>
          </a:p>
          <a:p>
            <a:pPr eaLnBrk="1" hangingPunct="1">
              <a:spcBef>
                <a:spcPct val="50000"/>
              </a:spcBef>
              <a:buFontTx/>
              <a:buAutoNum type="arabicPeriod"/>
            </a:pPr>
            <a:r>
              <a:rPr lang="en-US" altLang="zh-CN" sz="2800" b="1" dirty="0">
                <a:latin typeface="Times New Roman" panose="02020603050405020304" pitchFamily="18" charset="0"/>
                <a:cs typeface="Times New Roman" panose="02020603050405020304" pitchFamily="18" charset="0"/>
              </a:rPr>
              <a:t>You need to _________________ the differences more.</a:t>
            </a:r>
          </a:p>
          <a:p>
            <a:pPr eaLnBrk="1" hangingPunct="1">
              <a:spcBef>
                <a:spcPct val="50000"/>
              </a:spcBef>
              <a:buFontTx/>
              <a:buAutoNum type="arabicPeriod"/>
            </a:pPr>
            <a:r>
              <a:rPr lang="en-US" altLang="zh-CN" sz="2800" b="1" dirty="0">
                <a:latin typeface="Times New Roman" panose="02020603050405020304" pitchFamily="18" charset="0"/>
                <a:cs typeface="Times New Roman" panose="02020603050405020304" pitchFamily="18" charset="0"/>
              </a:rPr>
              <a:t> Robert Burns __________ his love ______ a red rose.</a:t>
            </a:r>
          </a:p>
          <a:p>
            <a:pPr eaLnBrk="1" hangingPunct="1">
              <a:spcBef>
                <a:spcPct val="50000"/>
              </a:spcBef>
              <a:buFontTx/>
              <a:buAutoNum type="arabicPeriod"/>
            </a:pPr>
            <a:r>
              <a:rPr lang="en-US" altLang="zh-CN" sz="2800" b="1" dirty="0">
                <a:latin typeface="Times New Roman" panose="02020603050405020304" pitchFamily="18" charset="0"/>
                <a:cs typeface="Times New Roman" panose="02020603050405020304" pitchFamily="18" charset="0"/>
              </a:rPr>
              <a:t> Everybody makes mistakes _________.</a:t>
            </a:r>
          </a:p>
        </p:txBody>
      </p:sp>
      <p:sp>
        <p:nvSpPr>
          <p:cNvPr id="29715" name="Text Box 19"/>
          <p:cNvSpPr txBox="1">
            <a:spLocks noChangeArrowheads="1"/>
          </p:cNvSpPr>
          <p:nvPr/>
        </p:nvSpPr>
        <p:spPr bwMode="auto">
          <a:xfrm>
            <a:off x="4648200" y="2057400"/>
            <a:ext cx="2590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Times New Roman" panose="02020603050405020304" pitchFamily="18" charset="0"/>
                <a:cs typeface="Times New Roman" panose="02020603050405020304" pitchFamily="18" charset="0"/>
              </a:rPr>
              <a:t>stands for</a:t>
            </a:r>
          </a:p>
        </p:txBody>
      </p:sp>
      <p:sp>
        <p:nvSpPr>
          <p:cNvPr id="29716" name="Text Box 20"/>
          <p:cNvSpPr txBox="1">
            <a:spLocks noChangeArrowheads="1"/>
          </p:cNvSpPr>
          <p:nvPr/>
        </p:nvSpPr>
        <p:spPr bwMode="auto">
          <a:xfrm>
            <a:off x="2209800" y="2667000"/>
            <a:ext cx="236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Times New Roman" panose="02020603050405020304" pitchFamily="18" charset="0"/>
                <a:cs typeface="Times New Roman" panose="02020603050405020304" pitchFamily="18" charset="0"/>
              </a:rPr>
              <a:t>regarded as</a:t>
            </a:r>
          </a:p>
        </p:txBody>
      </p:sp>
      <p:sp>
        <p:nvSpPr>
          <p:cNvPr id="29717" name="Text Box 21"/>
          <p:cNvSpPr txBox="1">
            <a:spLocks noChangeArrowheads="1"/>
          </p:cNvSpPr>
          <p:nvPr/>
        </p:nvSpPr>
        <p:spPr bwMode="auto">
          <a:xfrm>
            <a:off x="3048000" y="3733800"/>
            <a:ext cx="342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Times New Roman" panose="02020603050405020304" pitchFamily="18" charset="0"/>
                <a:cs typeface="Times New Roman" panose="02020603050405020304" pitchFamily="18" charset="0"/>
              </a:rPr>
              <a:t>pay attention to</a:t>
            </a:r>
          </a:p>
        </p:txBody>
      </p:sp>
      <p:sp>
        <p:nvSpPr>
          <p:cNvPr id="29718" name="Text Box 22"/>
          <p:cNvSpPr txBox="1">
            <a:spLocks noChangeArrowheads="1"/>
          </p:cNvSpPr>
          <p:nvPr/>
        </p:nvSpPr>
        <p:spPr bwMode="auto">
          <a:xfrm>
            <a:off x="5257800" y="4953000"/>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Times New Roman" panose="02020603050405020304" pitchFamily="18" charset="0"/>
                <a:cs typeface="Times New Roman" panose="02020603050405020304" pitchFamily="18" charset="0"/>
              </a:rPr>
              <a:t>at times</a:t>
            </a:r>
          </a:p>
        </p:txBody>
      </p:sp>
      <p:sp>
        <p:nvSpPr>
          <p:cNvPr id="29719" name="Text Box 23"/>
          <p:cNvSpPr txBox="1">
            <a:spLocks noChangeArrowheads="1"/>
          </p:cNvSpPr>
          <p:nvPr/>
        </p:nvSpPr>
        <p:spPr bwMode="auto">
          <a:xfrm>
            <a:off x="3200400" y="4419600"/>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Times New Roman" panose="02020603050405020304" pitchFamily="18" charset="0"/>
                <a:cs typeface="Times New Roman" panose="02020603050405020304" pitchFamily="18" charset="0"/>
              </a:rPr>
              <a:t>compares</a:t>
            </a:r>
          </a:p>
        </p:txBody>
      </p:sp>
      <p:sp>
        <p:nvSpPr>
          <p:cNvPr id="29720" name="Text Box 24"/>
          <p:cNvSpPr txBox="1">
            <a:spLocks noChangeArrowheads="1"/>
          </p:cNvSpPr>
          <p:nvPr/>
        </p:nvSpPr>
        <p:spPr bwMode="auto">
          <a:xfrm>
            <a:off x="6172200" y="4343400"/>
            <a:ext cx="1828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FF3300"/>
                </a:solidFill>
                <a:latin typeface="Times New Roman" panose="02020603050405020304" pitchFamily="18" charset="0"/>
                <a:cs typeface="Times New Roman" panose="02020603050405020304" pitchFamily="18" charset="0"/>
              </a:rPr>
              <a:t>to</a:t>
            </a:r>
          </a:p>
        </p:txBody>
      </p:sp>
    </p:spTree>
  </p:cSld>
  <p:clrMapOvr>
    <a:masterClrMapping/>
  </p:clrMapOvr>
  <p:transition spd="med">
    <p:newsflash/>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9712"/>
                                        </p:tgtEl>
                                        <p:attrNameLst>
                                          <p:attrName>style.visibility</p:attrName>
                                        </p:attrNameLst>
                                      </p:cBhvr>
                                      <p:to>
                                        <p:strVal val="visible"/>
                                      </p:to>
                                    </p:set>
                                    <p:animEffect transition="in" filter="wedge">
                                      <p:cBhvr>
                                        <p:cTn id="7" dur="2000"/>
                                        <p:tgtEl>
                                          <p:spTgt spid="29712"/>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29713"/>
                                        </p:tgtEl>
                                        <p:attrNameLst>
                                          <p:attrName>style.visibility</p:attrName>
                                        </p:attrNameLst>
                                      </p:cBhvr>
                                      <p:to>
                                        <p:strVal val="visible"/>
                                      </p:to>
                                    </p:set>
                                    <p:animEffect transition="in" filter="wedge">
                                      <p:cBhvr>
                                        <p:cTn id="10" dur="2000"/>
                                        <p:tgtEl>
                                          <p:spTgt spid="29713"/>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29714"/>
                                        </p:tgtEl>
                                        <p:attrNameLst>
                                          <p:attrName>style.visibility</p:attrName>
                                        </p:attrNameLst>
                                      </p:cBhvr>
                                      <p:to>
                                        <p:strVal val="visible"/>
                                      </p:to>
                                    </p:set>
                                    <p:animEffect transition="in" filter="wedge">
                                      <p:cBhvr>
                                        <p:cTn id="15" dur="2000"/>
                                        <p:tgtEl>
                                          <p:spTgt spid="29714"/>
                                        </p:tgtEl>
                                      </p:cBhvr>
                                    </p:animEffect>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29715"/>
                                        </p:tgtEl>
                                        <p:attrNameLst>
                                          <p:attrName>style.visibility</p:attrName>
                                        </p:attrNameLst>
                                      </p:cBhvr>
                                      <p:to>
                                        <p:strVal val="visible"/>
                                      </p:to>
                                    </p:set>
                                    <p:anim to="" calcmode="lin" valueType="num">
                                      <p:cBhvr>
                                        <p:cTn id="20" dur="1" fill="hold"/>
                                        <p:tgtEl>
                                          <p:spTgt spid="29715"/>
                                        </p:tgtEl>
                                      </p:cBhvr>
                                    </p:anim>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29716"/>
                                        </p:tgtEl>
                                        <p:attrNameLst>
                                          <p:attrName>style.visibility</p:attrName>
                                        </p:attrNameLst>
                                      </p:cBhvr>
                                      <p:to>
                                        <p:strVal val="visible"/>
                                      </p:to>
                                    </p:set>
                                    <p:anim calcmode="lin" valueType="num">
                                      <p:cBhvr>
                                        <p:cTn id="25" dur="1000" fill="hold"/>
                                        <p:tgtEl>
                                          <p:spTgt spid="29716"/>
                                        </p:tgtEl>
                                        <p:attrNameLst>
                                          <p:attrName>ppt_x</p:attrName>
                                        </p:attrNameLst>
                                      </p:cBhvr>
                                      <p:tavLst>
                                        <p:tav tm="0">
                                          <p:val>
                                            <p:strVal val="#ppt_x-.2"/>
                                          </p:val>
                                        </p:tav>
                                        <p:tav tm="100000">
                                          <p:val>
                                            <p:strVal val="#ppt_x"/>
                                          </p:val>
                                        </p:tav>
                                      </p:tavLst>
                                    </p:anim>
                                    <p:anim calcmode="lin" valueType="num">
                                      <p:cBhvr>
                                        <p:cTn id="26" dur="1000" fill="hold"/>
                                        <p:tgtEl>
                                          <p:spTgt spid="2971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9716"/>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29717"/>
                                        </p:tgtEl>
                                        <p:attrNameLst>
                                          <p:attrName>style.visibility</p:attrName>
                                        </p:attrNameLst>
                                      </p:cBhvr>
                                      <p:to>
                                        <p:strVal val="visible"/>
                                      </p:to>
                                    </p:set>
                                    <p:anim calcmode="lin" valueType="num">
                                      <p:cBhvr>
                                        <p:cTn id="32" dur="1000" fill="hold"/>
                                        <p:tgtEl>
                                          <p:spTgt spid="29717"/>
                                        </p:tgtEl>
                                        <p:attrNameLst>
                                          <p:attrName>ppt_x</p:attrName>
                                        </p:attrNameLst>
                                      </p:cBhvr>
                                      <p:tavLst>
                                        <p:tav tm="0">
                                          <p:val>
                                            <p:strVal val="#ppt_x-.2"/>
                                          </p:val>
                                        </p:tav>
                                        <p:tav tm="100000">
                                          <p:val>
                                            <p:strVal val="#ppt_x"/>
                                          </p:val>
                                        </p:tav>
                                      </p:tavLst>
                                    </p:anim>
                                    <p:anim calcmode="lin" valueType="num">
                                      <p:cBhvr>
                                        <p:cTn id="33" dur="1000" fill="hold"/>
                                        <p:tgtEl>
                                          <p:spTgt spid="29717"/>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9717"/>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29719"/>
                                        </p:tgtEl>
                                        <p:attrNameLst>
                                          <p:attrName>style.visibility</p:attrName>
                                        </p:attrNameLst>
                                      </p:cBhvr>
                                      <p:to>
                                        <p:strVal val="visible"/>
                                      </p:to>
                                    </p:set>
                                    <p:anim calcmode="lin" valueType="num">
                                      <p:cBhvr>
                                        <p:cTn id="39" dur="1000" fill="hold"/>
                                        <p:tgtEl>
                                          <p:spTgt spid="29719"/>
                                        </p:tgtEl>
                                        <p:attrNameLst>
                                          <p:attrName>ppt_x</p:attrName>
                                        </p:attrNameLst>
                                      </p:cBhvr>
                                      <p:tavLst>
                                        <p:tav tm="0">
                                          <p:val>
                                            <p:strVal val="#ppt_x-.2"/>
                                          </p:val>
                                        </p:tav>
                                        <p:tav tm="100000">
                                          <p:val>
                                            <p:strVal val="#ppt_x"/>
                                          </p:val>
                                        </p:tav>
                                      </p:tavLst>
                                    </p:anim>
                                    <p:anim calcmode="lin" valueType="num">
                                      <p:cBhvr>
                                        <p:cTn id="40" dur="1000" fill="hold"/>
                                        <p:tgtEl>
                                          <p:spTgt spid="29719"/>
                                        </p:tgtEl>
                                        <p:attrNameLst>
                                          <p:attrName>ppt_y</p:attrName>
                                        </p:attrNameLst>
                                      </p:cBhvr>
                                      <p:tavLst>
                                        <p:tav tm="0">
                                          <p:val>
                                            <p:strVal val="#ppt_y"/>
                                          </p:val>
                                        </p:tav>
                                        <p:tav tm="100000">
                                          <p:val>
                                            <p:strVal val="#ppt_y"/>
                                          </p:val>
                                        </p:tav>
                                      </p:tavLst>
                                    </p:anim>
                                    <p:animEffect transition="in" filter="wipe(right)" prLst="gradientSize: 0.1">
                                      <p:cBhvr>
                                        <p:cTn id="41" dur="1000"/>
                                        <p:tgtEl>
                                          <p:spTgt spid="29719"/>
                                        </p:tgtEl>
                                      </p:cBhvr>
                                    </p:animEffect>
                                  </p:childTnLst>
                                </p:cTn>
                              </p:par>
                              <p:par>
                                <p:cTn id="42" presetID="29" presetClass="entr" presetSubtype="0" fill="hold" grpId="0" nodeType="withEffect">
                                  <p:stCondLst>
                                    <p:cond delay="0"/>
                                  </p:stCondLst>
                                  <p:childTnLst>
                                    <p:set>
                                      <p:cBhvr>
                                        <p:cTn id="43" dur="1" fill="hold">
                                          <p:stCondLst>
                                            <p:cond delay="0"/>
                                          </p:stCondLst>
                                        </p:cTn>
                                        <p:tgtEl>
                                          <p:spTgt spid="29720"/>
                                        </p:tgtEl>
                                        <p:attrNameLst>
                                          <p:attrName>style.visibility</p:attrName>
                                        </p:attrNameLst>
                                      </p:cBhvr>
                                      <p:to>
                                        <p:strVal val="visible"/>
                                      </p:to>
                                    </p:set>
                                    <p:anim calcmode="lin" valueType="num">
                                      <p:cBhvr>
                                        <p:cTn id="44" dur="1000" fill="hold"/>
                                        <p:tgtEl>
                                          <p:spTgt spid="29720"/>
                                        </p:tgtEl>
                                        <p:attrNameLst>
                                          <p:attrName>ppt_x</p:attrName>
                                        </p:attrNameLst>
                                      </p:cBhvr>
                                      <p:tavLst>
                                        <p:tav tm="0">
                                          <p:val>
                                            <p:strVal val="#ppt_x-.2"/>
                                          </p:val>
                                        </p:tav>
                                        <p:tav tm="100000">
                                          <p:val>
                                            <p:strVal val="#ppt_x"/>
                                          </p:val>
                                        </p:tav>
                                      </p:tavLst>
                                    </p:anim>
                                    <p:anim calcmode="lin" valueType="num">
                                      <p:cBhvr>
                                        <p:cTn id="45" dur="1000" fill="hold"/>
                                        <p:tgtEl>
                                          <p:spTgt spid="29720"/>
                                        </p:tgtEl>
                                        <p:attrNameLst>
                                          <p:attrName>ppt_y</p:attrName>
                                        </p:attrNameLst>
                                      </p:cBhvr>
                                      <p:tavLst>
                                        <p:tav tm="0">
                                          <p:val>
                                            <p:strVal val="#ppt_y"/>
                                          </p:val>
                                        </p:tav>
                                        <p:tav tm="100000">
                                          <p:val>
                                            <p:strVal val="#ppt_y"/>
                                          </p:val>
                                        </p:tav>
                                      </p:tavLst>
                                    </p:anim>
                                    <p:animEffect transition="in" filter="wipe(right)" prLst="gradientSize: 0.1">
                                      <p:cBhvr>
                                        <p:cTn id="46" dur="1000"/>
                                        <p:tgtEl>
                                          <p:spTgt spid="29720"/>
                                        </p:tgtEl>
                                      </p:cBhvr>
                                    </p:animEffect>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grpId="0" nodeType="clickEffect">
                                  <p:stCondLst>
                                    <p:cond delay="0"/>
                                  </p:stCondLst>
                                  <p:childTnLst>
                                    <p:set>
                                      <p:cBhvr>
                                        <p:cTn id="50" dur="1" fill="hold">
                                          <p:stCondLst>
                                            <p:cond delay="0"/>
                                          </p:stCondLst>
                                        </p:cTn>
                                        <p:tgtEl>
                                          <p:spTgt spid="29718"/>
                                        </p:tgtEl>
                                        <p:attrNameLst>
                                          <p:attrName>style.visibility</p:attrName>
                                        </p:attrNameLst>
                                      </p:cBhvr>
                                      <p:to>
                                        <p:strVal val="visible"/>
                                      </p:to>
                                    </p:set>
                                    <p:anim calcmode="lin" valueType="num">
                                      <p:cBhvr>
                                        <p:cTn id="51" dur="1000" fill="hold"/>
                                        <p:tgtEl>
                                          <p:spTgt spid="29718"/>
                                        </p:tgtEl>
                                        <p:attrNameLst>
                                          <p:attrName>ppt_x</p:attrName>
                                        </p:attrNameLst>
                                      </p:cBhvr>
                                      <p:tavLst>
                                        <p:tav tm="0">
                                          <p:val>
                                            <p:strVal val="#ppt_x-.2"/>
                                          </p:val>
                                        </p:tav>
                                        <p:tav tm="100000">
                                          <p:val>
                                            <p:strVal val="#ppt_x"/>
                                          </p:val>
                                        </p:tav>
                                      </p:tavLst>
                                    </p:anim>
                                    <p:anim calcmode="lin" valueType="num">
                                      <p:cBhvr>
                                        <p:cTn id="52" dur="1000" fill="hold"/>
                                        <p:tgtEl>
                                          <p:spTgt spid="29718"/>
                                        </p:tgtEl>
                                        <p:attrNameLst>
                                          <p:attrName>ppt_y</p:attrName>
                                        </p:attrNameLst>
                                      </p:cBhvr>
                                      <p:tavLst>
                                        <p:tav tm="0">
                                          <p:val>
                                            <p:strVal val="#ppt_y"/>
                                          </p:val>
                                        </p:tav>
                                        <p:tav tm="100000">
                                          <p:val>
                                            <p:strVal val="#ppt_y"/>
                                          </p:val>
                                        </p:tav>
                                      </p:tavLst>
                                    </p:anim>
                                    <p:animEffect transition="in" filter="wipe(right)" prLst="gradientSize: 0.1">
                                      <p:cBhvr>
                                        <p:cTn id="53" dur="10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2" grpId="0" animBg="1"/>
      <p:bldP spid="29713" grpId="0"/>
      <p:bldP spid="29714" grpId="0"/>
      <p:bldP spid="29715" grpId="0"/>
      <p:bldP spid="29716" grpId="0"/>
      <p:bldP spid="29717" grpId="0"/>
      <p:bldP spid="29718" grpId="0"/>
      <p:bldP spid="29719" grpId="0"/>
      <p:bldP spid="297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2"/>
          <p:cNvSpPr txBox="1">
            <a:spLocks noChangeArrowheads="1"/>
          </p:cNvSpPr>
          <p:nvPr/>
        </p:nvSpPr>
        <p:spPr bwMode="auto">
          <a:xfrm>
            <a:off x="381000" y="685800"/>
            <a:ext cx="8305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Tx/>
              <a:buAutoNum type="arabicPlain" startAt="3"/>
            </a:pPr>
            <a:r>
              <a:rPr lang="en-US" altLang="zh-CN" sz="2400" b="1">
                <a:latin typeface="Arial" panose="020B0604020202020204" pitchFamily="34" charset="0"/>
              </a:rPr>
              <a:t>Write a passage with the title </a:t>
            </a:r>
            <a:r>
              <a:rPr lang="en-US" altLang="zh-CN" sz="2400" b="1" i="1">
                <a:latin typeface="Arial" panose="020B0604020202020204" pitchFamily="34" charset="0"/>
              </a:rPr>
              <a:t>Different Cultures, Different Meanings</a:t>
            </a:r>
            <a:r>
              <a:rPr lang="en-US" altLang="zh-CN" sz="2400" b="1">
                <a:latin typeface="Arial" panose="020B0604020202020204" pitchFamily="34" charset="0"/>
              </a:rPr>
              <a:t> based on the table. You can add more items.</a:t>
            </a:r>
          </a:p>
        </p:txBody>
      </p:sp>
      <p:graphicFrame>
        <p:nvGraphicFramePr>
          <p:cNvPr id="28780" name="Group 108"/>
          <p:cNvGraphicFramePr>
            <a:graphicFrameLocks noGrp="1"/>
          </p:cNvGraphicFramePr>
          <p:nvPr/>
        </p:nvGraphicFramePr>
        <p:xfrm>
          <a:off x="1066800" y="2133600"/>
          <a:ext cx="6172200" cy="4505730"/>
        </p:xfrm>
        <a:graphic>
          <a:graphicData uri="http://schemas.openxmlformats.org/drawingml/2006/table">
            <a:tbl>
              <a:tblPr/>
              <a:tblGrid>
                <a:gridCol w="1995488">
                  <a:extLst>
                    <a:ext uri="{9D8B030D-6E8A-4147-A177-3AD203B41FA5}">
                      <a16:colId xmlns:a16="http://schemas.microsoft.com/office/drawing/2014/main" val="20000"/>
                    </a:ext>
                  </a:extLst>
                </a:gridCol>
                <a:gridCol w="2119312">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126173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Plant and animal</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In Chinese culture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In western culture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alpha val="48000"/>
                      </a:srgbClr>
                    </a:solidFill>
                  </a:tcPr>
                </a:tc>
                <a:extLst>
                  <a:ext uri="{0D108BD9-81ED-4DB2-BD59-A6C34878D82A}">
                    <a16:rowId xmlns:a16="http://schemas.microsoft.com/office/drawing/2014/main" val="10000"/>
                  </a:ext>
                </a:extLst>
              </a:tr>
              <a:tr h="896011">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peacock</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goodness/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beauty/peace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pride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alpha val="48000"/>
                      </a:srgbClr>
                    </a:solidFill>
                  </a:tcPr>
                </a:tc>
                <a:extLst>
                  <a:ext uri="{0D108BD9-81ED-4DB2-BD59-A6C34878D82A}">
                    <a16:rowId xmlns:a16="http://schemas.microsoft.com/office/drawing/2014/main" val="10001"/>
                  </a:ext>
                </a:extLst>
              </a:tr>
              <a:tr h="896011">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bat</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long life/</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happiness</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bad luck</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alpha val="48000"/>
                      </a:srgbClr>
                    </a:solidFill>
                  </a:tcPr>
                </a:tc>
                <a:extLst>
                  <a:ext uri="{0D108BD9-81ED-4DB2-BD59-A6C34878D82A}">
                    <a16:rowId xmlns:a16="http://schemas.microsoft.com/office/drawing/2014/main" val="10002"/>
                  </a:ext>
                </a:extLst>
              </a:tr>
              <a:tr h="896011">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bamboo</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happiness/</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peace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wisdom/</a:t>
                      </a:r>
                    </a:p>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power</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CC">
                        <a:alpha val="48000"/>
                      </a:srgbClr>
                    </a:solidFill>
                  </a:tcPr>
                </a:tc>
                <a:extLst>
                  <a:ext uri="{0D108BD9-81ED-4DB2-BD59-A6C34878D82A}">
                    <a16:rowId xmlns:a16="http://schemas.microsoft.com/office/drawing/2014/main" val="10003"/>
                  </a:ext>
                </a:extLst>
              </a:tr>
              <a:tr h="55556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3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alpha val="48000"/>
                      </a:srgbClr>
                    </a:solidFill>
                  </a:tcPr>
                </a:tc>
                <a:extLst>
                  <a:ext uri="{0D108BD9-81ED-4DB2-BD59-A6C34878D82A}">
                    <a16:rowId xmlns:a16="http://schemas.microsoft.com/office/drawing/2014/main" val="10004"/>
                  </a:ext>
                </a:extLst>
              </a:tr>
            </a:tbl>
          </a:graphicData>
        </a:graphic>
      </p:graphicFrame>
      <p:sp>
        <p:nvSpPr>
          <p:cNvPr id="15389" name="Text Box 40"/>
          <p:cNvSpPr txBox="1">
            <a:spLocks noChangeArrowheads="1"/>
          </p:cNvSpPr>
          <p:nvPr/>
        </p:nvSpPr>
        <p:spPr bwMode="auto">
          <a:xfrm>
            <a:off x="3886200" y="1371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endParaRPr lang="zh-CN" altLang="zh-CN" b="1"/>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780"/>
                                        </p:tgtEl>
                                        <p:attrNameLst>
                                          <p:attrName>style.visibility</p:attrName>
                                        </p:attrNameLst>
                                      </p:cBhvr>
                                      <p:to>
                                        <p:strVal val="visible"/>
                                      </p:to>
                                    </p:set>
                                    <p:animEffect transition="in" filter="fade">
                                      <p:cBhvr>
                                        <p:cTn id="7" dur="1000"/>
                                        <p:tgtEl>
                                          <p:spTgt spid="28780"/>
                                        </p:tgtEl>
                                      </p:cBhvr>
                                    </p:animEffect>
                                    <p:anim calcmode="lin" valueType="num">
                                      <p:cBhvr>
                                        <p:cTn id="8" dur="1000" fill="hold"/>
                                        <p:tgtEl>
                                          <p:spTgt spid="28780"/>
                                        </p:tgtEl>
                                        <p:attrNameLst>
                                          <p:attrName>ppt_x</p:attrName>
                                        </p:attrNameLst>
                                      </p:cBhvr>
                                      <p:tavLst>
                                        <p:tav tm="0">
                                          <p:val>
                                            <p:strVal val="#ppt_x"/>
                                          </p:val>
                                        </p:tav>
                                        <p:tav tm="100000">
                                          <p:val>
                                            <p:strVal val="#ppt_x"/>
                                          </p:val>
                                        </p:tav>
                                      </p:tavLst>
                                    </p:anim>
                                    <p:anim calcmode="lin" valueType="num">
                                      <p:cBhvr>
                                        <p:cTn id="9" dur="1000" fill="hold"/>
                                        <p:tgtEl>
                                          <p:spTgt spid="287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685800" y="1371600"/>
            <a:ext cx="7772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 typeface="Wingdings" panose="05000000000000000000" pitchFamily="2" charset="2"/>
              <a:buChar char="u"/>
            </a:pPr>
            <a:r>
              <a:rPr lang="en-US" altLang="zh-CN" sz="2800" b="1" dirty="0">
                <a:solidFill>
                  <a:srgbClr val="0000FF"/>
                </a:solidFill>
                <a:latin typeface="Times New Roman" panose="02020603050405020304" pitchFamily="18" charset="0"/>
                <a:cs typeface="Times New Roman" panose="02020603050405020304" pitchFamily="18" charset="0"/>
              </a:rPr>
              <a:t>Discuss in groups to get the fact and supporting ideas.</a:t>
            </a:r>
          </a:p>
        </p:txBody>
      </p:sp>
      <p:sp>
        <p:nvSpPr>
          <p:cNvPr id="61445" name="Text Box 5"/>
          <p:cNvSpPr txBox="1">
            <a:spLocks noChangeArrowheads="1"/>
          </p:cNvSpPr>
          <p:nvPr/>
        </p:nvSpPr>
        <p:spPr bwMode="auto">
          <a:xfrm>
            <a:off x="685800" y="25146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 typeface="Wingdings" panose="05000000000000000000" pitchFamily="2" charset="2"/>
              <a:buChar char="u"/>
            </a:pPr>
            <a:r>
              <a:rPr lang="en-US" altLang="zh-CN" sz="2400" b="1" dirty="0">
                <a:solidFill>
                  <a:srgbClr val="0000FF"/>
                </a:solidFill>
                <a:latin typeface="Times New Roman" panose="02020603050405020304" pitchFamily="18" charset="0"/>
                <a:cs typeface="Times New Roman" panose="02020603050405020304" pitchFamily="18" charset="0"/>
              </a:rPr>
              <a:t>Draw your draft.</a:t>
            </a:r>
          </a:p>
        </p:txBody>
      </p:sp>
      <p:sp>
        <p:nvSpPr>
          <p:cNvPr id="61446" name="Text Box 6"/>
          <p:cNvSpPr txBox="1">
            <a:spLocks noChangeArrowheads="1"/>
          </p:cNvSpPr>
          <p:nvPr/>
        </p:nvSpPr>
        <p:spPr bwMode="auto">
          <a:xfrm>
            <a:off x="685800" y="3124200"/>
            <a:ext cx="8001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 typeface="Wingdings" panose="05000000000000000000" pitchFamily="2" charset="2"/>
              <a:buChar char="u"/>
            </a:pPr>
            <a:r>
              <a:rPr lang="en-US" altLang="zh-CN" sz="2400" b="1" dirty="0">
                <a:solidFill>
                  <a:srgbClr val="0000FF"/>
                </a:solidFill>
                <a:latin typeface="Times New Roman" panose="02020603050405020304" pitchFamily="18" charset="0"/>
                <a:cs typeface="Times New Roman" panose="02020603050405020304" pitchFamily="18" charset="0"/>
              </a:rPr>
              <a:t>The phrases in 1b may help you!</a:t>
            </a:r>
          </a:p>
          <a:p>
            <a:pPr eaLnBrk="1" hangingPunct="1">
              <a:spcBef>
                <a:spcPct val="50000"/>
              </a:spcBef>
            </a:pPr>
            <a:r>
              <a:rPr lang="en-US" altLang="zh-CN" sz="2400" b="1" dirty="0">
                <a:solidFill>
                  <a:srgbClr val="FF6600"/>
                </a:solidFill>
                <a:latin typeface="Times New Roman" panose="02020603050405020304" pitchFamily="18" charset="0"/>
                <a:cs typeface="Times New Roman" panose="02020603050405020304" pitchFamily="18" charset="0"/>
              </a:rPr>
              <a:t>stand for, regard/consider…as, a symbol of, have positive/negative meaning…</a:t>
            </a:r>
          </a:p>
        </p:txBody>
      </p:sp>
      <p:sp>
        <p:nvSpPr>
          <p:cNvPr id="61447" name="Text Box 7"/>
          <p:cNvSpPr txBox="1">
            <a:spLocks noChangeArrowheads="1"/>
          </p:cNvSpPr>
          <p:nvPr/>
        </p:nvSpPr>
        <p:spPr bwMode="auto">
          <a:xfrm>
            <a:off x="685800" y="5334000"/>
            <a:ext cx="464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 typeface="Wingdings" panose="05000000000000000000" pitchFamily="2" charset="2"/>
              <a:buChar char="u"/>
            </a:pPr>
            <a:r>
              <a:rPr lang="en-US" altLang="zh-CN" sz="2400" b="1" dirty="0">
                <a:solidFill>
                  <a:srgbClr val="0000FF"/>
                </a:solidFill>
                <a:latin typeface="Times New Roman" panose="02020603050405020304" pitchFamily="18" charset="0"/>
                <a:cs typeface="Times New Roman" panose="02020603050405020304" pitchFamily="18" charset="0"/>
              </a:rPr>
              <a:t>Don’t forget the </a:t>
            </a:r>
            <a:r>
              <a:rPr lang="en-US" altLang="zh-CN" sz="2400" b="1" i="1" dirty="0">
                <a:solidFill>
                  <a:srgbClr val="0000FF"/>
                </a:solidFill>
                <a:latin typeface="Times New Roman" panose="02020603050405020304" pitchFamily="18" charset="0"/>
                <a:cs typeface="Times New Roman" panose="02020603050405020304" pitchFamily="18" charset="0"/>
              </a:rPr>
              <a:t>conj.</a:t>
            </a:r>
            <a:r>
              <a:rPr lang="en-US" altLang="zh-CN" sz="2400" b="1" dirty="0">
                <a:solidFill>
                  <a:srgbClr val="0000FF"/>
                </a:solidFill>
                <a:latin typeface="Times New Roman" panose="02020603050405020304" pitchFamily="18" charset="0"/>
                <a:cs typeface="Times New Roman" panose="02020603050405020304" pitchFamily="18" charset="0"/>
              </a:rPr>
              <a:t> </a:t>
            </a:r>
          </a:p>
        </p:txBody>
      </p:sp>
      <p:sp>
        <p:nvSpPr>
          <p:cNvPr id="61448" name="Text Box 8"/>
          <p:cNvSpPr txBox="1">
            <a:spLocks noChangeArrowheads="1"/>
          </p:cNvSpPr>
          <p:nvPr/>
        </p:nvSpPr>
        <p:spPr bwMode="auto">
          <a:xfrm>
            <a:off x="685800" y="4648200"/>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 typeface="Wingdings" panose="05000000000000000000" pitchFamily="2" charset="2"/>
              <a:buChar char="u"/>
            </a:pPr>
            <a:r>
              <a:rPr lang="en-US" altLang="zh-CN" sz="2400" b="1" dirty="0">
                <a:solidFill>
                  <a:srgbClr val="0000FF"/>
                </a:solidFill>
                <a:latin typeface="Times New Roman" panose="02020603050405020304" pitchFamily="18" charset="0"/>
                <a:cs typeface="Times New Roman" panose="02020603050405020304" pitchFamily="18" charset="0"/>
              </a:rPr>
              <a:t>Compose your writing.</a:t>
            </a:r>
          </a:p>
        </p:txBody>
      </p:sp>
      <p:sp>
        <p:nvSpPr>
          <p:cNvPr id="61449" name="Text Box 9"/>
          <p:cNvSpPr txBox="1">
            <a:spLocks noChangeArrowheads="1"/>
          </p:cNvSpPr>
          <p:nvPr/>
        </p:nvSpPr>
        <p:spPr bwMode="auto">
          <a:xfrm>
            <a:off x="685800" y="6096000"/>
            <a:ext cx="495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 typeface="Wingdings" panose="05000000000000000000" pitchFamily="2" charset="2"/>
              <a:buChar char="u"/>
            </a:pPr>
            <a:r>
              <a:rPr lang="en-US" altLang="zh-CN" sz="2400" b="1" dirty="0">
                <a:solidFill>
                  <a:srgbClr val="0000FF"/>
                </a:solidFill>
                <a:latin typeface="Times New Roman" panose="02020603050405020304" pitchFamily="18" charset="0"/>
                <a:cs typeface="Times New Roman" panose="02020603050405020304" pitchFamily="18" charset="0"/>
              </a:rPr>
              <a:t>Check your spelling, tense etc.</a:t>
            </a:r>
          </a:p>
        </p:txBody>
      </p:sp>
      <p:sp>
        <p:nvSpPr>
          <p:cNvPr id="61452" name="Text Box 12"/>
          <p:cNvSpPr txBox="1">
            <a:spLocks noChangeArrowheads="1"/>
          </p:cNvSpPr>
          <p:nvPr/>
        </p:nvSpPr>
        <p:spPr bwMode="auto">
          <a:xfrm>
            <a:off x="1447800" y="609600"/>
            <a:ext cx="7696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3600" b="1" dirty="0">
                <a:solidFill>
                  <a:srgbClr val="FF3300"/>
                </a:solidFill>
                <a:latin typeface="Times New Roman" panose="02020603050405020304" pitchFamily="18" charset="0"/>
                <a:cs typeface="Times New Roman" panose="02020603050405020304" pitchFamily="18" charset="0"/>
              </a:rPr>
              <a:t>How to write your composition</a:t>
            </a:r>
          </a:p>
        </p:txBody>
      </p:sp>
      <p:sp>
        <p:nvSpPr>
          <p:cNvPr id="61453" name="AutoShape 13"/>
          <p:cNvSpPr>
            <a:spLocks noChangeArrowheads="1"/>
          </p:cNvSpPr>
          <p:nvPr/>
        </p:nvSpPr>
        <p:spPr bwMode="auto">
          <a:xfrm>
            <a:off x="5562600" y="4495800"/>
            <a:ext cx="2971800" cy="990600"/>
          </a:xfrm>
          <a:prstGeom prst="cloudCallout">
            <a:avLst>
              <a:gd name="adj1" fmla="val -94069"/>
              <a:gd name="adj2" fmla="val 71472"/>
            </a:avLst>
          </a:prstGeom>
          <a:solidFill>
            <a:srgbClr val="FFFF00"/>
          </a:solidFill>
          <a:ln w="9525">
            <a:solidFill>
              <a:schemeClr val="tx1"/>
            </a:solidFill>
            <a:round/>
          </a:ln>
        </p:spPr>
        <p:txBody>
          <a:bodyPr/>
          <a:lstStyle/>
          <a:p>
            <a:pPr algn="ctr"/>
            <a:endParaRPr lang="zh-CN" altLang="zh-CN">
              <a:latin typeface="Times New Roman" panose="02020603050405020304" pitchFamily="18" charset="0"/>
              <a:cs typeface="Times New Roman" panose="02020603050405020304" pitchFamily="18" charset="0"/>
            </a:endParaRPr>
          </a:p>
        </p:txBody>
      </p:sp>
      <p:sp>
        <p:nvSpPr>
          <p:cNvPr id="61454" name="Text Box 14"/>
          <p:cNvSpPr txBox="1">
            <a:spLocks noChangeArrowheads="1"/>
          </p:cNvSpPr>
          <p:nvPr/>
        </p:nvSpPr>
        <p:spPr bwMode="auto">
          <a:xfrm>
            <a:off x="5867400" y="4724400"/>
            <a:ext cx="281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6600"/>
                </a:solidFill>
                <a:latin typeface="Times New Roman" panose="02020603050405020304" pitchFamily="18" charset="0"/>
                <a:cs typeface="Times New Roman" panose="02020603050405020304" pitchFamily="18" charset="0"/>
              </a:rPr>
              <a:t>but, while, however</a:t>
            </a:r>
          </a:p>
        </p:txBody>
      </p:sp>
    </p:spTree>
  </p:cSld>
  <p:clrMapOvr>
    <a:masterClrMapping/>
  </p:clrMapOvr>
  <p:transition spd="med">
    <p:cover dir="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iterate type="lt">
                                    <p:tmPct val="0"/>
                                  </p:iterate>
                                  <p:childTnLst>
                                    <p:animRot by="21600000">
                                      <p:cBhvr>
                                        <p:cTn id="6" dur="2000" fill="hold"/>
                                        <p:tgtEl>
                                          <p:spTgt spid="6145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61444"/>
                                        </p:tgtEl>
                                        <p:attrNameLst>
                                          <p:attrName>style.visibility</p:attrName>
                                        </p:attrNameLst>
                                      </p:cBhvr>
                                      <p:to>
                                        <p:strVal val="visible"/>
                                      </p:to>
                                    </p:set>
                                    <p:animEffect transition="in" filter="fade">
                                      <p:cBhvr>
                                        <p:cTn id="11" dur="1000"/>
                                        <p:tgtEl>
                                          <p:spTgt spid="61444"/>
                                        </p:tgtEl>
                                      </p:cBhvr>
                                    </p:animEffect>
                                    <p:anim calcmode="lin" valueType="num">
                                      <p:cBhvr>
                                        <p:cTn id="12" dur="1000" fill="hold"/>
                                        <p:tgtEl>
                                          <p:spTgt spid="61444"/>
                                        </p:tgtEl>
                                        <p:attrNameLst>
                                          <p:attrName>ppt_x</p:attrName>
                                        </p:attrNameLst>
                                      </p:cBhvr>
                                      <p:tavLst>
                                        <p:tav tm="0">
                                          <p:val>
                                            <p:strVal val="#ppt_x"/>
                                          </p:val>
                                        </p:tav>
                                        <p:tav tm="100000">
                                          <p:val>
                                            <p:strVal val="#ppt_x"/>
                                          </p:val>
                                        </p:tav>
                                      </p:tavLst>
                                    </p:anim>
                                    <p:anim calcmode="lin" valueType="num">
                                      <p:cBhvr>
                                        <p:cTn id="13" dur="1000" fill="hold"/>
                                        <p:tgtEl>
                                          <p:spTgt spid="6144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61445"/>
                                        </p:tgtEl>
                                        <p:attrNameLst>
                                          <p:attrName>style.visibility</p:attrName>
                                        </p:attrNameLst>
                                      </p:cBhvr>
                                      <p:to>
                                        <p:strVal val="visible"/>
                                      </p:to>
                                    </p:set>
                                    <p:animEffect transition="in" filter="fade">
                                      <p:cBhvr>
                                        <p:cTn id="18" dur="1000"/>
                                        <p:tgtEl>
                                          <p:spTgt spid="61445"/>
                                        </p:tgtEl>
                                      </p:cBhvr>
                                    </p:animEffect>
                                    <p:anim calcmode="lin" valueType="num">
                                      <p:cBhvr>
                                        <p:cTn id="19" dur="1000" fill="hold"/>
                                        <p:tgtEl>
                                          <p:spTgt spid="61445"/>
                                        </p:tgtEl>
                                        <p:attrNameLst>
                                          <p:attrName>ppt_x</p:attrName>
                                        </p:attrNameLst>
                                      </p:cBhvr>
                                      <p:tavLst>
                                        <p:tav tm="0">
                                          <p:val>
                                            <p:strVal val="#ppt_x"/>
                                          </p:val>
                                        </p:tav>
                                        <p:tav tm="100000">
                                          <p:val>
                                            <p:strVal val="#ppt_x"/>
                                          </p:val>
                                        </p:tav>
                                      </p:tavLst>
                                    </p:anim>
                                    <p:anim calcmode="lin" valueType="num">
                                      <p:cBhvr>
                                        <p:cTn id="20" dur="1000" fill="hold"/>
                                        <p:tgtEl>
                                          <p:spTgt spid="6144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61446"/>
                                        </p:tgtEl>
                                        <p:attrNameLst>
                                          <p:attrName>style.visibility</p:attrName>
                                        </p:attrNameLst>
                                      </p:cBhvr>
                                      <p:to>
                                        <p:strVal val="visible"/>
                                      </p:to>
                                    </p:set>
                                    <p:animEffect transition="in" filter="fade">
                                      <p:cBhvr>
                                        <p:cTn id="25" dur="1000"/>
                                        <p:tgtEl>
                                          <p:spTgt spid="61446"/>
                                        </p:tgtEl>
                                      </p:cBhvr>
                                    </p:animEffect>
                                    <p:anim calcmode="lin" valueType="num">
                                      <p:cBhvr>
                                        <p:cTn id="26" dur="1000" fill="hold"/>
                                        <p:tgtEl>
                                          <p:spTgt spid="61446"/>
                                        </p:tgtEl>
                                        <p:attrNameLst>
                                          <p:attrName>ppt_x</p:attrName>
                                        </p:attrNameLst>
                                      </p:cBhvr>
                                      <p:tavLst>
                                        <p:tav tm="0">
                                          <p:val>
                                            <p:strVal val="#ppt_x"/>
                                          </p:val>
                                        </p:tav>
                                        <p:tav tm="100000">
                                          <p:val>
                                            <p:strVal val="#ppt_x"/>
                                          </p:val>
                                        </p:tav>
                                      </p:tavLst>
                                    </p:anim>
                                    <p:anim calcmode="lin" valueType="num">
                                      <p:cBhvr>
                                        <p:cTn id="27" dur="1000" fill="hold"/>
                                        <p:tgtEl>
                                          <p:spTgt spid="6144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1448"/>
                                        </p:tgtEl>
                                        <p:attrNameLst>
                                          <p:attrName>style.visibility</p:attrName>
                                        </p:attrNameLst>
                                      </p:cBhvr>
                                      <p:to>
                                        <p:strVal val="visible"/>
                                      </p:to>
                                    </p:set>
                                    <p:animEffect transition="in" filter="fade">
                                      <p:cBhvr>
                                        <p:cTn id="32" dur="1000"/>
                                        <p:tgtEl>
                                          <p:spTgt spid="61448"/>
                                        </p:tgtEl>
                                      </p:cBhvr>
                                    </p:animEffect>
                                    <p:anim calcmode="lin" valueType="num">
                                      <p:cBhvr>
                                        <p:cTn id="33" dur="1000" fill="hold"/>
                                        <p:tgtEl>
                                          <p:spTgt spid="61448"/>
                                        </p:tgtEl>
                                        <p:attrNameLst>
                                          <p:attrName>ppt_x</p:attrName>
                                        </p:attrNameLst>
                                      </p:cBhvr>
                                      <p:tavLst>
                                        <p:tav tm="0">
                                          <p:val>
                                            <p:strVal val="#ppt_x"/>
                                          </p:val>
                                        </p:tav>
                                        <p:tav tm="100000">
                                          <p:val>
                                            <p:strVal val="#ppt_x"/>
                                          </p:val>
                                        </p:tav>
                                      </p:tavLst>
                                    </p:anim>
                                    <p:anim calcmode="lin" valueType="num">
                                      <p:cBhvr>
                                        <p:cTn id="34" dur="1000" fill="hold"/>
                                        <p:tgtEl>
                                          <p:spTgt spid="6144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1447"/>
                                        </p:tgtEl>
                                        <p:attrNameLst>
                                          <p:attrName>style.visibility</p:attrName>
                                        </p:attrNameLst>
                                      </p:cBhvr>
                                      <p:to>
                                        <p:strVal val="visible"/>
                                      </p:to>
                                    </p:set>
                                    <p:animEffect transition="in" filter="fade">
                                      <p:cBhvr>
                                        <p:cTn id="39" dur="1000"/>
                                        <p:tgtEl>
                                          <p:spTgt spid="61447"/>
                                        </p:tgtEl>
                                      </p:cBhvr>
                                    </p:animEffect>
                                    <p:anim calcmode="lin" valueType="num">
                                      <p:cBhvr>
                                        <p:cTn id="40" dur="1000" fill="hold"/>
                                        <p:tgtEl>
                                          <p:spTgt spid="61447"/>
                                        </p:tgtEl>
                                        <p:attrNameLst>
                                          <p:attrName>ppt_x</p:attrName>
                                        </p:attrNameLst>
                                      </p:cBhvr>
                                      <p:tavLst>
                                        <p:tav tm="0">
                                          <p:val>
                                            <p:strVal val="#ppt_x"/>
                                          </p:val>
                                        </p:tav>
                                        <p:tav tm="100000">
                                          <p:val>
                                            <p:strVal val="#ppt_x"/>
                                          </p:val>
                                        </p:tav>
                                      </p:tavLst>
                                    </p:anim>
                                    <p:anim calcmode="lin" valueType="num">
                                      <p:cBhvr>
                                        <p:cTn id="41" dur="1000" fill="hold"/>
                                        <p:tgtEl>
                                          <p:spTgt spid="6144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iterate type="lt">
                                    <p:tmPct val="5000"/>
                                  </p:iterate>
                                  <p:childTnLst>
                                    <p:set>
                                      <p:cBhvr>
                                        <p:cTn id="45" dur="1" fill="hold">
                                          <p:stCondLst>
                                            <p:cond delay="0"/>
                                          </p:stCondLst>
                                        </p:cTn>
                                        <p:tgtEl>
                                          <p:spTgt spid="61454"/>
                                        </p:tgtEl>
                                        <p:attrNameLst>
                                          <p:attrName>style.visibility</p:attrName>
                                        </p:attrNameLst>
                                      </p:cBhvr>
                                      <p:to>
                                        <p:strVal val="visible"/>
                                      </p:to>
                                    </p:set>
                                    <p:anim calcmode="lin" valueType="num">
                                      <p:cBhvr>
                                        <p:cTn id="46" dur="1000" fill="hold"/>
                                        <p:tgtEl>
                                          <p:spTgt spid="61454"/>
                                        </p:tgtEl>
                                        <p:attrNameLst>
                                          <p:attrName>ppt_w</p:attrName>
                                        </p:attrNameLst>
                                      </p:cBhvr>
                                      <p:tavLst>
                                        <p:tav tm="0">
                                          <p:val>
                                            <p:fltVal val="0"/>
                                          </p:val>
                                        </p:tav>
                                        <p:tav tm="100000">
                                          <p:val>
                                            <p:strVal val="#ppt_w"/>
                                          </p:val>
                                        </p:tav>
                                      </p:tavLst>
                                    </p:anim>
                                    <p:anim calcmode="lin" valueType="num">
                                      <p:cBhvr>
                                        <p:cTn id="47" dur="1000" fill="hold"/>
                                        <p:tgtEl>
                                          <p:spTgt spid="61454"/>
                                        </p:tgtEl>
                                        <p:attrNameLst>
                                          <p:attrName>ppt_h</p:attrName>
                                        </p:attrNameLst>
                                      </p:cBhvr>
                                      <p:tavLst>
                                        <p:tav tm="0">
                                          <p:val>
                                            <p:fltVal val="0"/>
                                          </p:val>
                                        </p:tav>
                                        <p:tav tm="100000">
                                          <p:val>
                                            <p:strVal val="#ppt_h"/>
                                          </p:val>
                                        </p:tav>
                                      </p:tavLst>
                                    </p:anim>
                                    <p:anim calcmode="lin" valueType="num">
                                      <p:cBhvr>
                                        <p:cTn id="48" dur="1000" fill="hold"/>
                                        <p:tgtEl>
                                          <p:spTgt spid="61454"/>
                                        </p:tgtEl>
                                        <p:attrNameLst>
                                          <p:attrName>style.rotation</p:attrName>
                                        </p:attrNameLst>
                                      </p:cBhvr>
                                      <p:tavLst>
                                        <p:tav tm="0">
                                          <p:val>
                                            <p:fltVal val="90"/>
                                          </p:val>
                                        </p:tav>
                                        <p:tav tm="100000">
                                          <p:val>
                                            <p:fltVal val="0"/>
                                          </p:val>
                                        </p:tav>
                                      </p:tavLst>
                                    </p:anim>
                                    <p:animEffect transition="in" filter="fade">
                                      <p:cBhvr>
                                        <p:cTn id="49" dur="1000"/>
                                        <p:tgtEl>
                                          <p:spTgt spid="61454"/>
                                        </p:tgtEl>
                                      </p:cBhvr>
                                    </p:animEffect>
                                  </p:childTnLst>
                                  <p:subTnLst>
                                    <p:audio>
                                      <p:cMediaNode>
                                        <p:cTn display="0" masterRel="sameClick">
                                          <p:stCondLst>
                                            <p:cond evt="begin" delay="0">
                                              <p:tn val="44"/>
                                            </p:cond>
                                          </p:stCondLst>
                                          <p:endCondLst>
                                            <p:cond evt="onStopAudio" delay="0">
                                              <p:tgtEl>
                                                <p:sldTgt/>
                                              </p:tgtEl>
                                            </p:cond>
                                          </p:endCondLst>
                                        </p:cTn>
                                        <p:tgtEl>
                                          <p:sndTgt r:embed="rId2" name="chimes.wav"/>
                                        </p:tgtEl>
                                      </p:cMediaNode>
                                    </p:audio>
                                  </p:subTnLst>
                                </p:cTn>
                              </p:par>
                              <p:par>
                                <p:cTn id="50" presetID="31" presetClass="entr" presetSubtype="0" fill="hold" grpId="0" nodeType="withEffect">
                                  <p:stCondLst>
                                    <p:cond delay="0"/>
                                  </p:stCondLst>
                                  <p:iterate type="lt">
                                    <p:tmPct val="5000"/>
                                  </p:iterate>
                                  <p:childTnLst>
                                    <p:set>
                                      <p:cBhvr>
                                        <p:cTn id="51" dur="1" fill="hold">
                                          <p:stCondLst>
                                            <p:cond delay="0"/>
                                          </p:stCondLst>
                                        </p:cTn>
                                        <p:tgtEl>
                                          <p:spTgt spid="61453"/>
                                        </p:tgtEl>
                                        <p:attrNameLst>
                                          <p:attrName>style.visibility</p:attrName>
                                        </p:attrNameLst>
                                      </p:cBhvr>
                                      <p:to>
                                        <p:strVal val="visible"/>
                                      </p:to>
                                    </p:set>
                                    <p:anim calcmode="lin" valueType="num">
                                      <p:cBhvr>
                                        <p:cTn id="52" dur="1000" fill="hold"/>
                                        <p:tgtEl>
                                          <p:spTgt spid="61453"/>
                                        </p:tgtEl>
                                        <p:attrNameLst>
                                          <p:attrName>ppt_w</p:attrName>
                                        </p:attrNameLst>
                                      </p:cBhvr>
                                      <p:tavLst>
                                        <p:tav tm="0">
                                          <p:val>
                                            <p:fltVal val="0"/>
                                          </p:val>
                                        </p:tav>
                                        <p:tav tm="100000">
                                          <p:val>
                                            <p:strVal val="#ppt_w"/>
                                          </p:val>
                                        </p:tav>
                                      </p:tavLst>
                                    </p:anim>
                                    <p:anim calcmode="lin" valueType="num">
                                      <p:cBhvr>
                                        <p:cTn id="53" dur="1000" fill="hold"/>
                                        <p:tgtEl>
                                          <p:spTgt spid="61453"/>
                                        </p:tgtEl>
                                        <p:attrNameLst>
                                          <p:attrName>ppt_h</p:attrName>
                                        </p:attrNameLst>
                                      </p:cBhvr>
                                      <p:tavLst>
                                        <p:tav tm="0">
                                          <p:val>
                                            <p:fltVal val="0"/>
                                          </p:val>
                                        </p:tav>
                                        <p:tav tm="100000">
                                          <p:val>
                                            <p:strVal val="#ppt_h"/>
                                          </p:val>
                                        </p:tav>
                                      </p:tavLst>
                                    </p:anim>
                                    <p:anim calcmode="lin" valueType="num">
                                      <p:cBhvr>
                                        <p:cTn id="54" dur="1000" fill="hold"/>
                                        <p:tgtEl>
                                          <p:spTgt spid="61453"/>
                                        </p:tgtEl>
                                        <p:attrNameLst>
                                          <p:attrName>style.rotation</p:attrName>
                                        </p:attrNameLst>
                                      </p:cBhvr>
                                      <p:tavLst>
                                        <p:tav tm="0">
                                          <p:val>
                                            <p:fltVal val="90"/>
                                          </p:val>
                                        </p:tav>
                                        <p:tav tm="100000">
                                          <p:val>
                                            <p:fltVal val="0"/>
                                          </p:val>
                                        </p:tav>
                                      </p:tavLst>
                                    </p:anim>
                                    <p:animEffect transition="in" filter="fade">
                                      <p:cBhvr>
                                        <p:cTn id="55" dur="1000"/>
                                        <p:tgtEl>
                                          <p:spTgt spid="61453"/>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61449"/>
                                        </p:tgtEl>
                                        <p:attrNameLst>
                                          <p:attrName>style.visibility</p:attrName>
                                        </p:attrNameLst>
                                      </p:cBhvr>
                                      <p:to>
                                        <p:strVal val="visible"/>
                                      </p:to>
                                    </p:set>
                                    <p:animEffect transition="in" filter="fade">
                                      <p:cBhvr>
                                        <p:cTn id="60" dur="1000"/>
                                        <p:tgtEl>
                                          <p:spTgt spid="61449"/>
                                        </p:tgtEl>
                                      </p:cBhvr>
                                    </p:animEffect>
                                    <p:anim calcmode="lin" valueType="num">
                                      <p:cBhvr>
                                        <p:cTn id="61" dur="1000" fill="hold"/>
                                        <p:tgtEl>
                                          <p:spTgt spid="61449"/>
                                        </p:tgtEl>
                                        <p:attrNameLst>
                                          <p:attrName>ppt_x</p:attrName>
                                        </p:attrNameLst>
                                      </p:cBhvr>
                                      <p:tavLst>
                                        <p:tav tm="0">
                                          <p:val>
                                            <p:strVal val="#ppt_x"/>
                                          </p:val>
                                        </p:tav>
                                        <p:tav tm="100000">
                                          <p:val>
                                            <p:strVal val="#ppt_x"/>
                                          </p:val>
                                        </p:tav>
                                      </p:tavLst>
                                    </p:anim>
                                    <p:anim calcmode="lin" valueType="num">
                                      <p:cBhvr>
                                        <p:cTn id="62" dur="1000" fill="hold"/>
                                        <p:tgtEl>
                                          <p:spTgt spid="614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61445" grpId="0"/>
      <p:bldP spid="61446" grpId="0"/>
      <p:bldP spid="61447" grpId="0"/>
      <p:bldP spid="61448" grpId="0"/>
      <p:bldP spid="61449" grpId="0"/>
      <p:bldP spid="61452" grpId="0"/>
      <p:bldP spid="61453" grpId="0" animBg="1"/>
      <p:bldP spid="614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64" name="Text Box 32"/>
          <p:cNvSpPr txBox="1">
            <a:spLocks noChangeArrowheads="1"/>
          </p:cNvSpPr>
          <p:nvPr/>
        </p:nvSpPr>
        <p:spPr bwMode="auto">
          <a:xfrm>
            <a:off x="2438400" y="83820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0000FF"/>
                </a:solidFill>
              </a:rPr>
              <a:t>One possible version:</a:t>
            </a:r>
          </a:p>
        </p:txBody>
      </p:sp>
      <p:sp>
        <p:nvSpPr>
          <p:cNvPr id="44065" name="Text Box 33"/>
          <p:cNvSpPr txBox="1">
            <a:spLocks noChangeArrowheads="1"/>
          </p:cNvSpPr>
          <p:nvPr/>
        </p:nvSpPr>
        <p:spPr bwMode="auto">
          <a:xfrm>
            <a:off x="228600" y="1470025"/>
            <a:ext cx="8686800" cy="4549775"/>
          </a:xfrm>
          <a:prstGeom prst="rect">
            <a:avLst/>
          </a:prstGeom>
          <a:solidFill>
            <a:schemeClr val="accent5">
              <a:alpha val="60000"/>
            </a:schemeClr>
          </a:solidFill>
          <a:ln w="9525">
            <a:noFill/>
            <a:miter lim="800000"/>
          </a:ln>
          <a:effectLst/>
        </p:spPr>
        <p:txBody>
          <a:bodyPr>
            <a:spAutoFit/>
          </a:bodyPr>
          <a:lstStyle/>
          <a:p>
            <a:pPr>
              <a:lnSpc>
                <a:spcPct val="130000"/>
              </a:lnSpc>
              <a:spcBef>
                <a:spcPct val="50000"/>
              </a:spcBef>
              <a:defRPr/>
            </a:pPr>
            <a:r>
              <a:rPr lang="en-US" altLang="zh-CN" sz="2000" b="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Some things usually have different meanings in different cultures. Here are some things that have different meanings between the Chinese and western cultures.</a:t>
            </a:r>
          </a:p>
          <a:p>
            <a:pPr>
              <a:lnSpc>
                <a:spcPct val="130000"/>
              </a:lnSpc>
              <a:spcBef>
                <a:spcPct val="50000"/>
              </a:spcBef>
              <a:defRPr/>
            </a:pPr>
            <a:r>
              <a:rPr lang="en-US" altLang="zh-CN" sz="2400" b="1" dirty="0">
                <a:latin typeface="Times New Roman" panose="02020603050405020304" pitchFamily="18" charset="0"/>
                <a:ea typeface="宋体" panose="02010600030101010101" pitchFamily="2" charset="-122"/>
                <a:cs typeface="Times New Roman" panose="02020603050405020304" pitchFamily="18" charset="0"/>
              </a:rPr>
              <a:t>   In China, peacock is a beautiful animal that stands for beauty and goodness. Bats also have positive meanings in China, especially in the southern part of the country. They stand for life and happiness. However, for people in western cultures, they mean bad luck. Bamboo is a symbol of happiness and peace in China, but it means wisdom and power in western cultures.</a:t>
            </a:r>
          </a:p>
        </p:txBody>
      </p:sp>
      <p:pic>
        <p:nvPicPr>
          <p:cNvPr id="17412" name="Picture 36" descr="ZW_062"/>
          <p:cNvPicPr>
            <a:picLocks noChangeAspect="1" noChangeArrowheads="1" noCrop="1"/>
          </p:cNvPicPr>
          <p:nvPr/>
        </p:nvPicPr>
        <p:blipFill>
          <a:blip r:embed="rId2"/>
          <a:srcRect/>
          <a:stretch>
            <a:fillRect/>
          </a:stretch>
        </p:blipFill>
        <p:spPr bwMode="auto">
          <a:xfrm>
            <a:off x="8667750" y="6096000"/>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7" descr="ZW_062"/>
          <p:cNvPicPr>
            <a:picLocks noChangeAspect="1" noChangeArrowheads="1" noCrop="1"/>
          </p:cNvPicPr>
          <p:nvPr/>
        </p:nvPicPr>
        <p:blipFill>
          <a:blip r:embed="rId2"/>
          <a:srcRect/>
          <a:stretch>
            <a:fillRect/>
          </a:stretch>
        </p:blipFill>
        <p:spPr bwMode="auto">
          <a:xfrm>
            <a:off x="7924800" y="6324600"/>
            <a:ext cx="95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38" descr="ZW_062"/>
          <p:cNvPicPr>
            <a:picLocks noChangeAspect="1" noChangeArrowheads="1" noCrop="1"/>
          </p:cNvPicPr>
          <p:nvPr/>
        </p:nvPicPr>
        <p:blipFill>
          <a:blip r:embed="rId2"/>
          <a:srcRect/>
          <a:stretch>
            <a:fillRect/>
          </a:stretch>
        </p:blipFill>
        <p:spPr bwMode="auto">
          <a:xfrm>
            <a:off x="8362950" y="6232525"/>
            <a:ext cx="15621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39" descr="ZW_062"/>
          <p:cNvPicPr>
            <a:picLocks noChangeAspect="1" noChangeArrowheads="1" noCrop="1"/>
          </p:cNvPicPr>
          <p:nvPr/>
        </p:nvPicPr>
        <p:blipFill>
          <a:blip r:embed="rId2"/>
          <a:srcRect/>
          <a:stretch>
            <a:fillRect/>
          </a:stretch>
        </p:blipFill>
        <p:spPr bwMode="auto">
          <a:xfrm>
            <a:off x="8148638" y="6019800"/>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64"/>
                                        </p:tgtEl>
                                        <p:attrNameLst>
                                          <p:attrName>style.visibility</p:attrName>
                                        </p:attrNameLst>
                                      </p:cBhvr>
                                      <p:to>
                                        <p:strVal val="visible"/>
                                      </p:to>
                                    </p:set>
                                    <p:animEffect transition="in" filter="blinds(horizontal)">
                                      <p:cBhvr>
                                        <p:cTn id="7" dur="500"/>
                                        <p:tgtEl>
                                          <p:spTgt spid="4406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65"/>
                                        </p:tgtEl>
                                        <p:attrNameLst>
                                          <p:attrName>style.visibility</p:attrName>
                                        </p:attrNameLst>
                                      </p:cBhvr>
                                      <p:to>
                                        <p:strVal val="visible"/>
                                      </p:to>
                                    </p:set>
                                    <p:animEffect transition="in" filter="strips(downRight)">
                                      <p:cBhvr>
                                        <p:cTn id="12" dur="2000"/>
                                        <p:tgtEl>
                                          <p:spTgt spid="44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4" grpId="0"/>
      <p:bldP spid="4406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55600" y="715962"/>
            <a:ext cx="2286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3200" b="1" dirty="0">
                <a:solidFill>
                  <a:srgbClr val="FF00FF"/>
                </a:solidFill>
                <a:latin typeface="Arial" panose="020B0604020202020204" pitchFamily="34" charset="0"/>
              </a:rPr>
              <a:t>Exercises</a:t>
            </a:r>
          </a:p>
        </p:txBody>
      </p:sp>
      <p:sp>
        <p:nvSpPr>
          <p:cNvPr id="18435" name="Text Box 6"/>
          <p:cNvSpPr txBox="1">
            <a:spLocks noChangeArrowheads="1"/>
          </p:cNvSpPr>
          <p:nvPr/>
        </p:nvSpPr>
        <p:spPr bwMode="auto">
          <a:xfrm>
            <a:off x="685800" y="2360255"/>
            <a:ext cx="518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endParaRPr lang="zh-CN" altLang="zh-CN"/>
          </a:p>
        </p:txBody>
      </p:sp>
      <p:sp>
        <p:nvSpPr>
          <p:cNvPr id="18436" name="Text Box 7"/>
          <p:cNvSpPr txBox="1">
            <a:spLocks noChangeArrowheads="1"/>
          </p:cNvSpPr>
          <p:nvPr/>
        </p:nvSpPr>
        <p:spPr bwMode="auto">
          <a:xfrm>
            <a:off x="381000" y="1461730"/>
            <a:ext cx="8458200" cy="486287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lnSpc>
                <a:spcPct val="130000"/>
              </a:lnSpc>
              <a:spcBef>
                <a:spcPct val="50000"/>
              </a:spcBef>
              <a:buFontTx/>
              <a:buAutoNum type="arabicPeriod"/>
            </a:pPr>
            <a:r>
              <a:rPr lang="en-US" altLang="zh-CN" sz="2000" b="1" dirty="0">
                <a:solidFill>
                  <a:srgbClr val="0000FF"/>
                </a:solidFill>
              </a:rPr>
              <a:t>Dragon _______________(</a:t>
            </a:r>
            <a:r>
              <a:rPr lang="zh-CN" altLang="en-US" sz="2000" b="1" dirty="0">
                <a:solidFill>
                  <a:srgbClr val="0000FF"/>
                </a:solidFill>
              </a:rPr>
              <a:t>被当做）</a:t>
            </a:r>
            <a:r>
              <a:rPr lang="en-US" altLang="zh-CN" sz="2000" b="1" dirty="0">
                <a:solidFill>
                  <a:srgbClr val="0000FF"/>
                </a:solidFill>
              </a:rPr>
              <a:t>the symbol of Chinese nation.</a:t>
            </a:r>
            <a:r>
              <a:rPr lang="zh-CN" altLang="en-US" sz="2000" b="1" dirty="0">
                <a:solidFill>
                  <a:srgbClr val="0000FF"/>
                </a:solidFill>
              </a:rPr>
              <a:t>　</a:t>
            </a:r>
          </a:p>
          <a:p>
            <a:pPr eaLnBrk="1" hangingPunct="1">
              <a:lnSpc>
                <a:spcPct val="130000"/>
              </a:lnSpc>
              <a:spcBef>
                <a:spcPct val="50000"/>
              </a:spcBef>
              <a:buFontTx/>
              <a:buAutoNum type="arabicPeriod"/>
            </a:pPr>
            <a:r>
              <a:rPr lang="en-US" altLang="zh-CN" sz="2000" b="1" dirty="0">
                <a:solidFill>
                  <a:srgbClr val="0000FF"/>
                </a:solidFill>
              </a:rPr>
              <a:t>If you ___________________(</a:t>
            </a:r>
            <a:r>
              <a:rPr lang="zh-CN" altLang="en-US" sz="2000" b="1" dirty="0">
                <a:solidFill>
                  <a:srgbClr val="0000FF"/>
                </a:solidFill>
              </a:rPr>
              <a:t>多注意）</a:t>
            </a:r>
            <a:r>
              <a:rPr lang="en-US" altLang="zh-CN" sz="2000" b="1" dirty="0">
                <a:solidFill>
                  <a:srgbClr val="0000FF"/>
                </a:solidFill>
              </a:rPr>
              <a:t>what the teacher says in class, you will not ____________________ (</a:t>
            </a:r>
            <a:r>
              <a:rPr lang="zh-CN" altLang="en-US" sz="2000" b="1" dirty="0">
                <a:solidFill>
                  <a:srgbClr val="0000FF"/>
                </a:solidFill>
              </a:rPr>
              <a:t>犯相同的错误）</a:t>
            </a:r>
            <a:r>
              <a:rPr lang="en-US" altLang="zh-CN" sz="2000" b="1" dirty="0">
                <a:solidFill>
                  <a:srgbClr val="0000FF"/>
                </a:solidFill>
              </a:rPr>
              <a:t>.</a:t>
            </a:r>
          </a:p>
          <a:p>
            <a:pPr eaLnBrk="1" hangingPunct="1">
              <a:lnSpc>
                <a:spcPct val="130000"/>
              </a:lnSpc>
              <a:spcBef>
                <a:spcPct val="50000"/>
              </a:spcBef>
              <a:buFontTx/>
              <a:buAutoNum type="arabicPeriod"/>
            </a:pPr>
            <a:r>
              <a:rPr lang="en-US" altLang="zh-CN" sz="2000" b="1" dirty="0">
                <a:solidFill>
                  <a:srgbClr val="0000FF"/>
                </a:solidFill>
              </a:rPr>
              <a:t>We usually _____________ life _______ stage.(</a:t>
            </a:r>
            <a:r>
              <a:rPr lang="zh-CN" altLang="en-US" sz="2000" b="1" dirty="0">
                <a:solidFill>
                  <a:srgbClr val="0000FF"/>
                </a:solidFill>
              </a:rPr>
              <a:t>把</a:t>
            </a:r>
            <a:r>
              <a:rPr lang="en-US" altLang="zh-CN" sz="2000" b="1" dirty="0">
                <a:solidFill>
                  <a:srgbClr val="0000FF"/>
                </a:solidFill>
              </a:rPr>
              <a:t>…</a:t>
            </a:r>
            <a:r>
              <a:rPr lang="zh-CN" altLang="en-US" sz="2000" b="1" dirty="0">
                <a:solidFill>
                  <a:srgbClr val="0000FF"/>
                </a:solidFill>
              </a:rPr>
              <a:t>比作</a:t>
            </a:r>
            <a:r>
              <a:rPr lang="en-US" altLang="zh-CN" sz="2000" b="1" dirty="0">
                <a:solidFill>
                  <a:srgbClr val="0000FF"/>
                </a:solidFill>
              </a:rPr>
              <a:t>).</a:t>
            </a:r>
          </a:p>
          <a:p>
            <a:pPr eaLnBrk="1" hangingPunct="1">
              <a:lnSpc>
                <a:spcPct val="130000"/>
              </a:lnSpc>
              <a:spcBef>
                <a:spcPct val="50000"/>
              </a:spcBef>
              <a:buFontTx/>
              <a:buAutoNum type="arabicPeriod"/>
            </a:pPr>
            <a:r>
              <a:rPr lang="en-US" altLang="zh-CN" sz="2000" b="1" dirty="0">
                <a:solidFill>
                  <a:srgbClr val="0000FF"/>
                </a:solidFill>
              </a:rPr>
              <a:t>Bamboo _______________</a:t>
            </a:r>
            <a:r>
              <a:rPr lang="zh-CN" altLang="en-US" sz="2000" b="1" dirty="0">
                <a:solidFill>
                  <a:srgbClr val="0000FF"/>
                </a:solidFill>
              </a:rPr>
              <a:t>（代表）</a:t>
            </a:r>
            <a:r>
              <a:rPr lang="en-US" altLang="zh-CN" sz="2000" b="1" dirty="0">
                <a:solidFill>
                  <a:srgbClr val="0000FF"/>
                </a:solidFill>
              </a:rPr>
              <a:t>wisdom and power in Chinese culture.</a:t>
            </a:r>
          </a:p>
          <a:p>
            <a:pPr eaLnBrk="1" hangingPunct="1">
              <a:lnSpc>
                <a:spcPct val="130000"/>
              </a:lnSpc>
              <a:spcBef>
                <a:spcPct val="50000"/>
              </a:spcBef>
              <a:buFontTx/>
              <a:buAutoNum type="arabicPeriod"/>
            </a:pPr>
            <a:r>
              <a:rPr lang="en-US" altLang="zh-CN" sz="2000" b="1" dirty="0">
                <a:solidFill>
                  <a:srgbClr val="0000FF"/>
                </a:solidFill>
              </a:rPr>
              <a:t>I usually go to the movies with my parents, but ________ alone</a:t>
            </a:r>
            <a:r>
              <a:rPr lang="zh-CN" altLang="en-US" sz="2000" b="1" dirty="0">
                <a:solidFill>
                  <a:srgbClr val="0000FF"/>
                </a:solidFill>
              </a:rPr>
              <a:t>（有时）</a:t>
            </a:r>
            <a:r>
              <a:rPr lang="en-US" altLang="zh-CN" sz="2000" b="1" dirty="0">
                <a:solidFill>
                  <a:srgbClr val="0000FF"/>
                </a:solidFill>
              </a:rPr>
              <a:t>. </a:t>
            </a:r>
          </a:p>
          <a:p>
            <a:pPr eaLnBrk="1" hangingPunct="1">
              <a:lnSpc>
                <a:spcPct val="130000"/>
              </a:lnSpc>
              <a:spcBef>
                <a:spcPct val="50000"/>
              </a:spcBef>
              <a:buFontTx/>
              <a:buAutoNum type="arabicPeriod"/>
            </a:pPr>
            <a:r>
              <a:rPr lang="en-US" altLang="zh-CN" sz="2000" b="1" dirty="0">
                <a:solidFill>
                  <a:srgbClr val="0000FF"/>
                </a:solidFill>
              </a:rPr>
              <a:t>My sister ___________ (leave) for Paris in a few days</a:t>
            </a:r>
            <a:r>
              <a:rPr lang="en-US" altLang="zh-CN" sz="2000" b="1" dirty="0" smtClean="0">
                <a:solidFill>
                  <a:srgbClr val="0000FF"/>
                </a:solidFill>
              </a:rPr>
              <a:t>.</a:t>
            </a:r>
            <a:endParaRPr lang="en-US" altLang="zh-CN" sz="2000" b="1" dirty="0">
              <a:solidFill>
                <a:srgbClr val="0000FF"/>
              </a:solidFill>
            </a:endParaRPr>
          </a:p>
        </p:txBody>
      </p:sp>
      <p:sp>
        <p:nvSpPr>
          <p:cNvPr id="62472" name="Text Box 8"/>
          <p:cNvSpPr txBox="1">
            <a:spLocks noChangeArrowheads="1"/>
          </p:cNvSpPr>
          <p:nvPr/>
        </p:nvSpPr>
        <p:spPr bwMode="auto">
          <a:xfrm>
            <a:off x="1828800" y="1445855"/>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is considered as</a:t>
            </a:r>
          </a:p>
        </p:txBody>
      </p:sp>
      <p:sp>
        <p:nvSpPr>
          <p:cNvPr id="62473" name="Text Box 9"/>
          <p:cNvSpPr txBox="1">
            <a:spLocks noChangeArrowheads="1"/>
          </p:cNvSpPr>
          <p:nvPr/>
        </p:nvSpPr>
        <p:spPr bwMode="auto">
          <a:xfrm>
            <a:off x="2286000" y="3350855"/>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compare</a:t>
            </a:r>
          </a:p>
        </p:txBody>
      </p:sp>
      <p:sp>
        <p:nvSpPr>
          <p:cNvPr id="62474" name="Text Box 10"/>
          <p:cNvSpPr txBox="1">
            <a:spLocks noChangeArrowheads="1"/>
          </p:cNvSpPr>
          <p:nvPr/>
        </p:nvSpPr>
        <p:spPr bwMode="auto">
          <a:xfrm>
            <a:off x="1981200" y="3884255"/>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stands for</a:t>
            </a:r>
          </a:p>
        </p:txBody>
      </p:sp>
      <p:sp>
        <p:nvSpPr>
          <p:cNvPr id="62475" name="Text Box 11"/>
          <p:cNvSpPr txBox="1">
            <a:spLocks noChangeArrowheads="1"/>
          </p:cNvSpPr>
          <p:nvPr/>
        </p:nvSpPr>
        <p:spPr bwMode="auto">
          <a:xfrm>
            <a:off x="6781800" y="4874855"/>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at times</a:t>
            </a:r>
          </a:p>
        </p:txBody>
      </p:sp>
      <p:sp>
        <p:nvSpPr>
          <p:cNvPr id="62476" name="Text Box 12"/>
          <p:cNvSpPr txBox="1">
            <a:spLocks noChangeArrowheads="1"/>
          </p:cNvSpPr>
          <p:nvPr/>
        </p:nvSpPr>
        <p:spPr bwMode="auto">
          <a:xfrm>
            <a:off x="2057400" y="5789255"/>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is leaving </a:t>
            </a:r>
          </a:p>
        </p:txBody>
      </p:sp>
      <p:sp>
        <p:nvSpPr>
          <p:cNvPr id="62477" name="Text Box 13"/>
          <p:cNvSpPr txBox="1">
            <a:spLocks noChangeArrowheads="1"/>
          </p:cNvSpPr>
          <p:nvPr/>
        </p:nvSpPr>
        <p:spPr bwMode="auto">
          <a:xfrm>
            <a:off x="3657600" y="2817455"/>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make the same mistake</a:t>
            </a:r>
          </a:p>
        </p:txBody>
      </p:sp>
      <p:sp>
        <p:nvSpPr>
          <p:cNvPr id="62478" name="Text Box 14"/>
          <p:cNvSpPr txBox="1">
            <a:spLocks noChangeArrowheads="1"/>
          </p:cNvSpPr>
          <p:nvPr/>
        </p:nvSpPr>
        <p:spPr bwMode="auto">
          <a:xfrm>
            <a:off x="5029200" y="3350855"/>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to</a:t>
            </a:r>
          </a:p>
        </p:txBody>
      </p:sp>
      <p:sp>
        <p:nvSpPr>
          <p:cNvPr id="62479" name="Text Box 15"/>
          <p:cNvSpPr txBox="1">
            <a:spLocks noChangeArrowheads="1"/>
          </p:cNvSpPr>
          <p:nvPr/>
        </p:nvSpPr>
        <p:spPr bwMode="auto">
          <a:xfrm>
            <a:off x="1752600" y="2360255"/>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3300"/>
                </a:solidFill>
              </a:rPr>
              <a:t>pay more attention to</a:t>
            </a:r>
          </a:p>
        </p:txBody>
      </p:sp>
    </p:spTree>
  </p:cSld>
  <p:clrMapOvr>
    <a:masterClrMapping/>
  </p:clrMapOvr>
  <p:transition spd="med">
    <p:comb/>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2472"/>
                                        </p:tgtEl>
                                        <p:attrNameLst>
                                          <p:attrName>style.visibility</p:attrName>
                                        </p:attrNameLst>
                                      </p:cBhvr>
                                      <p:to>
                                        <p:strVal val="visible"/>
                                      </p:to>
                                    </p:set>
                                    <p:anim calcmode="lin" valueType="num">
                                      <p:cBhvr>
                                        <p:cTn id="7" dur="1000" fill="hold"/>
                                        <p:tgtEl>
                                          <p:spTgt spid="62472"/>
                                        </p:tgtEl>
                                        <p:attrNameLst>
                                          <p:attrName>ppt_x</p:attrName>
                                        </p:attrNameLst>
                                      </p:cBhvr>
                                      <p:tavLst>
                                        <p:tav tm="0">
                                          <p:val>
                                            <p:strVal val="#ppt_x-.2"/>
                                          </p:val>
                                        </p:tav>
                                        <p:tav tm="100000">
                                          <p:val>
                                            <p:strVal val="#ppt_x"/>
                                          </p:val>
                                        </p:tav>
                                      </p:tavLst>
                                    </p:anim>
                                    <p:anim calcmode="lin" valueType="num">
                                      <p:cBhvr>
                                        <p:cTn id="8" dur="1000" fill="hold"/>
                                        <p:tgtEl>
                                          <p:spTgt spid="624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7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62479">
                                            <p:txEl>
                                              <p:pRg st="0" end="0"/>
                                            </p:txEl>
                                          </p:spTgt>
                                        </p:tgtEl>
                                        <p:attrNameLst>
                                          <p:attrName>style.visibility</p:attrName>
                                        </p:attrNameLst>
                                      </p:cBhvr>
                                      <p:to>
                                        <p:strVal val="visible"/>
                                      </p:to>
                                    </p:set>
                                    <p:anim calcmode="lin" valueType="num">
                                      <p:cBhvr>
                                        <p:cTn id="14" dur="1000" fill="hold"/>
                                        <p:tgtEl>
                                          <p:spTgt spid="6247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6247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247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2477"/>
                                        </p:tgtEl>
                                        <p:attrNameLst>
                                          <p:attrName>style.visibility</p:attrName>
                                        </p:attrNameLst>
                                      </p:cBhvr>
                                      <p:to>
                                        <p:strVal val="visible"/>
                                      </p:to>
                                    </p:set>
                                    <p:anim calcmode="lin" valueType="num">
                                      <p:cBhvr>
                                        <p:cTn id="21" dur="1000" fill="hold"/>
                                        <p:tgtEl>
                                          <p:spTgt spid="62477"/>
                                        </p:tgtEl>
                                        <p:attrNameLst>
                                          <p:attrName>ppt_x</p:attrName>
                                        </p:attrNameLst>
                                      </p:cBhvr>
                                      <p:tavLst>
                                        <p:tav tm="0">
                                          <p:val>
                                            <p:strVal val="#ppt_x-.2"/>
                                          </p:val>
                                        </p:tav>
                                        <p:tav tm="100000">
                                          <p:val>
                                            <p:strVal val="#ppt_x"/>
                                          </p:val>
                                        </p:tav>
                                      </p:tavLst>
                                    </p:anim>
                                    <p:anim calcmode="lin" valueType="num">
                                      <p:cBhvr>
                                        <p:cTn id="22" dur="1000" fill="hold"/>
                                        <p:tgtEl>
                                          <p:spTgt spid="6247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2477"/>
                                        </p:tgtEl>
                                      </p:cBhvr>
                                    </p:animEffect>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62473"/>
                                        </p:tgtEl>
                                        <p:attrNameLst>
                                          <p:attrName>style.visibility</p:attrName>
                                        </p:attrNameLst>
                                      </p:cBhvr>
                                      <p:to>
                                        <p:strVal val="visible"/>
                                      </p:to>
                                    </p:set>
                                    <p:anim to="" calcmode="lin" valueType="num">
                                      <p:cBhvr>
                                        <p:cTn id="28" dur="1" fill="hold"/>
                                        <p:tgtEl>
                                          <p:spTgt spid="62473"/>
                                        </p:tgtEl>
                                      </p:cBhvr>
                                    </p:anim>
                                  </p:childTnLst>
                                </p:cTn>
                              </p:par>
                              <p:par>
                                <p:cTn id="29" presetID="24" presetClass="entr" presetSubtype="0" fill="hold" grpId="0" nodeType="withEffect">
                                  <p:stCondLst>
                                    <p:cond delay="0"/>
                                  </p:stCondLst>
                                  <p:childTnLst>
                                    <p:set>
                                      <p:cBhvr>
                                        <p:cTn id="30" dur="1" fill="hold">
                                          <p:stCondLst>
                                            <p:cond delay="0"/>
                                          </p:stCondLst>
                                        </p:cTn>
                                        <p:tgtEl>
                                          <p:spTgt spid="62478"/>
                                        </p:tgtEl>
                                        <p:attrNameLst>
                                          <p:attrName>style.visibility</p:attrName>
                                        </p:attrNameLst>
                                      </p:cBhvr>
                                      <p:to>
                                        <p:strVal val="visible"/>
                                      </p:to>
                                    </p:set>
                                    <p:anim to="" calcmode="lin" valueType="num">
                                      <p:cBhvr>
                                        <p:cTn id="31" dur="1" fill="hold"/>
                                        <p:tgtEl>
                                          <p:spTgt spid="62478"/>
                                        </p:tgtEl>
                                      </p:cBhvr>
                                    </p:anim>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62474"/>
                                        </p:tgtEl>
                                        <p:attrNameLst>
                                          <p:attrName>style.visibility</p:attrName>
                                        </p:attrNameLst>
                                      </p:cBhvr>
                                      <p:to>
                                        <p:strVal val="visible"/>
                                      </p:to>
                                    </p:set>
                                    <p:anim calcmode="lin" valueType="num">
                                      <p:cBhvr>
                                        <p:cTn id="36" dur="1000" fill="hold"/>
                                        <p:tgtEl>
                                          <p:spTgt spid="62474"/>
                                        </p:tgtEl>
                                        <p:attrNameLst>
                                          <p:attrName>ppt_x</p:attrName>
                                        </p:attrNameLst>
                                      </p:cBhvr>
                                      <p:tavLst>
                                        <p:tav tm="0">
                                          <p:val>
                                            <p:strVal val="#ppt_x-.2"/>
                                          </p:val>
                                        </p:tav>
                                        <p:tav tm="100000">
                                          <p:val>
                                            <p:strVal val="#ppt_x"/>
                                          </p:val>
                                        </p:tav>
                                      </p:tavLst>
                                    </p:anim>
                                    <p:anim calcmode="lin" valueType="num">
                                      <p:cBhvr>
                                        <p:cTn id="37" dur="1000" fill="hold"/>
                                        <p:tgtEl>
                                          <p:spTgt spid="62474"/>
                                        </p:tgtEl>
                                        <p:attrNameLst>
                                          <p:attrName>ppt_y</p:attrName>
                                        </p:attrNameLst>
                                      </p:cBhvr>
                                      <p:tavLst>
                                        <p:tav tm="0">
                                          <p:val>
                                            <p:strVal val="#ppt_y"/>
                                          </p:val>
                                        </p:tav>
                                        <p:tav tm="100000">
                                          <p:val>
                                            <p:strVal val="#ppt_y"/>
                                          </p:val>
                                        </p:tav>
                                      </p:tavLst>
                                    </p:anim>
                                    <p:animEffect transition="in" filter="wipe(right)" prLst="gradientSize: 0.1">
                                      <p:cBhvr>
                                        <p:cTn id="38" dur="1000"/>
                                        <p:tgtEl>
                                          <p:spTgt spid="62474"/>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62475"/>
                                        </p:tgtEl>
                                        <p:attrNameLst>
                                          <p:attrName>style.visibility</p:attrName>
                                        </p:attrNameLst>
                                      </p:cBhvr>
                                      <p:to>
                                        <p:strVal val="visible"/>
                                      </p:to>
                                    </p:set>
                                    <p:animEffect transition="in" filter="fade">
                                      <p:cBhvr>
                                        <p:cTn id="43" dur="1000"/>
                                        <p:tgtEl>
                                          <p:spTgt spid="62475"/>
                                        </p:tgtEl>
                                      </p:cBhvr>
                                    </p:animEffect>
                                    <p:anim calcmode="lin" valueType="num">
                                      <p:cBhvr>
                                        <p:cTn id="44" dur="1000" fill="hold"/>
                                        <p:tgtEl>
                                          <p:spTgt spid="62475"/>
                                        </p:tgtEl>
                                        <p:attrNameLst>
                                          <p:attrName>ppt_x</p:attrName>
                                        </p:attrNameLst>
                                      </p:cBhvr>
                                      <p:tavLst>
                                        <p:tav tm="0">
                                          <p:val>
                                            <p:strVal val="#ppt_x"/>
                                          </p:val>
                                        </p:tav>
                                        <p:tav tm="100000">
                                          <p:val>
                                            <p:strVal val="#ppt_x"/>
                                          </p:val>
                                        </p:tav>
                                      </p:tavLst>
                                    </p:anim>
                                    <p:anim calcmode="lin" valueType="num">
                                      <p:cBhvr>
                                        <p:cTn id="45" dur="1000" fill="hold"/>
                                        <p:tgtEl>
                                          <p:spTgt spid="62475"/>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62476"/>
                                        </p:tgtEl>
                                        <p:attrNameLst>
                                          <p:attrName>style.visibility</p:attrName>
                                        </p:attrNameLst>
                                      </p:cBhvr>
                                      <p:to>
                                        <p:strVal val="visible"/>
                                      </p:to>
                                    </p:set>
                                    <p:animEffect transition="in" filter="fade">
                                      <p:cBhvr>
                                        <p:cTn id="50" dur="1000"/>
                                        <p:tgtEl>
                                          <p:spTgt spid="62476"/>
                                        </p:tgtEl>
                                      </p:cBhvr>
                                    </p:animEffect>
                                    <p:anim calcmode="lin" valueType="num">
                                      <p:cBhvr>
                                        <p:cTn id="51" dur="1000" fill="hold"/>
                                        <p:tgtEl>
                                          <p:spTgt spid="62476"/>
                                        </p:tgtEl>
                                        <p:attrNameLst>
                                          <p:attrName>ppt_x</p:attrName>
                                        </p:attrNameLst>
                                      </p:cBhvr>
                                      <p:tavLst>
                                        <p:tav tm="0">
                                          <p:val>
                                            <p:strVal val="#ppt_x"/>
                                          </p:val>
                                        </p:tav>
                                        <p:tav tm="100000">
                                          <p:val>
                                            <p:strVal val="#ppt_x"/>
                                          </p:val>
                                        </p:tav>
                                      </p:tavLst>
                                    </p:anim>
                                    <p:anim calcmode="lin" valueType="num">
                                      <p:cBhvr>
                                        <p:cTn id="52" dur="1000" fill="hold"/>
                                        <p:tgtEl>
                                          <p:spTgt spid="624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2" grpId="0"/>
      <p:bldP spid="62473" grpId="0"/>
      <p:bldP spid="62474" grpId="0"/>
      <p:bldP spid="62475" grpId="0"/>
      <p:bldP spid="62476" grpId="0"/>
      <p:bldP spid="62477" grpId="0"/>
      <p:bldP spid="6247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743200" y="701675"/>
            <a:ext cx="4391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3200" b="1" dirty="0"/>
              <a:t>Summary:</a:t>
            </a:r>
          </a:p>
        </p:txBody>
      </p:sp>
      <p:sp>
        <p:nvSpPr>
          <p:cNvPr id="39939" name="WordArt 3"/>
          <p:cNvSpPr>
            <a:spLocks noChangeArrowheads="1" noChangeShapeType="1"/>
          </p:cNvSpPr>
          <p:nvPr/>
        </p:nvSpPr>
        <p:spPr bwMode="auto">
          <a:xfrm>
            <a:off x="250825" y="1609725"/>
            <a:ext cx="1511300" cy="433388"/>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ail"/>
              </a:rPr>
              <a:t>We learn: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ail"/>
            </a:endParaRPr>
          </a:p>
        </p:txBody>
      </p:sp>
      <p:sp>
        <p:nvSpPr>
          <p:cNvPr id="39940" name="WordArt 4"/>
          <p:cNvSpPr>
            <a:spLocks noChangeArrowheads="1" noChangeShapeType="1"/>
          </p:cNvSpPr>
          <p:nvPr/>
        </p:nvSpPr>
        <p:spPr bwMode="auto">
          <a:xfrm>
            <a:off x="304800" y="4922838"/>
            <a:ext cx="1511300" cy="503237"/>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99CCFF"/>
                  </a:solidFill>
                  <a:round/>
                </a:ln>
                <a:solidFill>
                  <a:srgbClr val="0066CC"/>
                </a:solidFill>
                <a:effectLst>
                  <a:outerShdw dist="35921" dir="2700000" algn="ctr" rotWithShape="0">
                    <a:srgbClr val="990000"/>
                  </a:outerShdw>
                </a:effectLst>
                <a:latin typeface="Arail"/>
              </a:rPr>
              <a:t>We can:</a:t>
            </a:r>
            <a:endParaRPr lang="zh-CN" altLang="en-US" sz="3600" b="1" kern="10" dirty="0">
              <a:ln w="19050">
                <a:solidFill>
                  <a:srgbClr val="99CCFF"/>
                </a:solidFill>
                <a:round/>
              </a:ln>
              <a:solidFill>
                <a:srgbClr val="0066CC"/>
              </a:solidFill>
              <a:effectLst>
                <a:outerShdw dist="35921" dir="2700000" algn="ctr" rotWithShape="0">
                  <a:srgbClr val="990000"/>
                </a:outerShdw>
              </a:effectLst>
              <a:latin typeface="Arail"/>
            </a:endParaRPr>
          </a:p>
        </p:txBody>
      </p:sp>
      <p:sp>
        <p:nvSpPr>
          <p:cNvPr id="39941" name="Rectangle 5"/>
          <p:cNvSpPr>
            <a:spLocks noChangeArrowheads="1"/>
          </p:cNvSpPr>
          <p:nvPr/>
        </p:nvSpPr>
        <p:spPr bwMode="auto">
          <a:xfrm>
            <a:off x="1979613" y="1538288"/>
            <a:ext cx="7164387" cy="3749675"/>
          </a:xfrm>
          <a:prstGeom prst="rect">
            <a:avLst/>
          </a:prstGeom>
          <a:solidFill>
            <a:schemeClr val="bg1">
              <a:alpha val="30196"/>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Tx/>
              <a:buAutoNum type="arabicPeriod"/>
            </a:pPr>
            <a:r>
              <a:rPr lang="en-US" altLang="zh-CN" sz="2000" b="1" dirty="0">
                <a:solidFill>
                  <a:srgbClr val="FF0000"/>
                </a:solidFill>
                <a:latin typeface="Arial" panose="020B0604020202020204" pitchFamily="34" charset="0"/>
              </a:rPr>
              <a:t>Some words:   </a:t>
            </a:r>
            <a:r>
              <a:rPr lang="en-US" altLang="zh-CN" sz="2000" b="1" dirty="0">
                <a:latin typeface="Arial" panose="020B0604020202020204" pitchFamily="34" charset="0"/>
              </a:rPr>
              <a:t>negative, consider, honest</a:t>
            </a:r>
          </a:p>
          <a:p>
            <a:pPr marL="342900" indent="-342900"/>
            <a:r>
              <a:rPr lang="en-US" altLang="zh-CN" sz="2000" b="1" dirty="0">
                <a:latin typeface="Arial" panose="020B0604020202020204" pitchFamily="34" charset="0"/>
              </a:rPr>
              <a:t>                               positive, ancient, magical, creature,</a:t>
            </a:r>
          </a:p>
          <a:p>
            <a:pPr marL="342900" indent="-342900"/>
            <a:r>
              <a:rPr lang="en-US" altLang="zh-CN" sz="2000" b="1" dirty="0">
                <a:latin typeface="Arial" panose="020B0604020202020204" pitchFamily="34" charset="0"/>
              </a:rPr>
              <a:t>                               compare, courage, underline, pride</a:t>
            </a:r>
          </a:p>
          <a:p>
            <a:pPr marL="342900" indent="-342900"/>
            <a:r>
              <a:rPr lang="en-US" altLang="zh-CN" sz="2000" b="1" dirty="0">
                <a:latin typeface="Arial" panose="020B0604020202020204" pitchFamily="34" charset="0"/>
              </a:rPr>
              <a:t> </a:t>
            </a:r>
            <a:r>
              <a:rPr lang="en-US" altLang="zh-CN" sz="2000" b="1" dirty="0">
                <a:solidFill>
                  <a:srgbClr val="FF0000"/>
                </a:solidFill>
                <a:latin typeface="Arial" panose="020B0604020202020204" pitchFamily="34" charset="0"/>
              </a:rPr>
              <a:t>2. Some phrases: </a:t>
            </a:r>
            <a:r>
              <a:rPr lang="en-US" altLang="zh-CN" sz="2000" b="1" dirty="0">
                <a:latin typeface="Arial" panose="020B0604020202020204" pitchFamily="34" charset="0"/>
              </a:rPr>
              <a:t>at times, stand for, </a:t>
            </a:r>
          </a:p>
          <a:p>
            <a:pPr marL="342900" indent="-342900"/>
            <a:r>
              <a:rPr lang="en-US" altLang="zh-CN" sz="2000" b="1" dirty="0">
                <a:latin typeface="Arial" panose="020B0604020202020204" pitchFamily="34" charset="0"/>
              </a:rPr>
              <a:t>                                regard/consider…as,   </a:t>
            </a:r>
          </a:p>
          <a:p>
            <a:pPr marL="342900" indent="-342900"/>
            <a:r>
              <a:rPr lang="en-US" altLang="zh-CN" sz="2000" b="1" dirty="0">
                <a:latin typeface="Arial" panose="020B0604020202020204" pitchFamily="34" charset="0"/>
              </a:rPr>
              <a:t>                                a symbol of, make mistake,</a:t>
            </a:r>
          </a:p>
          <a:p>
            <a:pPr marL="342900" indent="-342900"/>
            <a:r>
              <a:rPr lang="en-US" altLang="zh-CN" sz="2000" b="1" dirty="0">
                <a:latin typeface="Arial" panose="020B0604020202020204" pitchFamily="34" charset="0"/>
              </a:rPr>
              <a:t>                                compare…to, compare…with</a:t>
            </a:r>
          </a:p>
          <a:p>
            <a:pPr marL="342900" indent="-342900"/>
            <a:r>
              <a:rPr lang="en-US" altLang="zh-CN" sz="2000" b="1" dirty="0">
                <a:solidFill>
                  <a:srgbClr val="FF0000"/>
                </a:solidFill>
                <a:latin typeface="Arial" panose="020B0604020202020204" pitchFamily="34" charset="0"/>
              </a:rPr>
              <a:t>3. Some sentences: </a:t>
            </a:r>
          </a:p>
          <a:p>
            <a:pPr marL="342900" indent="-342900"/>
            <a:r>
              <a:rPr lang="en-US" altLang="zh-CN" sz="2000" b="1" dirty="0">
                <a:latin typeface="Arial" panose="020B0604020202020204" pitchFamily="34" charset="0"/>
              </a:rPr>
              <a:t>(1)The ancient emperors compared themselves to dragons.</a:t>
            </a:r>
            <a:r>
              <a:rPr lang="en-US" altLang="zh-CN" sz="2000" b="1" dirty="0">
                <a:solidFill>
                  <a:srgbClr val="FF0000"/>
                </a:solidFill>
                <a:latin typeface="Arial" panose="020B0604020202020204" pitchFamily="34" charset="0"/>
              </a:rPr>
              <a:t> </a:t>
            </a:r>
          </a:p>
          <a:p>
            <a:pPr marL="342900" indent="-342900"/>
            <a:r>
              <a:rPr lang="en-US" altLang="zh-CN" sz="2000" b="1" dirty="0">
                <a:latin typeface="Arial" panose="020B0604020202020204" pitchFamily="34" charset="0"/>
              </a:rPr>
              <a:t>(2)The rose is regarded as a symbol of </a:t>
            </a:r>
            <a:r>
              <a:rPr lang="en-US" altLang="zh-CN" b="1" dirty="0"/>
              <a:t>love.</a:t>
            </a:r>
          </a:p>
          <a:p>
            <a:pPr marL="342900" indent="-342900"/>
            <a:endParaRPr lang="en-US" altLang="zh-CN" sz="2000" b="1" dirty="0">
              <a:latin typeface="Arial" panose="020B0604020202020204" pitchFamily="34" charset="0"/>
            </a:endParaRPr>
          </a:p>
        </p:txBody>
      </p:sp>
      <p:sp>
        <p:nvSpPr>
          <p:cNvPr id="39942" name="Text Box 6"/>
          <p:cNvSpPr txBox="1">
            <a:spLocks noChangeArrowheads="1"/>
          </p:cNvSpPr>
          <p:nvPr/>
        </p:nvSpPr>
        <p:spPr bwMode="auto">
          <a:xfrm>
            <a:off x="1979613" y="5273675"/>
            <a:ext cx="7164387" cy="1200329"/>
          </a:xfrm>
          <a:prstGeom prst="rect">
            <a:avLst/>
          </a:prstGeom>
          <a:solidFill>
            <a:schemeClr val="accent5">
              <a:lumMod val="75000"/>
              <a:alpha val="20000"/>
            </a:schemeClr>
          </a:solidFill>
          <a:ln w="9525" algn="ctr">
            <a:noFill/>
            <a:miter lim="800000"/>
          </a:ln>
          <a:effectLst/>
        </p:spPr>
        <p:txBody>
          <a:bodyPr>
            <a:spAutoFit/>
          </a:bodyPr>
          <a:lstStyle/>
          <a:p>
            <a:pPr marL="342900" indent="-342900">
              <a:buFontTx/>
              <a:buAutoNum type="arabicPeriod"/>
              <a:defRPr/>
            </a:pPr>
            <a:r>
              <a:rPr lang="en-US" altLang="zh-CN" b="1" dirty="0">
                <a:solidFill>
                  <a:srgbClr val="FF0000"/>
                </a:solidFill>
                <a:latin typeface="Arial" panose="020B0604020202020204" pitchFamily="34" charset="0"/>
                <a:ea typeface="宋体" panose="02010600030101010101" pitchFamily="2" charset="-122"/>
              </a:rPr>
              <a:t>Tell the culture differences between China and western   </a:t>
            </a:r>
          </a:p>
          <a:p>
            <a:pPr marL="342900" indent="-342900">
              <a:defRPr/>
            </a:pPr>
            <a:r>
              <a:rPr lang="en-US" altLang="zh-CN" b="1" dirty="0">
                <a:solidFill>
                  <a:srgbClr val="FF0000"/>
                </a:solidFill>
                <a:latin typeface="Arial" panose="020B0604020202020204" pitchFamily="34" charset="0"/>
                <a:ea typeface="宋体" panose="02010600030101010101" pitchFamily="2" charset="-122"/>
              </a:rPr>
              <a:t>      countries.</a:t>
            </a:r>
          </a:p>
          <a:p>
            <a:pPr marL="342900" indent="-342900">
              <a:defRPr/>
            </a:pPr>
            <a:r>
              <a:rPr lang="en-US" altLang="zh-CN" b="1" dirty="0">
                <a:solidFill>
                  <a:srgbClr val="FF0000"/>
                </a:solidFill>
                <a:latin typeface="Arial" panose="020B0604020202020204" pitchFamily="34" charset="0"/>
                <a:ea typeface="宋体" panose="02010600030101010101" pitchFamily="2" charset="-122"/>
              </a:rPr>
              <a:t>2.  Write a composition about the different cultures of the same thing.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 calcmode="lin" valueType="num">
                                      <p:cBhvr>
                                        <p:cTn id="7" dur="500" fill="hold"/>
                                        <p:tgtEl>
                                          <p:spTgt spid="39939"/>
                                        </p:tgtEl>
                                        <p:attrNameLst>
                                          <p:attrName>ppt_w</p:attrName>
                                        </p:attrNameLst>
                                      </p:cBhvr>
                                      <p:tavLst>
                                        <p:tav tm="0">
                                          <p:val>
                                            <p:fltVal val="0"/>
                                          </p:val>
                                        </p:tav>
                                        <p:tav tm="100000">
                                          <p:val>
                                            <p:strVal val="#ppt_w"/>
                                          </p:val>
                                        </p:tav>
                                      </p:tavLst>
                                    </p:anim>
                                    <p:anim calcmode="lin" valueType="num">
                                      <p:cBhvr>
                                        <p:cTn id="8" dur="500" fill="hold"/>
                                        <p:tgtEl>
                                          <p:spTgt spid="39939"/>
                                        </p:tgtEl>
                                        <p:attrNameLst>
                                          <p:attrName>ppt_h</p:attrName>
                                        </p:attrNameLst>
                                      </p:cBhvr>
                                      <p:tavLst>
                                        <p:tav tm="0">
                                          <p:val>
                                            <p:fltVal val="0"/>
                                          </p:val>
                                        </p:tav>
                                        <p:tav tm="100000">
                                          <p:val>
                                            <p:strVal val="#ppt_h"/>
                                          </p:val>
                                        </p:tav>
                                      </p:tavLst>
                                    </p:anim>
                                    <p:animEffect transition="in" filter="fade">
                                      <p:cBhvr>
                                        <p:cTn id="9" dur="500"/>
                                        <p:tgtEl>
                                          <p:spTgt spid="39939"/>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9941"/>
                                        </p:tgtEl>
                                        <p:attrNameLst>
                                          <p:attrName>style.visibility</p:attrName>
                                        </p:attrNameLst>
                                      </p:cBhvr>
                                      <p:to>
                                        <p:strVal val="visible"/>
                                      </p:to>
                                    </p:set>
                                    <p:animEffect transition="in" filter="blinds(horizontal)">
                                      <p:cBhvr>
                                        <p:cTn id="14" dur="500"/>
                                        <p:tgtEl>
                                          <p:spTgt spid="39941"/>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9940"/>
                                        </p:tgtEl>
                                        <p:attrNameLst>
                                          <p:attrName>style.visibility</p:attrName>
                                        </p:attrNameLst>
                                      </p:cBhvr>
                                      <p:to>
                                        <p:strVal val="visible"/>
                                      </p:to>
                                    </p:set>
                                    <p:animEffect transition="in" filter="blinds(horizontal)">
                                      <p:cBhvr>
                                        <p:cTn id="19" dur="500"/>
                                        <p:tgtEl>
                                          <p:spTgt spid="3994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9942"/>
                                        </p:tgtEl>
                                        <p:attrNameLst>
                                          <p:attrName>style.visibility</p:attrName>
                                        </p:attrNameLst>
                                      </p:cBhvr>
                                      <p:to>
                                        <p:strVal val="visible"/>
                                      </p:to>
                                    </p:set>
                                    <p:animEffect transition="in" filter="blinds(horizontal)">
                                      <p:cBhvr>
                                        <p:cTn id="24"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animBg="1"/>
      <p:bldP spid="39940" grpId="0" animBg="1"/>
      <p:bldP spid="39941" grpId="0" animBg="1"/>
      <p:bldP spid="399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2438400" y="914400"/>
            <a:ext cx="3024188" cy="706438"/>
          </a:xfrm>
          <a:prstGeom prst="rect">
            <a:avLst/>
          </a:prstGeom>
        </p:spPr>
        <p:txBody>
          <a:bodyPr wrap="none" fromWordArt="1">
            <a:prstTxWarp prst="textSlantUp">
              <a:avLst>
                <a:gd name="adj" fmla="val 0"/>
              </a:avLst>
            </a:prstTxWarp>
          </a:bodyPr>
          <a:lstStyle/>
          <a:p>
            <a:pPr algn="ctr"/>
            <a:r>
              <a:rPr lang="en-US" altLang="zh-CN" sz="3600" kern="10" dirty="0">
                <a:ln w="9525">
                  <a:solidFill>
                    <a:srgbClr val="000000"/>
                  </a:solidFill>
                  <a:round/>
                </a:ln>
                <a:solidFill>
                  <a:srgbClr val="FF00FF"/>
                </a:solidFill>
                <a:latin typeface="宋体" panose="02010600030101010101" pitchFamily="2" charset="-122"/>
                <a:ea typeface="宋体" panose="02010600030101010101" pitchFamily="2" charset="-122"/>
              </a:rPr>
              <a:t>Assignment</a:t>
            </a:r>
            <a:endParaRPr lang="zh-CN" altLang="en-US" sz="3600" kern="10" dirty="0">
              <a:ln w="9525">
                <a:solidFill>
                  <a:srgbClr val="000000"/>
                </a:solidFill>
                <a:round/>
              </a:ln>
              <a:solidFill>
                <a:srgbClr val="FF00FF"/>
              </a:solidFill>
              <a:latin typeface="宋体" panose="02010600030101010101" pitchFamily="2" charset="-122"/>
              <a:ea typeface="宋体" panose="02010600030101010101" pitchFamily="2" charset="-122"/>
            </a:endParaRPr>
          </a:p>
        </p:txBody>
      </p:sp>
      <p:sp>
        <p:nvSpPr>
          <p:cNvPr id="20483" name="Text Box 3"/>
          <p:cNvSpPr txBox="1">
            <a:spLocks noChangeArrowheads="1"/>
          </p:cNvSpPr>
          <p:nvPr/>
        </p:nvSpPr>
        <p:spPr bwMode="auto">
          <a:xfrm>
            <a:off x="762000" y="2133600"/>
            <a:ext cx="74676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buFontTx/>
              <a:buAutoNum type="arabicPeriod"/>
            </a:pPr>
            <a:r>
              <a:rPr lang="en-US" altLang="zh-CN" sz="2800" b="1" dirty="0">
                <a:solidFill>
                  <a:srgbClr val="0000FF"/>
                </a:solidFill>
                <a:latin typeface="Arial" panose="020B0604020202020204" pitchFamily="34" charset="0"/>
              </a:rPr>
              <a:t>Read 1a.</a:t>
            </a:r>
          </a:p>
          <a:p>
            <a:pPr eaLnBrk="1" hangingPunct="1">
              <a:spcBef>
                <a:spcPct val="50000"/>
              </a:spcBef>
              <a:buFontTx/>
              <a:buAutoNum type="arabicPeriod"/>
            </a:pPr>
            <a:r>
              <a:rPr lang="en-US" altLang="zh-CN" sz="2800" b="1" dirty="0">
                <a:solidFill>
                  <a:srgbClr val="0000FF"/>
                </a:solidFill>
                <a:latin typeface="Arial" panose="020B0604020202020204" pitchFamily="34" charset="0"/>
              </a:rPr>
              <a:t>Memorize the useful expressions  and key sentences which we learn today.</a:t>
            </a:r>
          </a:p>
          <a:p>
            <a:pPr eaLnBrk="1" hangingPunct="1">
              <a:spcBef>
                <a:spcPct val="50000"/>
              </a:spcBef>
              <a:buFontTx/>
              <a:buAutoNum type="arabicPeriod"/>
            </a:pPr>
            <a:r>
              <a:rPr lang="en-US" altLang="zh-CN" sz="2800" b="1" dirty="0">
                <a:solidFill>
                  <a:srgbClr val="0000FF"/>
                </a:solidFill>
                <a:latin typeface="Arial" panose="020B0604020202020204" pitchFamily="34" charset="0"/>
              </a:rPr>
              <a:t>Finish Section C in your workbook.</a:t>
            </a:r>
          </a:p>
          <a:p>
            <a:pPr eaLnBrk="1" hangingPunct="1">
              <a:spcBef>
                <a:spcPct val="50000"/>
              </a:spcBef>
              <a:buFontTx/>
              <a:buAutoNum type="arabicPeriod"/>
            </a:pPr>
            <a:r>
              <a:rPr lang="en-US" altLang="zh-CN" sz="2800" b="1" dirty="0">
                <a:solidFill>
                  <a:srgbClr val="0000FF"/>
                </a:solidFill>
                <a:latin typeface="Arial" panose="020B0604020202020204" pitchFamily="34" charset="0"/>
              </a:rPr>
              <a:t>Review Sections A-C</a:t>
            </a:r>
            <a:r>
              <a:rPr lang="en-US" altLang="zh-CN" sz="2800" b="1" dirty="0" smtClean="0">
                <a:solidFill>
                  <a:srgbClr val="0000FF"/>
                </a:solidFill>
                <a:latin typeface="Arial" panose="020B0604020202020204" pitchFamily="34" charset="0"/>
              </a:rPr>
              <a:t>.  </a:t>
            </a:r>
            <a:endParaRPr lang="en-US" altLang="zh-CN" sz="2800" b="1" dirty="0">
              <a:solidFill>
                <a:srgbClr val="0000FF"/>
              </a:solidFill>
              <a:latin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3" descr="P64 9-3-2-3 "/>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12775" y="2438400"/>
            <a:ext cx="210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19-3-2-11"/>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581400" y="1371600"/>
            <a:ext cx="219551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19-3-2-12"/>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6797675" y="3124200"/>
            <a:ext cx="15192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67" name="Text Box 39"/>
          <p:cNvSpPr txBox="1">
            <a:spLocks noChangeArrowheads="1"/>
          </p:cNvSpPr>
          <p:nvPr/>
        </p:nvSpPr>
        <p:spPr bwMode="auto">
          <a:xfrm>
            <a:off x="0" y="1066800"/>
            <a:ext cx="90678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dirty="0">
                <a:solidFill>
                  <a:srgbClr val="0000FF"/>
                </a:solidFill>
                <a:latin typeface="Arial" panose="020B0604020202020204" pitchFamily="34" charset="0"/>
              </a:rPr>
              <a:t>What do the  gestures that are common in the USA mean?      </a:t>
            </a:r>
          </a:p>
          <a:p>
            <a:pPr eaLnBrk="1" hangingPunct="1">
              <a:spcBef>
                <a:spcPct val="50000"/>
              </a:spcBef>
            </a:pPr>
            <a:endParaRPr lang="en-US" altLang="zh-CN" sz="2400" b="1" dirty="0">
              <a:solidFill>
                <a:srgbClr val="0000FF"/>
              </a:solidFill>
              <a:latin typeface="Arial" panose="020B0604020202020204" pitchFamily="34" charset="0"/>
            </a:endParaRPr>
          </a:p>
        </p:txBody>
      </p:sp>
      <p:sp>
        <p:nvSpPr>
          <p:cNvPr id="48172" name="Rectangle 44"/>
          <p:cNvSpPr>
            <a:spLocks noChangeArrowheads="1"/>
          </p:cNvSpPr>
          <p:nvPr/>
        </p:nvSpPr>
        <p:spPr bwMode="auto">
          <a:xfrm>
            <a:off x="3962400" y="3962400"/>
            <a:ext cx="190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CC"/>
                </a:solidFill>
                <a:latin typeface="Arial" panose="020B0604020202020204" pitchFamily="34" charset="0"/>
              </a:rPr>
              <a:t>I’m puzzled.</a:t>
            </a:r>
          </a:p>
        </p:txBody>
      </p:sp>
      <p:sp>
        <p:nvSpPr>
          <p:cNvPr id="48173" name="Rectangle 45"/>
          <p:cNvSpPr>
            <a:spLocks noChangeArrowheads="1"/>
          </p:cNvSpPr>
          <p:nvPr/>
        </p:nvSpPr>
        <p:spPr bwMode="auto">
          <a:xfrm>
            <a:off x="6248400" y="5410200"/>
            <a:ext cx="2498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sz="2400" b="1">
                <a:solidFill>
                  <a:srgbClr val="FF33CC"/>
                </a:solidFill>
                <a:latin typeface="Arial" panose="020B0604020202020204" pitchFamily="34" charset="0"/>
              </a:rPr>
              <a:t>I’m just kidding.</a:t>
            </a:r>
          </a:p>
        </p:txBody>
      </p:sp>
      <p:sp>
        <p:nvSpPr>
          <p:cNvPr id="48174" name="Rectangle 46"/>
          <p:cNvSpPr>
            <a:spLocks noChangeArrowheads="1"/>
          </p:cNvSpPr>
          <p:nvPr/>
        </p:nvSpPr>
        <p:spPr bwMode="auto">
          <a:xfrm>
            <a:off x="533400" y="4953000"/>
            <a:ext cx="1755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CC"/>
                </a:solidFill>
                <a:latin typeface="Arial" panose="020B0604020202020204" pitchFamily="34" charset="0"/>
              </a:rPr>
              <a:t>Good luck.</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8167"/>
                                        </p:tgtEl>
                                        <p:attrNameLst>
                                          <p:attrName>style.visibility</p:attrName>
                                        </p:attrNameLst>
                                      </p:cBhvr>
                                      <p:to>
                                        <p:strVal val="visible"/>
                                      </p:to>
                                    </p:set>
                                    <p:anim calcmode="lin" valueType="num">
                                      <p:cBhvr>
                                        <p:cTn id="7" dur="1000" fill="hold"/>
                                        <p:tgtEl>
                                          <p:spTgt spid="48167"/>
                                        </p:tgtEl>
                                        <p:attrNameLst>
                                          <p:attrName>ppt_w</p:attrName>
                                        </p:attrNameLst>
                                      </p:cBhvr>
                                      <p:tavLst>
                                        <p:tav tm="0">
                                          <p:val>
                                            <p:fltVal val="0"/>
                                          </p:val>
                                        </p:tav>
                                        <p:tav tm="100000">
                                          <p:val>
                                            <p:strVal val="#ppt_w"/>
                                          </p:val>
                                        </p:tav>
                                      </p:tavLst>
                                    </p:anim>
                                    <p:anim calcmode="lin" valueType="num">
                                      <p:cBhvr>
                                        <p:cTn id="8" dur="1000" fill="hold"/>
                                        <p:tgtEl>
                                          <p:spTgt spid="48167"/>
                                        </p:tgtEl>
                                        <p:attrNameLst>
                                          <p:attrName>ppt_h</p:attrName>
                                        </p:attrNameLst>
                                      </p:cBhvr>
                                      <p:tavLst>
                                        <p:tav tm="0">
                                          <p:val>
                                            <p:fltVal val="0"/>
                                          </p:val>
                                        </p:tav>
                                        <p:tav tm="100000">
                                          <p:val>
                                            <p:strVal val="#ppt_h"/>
                                          </p:val>
                                        </p:tav>
                                      </p:tavLst>
                                    </p:anim>
                                    <p:anim calcmode="lin" valueType="num">
                                      <p:cBhvr>
                                        <p:cTn id="9" dur="1000" fill="hold"/>
                                        <p:tgtEl>
                                          <p:spTgt spid="48167"/>
                                        </p:tgtEl>
                                        <p:attrNameLst>
                                          <p:attrName>style.rotation</p:attrName>
                                        </p:attrNameLst>
                                      </p:cBhvr>
                                      <p:tavLst>
                                        <p:tav tm="0">
                                          <p:val>
                                            <p:fltVal val="90"/>
                                          </p:val>
                                        </p:tav>
                                        <p:tav tm="100000">
                                          <p:val>
                                            <p:fltVal val="0"/>
                                          </p:val>
                                        </p:tav>
                                      </p:tavLst>
                                    </p:anim>
                                    <p:animEffect transition="in" filter="fade">
                                      <p:cBhvr>
                                        <p:cTn id="10" dur="1000"/>
                                        <p:tgtEl>
                                          <p:spTgt spid="4816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48133"/>
                                        </p:tgtEl>
                                        <p:attrNameLst>
                                          <p:attrName>style.visibility</p:attrName>
                                        </p:attrNameLst>
                                      </p:cBhvr>
                                      <p:to>
                                        <p:strVal val="visible"/>
                                      </p:to>
                                    </p:set>
                                    <p:animEffect transition="in" filter="strips(downLeft)">
                                      <p:cBhvr>
                                        <p:cTn id="15" dur="1000"/>
                                        <p:tgtEl>
                                          <p:spTgt spid="48133"/>
                                        </p:tgtEl>
                                      </p:cBhvr>
                                    </p:animEffect>
                                  </p:childTnLst>
                                </p:cTn>
                              </p:par>
                              <p:par>
                                <p:cTn id="16" presetID="18" presetClass="entr" presetSubtype="12" fill="hold" nodeType="withEffect">
                                  <p:stCondLst>
                                    <p:cond delay="0"/>
                                  </p:stCondLst>
                                  <p:childTnLst>
                                    <p:set>
                                      <p:cBhvr>
                                        <p:cTn id="17" dur="1" fill="hold">
                                          <p:stCondLst>
                                            <p:cond delay="0"/>
                                          </p:stCondLst>
                                        </p:cTn>
                                        <p:tgtEl>
                                          <p:spTgt spid="48134"/>
                                        </p:tgtEl>
                                        <p:attrNameLst>
                                          <p:attrName>style.visibility</p:attrName>
                                        </p:attrNameLst>
                                      </p:cBhvr>
                                      <p:to>
                                        <p:strVal val="visible"/>
                                      </p:to>
                                    </p:set>
                                    <p:animEffect transition="in" filter="strips(downLeft)">
                                      <p:cBhvr>
                                        <p:cTn id="18" dur="1000"/>
                                        <p:tgtEl>
                                          <p:spTgt spid="48134"/>
                                        </p:tgtEl>
                                      </p:cBhvr>
                                    </p:animEffect>
                                  </p:childTnLst>
                                </p:cTn>
                              </p:par>
                              <p:par>
                                <p:cTn id="19" presetID="18" presetClass="entr" presetSubtype="12" fill="hold" nodeType="withEffect">
                                  <p:stCondLst>
                                    <p:cond delay="0"/>
                                  </p:stCondLst>
                                  <p:childTnLst>
                                    <p:set>
                                      <p:cBhvr>
                                        <p:cTn id="20" dur="1" fill="hold">
                                          <p:stCondLst>
                                            <p:cond delay="0"/>
                                          </p:stCondLst>
                                        </p:cTn>
                                        <p:tgtEl>
                                          <p:spTgt spid="48131"/>
                                        </p:tgtEl>
                                        <p:attrNameLst>
                                          <p:attrName>style.visibility</p:attrName>
                                        </p:attrNameLst>
                                      </p:cBhvr>
                                      <p:to>
                                        <p:strVal val="visible"/>
                                      </p:to>
                                    </p:set>
                                    <p:animEffect transition="in" filter="strips(downLeft)">
                                      <p:cBhvr>
                                        <p:cTn id="21" dur="1000"/>
                                        <p:tgtEl>
                                          <p:spTgt spid="48131"/>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48174"/>
                                        </p:tgtEl>
                                        <p:attrNameLst>
                                          <p:attrName>style.visibility</p:attrName>
                                        </p:attrNameLst>
                                      </p:cBhvr>
                                      <p:to>
                                        <p:strVal val="visible"/>
                                      </p:to>
                                    </p:set>
                                    <p:anim calcmode="lin" valueType="num">
                                      <p:cBhvr>
                                        <p:cTn id="26" dur="1000" fill="hold"/>
                                        <p:tgtEl>
                                          <p:spTgt spid="48174"/>
                                        </p:tgtEl>
                                        <p:attrNameLst>
                                          <p:attrName>ppt_x</p:attrName>
                                        </p:attrNameLst>
                                      </p:cBhvr>
                                      <p:tavLst>
                                        <p:tav tm="0">
                                          <p:val>
                                            <p:strVal val="#ppt_x-.2"/>
                                          </p:val>
                                        </p:tav>
                                        <p:tav tm="100000">
                                          <p:val>
                                            <p:strVal val="#ppt_x"/>
                                          </p:val>
                                        </p:tav>
                                      </p:tavLst>
                                    </p:anim>
                                    <p:anim calcmode="lin" valueType="num">
                                      <p:cBhvr>
                                        <p:cTn id="27" dur="1000" fill="hold"/>
                                        <p:tgtEl>
                                          <p:spTgt spid="48174"/>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8174"/>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48172"/>
                                        </p:tgtEl>
                                        <p:attrNameLst>
                                          <p:attrName>style.visibility</p:attrName>
                                        </p:attrNameLst>
                                      </p:cBhvr>
                                      <p:to>
                                        <p:strVal val="visible"/>
                                      </p:to>
                                    </p:set>
                                    <p:anim calcmode="lin" valueType="num">
                                      <p:cBhvr>
                                        <p:cTn id="33" dur="1000" fill="hold"/>
                                        <p:tgtEl>
                                          <p:spTgt spid="48172"/>
                                        </p:tgtEl>
                                        <p:attrNameLst>
                                          <p:attrName>ppt_x</p:attrName>
                                        </p:attrNameLst>
                                      </p:cBhvr>
                                      <p:tavLst>
                                        <p:tav tm="0">
                                          <p:val>
                                            <p:strVal val="#ppt_x-.2"/>
                                          </p:val>
                                        </p:tav>
                                        <p:tav tm="100000">
                                          <p:val>
                                            <p:strVal val="#ppt_x"/>
                                          </p:val>
                                        </p:tav>
                                      </p:tavLst>
                                    </p:anim>
                                    <p:anim calcmode="lin" valueType="num">
                                      <p:cBhvr>
                                        <p:cTn id="34" dur="1000" fill="hold"/>
                                        <p:tgtEl>
                                          <p:spTgt spid="48172"/>
                                        </p:tgtEl>
                                        <p:attrNameLst>
                                          <p:attrName>ppt_y</p:attrName>
                                        </p:attrNameLst>
                                      </p:cBhvr>
                                      <p:tavLst>
                                        <p:tav tm="0">
                                          <p:val>
                                            <p:strVal val="#ppt_y"/>
                                          </p:val>
                                        </p:tav>
                                        <p:tav tm="100000">
                                          <p:val>
                                            <p:strVal val="#ppt_y"/>
                                          </p:val>
                                        </p:tav>
                                      </p:tavLst>
                                    </p:anim>
                                    <p:animEffect transition="in" filter="wipe(right)" prLst="gradientSize: 0.1">
                                      <p:cBhvr>
                                        <p:cTn id="35" dur="1000"/>
                                        <p:tgtEl>
                                          <p:spTgt spid="4817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48173"/>
                                        </p:tgtEl>
                                        <p:attrNameLst>
                                          <p:attrName>style.visibility</p:attrName>
                                        </p:attrNameLst>
                                      </p:cBhvr>
                                      <p:to>
                                        <p:strVal val="visible"/>
                                      </p:to>
                                    </p:set>
                                    <p:anim calcmode="lin" valueType="num">
                                      <p:cBhvr additive="base">
                                        <p:cTn id="40" dur="1000" fill="hold"/>
                                        <p:tgtEl>
                                          <p:spTgt spid="48173"/>
                                        </p:tgtEl>
                                        <p:attrNameLst>
                                          <p:attrName>ppt_x</p:attrName>
                                        </p:attrNameLst>
                                      </p:cBhvr>
                                      <p:tavLst>
                                        <p:tav tm="0">
                                          <p:val>
                                            <p:strVal val="1+#ppt_w/2"/>
                                          </p:val>
                                        </p:tav>
                                        <p:tav tm="100000">
                                          <p:val>
                                            <p:strVal val="#ppt_x"/>
                                          </p:val>
                                        </p:tav>
                                      </p:tavLst>
                                    </p:anim>
                                    <p:anim calcmode="lin" valueType="num">
                                      <p:cBhvr additive="base">
                                        <p:cTn id="41" dur="1000" fill="hold"/>
                                        <p:tgtEl>
                                          <p:spTgt spid="481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67" grpId="0"/>
      <p:bldP spid="48172" grpId="0"/>
      <p:bldP spid="48173" grpId="0"/>
      <p:bldP spid="481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9" name="Oval 13"/>
          <p:cNvSpPr>
            <a:spLocks noChangeArrowheads="1"/>
          </p:cNvSpPr>
          <p:nvPr/>
        </p:nvSpPr>
        <p:spPr bwMode="auto">
          <a:xfrm>
            <a:off x="4953000" y="1600200"/>
            <a:ext cx="2286000" cy="838200"/>
          </a:xfrm>
          <a:prstGeom prst="ellipse">
            <a:avLst/>
          </a:prstGeom>
          <a:solidFill>
            <a:srgbClr val="FFFF00"/>
          </a:solidFill>
          <a:ln w="9525">
            <a:solidFill>
              <a:schemeClr val="tx1"/>
            </a:solidFill>
            <a:round/>
          </a:ln>
        </p:spPr>
        <p:txBody>
          <a:bodyPr wrap="none" anchor="ctr"/>
          <a:lstStyle/>
          <a:p>
            <a:endParaRPr lang="zh-CN" altLang="en-US" b="1">
              <a:latin typeface="Times New Roman" panose="02020603050405020304" pitchFamily="18" charset="0"/>
              <a:cs typeface="Times New Roman" panose="02020603050405020304" pitchFamily="18" charset="0"/>
            </a:endParaRPr>
          </a:p>
        </p:txBody>
      </p:sp>
      <p:sp>
        <p:nvSpPr>
          <p:cNvPr id="50187" name="Oval 11"/>
          <p:cNvSpPr>
            <a:spLocks noChangeArrowheads="1"/>
          </p:cNvSpPr>
          <p:nvPr/>
        </p:nvSpPr>
        <p:spPr bwMode="auto">
          <a:xfrm>
            <a:off x="0" y="4267200"/>
            <a:ext cx="1752600" cy="533400"/>
          </a:xfrm>
          <a:prstGeom prst="ellipse">
            <a:avLst/>
          </a:prstGeom>
          <a:solidFill>
            <a:srgbClr val="FFFF00"/>
          </a:solidFill>
          <a:ln w="9525">
            <a:solidFill>
              <a:schemeClr val="tx1"/>
            </a:solidFill>
            <a:round/>
          </a:ln>
        </p:spPr>
        <p:txBody>
          <a:bodyPr wrap="none" anchor="ctr"/>
          <a:lstStyle/>
          <a:p>
            <a:endParaRPr lang="zh-CN" altLang="en-US" b="1">
              <a:latin typeface="Times New Roman" panose="02020603050405020304" pitchFamily="18" charset="0"/>
              <a:cs typeface="Times New Roman" panose="02020603050405020304" pitchFamily="18" charset="0"/>
            </a:endParaRPr>
          </a:p>
        </p:txBody>
      </p:sp>
      <p:pic>
        <p:nvPicPr>
          <p:cNvPr id="4100" name="Picture 4" descr="67-1a"/>
          <p:cNvPicPr>
            <a:picLocks noChangeAspect="1" noChangeArrowheads="1"/>
          </p:cNvPicPr>
          <p:nvPr/>
        </p:nvPicPr>
        <p:blipFill>
          <a:blip r:embed="rId2" cstate="email"/>
          <a:srcRect/>
          <a:stretch>
            <a:fillRect/>
          </a:stretch>
        </p:blipFill>
        <p:spPr bwMode="auto">
          <a:xfrm>
            <a:off x="228600" y="228600"/>
            <a:ext cx="4114800" cy="337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1" name="Text Box 5"/>
          <p:cNvSpPr txBox="1">
            <a:spLocks noChangeArrowheads="1"/>
          </p:cNvSpPr>
          <p:nvPr/>
        </p:nvSpPr>
        <p:spPr bwMode="auto">
          <a:xfrm>
            <a:off x="1905000" y="4191000"/>
            <a:ext cx="7239000" cy="1735138"/>
          </a:xfrm>
          <a:prstGeom prst="rect">
            <a:avLst/>
          </a:prstGeom>
          <a:solidFill>
            <a:schemeClr val="accent5">
              <a:alpha val="78000"/>
            </a:schemeClr>
          </a:solidFill>
          <a:ln w="9525">
            <a:noFill/>
            <a:miter lim="800000"/>
          </a:ln>
          <a:effectLst/>
        </p:spPr>
        <p:txBody>
          <a:bodyPr>
            <a:spAutoFit/>
          </a:bodyPr>
          <a:lstStyle/>
          <a:p>
            <a:pPr>
              <a:lnSpc>
                <a:spcPct val="150000"/>
              </a:lnSpc>
              <a:spcBef>
                <a:spcPct val="50000"/>
              </a:spcBef>
              <a:defRPr/>
            </a:pPr>
            <a:r>
              <a:rPr lang="en-US" altLang="zh-CN" sz="2400" b="1"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In Canada, people ______________ when they greet each other, while people_____ as a sign of ________ in Japan.</a:t>
            </a:r>
          </a:p>
        </p:txBody>
      </p:sp>
      <p:sp>
        <p:nvSpPr>
          <p:cNvPr id="50182" name="Text Box 6"/>
          <p:cNvSpPr txBox="1">
            <a:spLocks noChangeArrowheads="1"/>
          </p:cNvSpPr>
          <p:nvPr/>
        </p:nvSpPr>
        <p:spPr bwMode="auto">
          <a:xfrm>
            <a:off x="4267200" y="42672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cs typeface="Times New Roman" panose="02020603050405020304" pitchFamily="18" charset="0"/>
              </a:rPr>
              <a:t>wave their hands</a:t>
            </a:r>
          </a:p>
        </p:txBody>
      </p:sp>
      <p:sp>
        <p:nvSpPr>
          <p:cNvPr id="50183" name="Text Box 7"/>
          <p:cNvSpPr txBox="1">
            <a:spLocks noChangeArrowheads="1"/>
          </p:cNvSpPr>
          <p:nvPr/>
        </p:nvSpPr>
        <p:spPr bwMode="auto">
          <a:xfrm>
            <a:off x="7467600" y="480060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cs typeface="Times New Roman" panose="02020603050405020304" pitchFamily="18" charset="0"/>
              </a:rPr>
              <a:t>respect</a:t>
            </a:r>
          </a:p>
        </p:txBody>
      </p:sp>
      <p:sp>
        <p:nvSpPr>
          <p:cNvPr id="50184" name="Text Box 8"/>
          <p:cNvSpPr txBox="1">
            <a:spLocks noChangeArrowheads="1"/>
          </p:cNvSpPr>
          <p:nvPr/>
        </p:nvSpPr>
        <p:spPr bwMode="auto">
          <a:xfrm>
            <a:off x="5105400" y="48768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cs typeface="Times New Roman" panose="02020603050405020304" pitchFamily="18" charset="0"/>
              </a:rPr>
              <a:t>bow</a:t>
            </a:r>
          </a:p>
        </p:txBody>
      </p:sp>
      <p:sp>
        <p:nvSpPr>
          <p:cNvPr id="50185" name="Text Box 9"/>
          <p:cNvSpPr txBox="1">
            <a:spLocks noChangeArrowheads="1"/>
          </p:cNvSpPr>
          <p:nvPr/>
        </p:nvSpPr>
        <p:spPr bwMode="auto">
          <a:xfrm>
            <a:off x="304800" y="43434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00FF"/>
                </a:solidFill>
                <a:latin typeface="Times New Roman" panose="02020603050405020304" pitchFamily="18" charset="0"/>
                <a:cs typeface="Times New Roman" panose="02020603050405020304" pitchFamily="18" charset="0"/>
              </a:rPr>
              <a:t>bow</a:t>
            </a:r>
          </a:p>
        </p:txBody>
      </p:sp>
      <p:sp>
        <p:nvSpPr>
          <p:cNvPr id="50186" name="Text Box 10"/>
          <p:cNvSpPr txBox="1">
            <a:spLocks noChangeArrowheads="1"/>
          </p:cNvSpPr>
          <p:nvPr/>
        </p:nvSpPr>
        <p:spPr bwMode="auto">
          <a:xfrm>
            <a:off x="5181600" y="17526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00FF"/>
                </a:solidFill>
                <a:latin typeface="Times New Roman" panose="02020603050405020304" pitchFamily="18" charset="0"/>
                <a:cs typeface="Times New Roman" panose="02020603050405020304" pitchFamily="18" charset="0"/>
              </a:rPr>
              <a:t>wave hands</a:t>
            </a:r>
          </a:p>
        </p:txBody>
      </p:sp>
      <p:sp>
        <p:nvSpPr>
          <p:cNvPr id="50190" name="Line 14"/>
          <p:cNvSpPr>
            <a:spLocks noChangeShapeType="1"/>
          </p:cNvSpPr>
          <p:nvPr/>
        </p:nvSpPr>
        <p:spPr bwMode="auto">
          <a:xfrm flipV="1">
            <a:off x="838200" y="3581400"/>
            <a:ext cx="304800" cy="60960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50191" name="Line 15"/>
          <p:cNvSpPr>
            <a:spLocks noChangeShapeType="1"/>
          </p:cNvSpPr>
          <p:nvPr/>
        </p:nvSpPr>
        <p:spPr bwMode="auto">
          <a:xfrm flipH="1">
            <a:off x="2971800" y="2133600"/>
            <a:ext cx="1981200" cy="30480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0187"/>
                                        </p:tgtEl>
                                        <p:attrNameLst>
                                          <p:attrName>style.visibility</p:attrName>
                                        </p:attrNameLst>
                                      </p:cBhvr>
                                      <p:to>
                                        <p:strVal val="visible"/>
                                      </p:to>
                                    </p:set>
                                    <p:anim calcmode="lin" valueType="num">
                                      <p:cBhvr additive="base">
                                        <p:cTn id="7" dur="1000" fill="hold"/>
                                        <p:tgtEl>
                                          <p:spTgt spid="50187"/>
                                        </p:tgtEl>
                                        <p:attrNameLst>
                                          <p:attrName>ppt_x</p:attrName>
                                        </p:attrNameLst>
                                      </p:cBhvr>
                                      <p:tavLst>
                                        <p:tav tm="0">
                                          <p:val>
                                            <p:strVal val="#ppt_x"/>
                                          </p:val>
                                        </p:tav>
                                        <p:tav tm="100000">
                                          <p:val>
                                            <p:strVal val="#ppt_x"/>
                                          </p:val>
                                        </p:tav>
                                      </p:tavLst>
                                    </p:anim>
                                    <p:anim calcmode="lin" valueType="num">
                                      <p:cBhvr additive="base">
                                        <p:cTn id="8" dur="1000" fill="hold"/>
                                        <p:tgtEl>
                                          <p:spTgt spid="5018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0185"/>
                                        </p:tgtEl>
                                        <p:attrNameLst>
                                          <p:attrName>style.visibility</p:attrName>
                                        </p:attrNameLst>
                                      </p:cBhvr>
                                      <p:to>
                                        <p:strVal val="visible"/>
                                      </p:to>
                                    </p:set>
                                    <p:anim calcmode="lin" valueType="num">
                                      <p:cBhvr additive="base">
                                        <p:cTn id="11" dur="1000" fill="hold"/>
                                        <p:tgtEl>
                                          <p:spTgt spid="50185"/>
                                        </p:tgtEl>
                                        <p:attrNameLst>
                                          <p:attrName>ppt_x</p:attrName>
                                        </p:attrNameLst>
                                      </p:cBhvr>
                                      <p:tavLst>
                                        <p:tav tm="0">
                                          <p:val>
                                            <p:strVal val="#ppt_x"/>
                                          </p:val>
                                        </p:tav>
                                        <p:tav tm="100000">
                                          <p:val>
                                            <p:strVal val="#ppt_x"/>
                                          </p:val>
                                        </p:tav>
                                      </p:tavLst>
                                    </p:anim>
                                    <p:anim calcmode="lin" valueType="num">
                                      <p:cBhvr additive="base">
                                        <p:cTn id="12" dur="1000" fill="hold"/>
                                        <p:tgtEl>
                                          <p:spTgt spid="5018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190"/>
                                        </p:tgtEl>
                                        <p:attrNameLst>
                                          <p:attrName>style.visibility</p:attrName>
                                        </p:attrNameLst>
                                      </p:cBhvr>
                                      <p:to>
                                        <p:strVal val="visible"/>
                                      </p:to>
                                    </p:set>
                                    <p:anim calcmode="lin" valueType="num">
                                      <p:cBhvr additive="base">
                                        <p:cTn id="15" dur="1000" fill="hold"/>
                                        <p:tgtEl>
                                          <p:spTgt spid="50190"/>
                                        </p:tgtEl>
                                        <p:attrNameLst>
                                          <p:attrName>ppt_x</p:attrName>
                                        </p:attrNameLst>
                                      </p:cBhvr>
                                      <p:tavLst>
                                        <p:tav tm="0">
                                          <p:val>
                                            <p:strVal val="#ppt_x"/>
                                          </p:val>
                                        </p:tav>
                                        <p:tav tm="100000">
                                          <p:val>
                                            <p:strVal val="#ppt_x"/>
                                          </p:val>
                                        </p:tav>
                                      </p:tavLst>
                                    </p:anim>
                                    <p:anim calcmode="lin" valueType="num">
                                      <p:cBhvr additive="base">
                                        <p:cTn id="16" dur="1000" fill="hold"/>
                                        <p:tgtEl>
                                          <p:spTgt spid="5019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50189"/>
                                        </p:tgtEl>
                                        <p:attrNameLst>
                                          <p:attrName>style.visibility</p:attrName>
                                        </p:attrNameLst>
                                      </p:cBhvr>
                                      <p:to>
                                        <p:strVal val="visible"/>
                                      </p:to>
                                    </p:set>
                                    <p:anim calcmode="lin" valueType="num">
                                      <p:cBhvr additive="base">
                                        <p:cTn id="21" dur="1000" fill="hold"/>
                                        <p:tgtEl>
                                          <p:spTgt spid="50189"/>
                                        </p:tgtEl>
                                        <p:attrNameLst>
                                          <p:attrName>ppt_x</p:attrName>
                                        </p:attrNameLst>
                                      </p:cBhvr>
                                      <p:tavLst>
                                        <p:tav tm="0">
                                          <p:val>
                                            <p:strVal val="1+#ppt_w/2"/>
                                          </p:val>
                                        </p:tav>
                                        <p:tav tm="100000">
                                          <p:val>
                                            <p:strVal val="#ppt_x"/>
                                          </p:val>
                                        </p:tav>
                                      </p:tavLst>
                                    </p:anim>
                                    <p:anim calcmode="lin" valueType="num">
                                      <p:cBhvr additive="base">
                                        <p:cTn id="22" dur="1000" fill="hold"/>
                                        <p:tgtEl>
                                          <p:spTgt spid="50189"/>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50186"/>
                                        </p:tgtEl>
                                        <p:attrNameLst>
                                          <p:attrName>style.visibility</p:attrName>
                                        </p:attrNameLst>
                                      </p:cBhvr>
                                      <p:to>
                                        <p:strVal val="visible"/>
                                      </p:to>
                                    </p:set>
                                    <p:anim calcmode="lin" valueType="num">
                                      <p:cBhvr additive="base">
                                        <p:cTn id="25" dur="1000" fill="hold"/>
                                        <p:tgtEl>
                                          <p:spTgt spid="50186"/>
                                        </p:tgtEl>
                                        <p:attrNameLst>
                                          <p:attrName>ppt_x</p:attrName>
                                        </p:attrNameLst>
                                      </p:cBhvr>
                                      <p:tavLst>
                                        <p:tav tm="0">
                                          <p:val>
                                            <p:strVal val="1+#ppt_w/2"/>
                                          </p:val>
                                        </p:tav>
                                        <p:tav tm="100000">
                                          <p:val>
                                            <p:strVal val="#ppt_x"/>
                                          </p:val>
                                        </p:tav>
                                      </p:tavLst>
                                    </p:anim>
                                    <p:anim calcmode="lin" valueType="num">
                                      <p:cBhvr additive="base">
                                        <p:cTn id="26" dur="1000" fill="hold"/>
                                        <p:tgtEl>
                                          <p:spTgt spid="50186"/>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50191"/>
                                        </p:tgtEl>
                                        <p:attrNameLst>
                                          <p:attrName>style.visibility</p:attrName>
                                        </p:attrNameLst>
                                      </p:cBhvr>
                                      <p:to>
                                        <p:strVal val="visible"/>
                                      </p:to>
                                    </p:set>
                                    <p:anim calcmode="lin" valueType="num">
                                      <p:cBhvr additive="base">
                                        <p:cTn id="29" dur="1000" fill="hold"/>
                                        <p:tgtEl>
                                          <p:spTgt spid="50191"/>
                                        </p:tgtEl>
                                        <p:attrNameLst>
                                          <p:attrName>ppt_x</p:attrName>
                                        </p:attrNameLst>
                                      </p:cBhvr>
                                      <p:tavLst>
                                        <p:tav tm="0">
                                          <p:val>
                                            <p:strVal val="1+#ppt_w/2"/>
                                          </p:val>
                                        </p:tav>
                                        <p:tav tm="100000">
                                          <p:val>
                                            <p:strVal val="#ppt_x"/>
                                          </p:val>
                                        </p:tav>
                                      </p:tavLst>
                                    </p:anim>
                                    <p:anim calcmode="lin" valueType="num">
                                      <p:cBhvr additive="base">
                                        <p:cTn id="30" dur="1000" fill="hold"/>
                                        <p:tgtEl>
                                          <p:spTgt spid="5019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grpId="0" nodeType="clickEffect">
                                  <p:stCondLst>
                                    <p:cond delay="0"/>
                                  </p:stCondLst>
                                  <p:childTnLst>
                                    <p:set>
                                      <p:cBhvr>
                                        <p:cTn id="34" dur="1" fill="hold">
                                          <p:stCondLst>
                                            <p:cond delay="0"/>
                                          </p:stCondLst>
                                        </p:cTn>
                                        <p:tgtEl>
                                          <p:spTgt spid="50181"/>
                                        </p:tgtEl>
                                        <p:attrNameLst>
                                          <p:attrName>style.visibility</p:attrName>
                                        </p:attrNameLst>
                                      </p:cBhvr>
                                      <p:to>
                                        <p:strVal val="visible"/>
                                      </p:to>
                                    </p:set>
                                    <p:animEffect transition="in" filter="strips(downRight)">
                                      <p:cBhvr>
                                        <p:cTn id="35" dur="1000"/>
                                        <p:tgtEl>
                                          <p:spTgt spid="50181"/>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iterate type="lt">
                                    <p:tmPct val="5000"/>
                                  </p:iterate>
                                  <p:childTnLst>
                                    <p:set>
                                      <p:cBhvr>
                                        <p:cTn id="39" dur="1" fill="hold">
                                          <p:stCondLst>
                                            <p:cond delay="0"/>
                                          </p:stCondLst>
                                        </p:cTn>
                                        <p:tgtEl>
                                          <p:spTgt spid="50182"/>
                                        </p:tgtEl>
                                        <p:attrNameLst>
                                          <p:attrName>style.visibility</p:attrName>
                                        </p:attrNameLst>
                                      </p:cBhvr>
                                      <p:to>
                                        <p:strVal val="visible"/>
                                      </p:to>
                                    </p:set>
                                    <p:anim calcmode="lin" valueType="num">
                                      <p:cBhvr>
                                        <p:cTn id="40" dur="1000" fill="hold"/>
                                        <p:tgtEl>
                                          <p:spTgt spid="50182"/>
                                        </p:tgtEl>
                                        <p:attrNameLst>
                                          <p:attrName>ppt_w</p:attrName>
                                        </p:attrNameLst>
                                      </p:cBhvr>
                                      <p:tavLst>
                                        <p:tav tm="0">
                                          <p:val>
                                            <p:fltVal val="0"/>
                                          </p:val>
                                        </p:tav>
                                        <p:tav tm="100000">
                                          <p:val>
                                            <p:strVal val="#ppt_w"/>
                                          </p:val>
                                        </p:tav>
                                      </p:tavLst>
                                    </p:anim>
                                    <p:anim calcmode="lin" valueType="num">
                                      <p:cBhvr>
                                        <p:cTn id="41" dur="1000" fill="hold"/>
                                        <p:tgtEl>
                                          <p:spTgt spid="50182"/>
                                        </p:tgtEl>
                                        <p:attrNameLst>
                                          <p:attrName>ppt_h</p:attrName>
                                        </p:attrNameLst>
                                      </p:cBhvr>
                                      <p:tavLst>
                                        <p:tav tm="0">
                                          <p:val>
                                            <p:fltVal val="0"/>
                                          </p:val>
                                        </p:tav>
                                        <p:tav tm="100000">
                                          <p:val>
                                            <p:strVal val="#ppt_h"/>
                                          </p:val>
                                        </p:tav>
                                      </p:tavLst>
                                    </p:anim>
                                    <p:anim calcmode="lin" valueType="num">
                                      <p:cBhvr>
                                        <p:cTn id="42" dur="1000" fill="hold"/>
                                        <p:tgtEl>
                                          <p:spTgt spid="50182"/>
                                        </p:tgtEl>
                                        <p:attrNameLst>
                                          <p:attrName>style.rotation</p:attrName>
                                        </p:attrNameLst>
                                      </p:cBhvr>
                                      <p:tavLst>
                                        <p:tav tm="0">
                                          <p:val>
                                            <p:fltVal val="90"/>
                                          </p:val>
                                        </p:tav>
                                        <p:tav tm="100000">
                                          <p:val>
                                            <p:fltVal val="0"/>
                                          </p:val>
                                        </p:tav>
                                      </p:tavLst>
                                    </p:anim>
                                    <p:animEffect transition="in" filter="fade">
                                      <p:cBhvr>
                                        <p:cTn id="43" dur="1000"/>
                                        <p:tgtEl>
                                          <p:spTgt spid="50182"/>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iterate type="lt">
                                    <p:tmPct val="5000"/>
                                  </p:iterate>
                                  <p:childTnLst>
                                    <p:set>
                                      <p:cBhvr>
                                        <p:cTn id="47" dur="1" fill="hold">
                                          <p:stCondLst>
                                            <p:cond delay="0"/>
                                          </p:stCondLst>
                                        </p:cTn>
                                        <p:tgtEl>
                                          <p:spTgt spid="50184"/>
                                        </p:tgtEl>
                                        <p:attrNameLst>
                                          <p:attrName>style.visibility</p:attrName>
                                        </p:attrNameLst>
                                      </p:cBhvr>
                                      <p:to>
                                        <p:strVal val="visible"/>
                                      </p:to>
                                    </p:set>
                                    <p:anim calcmode="lin" valueType="num">
                                      <p:cBhvr>
                                        <p:cTn id="48" dur="1000" fill="hold"/>
                                        <p:tgtEl>
                                          <p:spTgt spid="50184"/>
                                        </p:tgtEl>
                                        <p:attrNameLst>
                                          <p:attrName>ppt_w</p:attrName>
                                        </p:attrNameLst>
                                      </p:cBhvr>
                                      <p:tavLst>
                                        <p:tav tm="0">
                                          <p:val>
                                            <p:fltVal val="0"/>
                                          </p:val>
                                        </p:tav>
                                        <p:tav tm="100000">
                                          <p:val>
                                            <p:strVal val="#ppt_w"/>
                                          </p:val>
                                        </p:tav>
                                      </p:tavLst>
                                    </p:anim>
                                    <p:anim calcmode="lin" valueType="num">
                                      <p:cBhvr>
                                        <p:cTn id="49" dur="1000" fill="hold"/>
                                        <p:tgtEl>
                                          <p:spTgt spid="50184"/>
                                        </p:tgtEl>
                                        <p:attrNameLst>
                                          <p:attrName>ppt_h</p:attrName>
                                        </p:attrNameLst>
                                      </p:cBhvr>
                                      <p:tavLst>
                                        <p:tav tm="0">
                                          <p:val>
                                            <p:fltVal val="0"/>
                                          </p:val>
                                        </p:tav>
                                        <p:tav tm="100000">
                                          <p:val>
                                            <p:strVal val="#ppt_h"/>
                                          </p:val>
                                        </p:tav>
                                      </p:tavLst>
                                    </p:anim>
                                    <p:anim calcmode="lin" valueType="num">
                                      <p:cBhvr>
                                        <p:cTn id="50" dur="1000" fill="hold"/>
                                        <p:tgtEl>
                                          <p:spTgt spid="50184"/>
                                        </p:tgtEl>
                                        <p:attrNameLst>
                                          <p:attrName>style.rotation</p:attrName>
                                        </p:attrNameLst>
                                      </p:cBhvr>
                                      <p:tavLst>
                                        <p:tav tm="0">
                                          <p:val>
                                            <p:fltVal val="90"/>
                                          </p:val>
                                        </p:tav>
                                        <p:tav tm="100000">
                                          <p:val>
                                            <p:fltVal val="0"/>
                                          </p:val>
                                        </p:tav>
                                      </p:tavLst>
                                    </p:anim>
                                    <p:animEffect transition="in" filter="fade">
                                      <p:cBhvr>
                                        <p:cTn id="51" dur="1000"/>
                                        <p:tgtEl>
                                          <p:spTgt spid="50184"/>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iterate type="lt">
                                    <p:tmPct val="5000"/>
                                  </p:iterate>
                                  <p:childTnLst>
                                    <p:set>
                                      <p:cBhvr>
                                        <p:cTn id="55" dur="1" fill="hold">
                                          <p:stCondLst>
                                            <p:cond delay="0"/>
                                          </p:stCondLst>
                                        </p:cTn>
                                        <p:tgtEl>
                                          <p:spTgt spid="50183"/>
                                        </p:tgtEl>
                                        <p:attrNameLst>
                                          <p:attrName>style.visibility</p:attrName>
                                        </p:attrNameLst>
                                      </p:cBhvr>
                                      <p:to>
                                        <p:strVal val="visible"/>
                                      </p:to>
                                    </p:set>
                                    <p:anim calcmode="lin" valueType="num">
                                      <p:cBhvr>
                                        <p:cTn id="56" dur="1000" fill="hold"/>
                                        <p:tgtEl>
                                          <p:spTgt spid="50183"/>
                                        </p:tgtEl>
                                        <p:attrNameLst>
                                          <p:attrName>ppt_w</p:attrName>
                                        </p:attrNameLst>
                                      </p:cBhvr>
                                      <p:tavLst>
                                        <p:tav tm="0">
                                          <p:val>
                                            <p:fltVal val="0"/>
                                          </p:val>
                                        </p:tav>
                                        <p:tav tm="100000">
                                          <p:val>
                                            <p:strVal val="#ppt_w"/>
                                          </p:val>
                                        </p:tav>
                                      </p:tavLst>
                                    </p:anim>
                                    <p:anim calcmode="lin" valueType="num">
                                      <p:cBhvr>
                                        <p:cTn id="57" dur="1000" fill="hold"/>
                                        <p:tgtEl>
                                          <p:spTgt spid="50183"/>
                                        </p:tgtEl>
                                        <p:attrNameLst>
                                          <p:attrName>ppt_h</p:attrName>
                                        </p:attrNameLst>
                                      </p:cBhvr>
                                      <p:tavLst>
                                        <p:tav tm="0">
                                          <p:val>
                                            <p:fltVal val="0"/>
                                          </p:val>
                                        </p:tav>
                                        <p:tav tm="100000">
                                          <p:val>
                                            <p:strVal val="#ppt_h"/>
                                          </p:val>
                                        </p:tav>
                                      </p:tavLst>
                                    </p:anim>
                                    <p:anim calcmode="lin" valueType="num">
                                      <p:cBhvr>
                                        <p:cTn id="58" dur="1000" fill="hold"/>
                                        <p:tgtEl>
                                          <p:spTgt spid="50183"/>
                                        </p:tgtEl>
                                        <p:attrNameLst>
                                          <p:attrName>style.rotation</p:attrName>
                                        </p:attrNameLst>
                                      </p:cBhvr>
                                      <p:tavLst>
                                        <p:tav tm="0">
                                          <p:val>
                                            <p:fltVal val="90"/>
                                          </p:val>
                                        </p:tav>
                                        <p:tav tm="100000">
                                          <p:val>
                                            <p:fltVal val="0"/>
                                          </p:val>
                                        </p:tav>
                                      </p:tavLst>
                                    </p:anim>
                                    <p:animEffect transition="in" filter="fade">
                                      <p:cBhvr>
                                        <p:cTn id="59" dur="1000"/>
                                        <p:tgtEl>
                                          <p:spTgt spid="50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9" grpId="0" animBg="1"/>
      <p:bldP spid="50187" grpId="0" animBg="1"/>
      <p:bldP spid="50181" grpId="0" animBg="1"/>
      <p:bldP spid="50182" grpId="0"/>
      <p:bldP spid="50183" grpId="0"/>
      <p:bldP spid="50184" grpId="0"/>
      <p:bldP spid="50185" grpId="0"/>
      <p:bldP spid="50186" grpId="0"/>
      <p:bldP spid="50190" grpId="0" animBg="1"/>
      <p:bldP spid="501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点头1"/>
          <p:cNvPicPr>
            <a:picLocks noChangeAspect="1" noChangeArrowheads="1" noCrop="1"/>
          </p:cNvPicPr>
          <p:nvPr/>
        </p:nvPicPr>
        <p:blipFill>
          <a:blip r:embed="rId3"/>
          <a:srcRect/>
          <a:stretch>
            <a:fillRect/>
          </a:stretch>
        </p:blipFill>
        <p:spPr bwMode="auto">
          <a:xfrm>
            <a:off x="439628" y="6858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descr="摇头1"/>
          <p:cNvPicPr>
            <a:picLocks noChangeAspect="1" noChangeArrowheads="1" noCrop="1"/>
          </p:cNvPicPr>
          <p:nvPr/>
        </p:nvPicPr>
        <p:blipFill>
          <a:blip r:embed="rId4"/>
          <a:srcRect/>
          <a:stretch>
            <a:fillRect/>
          </a:stretch>
        </p:blipFill>
        <p:spPr bwMode="auto">
          <a:xfrm>
            <a:off x="381000" y="3429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6" name="Text Box 6"/>
          <p:cNvSpPr txBox="1">
            <a:spLocks noChangeArrowheads="1"/>
          </p:cNvSpPr>
          <p:nvPr/>
        </p:nvSpPr>
        <p:spPr bwMode="auto">
          <a:xfrm>
            <a:off x="2895600" y="457200"/>
            <a:ext cx="57912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lnSpc>
                <a:spcPct val="150000"/>
              </a:lnSpc>
              <a:spcBef>
                <a:spcPct val="50000"/>
              </a:spcBef>
            </a:pPr>
            <a:r>
              <a:rPr lang="en-US" altLang="zh-CN" sz="2400" b="1">
                <a:solidFill>
                  <a:srgbClr val="0000FF"/>
                </a:solidFill>
                <a:latin typeface="Times New Roman" panose="02020603050405020304" pitchFamily="18" charset="0"/>
                <a:cs typeface="Times New Roman" panose="02020603050405020304" pitchFamily="18" charset="0"/>
              </a:rPr>
              <a:t>In Canada, nodding head shows ______________,while people ____________________________ to show agreement in India.</a:t>
            </a:r>
          </a:p>
        </p:txBody>
      </p:sp>
      <p:sp>
        <p:nvSpPr>
          <p:cNvPr id="51207" name="Text Box 7"/>
          <p:cNvSpPr txBox="1">
            <a:spLocks noChangeArrowheads="1"/>
          </p:cNvSpPr>
          <p:nvPr/>
        </p:nvSpPr>
        <p:spPr bwMode="auto">
          <a:xfrm>
            <a:off x="2971800" y="3886200"/>
            <a:ext cx="61722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lnSpc>
                <a:spcPct val="150000"/>
              </a:lnSpc>
              <a:spcBef>
                <a:spcPct val="50000"/>
              </a:spcBef>
            </a:pPr>
            <a:r>
              <a:rPr lang="en-US" altLang="zh-CN" sz="2400" b="1">
                <a:solidFill>
                  <a:srgbClr val="0000FF"/>
                </a:solidFill>
                <a:latin typeface="Times New Roman" panose="02020603050405020304" pitchFamily="18" charset="0"/>
                <a:cs typeface="Times New Roman" panose="02020603050405020304" pitchFamily="18" charset="0"/>
              </a:rPr>
              <a:t>Body language  means different things in different cultures.</a:t>
            </a:r>
          </a:p>
        </p:txBody>
      </p:sp>
      <p:sp>
        <p:nvSpPr>
          <p:cNvPr id="51208" name="Text Box 8"/>
          <p:cNvSpPr txBox="1">
            <a:spLocks noChangeArrowheads="1"/>
          </p:cNvSpPr>
          <p:nvPr/>
        </p:nvSpPr>
        <p:spPr bwMode="auto">
          <a:xfrm>
            <a:off x="2971800" y="11430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CC"/>
                </a:solidFill>
                <a:latin typeface="Times New Roman" panose="02020603050405020304" pitchFamily="18" charset="0"/>
                <a:cs typeface="Times New Roman" panose="02020603050405020304" pitchFamily="18" charset="0"/>
              </a:rPr>
              <a:t>agreement</a:t>
            </a:r>
          </a:p>
        </p:txBody>
      </p:sp>
      <p:sp>
        <p:nvSpPr>
          <p:cNvPr id="51209" name="Text Box 9"/>
          <p:cNvSpPr txBox="1">
            <a:spLocks noChangeArrowheads="1"/>
          </p:cNvSpPr>
          <p:nvPr/>
        </p:nvSpPr>
        <p:spPr bwMode="auto">
          <a:xfrm>
            <a:off x="2971800" y="16764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CC"/>
                </a:solidFill>
                <a:latin typeface="Times New Roman" panose="02020603050405020304" pitchFamily="18" charset="0"/>
                <a:cs typeface="Times New Roman" panose="02020603050405020304" pitchFamily="18" charset="0"/>
              </a:rPr>
              <a:t>shake their heads from side to side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fade">
                                      <p:cBhvr>
                                        <p:cTn id="7" dur="1000"/>
                                        <p:tgtEl>
                                          <p:spTgt spid="51205"/>
                                        </p:tgtEl>
                                      </p:cBhvr>
                                    </p:animEffect>
                                    <p:anim calcmode="lin" valueType="num">
                                      <p:cBhvr>
                                        <p:cTn id="8" dur="1000" fill="hold"/>
                                        <p:tgtEl>
                                          <p:spTgt spid="51205"/>
                                        </p:tgtEl>
                                        <p:attrNameLst>
                                          <p:attrName>ppt_x</p:attrName>
                                        </p:attrNameLst>
                                      </p:cBhvr>
                                      <p:tavLst>
                                        <p:tav tm="0">
                                          <p:val>
                                            <p:strVal val="#ppt_x"/>
                                          </p:val>
                                        </p:tav>
                                        <p:tav tm="100000">
                                          <p:val>
                                            <p:strVal val="#ppt_x"/>
                                          </p:val>
                                        </p:tav>
                                      </p:tavLst>
                                    </p:anim>
                                    <p:anim calcmode="lin" valueType="num">
                                      <p:cBhvr>
                                        <p:cTn id="9" dur="1000" fill="hold"/>
                                        <p:tgtEl>
                                          <p:spTgt spid="5120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51206"/>
                                        </p:tgtEl>
                                        <p:attrNameLst>
                                          <p:attrName>style.visibility</p:attrName>
                                        </p:attrNameLst>
                                      </p:cBhvr>
                                      <p:to>
                                        <p:strVal val="visible"/>
                                      </p:to>
                                    </p:set>
                                    <p:animEffect transition="in" filter="strips(downLeft)">
                                      <p:cBhvr>
                                        <p:cTn id="14" dur="1000"/>
                                        <p:tgtEl>
                                          <p:spTgt spid="5120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iterate type="lt">
                                    <p:tmPct val="5000"/>
                                  </p:iterate>
                                  <p:childTnLst>
                                    <p:set>
                                      <p:cBhvr>
                                        <p:cTn id="18" dur="1" fill="hold">
                                          <p:stCondLst>
                                            <p:cond delay="0"/>
                                          </p:stCondLst>
                                        </p:cTn>
                                        <p:tgtEl>
                                          <p:spTgt spid="51208">
                                            <p:txEl>
                                              <p:pRg st="0" end="0"/>
                                            </p:txEl>
                                          </p:spTgt>
                                        </p:tgtEl>
                                        <p:attrNameLst>
                                          <p:attrName>style.visibility</p:attrName>
                                        </p:attrNameLst>
                                      </p:cBhvr>
                                      <p:to>
                                        <p:strVal val="visible"/>
                                      </p:to>
                                    </p:set>
                                    <p:anim calcmode="lin" valueType="num">
                                      <p:cBhvr>
                                        <p:cTn id="19" dur="1000" fill="hold"/>
                                        <p:tgtEl>
                                          <p:spTgt spid="51208">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51208">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51208">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5120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iterate type="lt">
                                    <p:tmPct val="5000"/>
                                  </p:iterate>
                                  <p:childTnLst>
                                    <p:set>
                                      <p:cBhvr>
                                        <p:cTn id="26" dur="1" fill="hold">
                                          <p:stCondLst>
                                            <p:cond delay="0"/>
                                          </p:stCondLst>
                                        </p:cTn>
                                        <p:tgtEl>
                                          <p:spTgt spid="51209"/>
                                        </p:tgtEl>
                                        <p:attrNameLst>
                                          <p:attrName>style.visibility</p:attrName>
                                        </p:attrNameLst>
                                      </p:cBhvr>
                                      <p:to>
                                        <p:strVal val="visible"/>
                                      </p:to>
                                    </p:set>
                                    <p:anim calcmode="lin" valueType="num">
                                      <p:cBhvr>
                                        <p:cTn id="27" dur="1000" fill="hold"/>
                                        <p:tgtEl>
                                          <p:spTgt spid="51209"/>
                                        </p:tgtEl>
                                        <p:attrNameLst>
                                          <p:attrName>ppt_w</p:attrName>
                                        </p:attrNameLst>
                                      </p:cBhvr>
                                      <p:tavLst>
                                        <p:tav tm="0">
                                          <p:val>
                                            <p:fltVal val="0"/>
                                          </p:val>
                                        </p:tav>
                                        <p:tav tm="100000">
                                          <p:val>
                                            <p:strVal val="#ppt_w"/>
                                          </p:val>
                                        </p:tav>
                                      </p:tavLst>
                                    </p:anim>
                                    <p:anim calcmode="lin" valueType="num">
                                      <p:cBhvr>
                                        <p:cTn id="28" dur="1000" fill="hold"/>
                                        <p:tgtEl>
                                          <p:spTgt spid="51209"/>
                                        </p:tgtEl>
                                        <p:attrNameLst>
                                          <p:attrName>ppt_h</p:attrName>
                                        </p:attrNameLst>
                                      </p:cBhvr>
                                      <p:tavLst>
                                        <p:tav tm="0">
                                          <p:val>
                                            <p:fltVal val="0"/>
                                          </p:val>
                                        </p:tav>
                                        <p:tav tm="100000">
                                          <p:val>
                                            <p:strVal val="#ppt_h"/>
                                          </p:val>
                                        </p:tav>
                                      </p:tavLst>
                                    </p:anim>
                                    <p:anim calcmode="lin" valueType="num">
                                      <p:cBhvr>
                                        <p:cTn id="29" dur="1000" fill="hold"/>
                                        <p:tgtEl>
                                          <p:spTgt spid="51209"/>
                                        </p:tgtEl>
                                        <p:attrNameLst>
                                          <p:attrName>style.rotation</p:attrName>
                                        </p:attrNameLst>
                                      </p:cBhvr>
                                      <p:tavLst>
                                        <p:tav tm="0">
                                          <p:val>
                                            <p:fltVal val="90"/>
                                          </p:val>
                                        </p:tav>
                                        <p:tav tm="100000">
                                          <p:val>
                                            <p:fltVal val="0"/>
                                          </p:val>
                                        </p:tav>
                                      </p:tavLst>
                                    </p:anim>
                                    <p:animEffect transition="in" filter="fade">
                                      <p:cBhvr>
                                        <p:cTn id="30" dur="1000"/>
                                        <p:tgtEl>
                                          <p:spTgt spid="51209"/>
                                        </p:tgtEl>
                                      </p:cBhvr>
                                    </p:animEffect>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51207"/>
                                        </p:tgtEl>
                                        <p:attrNameLst>
                                          <p:attrName>style.visibility</p:attrName>
                                        </p:attrNameLst>
                                      </p:cBhvr>
                                      <p:to>
                                        <p:strVal val="visible"/>
                                      </p:to>
                                    </p:set>
                                    <p:anim to="" calcmode="lin" valueType="num">
                                      <p:cBhvr>
                                        <p:cTn id="35" dur="1" fill="hold"/>
                                        <p:tgtEl>
                                          <p:spTgt spid="51207"/>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p:bldP spid="51207" grpId="0"/>
      <p:bldP spid="5120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3"/>
          <p:cNvSpPr txBox="1">
            <a:spLocks noChangeArrowheads="1"/>
          </p:cNvSpPr>
          <p:nvPr/>
        </p:nvSpPr>
        <p:spPr bwMode="auto">
          <a:xfrm>
            <a:off x="0" y="0"/>
            <a:ext cx="807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3600" b="1">
                <a:solidFill>
                  <a:srgbClr val="FF33CC"/>
                </a:solidFill>
                <a:latin typeface="Times New Roman" panose="02020603050405020304" pitchFamily="18" charset="0"/>
                <a:cs typeface="Times New Roman" panose="02020603050405020304" pitchFamily="18" charset="0"/>
              </a:rPr>
              <a:t> Learn more about different cultures.</a:t>
            </a:r>
          </a:p>
        </p:txBody>
      </p:sp>
      <p:pic>
        <p:nvPicPr>
          <p:cNvPr id="24590" name="Picture 14" descr="u=3236796001,3684578070&amp;fm=21&amp;gp=0[1]"/>
          <p:cNvPicPr>
            <a:picLocks noChangeAspect="1" noChangeArrowheads="1"/>
          </p:cNvPicPr>
          <p:nvPr/>
        </p:nvPicPr>
        <p:blipFill>
          <a:blip r:embed="rId3" cstate="email"/>
          <a:srcRect/>
          <a:stretch>
            <a:fillRect/>
          </a:stretch>
        </p:blipFill>
        <p:spPr bwMode="auto">
          <a:xfrm>
            <a:off x="0" y="1143000"/>
            <a:ext cx="22860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91" name="Picture 15" descr="u=1056210663,4268681088&amp;fm=23&amp;gp=0[1]"/>
          <p:cNvPicPr>
            <a:picLocks noChangeAspect="1" noChangeArrowheads="1"/>
          </p:cNvPicPr>
          <p:nvPr/>
        </p:nvPicPr>
        <p:blipFill>
          <a:blip r:embed="rId4" cstate="email"/>
          <a:srcRect/>
          <a:stretch>
            <a:fillRect/>
          </a:stretch>
        </p:blipFill>
        <p:spPr bwMode="auto">
          <a:xfrm>
            <a:off x="0" y="3581400"/>
            <a:ext cx="23622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92" name="Text Box 16"/>
          <p:cNvSpPr txBox="1">
            <a:spLocks noChangeArrowheads="1"/>
          </p:cNvSpPr>
          <p:nvPr/>
        </p:nvSpPr>
        <p:spPr bwMode="auto">
          <a:xfrm>
            <a:off x="381000" y="55626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a:solidFill>
                  <a:srgbClr val="FF33CC"/>
                </a:solidFill>
                <a:latin typeface="Cooper Black" panose="0208090404030B020404" pitchFamily="18" charset="0"/>
              </a:rPr>
              <a:t>bat</a:t>
            </a:r>
          </a:p>
        </p:txBody>
      </p:sp>
      <p:sp>
        <p:nvSpPr>
          <p:cNvPr id="24593" name="Text Box 17"/>
          <p:cNvSpPr txBox="1">
            <a:spLocks noChangeArrowheads="1"/>
          </p:cNvSpPr>
          <p:nvPr/>
        </p:nvSpPr>
        <p:spPr bwMode="auto">
          <a:xfrm>
            <a:off x="2590800" y="990600"/>
            <a:ext cx="2895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6600"/>
                </a:solidFill>
                <a:latin typeface="Arial" panose="020B0604020202020204" pitchFamily="34" charset="0"/>
              </a:rPr>
              <a:t>Why do we Chinese use the pattern of bat to decorate their houses?</a:t>
            </a:r>
          </a:p>
        </p:txBody>
      </p:sp>
      <p:sp>
        <p:nvSpPr>
          <p:cNvPr id="24594" name="Text Box 18"/>
          <p:cNvSpPr txBox="1">
            <a:spLocks noChangeArrowheads="1"/>
          </p:cNvSpPr>
          <p:nvPr/>
        </p:nvSpPr>
        <p:spPr bwMode="auto">
          <a:xfrm>
            <a:off x="2590800" y="3276600"/>
            <a:ext cx="297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6600"/>
                </a:solidFill>
                <a:latin typeface="Arial" panose="020B0604020202020204" pitchFamily="34" charset="0"/>
              </a:rPr>
              <a:t>It’s a symbol of long life and happiness.</a:t>
            </a:r>
          </a:p>
        </p:txBody>
      </p:sp>
      <p:sp>
        <p:nvSpPr>
          <p:cNvPr id="24595" name="Text Box 19"/>
          <p:cNvSpPr txBox="1">
            <a:spLocks noChangeArrowheads="1"/>
          </p:cNvSpPr>
          <p:nvPr/>
        </p:nvSpPr>
        <p:spPr bwMode="auto">
          <a:xfrm>
            <a:off x="2743200" y="4876800"/>
            <a:ext cx="2590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6600"/>
                </a:solidFill>
                <a:latin typeface="Arial" panose="020B0604020202020204" pitchFamily="34" charset="0"/>
              </a:rPr>
              <a:t>It has positive meanings in Chinese culture.</a:t>
            </a:r>
          </a:p>
        </p:txBody>
      </p:sp>
      <p:sp>
        <p:nvSpPr>
          <p:cNvPr id="24596" name="Text Box 20"/>
          <p:cNvSpPr txBox="1">
            <a:spLocks noChangeArrowheads="1"/>
          </p:cNvSpPr>
          <p:nvPr/>
        </p:nvSpPr>
        <p:spPr bwMode="auto">
          <a:xfrm>
            <a:off x="6019800" y="1524000"/>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latin typeface="Arial" panose="020B0604020202020204" pitchFamily="34" charset="0"/>
              </a:rPr>
              <a:t>He is blind as a bat.</a:t>
            </a:r>
          </a:p>
        </p:txBody>
      </p:sp>
      <p:sp>
        <p:nvSpPr>
          <p:cNvPr id="24598" name="Text Box 22"/>
          <p:cNvSpPr txBox="1">
            <a:spLocks noChangeArrowheads="1"/>
          </p:cNvSpPr>
          <p:nvPr/>
        </p:nvSpPr>
        <p:spPr bwMode="auto">
          <a:xfrm>
            <a:off x="6096000" y="3200400"/>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latin typeface="Arial" panose="020B0604020202020204" pitchFamily="34" charset="0"/>
              </a:rPr>
              <a:t>It’s a symbol of ugliness and bad luck.</a:t>
            </a:r>
          </a:p>
        </p:txBody>
      </p:sp>
      <p:sp>
        <p:nvSpPr>
          <p:cNvPr id="24599" name="Text Box 23"/>
          <p:cNvSpPr txBox="1">
            <a:spLocks noChangeArrowheads="1"/>
          </p:cNvSpPr>
          <p:nvPr/>
        </p:nvSpPr>
        <p:spPr bwMode="auto">
          <a:xfrm>
            <a:off x="6096000" y="4876800"/>
            <a:ext cx="3200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latin typeface="Arial" panose="020B0604020202020204" pitchFamily="34" charset="0"/>
              </a:rPr>
              <a:t>It has negative meanings in western cultures.</a:t>
            </a:r>
          </a:p>
        </p:txBody>
      </p:sp>
      <p:sp>
        <p:nvSpPr>
          <p:cNvPr id="24601" name="AutoShape 25"/>
          <p:cNvSpPr>
            <a:spLocks noChangeArrowheads="1"/>
          </p:cNvSpPr>
          <p:nvPr/>
        </p:nvSpPr>
        <p:spPr bwMode="auto">
          <a:xfrm>
            <a:off x="3657600" y="2514600"/>
            <a:ext cx="381000" cy="533400"/>
          </a:xfrm>
          <a:prstGeom prst="downArrow">
            <a:avLst>
              <a:gd name="adj1" fmla="val 50000"/>
              <a:gd name="adj2" fmla="val 35000"/>
            </a:avLst>
          </a:prstGeom>
          <a:solidFill>
            <a:schemeClr val="folHlink"/>
          </a:solidFill>
          <a:ln w="9525">
            <a:solidFill>
              <a:schemeClr val="tx1"/>
            </a:solidFill>
            <a:miter lim="800000"/>
          </a:ln>
        </p:spPr>
        <p:txBody>
          <a:bodyPr vert="eaVert" wrap="none" anchor="ctr"/>
          <a:lstStyle/>
          <a:p>
            <a:endParaRPr lang="zh-CN" altLang="en-US"/>
          </a:p>
        </p:txBody>
      </p:sp>
      <p:sp>
        <p:nvSpPr>
          <p:cNvPr id="24602" name="AutoShape 26"/>
          <p:cNvSpPr>
            <a:spLocks noChangeArrowheads="1"/>
          </p:cNvSpPr>
          <p:nvPr/>
        </p:nvSpPr>
        <p:spPr bwMode="auto">
          <a:xfrm>
            <a:off x="3657600" y="4191000"/>
            <a:ext cx="381000" cy="533400"/>
          </a:xfrm>
          <a:prstGeom prst="downArrow">
            <a:avLst>
              <a:gd name="adj1" fmla="val 50000"/>
              <a:gd name="adj2" fmla="val 35000"/>
            </a:avLst>
          </a:prstGeom>
          <a:solidFill>
            <a:schemeClr val="folHlink"/>
          </a:solidFill>
          <a:ln w="9525">
            <a:solidFill>
              <a:schemeClr val="tx1"/>
            </a:solidFill>
            <a:miter lim="800000"/>
          </a:ln>
        </p:spPr>
        <p:txBody>
          <a:bodyPr vert="eaVert" wrap="none" anchor="ctr"/>
          <a:lstStyle/>
          <a:p>
            <a:endParaRPr lang="zh-CN" altLang="en-US"/>
          </a:p>
        </p:txBody>
      </p:sp>
      <p:sp>
        <p:nvSpPr>
          <p:cNvPr id="24603" name="AutoShape 27"/>
          <p:cNvSpPr>
            <a:spLocks noChangeArrowheads="1"/>
          </p:cNvSpPr>
          <p:nvPr/>
        </p:nvSpPr>
        <p:spPr bwMode="auto">
          <a:xfrm>
            <a:off x="7010400" y="2286000"/>
            <a:ext cx="381000" cy="533400"/>
          </a:xfrm>
          <a:prstGeom prst="downArrow">
            <a:avLst>
              <a:gd name="adj1" fmla="val 50000"/>
              <a:gd name="adj2" fmla="val 35000"/>
            </a:avLst>
          </a:prstGeom>
          <a:solidFill>
            <a:schemeClr val="folHlink"/>
          </a:solidFill>
          <a:ln w="9525">
            <a:solidFill>
              <a:schemeClr val="tx1"/>
            </a:solidFill>
            <a:miter lim="800000"/>
          </a:ln>
        </p:spPr>
        <p:txBody>
          <a:bodyPr vert="eaVert" wrap="none" anchor="ctr"/>
          <a:lstStyle/>
          <a:p>
            <a:endParaRPr lang="zh-CN" altLang="en-US"/>
          </a:p>
        </p:txBody>
      </p:sp>
      <p:sp>
        <p:nvSpPr>
          <p:cNvPr id="24604" name="AutoShape 28"/>
          <p:cNvSpPr>
            <a:spLocks noChangeArrowheads="1"/>
          </p:cNvSpPr>
          <p:nvPr/>
        </p:nvSpPr>
        <p:spPr bwMode="auto">
          <a:xfrm>
            <a:off x="7086600" y="4114800"/>
            <a:ext cx="381000" cy="533400"/>
          </a:xfrm>
          <a:prstGeom prst="downArrow">
            <a:avLst>
              <a:gd name="adj1" fmla="val 50000"/>
              <a:gd name="adj2" fmla="val 35000"/>
            </a:avLst>
          </a:prstGeom>
          <a:solidFill>
            <a:schemeClr val="folHlink"/>
          </a:solidFill>
          <a:ln w="9525">
            <a:solidFill>
              <a:schemeClr val="tx1"/>
            </a:solidFill>
            <a:miter lim="800000"/>
          </a:ln>
        </p:spPr>
        <p:txBody>
          <a:bodyPr vert="eaVert" wrap="none" anchor="ctr"/>
          <a:lstStyle/>
          <a:p>
            <a:endParaRPr lang="zh-CN" altLang="en-US"/>
          </a:p>
        </p:txBody>
      </p:sp>
      <p:pic>
        <p:nvPicPr>
          <p:cNvPr id="24605" name="Picture 29" descr="2014-01-21_16-16-47"/>
          <p:cNvPicPr>
            <a:picLocks noChangeAspect="1" noChangeArrowheads="1"/>
          </p:cNvPicPr>
          <p:nvPr/>
        </p:nvPicPr>
        <p:blipFill>
          <a:blip r:embed="rId5"/>
          <a:srcRect/>
          <a:stretch>
            <a:fillRect/>
          </a:stretch>
        </p:blipFill>
        <p:spPr bwMode="auto">
          <a:xfrm>
            <a:off x="4114800" y="4495800"/>
            <a:ext cx="13906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606" name="Picture 30" descr="2014-01-21_16-16-59"/>
          <p:cNvPicPr>
            <a:picLocks noChangeAspect="1" noChangeArrowheads="1"/>
          </p:cNvPicPr>
          <p:nvPr/>
        </p:nvPicPr>
        <p:blipFill>
          <a:blip r:embed="rId6"/>
          <a:srcRect/>
          <a:stretch>
            <a:fillRect/>
          </a:stretch>
        </p:blipFill>
        <p:spPr bwMode="auto">
          <a:xfrm>
            <a:off x="7848600" y="4343400"/>
            <a:ext cx="1295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607" name="Text Box 31"/>
          <p:cNvSpPr txBox="1">
            <a:spLocks noChangeArrowheads="1"/>
          </p:cNvSpPr>
          <p:nvPr/>
        </p:nvSpPr>
        <p:spPr bwMode="auto">
          <a:xfrm>
            <a:off x="7467600" y="198120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zh-CN" altLang="en-US" b="1"/>
              <a:t>盲目、瞎眼</a:t>
            </a:r>
          </a:p>
        </p:txBody>
      </p:sp>
      <p:pic>
        <p:nvPicPr>
          <p:cNvPr id="24608" name="Picture 32" descr="u=632847349,2770155981&amp;fm=21&amp;gp=0"/>
          <p:cNvPicPr>
            <a:picLocks noChangeAspect="1" noChangeArrowheads="1" noCrop="1"/>
          </p:cNvPicPr>
          <p:nvPr/>
        </p:nvPicPr>
        <p:blipFill>
          <a:blip r:embed="rId7" cstate="email"/>
          <a:srcRect/>
          <a:stretch>
            <a:fillRect/>
          </a:stretch>
        </p:blipFill>
        <p:spPr bwMode="auto">
          <a:xfrm>
            <a:off x="7734300" y="685800"/>
            <a:ext cx="1409700"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l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90"/>
                                        </p:tgtEl>
                                        <p:attrNameLst>
                                          <p:attrName>style.visibility</p:attrName>
                                        </p:attrNameLst>
                                      </p:cBhvr>
                                      <p:to>
                                        <p:strVal val="visible"/>
                                      </p:to>
                                    </p:set>
                                    <p:animEffect transition="in" filter="blinds(horizontal)">
                                      <p:cBhvr>
                                        <p:cTn id="7" dur="1000"/>
                                        <p:tgtEl>
                                          <p:spTgt spid="24590"/>
                                        </p:tgtEl>
                                      </p:cBhvr>
                                    </p:animEffect>
                                  </p:childTnLst>
                                </p:cTn>
                              </p:par>
                              <p:par>
                                <p:cTn id="8" presetID="3" presetClass="entr" presetSubtype="10" fill="hold" nodeType="withEffect">
                                  <p:stCondLst>
                                    <p:cond delay="0"/>
                                  </p:stCondLst>
                                  <p:childTnLst>
                                    <p:set>
                                      <p:cBhvr>
                                        <p:cTn id="9" dur="1" fill="hold">
                                          <p:stCondLst>
                                            <p:cond delay="0"/>
                                          </p:stCondLst>
                                        </p:cTn>
                                        <p:tgtEl>
                                          <p:spTgt spid="24591"/>
                                        </p:tgtEl>
                                        <p:attrNameLst>
                                          <p:attrName>style.visibility</p:attrName>
                                        </p:attrNameLst>
                                      </p:cBhvr>
                                      <p:to>
                                        <p:strVal val="visible"/>
                                      </p:to>
                                    </p:set>
                                    <p:animEffect transition="in" filter="blinds(horizontal)">
                                      <p:cBhvr>
                                        <p:cTn id="10" dur="1000"/>
                                        <p:tgtEl>
                                          <p:spTgt spid="24591"/>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24592"/>
                                        </p:tgtEl>
                                        <p:attrNameLst>
                                          <p:attrName>style.visibility</p:attrName>
                                        </p:attrNameLst>
                                      </p:cBhvr>
                                      <p:to>
                                        <p:strVal val="visible"/>
                                      </p:to>
                                    </p:set>
                                    <p:anim to="" calcmode="lin" valueType="num">
                                      <p:cBhvr>
                                        <p:cTn id="15" dur="1" fill="hold"/>
                                        <p:tgtEl>
                                          <p:spTgt spid="24592"/>
                                        </p:tgtEl>
                                      </p:cBhvr>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4593"/>
                                        </p:tgtEl>
                                        <p:attrNameLst>
                                          <p:attrName>style.visibility</p:attrName>
                                        </p:attrNameLst>
                                      </p:cBhvr>
                                      <p:to>
                                        <p:strVal val="visible"/>
                                      </p:to>
                                    </p:set>
                                    <p:animEffect transition="in" filter="blinds(horizontal)">
                                      <p:cBhvr>
                                        <p:cTn id="20" dur="500"/>
                                        <p:tgtEl>
                                          <p:spTgt spid="24593"/>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4601"/>
                                        </p:tgtEl>
                                        <p:attrNameLst>
                                          <p:attrName>style.visibility</p:attrName>
                                        </p:attrNameLst>
                                      </p:cBhvr>
                                      <p:to>
                                        <p:strVal val="visible"/>
                                      </p:to>
                                    </p:set>
                                    <p:animEffect transition="in" filter="blinds(horizontal)">
                                      <p:cBhvr>
                                        <p:cTn id="25" dur="1000"/>
                                        <p:tgtEl>
                                          <p:spTgt spid="24601"/>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4594"/>
                                        </p:tgtEl>
                                        <p:attrNameLst>
                                          <p:attrName>style.visibility</p:attrName>
                                        </p:attrNameLst>
                                      </p:cBhvr>
                                      <p:to>
                                        <p:strVal val="visible"/>
                                      </p:to>
                                    </p:set>
                                    <p:animEffect transition="in" filter="blinds(horizontal)">
                                      <p:cBhvr>
                                        <p:cTn id="28" dur="1000"/>
                                        <p:tgtEl>
                                          <p:spTgt spid="24594"/>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602"/>
                                        </p:tgtEl>
                                        <p:attrNameLst>
                                          <p:attrName>style.visibility</p:attrName>
                                        </p:attrNameLst>
                                      </p:cBhvr>
                                      <p:to>
                                        <p:strVal val="visible"/>
                                      </p:to>
                                    </p:set>
                                    <p:animEffect transition="in" filter="fade">
                                      <p:cBhvr>
                                        <p:cTn id="33" dur="1000"/>
                                        <p:tgtEl>
                                          <p:spTgt spid="24602"/>
                                        </p:tgtEl>
                                      </p:cBhvr>
                                    </p:animEffect>
                                    <p:anim calcmode="lin" valueType="num">
                                      <p:cBhvr>
                                        <p:cTn id="34" dur="1000" fill="hold"/>
                                        <p:tgtEl>
                                          <p:spTgt spid="24602"/>
                                        </p:tgtEl>
                                        <p:attrNameLst>
                                          <p:attrName>ppt_x</p:attrName>
                                        </p:attrNameLst>
                                      </p:cBhvr>
                                      <p:tavLst>
                                        <p:tav tm="0">
                                          <p:val>
                                            <p:strVal val="#ppt_x"/>
                                          </p:val>
                                        </p:tav>
                                        <p:tav tm="100000">
                                          <p:val>
                                            <p:strVal val="#ppt_x"/>
                                          </p:val>
                                        </p:tav>
                                      </p:tavLst>
                                    </p:anim>
                                    <p:anim calcmode="lin" valueType="num">
                                      <p:cBhvr>
                                        <p:cTn id="35" dur="1000" fill="hold"/>
                                        <p:tgtEl>
                                          <p:spTgt spid="24602"/>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4595"/>
                                        </p:tgtEl>
                                        <p:attrNameLst>
                                          <p:attrName>style.visibility</p:attrName>
                                        </p:attrNameLst>
                                      </p:cBhvr>
                                      <p:to>
                                        <p:strVal val="visible"/>
                                      </p:to>
                                    </p:set>
                                    <p:animEffect transition="in" filter="fade">
                                      <p:cBhvr>
                                        <p:cTn id="38" dur="1000"/>
                                        <p:tgtEl>
                                          <p:spTgt spid="24595"/>
                                        </p:tgtEl>
                                      </p:cBhvr>
                                    </p:animEffect>
                                    <p:anim calcmode="lin" valueType="num">
                                      <p:cBhvr>
                                        <p:cTn id="39" dur="1000" fill="hold"/>
                                        <p:tgtEl>
                                          <p:spTgt spid="24595"/>
                                        </p:tgtEl>
                                        <p:attrNameLst>
                                          <p:attrName>ppt_x</p:attrName>
                                        </p:attrNameLst>
                                      </p:cBhvr>
                                      <p:tavLst>
                                        <p:tav tm="0">
                                          <p:val>
                                            <p:strVal val="#ppt_x"/>
                                          </p:val>
                                        </p:tav>
                                        <p:tav tm="100000">
                                          <p:val>
                                            <p:strVal val="#ppt_x"/>
                                          </p:val>
                                        </p:tav>
                                      </p:tavLst>
                                    </p:anim>
                                    <p:anim calcmode="lin" valueType="num">
                                      <p:cBhvr>
                                        <p:cTn id="40" dur="1000" fill="hold"/>
                                        <p:tgtEl>
                                          <p:spTgt spid="24595"/>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4605"/>
                                        </p:tgtEl>
                                        <p:attrNameLst>
                                          <p:attrName>style.visibility</p:attrName>
                                        </p:attrNameLst>
                                      </p:cBhvr>
                                      <p:to>
                                        <p:strVal val="visible"/>
                                      </p:to>
                                    </p:set>
                                    <p:animEffect transition="in" filter="fade">
                                      <p:cBhvr>
                                        <p:cTn id="45" dur="1000"/>
                                        <p:tgtEl>
                                          <p:spTgt spid="24605"/>
                                        </p:tgtEl>
                                      </p:cBhvr>
                                    </p:animEffect>
                                    <p:anim calcmode="lin" valueType="num">
                                      <p:cBhvr>
                                        <p:cTn id="46" dur="1000" fill="hold"/>
                                        <p:tgtEl>
                                          <p:spTgt spid="24605"/>
                                        </p:tgtEl>
                                        <p:attrNameLst>
                                          <p:attrName>ppt_x</p:attrName>
                                        </p:attrNameLst>
                                      </p:cBhvr>
                                      <p:tavLst>
                                        <p:tav tm="0">
                                          <p:val>
                                            <p:strVal val="#ppt_x"/>
                                          </p:val>
                                        </p:tav>
                                        <p:tav tm="100000">
                                          <p:val>
                                            <p:strVal val="#ppt_x"/>
                                          </p:val>
                                        </p:tav>
                                      </p:tavLst>
                                    </p:anim>
                                    <p:anim calcmode="lin" valueType="num">
                                      <p:cBhvr>
                                        <p:cTn id="47" dur="1000" fill="hold"/>
                                        <p:tgtEl>
                                          <p:spTgt spid="2460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4608"/>
                                        </p:tgtEl>
                                        <p:attrNameLst>
                                          <p:attrName>style.visibility</p:attrName>
                                        </p:attrNameLst>
                                      </p:cBhvr>
                                      <p:to>
                                        <p:strVal val="visible"/>
                                      </p:to>
                                    </p:set>
                                    <p:anim calcmode="lin" valueType="num">
                                      <p:cBhvr additive="base">
                                        <p:cTn id="52" dur="500" fill="hold"/>
                                        <p:tgtEl>
                                          <p:spTgt spid="24608"/>
                                        </p:tgtEl>
                                        <p:attrNameLst>
                                          <p:attrName>ppt_x</p:attrName>
                                        </p:attrNameLst>
                                      </p:cBhvr>
                                      <p:tavLst>
                                        <p:tav tm="0">
                                          <p:val>
                                            <p:strVal val="#ppt_x"/>
                                          </p:val>
                                        </p:tav>
                                        <p:tav tm="100000">
                                          <p:val>
                                            <p:strVal val="#ppt_x"/>
                                          </p:val>
                                        </p:tav>
                                      </p:tavLst>
                                    </p:anim>
                                    <p:anim calcmode="lin" valueType="num">
                                      <p:cBhvr additive="base">
                                        <p:cTn id="53" dur="500" fill="hold"/>
                                        <p:tgtEl>
                                          <p:spTgt spid="24608"/>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9" presetClass="entr" presetSubtype="0" fill="hold" grpId="0" nodeType="clickEffect">
                                  <p:stCondLst>
                                    <p:cond delay="0"/>
                                  </p:stCondLst>
                                  <p:childTnLst>
                                    <p:set>
                                      <p:cBhvr>
                                        <p:cTn id="57" dur="1" fill="hold">
                                          <p:stCondLst>
                                            <p:cond delay="0"/>
                                          </p:stCondLst>
                                        </p:cTn>
                                        <p:tgtEl>
                                          <p:spTgt spid="24596"/>
                                        </p:tgtEl>
                                        <p:attrNameLst>
                                          <p:attrName>style.visibility</p:attrName>
                                        </p:attrNameLst>
                                      </p:cBhvr>
                                      <p:to>
                                        <p:strVal val="visible"/>
                                      </p:to>
                                    </p:set>
                                    <p:anim calcmode="lin" valueType="num">
                                      <p:cBhvr>
                                        <p:cTn id="58" dur="1000" fill="hold"/>
                                        <p:tgtEl>
                                          <p:spTgt spid="24596"/>
                                        </p:tgtEl>
                                        <p:attrNameLst>
                                          <p:attrName>ppt_x</p:attrName>
                                        </p:attrNameLst>
                                      </p:cBhvr>
                                      <p:tavLst>
                                        <p:tav tm="0">
                                          <p:val>
                                            <p:strVal val="#ppt_x-.2"/>
                                          </p:val>
                                        </p:tav>
                                        <p:tav tm="100000">
                                          <p:val>
                                            <p:strVal val="#ppt_x"/>
                                          </p:val>
                                        </p:tav>
                                      </p:tavLst>
                                    </p:anim>
                                    <p:anim calcmode="lin" valueType="num">
                                      <p:cBhvr>
                                        <p:cTn id="59" dur="1000" fill="hold"/>
                                        <p:tgtEl>
                                          <p:spTgt spid="24596"/>
                                        </p:tgtEl>
                                        <p:attrNameLst>
                                          <p:attrName>ppt_y</p:attrName>
                                        </p:attrNameLst>
                                      </p:cBhvr>
                                      <p:tavLst>
                                        <p:tav tm="0">
                                          <p:val>
                                            <p:strVal val="#ppt_y"/>
                                          </p:val>
                                        </p:tav>
                                        <p:tav tm="100000">
                                          <p:val>
                                            <p:strVal val="#ppt_y"/>
                                          </p:val>
                                        </p:tav>
                                      </p:tavLst>
                                    </p:anim>
                                    <p:animEffect transition="in" filter="wipe(right)" prLst="gradientSize: 0.1">
                                      <p:cBhvr>
                                        <p:cTn id="60" dur="1000"/>
                                        <p:tgtEl>
                                          <p:spTgt spid="24596"/>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grpId="0" nodeType="clickEffect">
                                  <p:stCondLst>
                                    <p:cond delay="0"/>
                                  </p:stCondLst>
                                  <p:childTnLst>
                                    <p:set>
                                      <p:cBhvr>
                                        <p:cTn id="64" dur="1" fill="hold">
                                          <p:stCondLst>
                                            <p:cond delay="0"/>
                                          </p:stCondLst>
                                        </p:cTn>
                                        <p:tgtEl>
                                          <p:spTgt spid="24607"/>
                                        </p:tgtEl>
                                        <p:attrNameLst>
                                          <p:attrName>style.visibility</p:attrName>
                                        </p:attrNameLst>
                                      </p:cBhvr>
                                      <p:to>
                                        <p:strVal val="visible"/>
                                      </p:to>
                                    </p:set>
                                    <p:anim calcmode="lin" valueType="num">
                                      <p:cBhvr>
                                        <p:cTn id="65" dur="1000" fill="hold"/>
                                        <p:tgtEl>
                                          <p:spTgt spid="24607"/>
                                        </p:tgtEl>
                                        <p:attrNameLst>
                                          <p:attrName>ppt_x</p:attrName>
                                        </p:attrNameLst>
                                      </p:cBhvr>
                                      <p:tavLst>
                                        <p:tav tm="0">
                                          <p:val>
                                            <p:strVal val="#ppt_x-.2"/>
                                          </p:val>
                                        </p:tav>
                                        <p:tav tm="100000">
                                          <p:val>
                                            <p:strVal val="#ppt_x"/>
                                          </p:val>
                                        </p:tav>
                                      </p:tavLst>
                                    </p:anim>
                                    <p:anim calcmode="lin" valueType="num">
                                      <p:cBhvr>
                                        <p:cTn id="66" dur="1000" fill="hold"/>
                                        <p:tgtEl>
                                          <p:spTgt spid="24607"/>
                                        </p:tgtEl>
                                        <p:attrNameLst>
                                          <p:attrName>ppt_y</p:attrName>
                                        </p:attrNameLst>
                                      </p:cBhvr>
                                      <p:tavLst>
                                        <p:tav tm="0">
                                          <p:val>
                                            <p:strVal val="#ppt_y"/>
                                          </p:val>
                                        </p:tav>
                                        <p:tav tm="100000">
                                          <p:val>
                                            <p:strVal val="#ppt_y"/>
                                          </p:val>
                                        </p:tav>
                                      </p:tavLst>
                                    </p:anim>
                                    <p:animEffect transition="in" filter="wipe(right)" prLst="gradientSize: 0.1">
                                      <p:cBhvr>
                                        <p:cTn id="67" dur="1000"/>
                                        <p:tgtEl>
                                          <p:spTgt spid="24607"/>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24603"/>
                                        </p:tgtEl>
                                        <p:attrNameLst>
                                          <p:attrName>style.visibility</p:attrName>
                                        </p:attrNameLst>
                                      </p:cBhvr>
                                      <p:to>
                                        <p:strVal val="visible"/>
                                      </p:to>
                                    </p:set>
                                    <p:anim calcmode="lin" valueType="num">
                                      <p:cBhvr>
                                        <p:cTn id="72" dur="1000" fill="hold"/>
                                        <p:tgtEl>
                                          <p:spTgt spid="24603"/>
                                        </p:tgtEl>
                                        <p:attrNameLst>
                                          <p:attrName>ppt_x</p:attrName>
                                        </p:attrNameLst>
                                      </p:cBhvr>
                                      <p:tavLst>
                                        <p:tav tm="0">
                                          <p:val>
                                            <p:strVal val="#ppt_x-.2"/>
                                          </p:val>
                                        </p:tav>
                                        <p:tav tm="100000">
                                          <p:val>
                                            <p:strVal val="#ppt_x"/>
                                          </p:val>
                                        </p:tav>
                                      </p:tavLst>
                                    </p:anim>
                                    <p:anim calcmode="lin" valueType="num">
                                      <p:cBhvr>
                                        <p:cTn id="73" dur="1000" fill="hold"/>
                                        <p:tgtEl>
                                          <p:spTgt spid="24603"/>
                                        </p:tgtEl>
                                        <p:attrNameLst>
                                          <p:attrName>ppt_y</p:attrName>
                                        </p:attrNameLst>
                                      </p:cBhvr>
                                      <p:tavLst>
                                        <p:tav tm="0">
                                          <p:val>
                                            <p:strVal val="#ppt_y"/>
                                          </p:val>
                                        </p:tav>
                                        <p:tav tm="100000">
                                          <p:val>
                                            <p:strVal val="#ppt_y"/>
                                          </p:val>
                                        </p:tav>
                                      </p:tavLst>
                                    </p:anim>
                                    <p:animEffect transition="in" filter="wipe(right)" prLst="gradientSize: 0.1">
                                      <p:cBhvr>
                                        <p:cTn id="74" dur="1000"/>
                                        <p:tgtEl>
                                          <p:spTgt spid="24603"/>
                                        </p:tgtEl>
                                      </p:cBhvr>
                                    </p:animEffect>
                                  </p:childTnLst>
                                </p:cTn>
                              </p:par>
                              <p:par>
                                <p:cTn id="75" presetID="29" presetClass="entr" presetSubtype="0" fill="hold" grpId="0" nodeType="withEffect">
                                  <p:stCondLst>
                                    <p:cond delay="0"/>
                                  </p:stCondLst>
                                  <p:childTnLst>
                                    <p:set>
                                      <p:cBhvr>
                                        <p:cTn id="76" dur="1" fill="hold">
                                          <p:stCondLst>
                                            <p:cond delay="0"/>
                                          </p:stCondLst>
                                        </p:cTn>
                                        <p:tgtEl>
                                          <p:spTgt spid="24598"/>
                                        </p:tgtEl>
                                        <p:attrNameLst>
                                          <p:attrName>style.visibility</p:attrName>
                                        </p:attrNameLst>
                                      </p:cBhvr>
                                      <p:to>
                                        <p:strVal val="visible"/>
                                      </p:to>
                                    </p:set>
                                    <p:anim calcmode="lin" valueType="num">
                                      <p:cBhvr>
                                        <p:cTn id="77" dur="1000" fill="hold"/>
                                        <p:tgtEl>
                                          <p:spTgt spid="24598"/>
                                        </p:tgtEl>
                                        <p:attrNameLst>
                                          <p:attrName>ppt_x</p:attrName>
                                        </p:attrNameLst>
                                      </p:cBhvr>
                                      <p:tavLst>
                                        <p:tav tm="0">
                                          <p:val>
                                            <p:strVal val="#ppt_x-.2"/>
                                          </p:val>
                                        </p:tav>
                                        <p:tav tm="100000">
                                          <p:val>
                                            <p:strVal val="#ppt_x"/>
                                          </p:val>
                                        </p:tav>
                                      </p:tavLst>
                                    </p:anim>
                                    <p:anim calcmode="lin" valueType="num">
                                      <p:cBhvr>
                                        <p:cTn id="78" dur="1000" fill="hold"/>
                                        <p:tgtEl>
                                          <p:spTgt spid="24598"/>
                                        </p:tgtEl>
                                        <p:attrNameLst>
                                          <p:attrName>ppt_y</p:attrName>
                                        </p:attrNameLst>
                                      </p:cBhvr>
                                      <p:tavLst>
                                        <p:tav tm="0">
                                          <p:val>
                                            <p:strVal val="#ppt_y"/>
                                          </p:val>
                                        </p:tav>
                                        <p:tav tm="100000">
                                          <p:val>
                                            <p:strVal val="#ppt_y"/>
                                          </p:val>
                                        </p:tav>
                                      </p:tavLst>
                                    </p:anim>
                                    <p:animEffect transition="in" filter="wipe(right)" prLst="gradientSize: 0.1">
                                      <p:cBhvr>
                                        <p:cTn id="79" dur="1000"/>
                                        <p:tgtEl>
                                          <p:spTgt spid="24598"/>
                                        </p:tgtEl>
                                      </p:cBhvr>
                                    </p:animEffect>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4604"/>
                                        </p:tgtEl>
                                        <p:attrNameLst>
                                          <p:attrName>style.visibility</p:attrName>
                                        </p:attrNameLst>
                                      </p:cBhvr>
                                      <p:to>
                                        <p:strVal val="visible"/>
                                      </p:to>
                                    </p:set>
                                    <p:animEffect transition="in" filter="fade">
                                      <p:cBhvr>
                                        <p:cTn id="84" dur="1000"/>
                                        <p:tgtEl>
                                          <p:spTgt spid="24604"/>
                                        </p:tgtEl>
                                      </p:cBhvr>
                                    </p:animEffect>
                                    <p:anim calcmode="lin" valueType="num">
                                      <p:cBhvr>
                                        <p:cTn id="85" dur="1000" fill="hold"/>
                                        <p:tgtEl>
                                          <p:spTgt spid="24604"/>
                                        </p:tgtEl>
                                        <p:attrNameLst>
                                          <p:attrName>ppt_x</p:attrName>
                                        </p:attrNameLst>
                                      </p:cBhvr>
                                      <p:tavLst>
                                        <p:tav tm="0">
                                          <p:val>
                                            <p:strVal val="#ppt_x"/>
                                          </p:val>
                                        </p:tav>
                                        <p:tav tm="100000">
                                          <p:val>
                                            <p:strVal val="#ppt_x"/>
                                          </p:val>
                                        </p:tav>
                                      </p:tavLst>
                                    </p:anim>
                                    <p:anim calcmode="lin" valueType="num">
                                      <p:cBhvr>
                                        <p:cTn id="86" dur="1000" fill="hold"/>
                                        <p:tgtEl>
                                          <p:spTgt spid="24604"/>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4599"/>
                                        </p:tgtEl>
                                        <p:attrNameLst>
                                          <p:attrName>style.visibility</p:attrName>
                                        </p:attrNameLst>
                                      </p:cBhvr>
                                      <p:to>
                                        <p:strVal val="visible"/>
                                      </p:to>
                                    </p:set>
                                    <p:animEffect transition="in" filter="fade">
                                      <p:cBhvr>
                                        <p:cTn id="89" dur="1000"/>
                                        <p:tgtEl>
                                          <p:spTgt spid="24599"/>
                                        </p:tgtEl>
                                      </p:cBhvr>
                                    </p:animEffect>
                                    <p:anim calcmode="lin" valueType="num">
                                      <p:cBhvr>
                                        <p:cTn id="90" dur="1000" fill="hold"/>
                                        <p:tgtEl>
                                          <p:spTgt spid="24599"/>
                                        </p:tgtEl>
                                        <p:attrNameLst>
                                          <p:attrName>ppt_x</p:attrName>
                                        </p:attrNameLst>
                                      </p:cBhvr>
                                      <p:tavLst>
                                        <p:tav tm="0">
                                          <p:val>
                                            <p:strVal val="#ppt_x"/>
                                          </p:val>
                                        </p:tav>
                                        <p:tav tm="100000">
                                          <p:val>
                                            <p:strVal val="#ppt_x"/>
                                          </p:val>
                                        </p:tav>
                                      </p:tavLst>
                                    </p:anim>
                                    <p:anim calcmode="lin" valueType="num">
                                      <p:cBhvr>
                                        <p:cTn id="91" dur="1000" fill="hold"/>
                                        <p:tgtEl>
                                          <p:spTgt spid="24599"/>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4" presetClass="entr" presetSubtype="0" fill="hold" nodeType="clickEffect">
                                  <p:stCondLst>
                                    <p:cond delay="0"/>
                                  </p:stCondLst>
                                  <p:childTnLst>
                                    <p:set>
                                      <p:cBhvr>
                                        <p:cTn id="95" dur="1" fill="hold">
                                          <p:stCondLst>
                                            <p:cond delay="0"/>
                                          </p:stCondLst>
                                        </p:cTn>
                                        <p:tgtEl>
                                          <p:spTgt spid="24606"/>
                                        </p:tgtEl>
                                        <p:attrNameLst>
                                          <p:attrName>style.visibility</p:attrName>
                                        </p:attrNameLst>
                                      </p:cBhvr>
                                      <p:to>
                                        <p:strVal val="visible"/>
                                      </p:to>
                                    </p:set>
                                    <p:anim to="" calcmode="lin" valueType="num">
                                      <p:cBhvr>
                                        <p:cTn id="96" dur="1" fill="hold"/>
                                        <p:tgtEl>
                                          <p:spTgt spid="24606"/>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2" grpId="0"/>
      <p:bldP spid="24593" grpId="0"/>
      <p:bldP spid="24594" grpId="0"/>
      <p:bldP spid="24595" grpId="0"/>
      <p:bldP spid="24596" grpId="0"/>
      <p:bldP spid="24598" grpId="0"/>
      <p:bldP spid="24599" grpId="0"/>
      <p:bldP spid="24601" grpId="0" animBg="1"/>
      <p:bldP spid="24602" grpId="0" animBg="1"/>
      <p:bldP spid="24603" grpId="0" animBg="1"/>
      <p:bldP spid="24604" grpId="0" animBg="1"/>
      <p:bldP spid="2460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8"/>
          <p:cNvSpPr>
            <a:spLocks noChangeArrowheads="1"/>
          </p:cNvSpPr>
          <p:nvPr/>
        </p:nvSpPr>
        <p:spPr bwMode="auto">
          <a:xfrm>
            <a:off x="0" y="152400"/>
            <a:ext cx="609600" cy="533400"/>
          </a:xfrm>
          <a:prstGeom prst="ellipse">
            <a:avLst/>
          </a:prstGeom>
          <a:solidFill>
            <a:schemeClr val="folHlink"/>
          </a:solidFill>
          <a:ln w="9525">
            <a:solidFill>
              <a:schemeClr val="tx1"/>
            </a:solidFill>
            <a:round/>
          </a:ln>
        </p:spPr>
        <p:txBody>
          <a:bodyPr wrap="none" anchor="ctr"/>
          <a:lstStyle/>
          <a:p>
            <a:endParaRPr lang="zh-CN" altLang="en-US"/>
          </a:p>
        </p:txBody>
      </p:sp>
      <p:sp>
        <p:nvSpPr>
          <p:cNvPr id="52228" name="Text Box 4"/>
          <p:cNvSpPr txBox="1">
            <a:spLocks noChangeArrowheads="1"/>
          </p:cNvSpPr>
          <p:nvPr/>
        </p:nvSpPr>
        <p:spPr bwMode="auto">
          <a:xfrm>
            <a:off x="0" y="152400"/>
            <a:ext cx="9144000" cy="579438"/>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3200" b="1">
                <a:solidFill>
                  <a:srgbClr val="FF3300"/>
                </a:solidFill>
                <a:latin typeface="Arial" panose="020B0604020202020204" pitchFamily="34" charset="0"/>
              </a:rPr>
              <a:t>1b  Read 1a and choose the correct answers.</a:t>
            </a:r>
          </a:p>
        </p:txBody>
      </p:sp>
      <p:sp>
        <p:nvSpPr>
          <p:cNvPr id="7172" name="WordArt 6"/>
          <p:cNvSpPr>
            <a:spLocks noChangeArrowheads="1" noChangeShapeType="1" noTextEdit="1"/>
          </p:cNvSpPr>
          <p:nvPr/>
        </p:nvSpPr>
        <p:spPr bwMode="auto">
          <a:xfrm>
            <a:off x="5791200" y="457200"/>
            <a:ext cx="2743200" cy="1028700"/>
          </a:xfrm>
          <a:prstGeom prst="rect">
            <a:avLst/>
          </a:prstGeom>
        </p:spPr>
        <p:txBody>
          <a:bodyPr wrap="none" fromWordArt="1">
            <a:prstTxWarp prst="textSlantUp">
              <a:avLst>
                <a:gd name="adj" fmla="val 32056"/>
              </a:avLst>
            </a:prstTxWarp>
          </a:bodyPr>
          <a:lstStyle/>
          <a:p>
            <a:pPr algn="ct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Fast Reading</a:t>
            </a:r>
            <a:endPar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
        <p:nvSpPr>
          <p:cNvPr id="52231" name="Text Box 7"/>
          <p:cNvSpPr txBox="1">
            <a:spLocks noChangeArrowheads="1"/>
          </p:cNvSpPr>
          <p:nvPr/>
        </p:nvSpPr>
        <p:spPr bwMode="auto">
          <a:xfrm>
            <a:off x="152400" y="1447800"/>
            <a:ext cx="8991600" cy="4630738"/>
          </a:xfrm>
          <a:prstGeom prst="rect">
            <a:avLst/>
          </a:prstGeom>
          <a:solidFill>
            <a:schemeClr val="accent5">
              <a:alpha val="40000"/>
            </a:schemeClr>
          </a:solidFill>
          <a:ln w="9525">
            <a:noFill/>
            <a:miter lim="800000"/>
          </a:ln>
          <a:effectLst/>
        </p:spPr>
        <p:txBody>
          <a:bodyPr>
            <a:spAutoFit/>
          </a:bodyPr>
          <a:lstStyle/>
          <a:p>
            <a:pPr marL="342900" indent="-342900">
              <a:spcBef>
                <a:spcPct val="50000"/>
              </a:spcBef>
              <a:buFontTx/>
              <a:buAutoNum type="arabicPeriod"/>
              <a:defRPr/>
            </a:pPr>
            <a:r>
              <a:rPr lang="en-US" altLang="zh-CN" b="1" dirty="0">
                <a:latin typeface="Arial" panose="020B0604020202020204" pitchFamily="34" charset="0"/>
                <a:ea typeface="宋体" panose="02010600030101010101" pitchFamily="2" charset="-122"/>
              </a:rPr>
              <a:t>The title of the passage may be ____.</a:t>
            </a:r>
          </a:p>
          <a:p>
            <a:pPr marL="342900" indent="-342900">
              <a:spcBef>
                <a:spcPct val="50000"/>
              </a:spcBef>
              <a:defRPr/>
            </a:pPr>
            <a:r>
              <a:rPr lang="en-US" altLang="zh-CN" b="1" dirty="0">
                <a:latin typeface="Arial" panose="020B0604020202020204" pitchFamily="34" charset="0"/>
                <a:ea typeface="宋体" panose="02010600030101010101" pitchFamily="2" charset="-122"/>
              </a:rPr>
              <a:t>     A. Animals and Plants                                   B. China and Foreign Countries</a:t>
            </a:r>
          </a:p>
          <a:p>
            <a:pPr marL="342900" indent="-342900">
              <a:spcBef>
                <a:spcPct val="50000"/>
              </a:spcBef>
              <a:defRPr/>
            </a:pPr>
            <a:r>
              <a:rPr lang="en-US" altLang="zh-CN" b="1" dirty="0">
                <a:latin typeface="Arial" panose="020B0604020202020204" pitchFamily="34" charset="0"/>
                <a:ea typeface="宋体" panose="02010600030101010101" pitchFamily="2" charset="-122"/>
              </a:rPr>
              <a:t>     C. Different Cultures, Different Meanings    D. Positive and Negative Meanings</a:t>
            </a:r>
          </a:p>
          <a:p>
            <a:pPr marL="342900" indent="-342900">
              <a:spcBef>
                <a:spcPct val="50000"/>
              </a:spcBef>
              <a:defRPr/>
            </a:pPr>
            <a:r>
              <a:rPr lang="en-US" altLang="zh-CN" b="1" dirty="0">
                <a:latin typeface="Arial" panose="020B0604020202020204" pitchFamily="34" charset="0"/>
                <a:ea typeface="宋体" panose="02010600030101010101" pitchFamily="2" charset="-122"/>
              </a:rPr>
              <a:t>2.  In China, many parents want their children to become “dragons”. The “dragons” here mean ____ .</a:t>
            </a:r>
          </a:p>
          <a:p>
            <a:pPr marL="342900" indent="-342900">
              <a:spcBef>
                <a:spcPct val="50000"/>
              </a:spcBef>
              <a:defRPr/>
            </a:pPr>
            <a:r>
              <a:rPr lang="en-US" altLang="zh-CN" b="1" dirty="0">
                <a:latin typeface="Arial" panose="020B0604020202020204" pitchFamily="34" charset="0"/>
                <a:ea typeface="宋体" panose="02010600030101010101" pitchFamily="2" charset="-122"/>
              </a:rPr>
              <a:t>     A. successful people                                    B. children      </a:t>
            </a:r>
          </a:p>
          <a:p>
            <a:pPr marL="342900" indent="-342900">
              <a:spcBef>
                <a:spcPct val="50000"/>
              </a:spcBef>
              <a:defRPr/>
            </a:pPr>
            <a:r>
              <a:rPr lang="en-US" altLang="zh-CN" b="1" dirty="0">
                <a:latin typeface="Arial" panose="020B0604020202020204" pitchFamily="34" charset="0"/>
                <a:ea typeface="宋体" panose="02010600030101010101" pitchFamily="2" charset="-122"/>
              </a:rPr>
              <a:t>     C. strong people                                           D. creatures</a:t>
            </a:r>
          </a:p>
          <a:p>
            <a:pPr marL="342900" indent="-342900">
              <a:spcBef>
                <a:spcPct val="50000"/>
              </a:spcBef>
              <a:buFontTx/>
              <a:buAutoNum type="arabicPeriod" startAt="3"/>
              <a:defRPr/>
            </a:pPr>
            <a:r>
              <a:rPr lang="en-US" altLang="zh-CN" b="1" dirty="0">
                <a:latin typeface="Arial" panose="020B0604020202020204" pitchFamily="34" charset="0"/>
                <a:ea typeface="宋体" panose="02010600030101010101" pitchFamily="2" charset="-122"/>
              </a:rPr>
              <a:t>In western countries, heroes killed dragons to protect people. This shows dragons are considered to be ____ .</a:t>
            </a:r>
          </a:p>
          <a:p>
            <a:pPr marL="342900" indent="-342900">
              <a:spcBef>
                <a:spcPct val="50000"/>
              </a:spcBef>
              <a:defRPr/>
            </a:pPr>
            <a:r>
              <a:rPr lang="en-US" altLang="zh-CN" b="1" dirty="0">
                <a:latin typeface="Arial" panose="020B0604020202020204" pitchFamily="34" charset="0"/>
                <a:ea typeface="宋体" panose="02010600030101010101" pitchFamily="2" charset="-122"/>
              </a:rPr>
              <a:t>     A. brave                 B. strong           C. lovely           D. dangerous</a:t>
            </a:r>
          </a:p>
          <a:p>
            <a:pPr marL="342900" indent="-342900">
              <a:spcBef>
                <a:spcPct val="50000"/>
              </a:spcBef>
              <a:defRPr/>
            </a:pPr>
            <a:r>
              <a:rPr lang="en-US" altLang="zh-CN" b="1" dirty="0">
                <a:latin typeface="Arial" panose="020B0604020202020204" pitchFamily="34" charset="0"/>
                <a:ea typeface="宋体" panose="02010600030101010101" pitchFamily="2" charset="-122"/>
              </a:rPr>
              <a:t>4.  In Paragraph 3, the underlined word “regarded” means ____ .</a:t>
            </a:r>
          </a:p>
          <a:p>
            <a:pPr marL="342900" indent="-342900">
              <a:spcBef>
                <a:spcPct val="50000"/>
              </a:spcBef>
              <a:defRPr/>
            </a:pPr>
            <a:r>
              <a:rPr lang="en-US" altLang="zh-CN" b="1" dirty="0">
                <a:latin typeface="Arial" panose="020B0604020202020204" pitchFamily="34" charset="0"/>
                <a:ea typeface="宋体" panose="02010600030101010101" pitchFamily="2" charset="-122"/>
              </a:rPr>
              <a:t>     A. considered         B. given           C. looked          D. watched</a:t>
            </a:r>
          </a:p>
        </p:txBody>
      </p:sp>
      <p:sp>
        <p:nvSpPr>
          <p:cNvPr id="52233" name="Text Box 9"/>
          <p:cNvSpPr txBox="1">
            <a:spLocks noChangeArrowheads="1"/>
          </p:cNvSpPr>
          <p:nvPr/>
        </p:nvSpPr>
        <p:spPr bwMode="auto">
          <a:xfrm>
            <a:off x="6553200" y="524192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0000"/>
                </a:solidFill>
                <a:latin typeface="Arial" panose="020B0604020202020204" pitchFamily="34" charset="0"/>
              </a:rPr>
              <a:t>A</a:t>
            </a:r>
          </a:p>
        </p:txBody>
      </p:sp>
      <p:sp>
        <p:nvSpPr>
          <p:cNvPr id="52234" name="Text Box 10"/>
          <p:cNvSpPr txBox="1">
            <a:spLocks noChangeArrowheads="1"/>
          </p:cNvSpPr>
          <p:nvPr/>
        </p:nvSpPr>
        <p:spPr bwMode="auto">
          <a:xfrm>
            <a:off x="3886200" y="4419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0000"/>
                </a:solidFill>
                <a:latin typeface="Arial" panose="020B0604020202020204" pitchFamily="34" charset="0"/>
              </a:rPr>
              <a:t>D</a:t>
            </a:r>
          </a:p>
        </p:txBody>
      </p:sp>
      <p:sp>
        <p:nvSpPr>
          <p:cNvPr id="52235" name="Text Box 11"/>
          <p:cNvSpPr txBox="1">
            <a:spLocks noChangeArrowheads="1"/>
          </p:cNvSpPr>
          <p:nvPr/>
        </p:nvSpPr>
        <p:spPr bwMode="auto">
          <a:xfrm>
            <a:off x="4038600" y="1371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0000"/>
                </a:solidFill>
                <a:latin typeface="Arial" panose="020B0604020202020204" pitchFamily="34" charset="0"/>
              </a:rPr>
              <a:t>C</a:t>
            </a:r>
          </a:p>
        </p:txBody>
      </p:sp>
      <p:sp>
        <p:nvSpPr>
          <p:cNvPr id="52236" name="Text Box 12"/>
          <p:cNvSpPr txBox="1">
            <a:spLocks noChangeArrowheads="1"/>
          </p:cNvSpPr>
          <p:nvPr/>
        </p:nvSpPr>
        <p:spPr bwMode="auto">
          <a:xfrm>
            <a:off x="30480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solidFill>
                  <a:srgbClr val="FF0000"/>
                </a:solidFill>
                <a:latin typeface="Arial" panose="020B0604020202020204" pitchFamily="34" charset="0"/>
              </a:rPr>
              <a:t>A</a:t>
            </a:r>
          </a:p>
        </p:txBody>
      </p:sp>
      <p:pic>
        <p:nvPicPr>
          <p:cNvPr id="12" name="p67-1a.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533400" y="8382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blinds(horizontal)">
                                      <p:cBhvr>
                                        <p:cTn id="7" dur="500"/>
                                        <p:tgtEl>
                                          <p:spTgt spid="5222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31"/>
                                        </p:tgtEl>
                                        <p:attrNameLst>
                                          <p:attrName>style.visibility</p:attrName>
                                        </p:attrNameLst>
                                      </p:cBhvr>
                                      <p:to>
                                        <p:strVal val="visible"/>
                                      </p:to>
                                    </p:set>
                                    <p:animEffect transition="in" filter="strips(downRight)">
                                      <p:cBhvr>
                                        <p:cTn id="12" dur="2000"/>
                                        <p:tgtEl>
                                          <p:spTgt spid="52231"/>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2235"/>
                                        </p:tgtEl>
                                        <p:attrNameLst>
                                          <p:attrName>style.visibility</p:attrName>
                                        </p:attrNameLst>
                                      </p:cBhvr>
                                      <p:to>
                                        <p:strVal val="visible"/>
                                      </p:to>
                                    </p:set>
                                    <p:animEffect transition="in" filter="fade">
                                      <p:cBhvr>
                                        <p:cTn id="17" dur="1000"/>
                                        <p:tgtEl>
                                          <p:spTgt spid="52235"/>
                                        </p:tgtEl>
                                      </p:cBhvr>
                                    </p:animEffect>
                                    <p:anim calcmode="lin" valueType="num">
                                      <p:cBhvr>
                                        <p:cTn id="18" dur="1000" fill="hold"/>
                                        <p:tgtEl>
                                          <p:spTgt spid="52235"/>
                                        </p:tgtEl>
                                        <p:attrNameLst>
                                          <p:attrName>ppt_x</p:attrName>
                                        </p:attrNameLst>
                                      </p:cBhvr>
                                      <p:tavLst>
                                        <p:tav tm="0">
                                          <p:val>
                                            <p:strVal val="#ppt_x"/>
                                          </p:val>
                                        </p:tav>
                                        <p:tav tm="100000">
                                          <p:val>
                                            <p:strVal val="#ppt_x"/>
                                          </p:val>
                                        </p:tav>
                                      </p:tavLst>
                                    </p:anim>
                                    <p:anim calcmode="lin" valueType="num">
                                      <p:cBhvr>
                                        <p:cTn id="19" dur="1000" fill="hold"/>
                                        <p:tgtEl>
                                          <p:spTgt spid="5223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2236"/>
                                        </p:tgtEl>
                                        <p:attrNameLst>
                                          <p:attrName>style.visibility</p:attrName>
                                        </p:attrNameLst>
                                      </p:cBhvr>
                                      <p:to>
                                        <p:strVal val="visible"/>
                                      </p:to>
                                    </p:set>
                                    <p:animEffect transition="in" filter="fade">
                                      <p:cBhvr>
                                        <p:cTn id="24" dur="1000"/>
                                        <p:tgtEl>
                                          <p:spTgt spid="52236"/>
                                        </p:tgtEl>
                                      </p:cBhvr>
                                    </p:animEffect>
                                    <p:anim calcmode="lin" valueType="num">
                                      <p:cBhvr>
                                        <p:cTn id="25" dur="1000" fill="hold"/>
                                        <p:tgtEl>
                                          <p:spTgt spid="52236"/>
                                        </p:tgtEl>
                                        <p:attrNameLst>
                                          <p:attrName>ppt_x</p:attrName>
                                        </p:attrNameLst>
                                      </p:cBhvr>
                                      <p:tavLst>
                                        <p:tav tm="0">
                                          <p:val>
                                            <p:strVal val="#ppt_x"/>
                                          </p:val>
                                        </p:tav>
                                        <p:tav tm="100000">
                                          <p:val>
                                            <p:strVal val="#ppt_x"/>
                                          </p:val>
                                        </p:tav>
                                      </p:tavLst>
                                    </p:anim>
                                    <p:anim calcmode="lin" valueType="num">
                                      <p:cBhvr>
                                        <p:cTn id="26" dur="1000" fill="hold"/>
                                        <p:tgtEl>
                                          <p:spTgt spid="5223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52234"/>
                                        </p:tgtEl>
                                        <p:attrNameLst>
                                          <p:attrName>style.visibility</p:attrName>
                                        </p:attrNameLst>
                                      </p:cBhvr>
                                      <p:to>
                                        <p:strVal val="visible"/>
                                      </p:to>
                                    </p:set>
                                    <p:animEffect transition="in" filter="fade">
                                      <p:cBhvr>
                                        <p:cTn id="31" dur="1000"/>
                                        <p:tgtEl>
                                          <p:spTgt spid="52234"/>
                                        </p:tgtEl>
                                      </p:cBhvr>
                                    </p:animEffect>
                                    <p:anim calcmode="lin" valueType="num">
                                      <p:cBhvr>
                                        <p:cTn id="32" dur="1000" fill="hold"/>
                                        <p:tgtEl>
                                          <p:spTgt spid="52234"/>
                                        </p:tgtEl>
                                        <p:attrNameLst>
                                          <p:attrName>ppt_x</p:attrName>
                                        </p:attrNameLst>
                                      </p:cBhvr>
                                      <p:tavLst>
                                        <p:tav tm="0">
                                          <p:val>
                                            <p:strVal val="#ppt_x"/>
                                          </p:val>
                                        </p:tav>
                                        <p:tav tm="100000">
                                          <p:val>
                                            <p:strVal val="#ppt_x"/>
                                          </p:val>
                                        </p:tav>
                                      </p:tavLst>
                                    </p:anim>
                                    <p:anim calcmode="lin" valueType="num">
                                      <p:cBhvr>
                                        <p:cTn id="33" dur="1000" fill="hold"/>
                                        <p:tgtEl>
                                          <p:spTgt spid="5223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52233"/>
                                        </p:tgtEl>
                                        <p:attrNameLst>
                                          <p:attrName>style.visibility</p:attrName>
                                        </p:attrNameLst>
                                      </p:cBhvr>
                                      <p:to>
                                        <p:strVal val="visible"/>
                                      </p:to>
                                    </p:set>
                                    <p:animEffect transition="in" filter="fade">
                                      <p:cBhvr>
                                        <p:cTn id="38" dur="1000"/>
                                        <p:tgtEl>
                                          <p:spTgt spid="52233"/>
                                        </p:tgtEl>
                                      </p:cBhvr>
                                    </p:animEffect>
                                    <p:anim calcmode="lin" valueType="num">
                                      <p:cBhvr>
                                        <p:cTn id="39" dur="1000" fill="hold"/>
                                        <p:tgtEl>
                                          <p:spTgt spid="52233"/>
                                        </p:tgtEl>
                                        <p:attrNameLst>
                                          <p:attrName>ppt_x</p:attrName>
                                        </p:attrNameLst>
                                      </p:cBhvr>
                                      <p:tavLst>
                                        <p:tav tm="0">
                                          <p:val>
                                            <p:strVal val="#ppt_x"/>
                                          </p:val>
                                        </p:tav>
                                        <p:tav tm="100000">
                                          <p:val>
                                            <p:strVal val="#ppt_x"/>
                                          </p:val>
                                        </p:tav>
                                      </p:tavLst>
                                    </p:anim>
                                    <p:anim calcmode="lin" valueType="num">
                                      <p:cBhvr>
                                        <p:cTn id="40" dur="1000" fill="hold"/>
                                        <p:tgtEl>
                                          <p:spTgt spid="522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1" restart="whenNotActive" fill="hold" evtFilter="cancelBubble" nodeType="interactiveSeq">
                <p:stCondLst>
                  <p:cond evt="onClick" delay="0">
                    <p:tgtEl>
                      <p:spTgt spid="12"/>
                    </p:tgtEl>
                  </p:cond>
                </p:stCondLst>
                <p:endSync evt="end" delay="0">
                  <p:rtn val="all"/>
                </p:endSync>
                <p:childTnLst>
                  <p:par>
                    <p:cTn id="42" fill="hold">
                      <p:stCondLst>
                        <p:cond delay="0"/>
                      </p:stCondLst>
                      <p:childTnLst>
                        <p:par>
                          <p:cTn id="43" fill="hold">
                            <p:stCondLst>
                              <p:cond delay="0"/>
                            </p:stCondLst>
                            <p:childTnLst>
                              <p:par>
                                <p:cTn id="44" presetID="1" presetClass="mediacall" presetSubtype="0" fill="hold" nodeType="clickEffect">
                                  <p:stCondLst>
                                    <p:cond delay="0"/>
                                  </p:stCondLst>
                                  <p:childTnLst>
                                    <p:cmd type="call" cmd="playFrom(0.0)">
                                      <p:cBhvr>
                                        <p:cTn id="45" dur="114338" fill="hold"/>
                                        <p:tgtEl>
                                          <p:spTgt spid="12"/>
                                        </p:tgtEl>
                                      </p:cBhvr>
                                    </p:cmd>
                                  </p:childTnLst>
                                </p:cTn>
                              </p:par>
                            </p:childTnLst>
                          </p:cTn>
                        </p:par>
                      </p:childTnLst>
                    </p:cTn>
                  </p:par>
                </p:childTnLst>
              </p:cTn>
              <p:nextCondLst>
                <p:cond evt="onClick" delay="0">
                  <p:tgtEl>
                    <p:spTgt spid="12"/>
                  </p:tgtEl>
                </p:cond>
              </p:nextCondLst>
            </p:seq>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bldLst>
      <p:bldP spid="52228" grpId="0" animBg="1"/>
      <p:bldP spid="52231" grpId="0" animBg="1"/>
      <p:bldP spid="52233" grpId="0"/>
      <p:bldP spid="52234" grpId="0"/>
      <p:bldP spid="52235" grpId="0"/>
      <p:bldP spid="522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4"/>
          <p:cNvSpPr>
            <a:spLocks noChangeArrowheads="1" noChangeShapeType="1" noTextEdit="1"/>
          </p:cNvSpPr>
          <p:nvPr/>
        </p:nvSpPr>
        <p:spPr bwMode="auto">
          <a:xfrm>
            <a:off x="6705600" y="0"/>
            <a:ext cx="2438400" cy="1028700"/>
          </a:xfrm>
          <a:prstGeom prst="rect">
            <a:avLst/>
          </a:prstGeom>
        </p:spPr>
        <p:txBody>
          <a:bodyPr wrap="none" fromWordArt="1">
            <a:prstTxWarp prst="textSlantUp">
              <a:avLst>
                <a:gd name="adj" fmla="val 32056"/>
              </a:avLst>
            </a:prstTxWarp>
          </a:bodyPr>
          <a:lstStyle/>
          <a:p>
            <a:pPr algn="ctr"/>
            <a:r>
              <a:rPr lang="en-US" altLang="zh-CN"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a:cs typeface="Times New Roman" panose="02020603050405020304"/>
              </a:rPr>
              <a:t>Careful Reading</a:t>
            </a:r>
            <a:endPar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a:cs typeface="Times New Roman" panose="02020603050405020304"/>
            </a:endParaRPr>
          </a:p>
        </p:txBody>
      </p:sp>
      <p:sp>
        <p:nvSpPr>
          <p:cNvPr id="53253" name="Text Box 5"/>
          <p:cNvSpPr txBox="1">
            <a:spLocks noChangeArrowheads="1"/>
          </p:cNvSpPr>
          <p:nvPr/>
        </p:nvSpPr>
        <p:spPr bwMode="auto">
          <a:xfrm>
            <a:off x="0" y="228600"/>
            <a:ext cx="6705600" cy="830263"/>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cs typeface="Times New Roman" panose="02020603050405020304" pitchFamily="18" charset="0"/>
              </a:rPr>
              <a:t>Read Para.2 carefully and guess the meaning of each phrase about dogs in pairs.</a:t>
            </a:r>
          </a:p>
        </p:txBody>
      </p:sp>
      <p:sp>
        <p:nvSpPr>
          <p:cNvPr id="53254" name="Text Box 6"/>
          <p:cNvSpPr txBox="1">
            <a:spLocks noChangeArrowheads="1"/>
          </p:cNvSpPr>
          <p:nvPr/>
        </p:nvSpPr>
        <p:spPr bwMode="auto">
          <a:xfrm>
            <a:off x="228600" y="2124075"/>
            <a:ext cx="3276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a homeless dog</a:t>
            </a:r>
          </a:p>
          <a:p>
            <a:pPr eaLnBrk="1" hangingPunct="1">
              <a:spcBef>
                <a:spcPct val="50000"/>
              </a:spcBef>
            </a:pPr>
            <a:endParaRPr lang="en-US" altLang="zh-CN" sz="2400" b="1">
              <a:latin typeface="Times New Roman" panose="02020603050405020304" pitchFamily="18" charset="0"/>
              <a:cs typeface="Times New Roman" panose="02020603050405020304" pitchFamily="18" charset="0"/>
            </a:endParaRPr>
          </a:p>
          <a:p>
            <a:pPr eaLnBrk="1" hangingPunct="1">
              <a:spcBef>
                <a:spcPct val="50000"/>
              </a:spcBef>
            </a:pPr>
            <a:r>
              <a:rPr lang="en-US" altLang="zh-CN" sz="2400" b="1">
                <a:latin typeface="Times New Roman" panose="02020603050405020304" pitchFamily="18" charset="0"/>
                <a:cs typeface="Times New Roman" panose="02020603050405020304" pitchFamily="18" charset="0"/>
              </a:rPr>
              <a:t>a mad dog  </a:t>
            </a:r>
          </a:p>
          <a:p>
            <a:pPr eaLnBrk="1" hangingPunct="1">
              <a:spcBef>
                <a:spcPct val="50000"/>
              </a:spcBef>
            </a:pPr>
            <a:endParaRPr lang="en-US" altLang="zh-CN" sz="2400" b="1">
              <a:latin typeface="Times New Roman" panose="02020603050405020304" pitchFamily="18" charset="0"/>
              <a:cs typeface="Times New Roman" panose="02020603050405020304" pitchFamily="18" charset="0"/>
            </a:endParaRPr>
          </a:p>
          <a:p>
            <a:pPr eaLnBrk="1" hangingPunct="1">
              <a:spcBef>
                <a:spcPct val="50000"/>
              </a:spcBef>
            </a:pPr>
            <a:r>
              <a:rPr lang="en-US" altLang="zh-CN" sz="2400" b="1">
                <a:latin typeface="Times New Roman" panose="02020603050405020304" pitchFamily="18" charset="0"/>
                <a:cs typeface="Times New Roman" panose="02020603050405020304" pitchFamily="18" charset="0"/>
              </a:rPr>
              <a:t>a running dog</a:t>
            </a:r>
          </a:p>
          <a:p>
            <a:pPr eaLnBrk="1" hangingPunct="1">
              <a:spcBef>
                <a:spcPct val="50000"/>
              </a:spcBef>
            </a:pPr>
            <a:endParaRPr lang="en-US" altLang="zh-CN" sz="2400" b="1">
              <a:latin typeface="Times New Roman" panose="02020603050405020304" pitchFamily="18" charset="0"/>
              <a:cs typeface="Times New Roman" panose="02020603050405020304" pitchFamily="18" charset="0"/>
            </a:endParaRPr>
          </a:p>
          <a:p>
            <a:pPr eaLnBrk="1" hangingPunct="1">
              <a:spcBef>
                <a:spcPct val="50000"/>
              </a:spcBef>
            </a:pPr>
            <a:r>
              <a:rPr lang="en-US" altLang="zh-CN" sz="2400" b="1">
                <a:latin typeface="Times New Roman" panose="02020603050405020304" pitchFamily="18" charset="0"/>
                <a:cs typeface="Times New Roman" panose="02020603050405020304" pitchFamily="18" charset="0"/>
              </a:rPr>
              <a:t>a dog catching a mouse</a:t>
            </a:r>
          </a:p>
        </p:txBody>
      </p:sp>
      <p:sp>
        <p:nvSpPr>
          <p:cNvPr id="53255" name="Text Box 7"/>
          <p:cNvSpPr txBox="1">
            <a:spLocks noChangeArrowheads="1"/>
          </p:cNvSpPr>
          <p:nvPr/>
        </p:nvSpPr>
        <p:spPr bwMode="auto">
          <a:xfrm>
            <a:off x="4953000" y="2057400"/>
            <a:ext cx="396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cs typeface="Times New Roman" panose="02020603050405020304" pitchFamily="18" charset="0"/>
              </a:rPr>
              <a:t>You are a lucky dog.</a:t>
            </a:r>
          </a:p>
          <a:p>
            <a:pPr eaLnBrk="1" hangingPunct="1">
              <a:spcBef>
                <a:spcPct val="50000"/>
              </a:spcBef>
            </a:pPr>
            <a:endParaRPr lang="en-US" altLang="zh-CN" sz="2400" b="1">
              <a:solidFill>
                <a:srgbClr val="FF3300"/>
              </a:solidFill>
              <a:latin typeface="Times New Roman" panose="02020603050405020304" pitchFamily="18" charset="0"/>
              <a:cs typeface="Times New Roman" panose="02020603050405020304" pitchFamily="18" charset="0"/>
            </a:endParaRPr>
          </a:p>
          <a:p>
            <a:pPr eaLnBrk="1" hangingPunct="1">
              <a:spcBef>
                <a:spcPct val="50000"/>
              </a:spcBef>
            </a:pPr>
            <a:r>
              <a:rPr lang="en-US" altLang="zh-CN" sz="2400" b="1">
                <a:solidFill>
                  <a:srgbClr val="FF3300"/>
                </a:solidFill>
                <a:latin typeface="Times New Roman" panose="02020603050405020304" pitchFamily="18" charset="0"/>
                <a:cs typeface="Times New Roman" panose="02020603050405020304" pitchFamily="18" charset="0"/>
              </a:rPr>
              <a:t>Every dog has its day.</a:t>
            </a:r>
          </a:p>
        </p:txBody>
      </p:sp>
      <p:sp>
        <p:nvSpPr>
          <p:cNvPr id="53256" name="Text Box 8"/>
          <p:cNvSpPr txBox="1">
            <a:spLocks noChangeArrowheads="1"/>
          </p:cNvSpPr>
          <p:nvPr/>
        </p:nvSpPr>
        <p:spPr bwMode="auto">
          <a:xfrm>
            <a:off x="533400" y="1295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in China</a:t>
            </a:r>
          </a:p>
        </p:txBody>
      </p:sp>
      <p:sp>
        <p:nvSpPr>
          <p:cNvPr id="53257" name="Text Box 9"/>
          <p:cNvSpPr txBox="1">
            <a:spLocks noChangeArrowheads="1"/>
          </p:cNvSpPr>
          <p:nvPr/>
        </p:nvSpPr>
        <p:spPr bwMode="auto">
          <a:xfrm>
            <a:off x="4953000" y="12192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latin typeface="Times New Roman" panose="02020603050405020304" pitchFamily="18" charset="0"/>
                <a:cs typeface="Times New Roman" panose="02020603050405020304" pitchFamily="18" charset="0"/>
              </a:rPr>
              <a:t>in western countries</a:t>
            </a:r>
          </a:p>
        </p:txBody>
      </p:sp>
      <p:sp>
        <p:nvSpPr>
          <p:cNvPr id="53258" name="Text Box 10"/>
          <p:cNvSpPr txBox="1">
            <a:spLocks noChangeArrowheads="1"/>
          </p:cNvSpPr>
          <p:nvPr/>
        </p:nvSpPr>
        <p:spPr bwMode="auto">
          <a:xfrm>
            <a:off x="304800" y="2667000"/>
            <a:ext cx="3352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zh-CN" altLang="en-US" sz="2400" b="1">
                <a:latin typeface="Times New Roman" panose="02020603050405020304" pitchFamily="18" charset="0"/>
                <a:ea typeface="华文楷体" panose="02010600040101010101" pitchFamily="2" charset="-122"/>
                <a:cs typeface="Times New Roman" panose="02020603050405020304" pitchFamily="18" charset="0"/>
              </a:rPr>
              <a:t>丧家狗</a:t>
            </a:r>
          </a:p>
          <a:p>
            <a:pPr eaLnBrk="1" hangingPunct="1">
              <a:spcBef>
                <a:spcPct val="50000"/>
              </a:spcBef>
            </a:pPr>
            <a:endParaRPr lang="zh-CN" altLang="en-US" sz="2400" b="1">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ct val="50000"/>
              </a:spcBef>
            </a:pPr>
            <a:r>
              <a:rPr lang="zh-CN" altLang="en-US" sz="2400" b="1">
                <a:latin typeface="Times New Roman" panose="02020603050405020304" pitchFamily="18" charset="0"/>
                <a:ea typeface="华文楷体" panose="02010600040101010101" pitchFamily="2" charset="-122"/>
                <a:cs typeface="Times New Roman" panose="02020603050405020304" pitchFamily="18" charset="0"/>
              </a:rPr>
              <a:t>疯狗</a:t>
            </a:r>
          </a:p>
          <a:p>
            <a:pPr eaLnBrk="1" hangingPunct="1">
              <a:spcBef>
                <a:spcPct val="50000"/>
              </a:spcBef>
            </a:pPr>
            <a:endParaRPr lang="zh-CN" altLang="en-US" sz="2400" b="1">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ct val="50000"/>
              </a:spcBef>
            </a:pPr>
            <a:r>
              <a:rPr lang="zh-CN" altLang="en-US" sz="2400" b="1">
                <a:latin typeface="Times New Roman" panose="02020603050405020304" pitchFamily="18" charset="0"/>
                <a:ea typeface="华文楷体" panose="02010600040101010101" pitchFamily="2" charset="-122"/>
                <a:cs typeface="Times New Roman" panose="02020603050405020304" pitchFamily="18" charset="0"/>
              </a:rPr>
              <a:t>走狗</a:t>
            </a:r>
          </a:p>
          <a:p>
            <a:pPr eaLnBrk="1" hangingPunct="1">
              <a:spcBef>
                <a:spcPct val="50000"/>
              </a:spcBef>
            </a:pPr>
            <a:endParaRPr lang="zh-CN" altLang="en-US" sz="2400" b="1">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ct val="50000"/>
              </a:spcBef>
            </a:pPr>
            <a:r>
              <a:rPr lang="zh-CN" altLang="en-US" sz="2400" b="1">
                <a:latin typeface="Times New Roman" panose="02020603050405020304" pitchFamily="18" charset="0"/>
                <a:ea typeface="华文楷体" panose="02010600040101010101" pitchFamily="2" charset="-122"/>
                <a:cs typeface="Times New Roman" panose="02020603050405020304" pitchFamily="18" charset="0"/>
              </a:rPr>
              <a:t>狗捉耗子多管闲事</a:t>
            </a:r>
          </a:p>
        </p:txBody>
      </p:sp>
      <p:sp>
        <p:nvSpPr>
          <p:cNvPr id="53259" name="Text Box 11"/>
          <p:cNvSpPr txBox="1">
            <a:spLocks noChangeArrowheads="1"/>
          </p:cNvSpPr>
          <p:nvPr/>
        </p:nvSpPr>
        <p:spPr bwMode="auto">
          <a:xfrm>
            <a:off x="4953000" y="2438400"/>
            <a:ext cx="3733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00FF"/>
                </a:solidFill>
                <a:latin typeface="Times New Roman" panose="02020603050405020304" pitchFamily="18" charset="0"/>
                <a:ea typeface="华文楷体" panose="02010600040101010101" pitchFamily="2" charset="-122"/>
                <a:cs typeface="Times New Roman" panose="02020603050405020304" pitchFamily="18" charset="0"/>
              </a:rPr>
              <a:t>You are a lucky person.</a:t>
            </a:r>
            <a:r>
              <a:rPr lang="zh-CN" altLang="en-US" sz="2400" b="1">
                <a:latin typeface="Times New Roman" panose="02020603050405020304" pitchFamily="18" charset="0"/>
                <a:ea typeface="华文楷体" panose="02010600040101010101" pitchFamily="2" charset="-122"/>
                <a:cs typeface="Times New Roman" panose="02020603050405020304" pitchFamily="18" charset="0"/>
              </a:rPr>
              <a:t>你真是个幸运儿</a:t>
            </a:r>
          </a:p>
          <a:p>
            <a:pPr eaLnBrk="1" hangingPunct="1">
              <a:spcBef>
                <a:spcPct val="50000"/>
              </a:spcBef>
            </a:pPr>
            <a:endParaRPr lang="zh-CN" altLang="en-US" sz="2400" b="1">
              <a:latin typeface="Times New Roman" panose="02020603050405020304" pitchFamily="18" charset="0"/>
              <a:ea typeface="华文楷体" panose="02010600040101010101" pitchFamily="2" charset="-122"/>
              <a:cs typeface="Times New Roman" panose="02020603050405020304" pitchFamily="18" charset="0"/>
            </a:endParaRPr>
          </a:p>
          <a:p>
            <a:pPr eaLnBrk="1" hangingPunct="1">
              <a:spcBef>
                <a:spcPct val="50000"/>
              </a:spcBef>
            </a:pPr>
            <a:r>
              <a:rPr lang="en-US" altLang="zh-CN" sz="2400" b="1">
                <a:solidFill>
                  <a:srgbClr val="FF00FF"/>
                </a:solidFill>
                <a:latin typeface="Times New Roman" panose="02020603050405020304" pitchFamily="18" charset="0"/>
                <a:ea typeface="华文楷体" panose="02010600040101010101" pitchFamily="2" charset="-122"/>
                <a:cs typeface="Times New Roman" panose="02020603050405020304" pitchFamily="18" charset="0"/>
              </a:rPr>
              <a:t>Each person has good luck at times.</a:t>
            </a:r>
            <a:r>
              <a:rPr lang="en-US" altLang="zh-CN" sz="2400" b="1">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b="1">
                <a:latin typeface="Times New Roman" panose="02020603050405020304" pitchFamily="18" charset="0"/>
                <a:ea typeface="华文楷体" panose="02010600040101010101" pitchFamily="2" charset="-122"/>
                <a:cs typeface="Times New Roman" panose="02020603050405020304" pitchFamily="18" charset="0"/>
              </a:rPr>
              <a:t>人人都有得意日。</a:t>
            </a:r>
          </a:p>
        </p:txBody>
      </p:sp>
      <p:sp>
        <p:nvSpPr>
          <p:cNvPr id="53260" name="Text Box 12"/>
          <p:cNvSpPr txBox="1">
            <a:spLocks noChangeArrowheads="1"/>
          </p:cNvSpPr>
          <p:nvPr/>
        </p:nvSpPr>
        <p:spPr bwMode="auto">
          <a:xfrm>
            <a:off x="3733800" y="4953000"/>
            <a:ext cx="4953000" cy="954088"/>
          </a:xfrm>
          <a:prstGeom prst="rect">
            <a:avLst/>
          </a:prstGeom>
          <a:solidFill>
            <a:schemeClr val="accent6">
              <a:lumMod val="40000"/>
              <a:lumOff val="60000"/>
              <a:alpha val="22000"/>
            </a:schemeClr>
          </a:solidFill>
          <a:ln w="9525">
            <a:noFill/>
            <a:miter lim="800000"/>
          </a:ln>
          <a:effectLst/>
        </p:spPr>
        <p:txBody>
          <a:bodyPr>
            <a:spAutoFit/>
          </a:bodyPr>
          <a:lstStyle/>
          <a:p>
            <a:pPr>
              <a:spcBef>
                <a:spcPct val="50000"/>
              </a:spcBef>
              <a:defRPr/>
            </a:pPr>
            <a:r>
              <a:rPr lang="en-US" altLang="zh-CN" sz="2800" b="1" dirty="0">
                <a:solidFill>
                  <a:srgbClr val="009900"/>
                </a:solidFill>
                <a:latin typeface="Times New Roman" panose="02020603050405020304" pitchFamily="18" charset="0"/>
                <a:ea typeface="宋体" panose="02010600030101010101" pitchFamily="2" charset="-122"/>
                <a:cs typeface="Times New Roman" panose="02020603050405020304" pitchFamily="18" charset="0"/>
              </a:rPr>
              <a:t>Dogs are considered honest and good friends of humans.</a:t>
            </a:r>
          </a:p>
        </p:txBody>
      </p:sp>
    </p:spTree>
  </p:cSld>
  <p:clrMapOvr>
    <a:masterClrMapping/>
  </p:clrMapOvr>
  <p:transition spd="med">
    <p:blinds/>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animEffect transition="in" filter="fade">
                                      <p:cBhvr>
                                        <p:cTn id="7" dur="1000"/>
                                        <p:tgtEl>
                                          <p:spTgt spid="53253"/>
                                        </p:tgtEl>
                                      </p:cBhvr>
                                    </p:animEffect>
                                    <p:anim calcmode="lin" valueType="num">
                                      <p:cBhvr>
                                        <p:cTn id="8" dur="1000" fill="hold"/>
                                        <p:tgtEl>
                                          <p:spTgt spid="53253"/>
                                        </p:tgtEl>
                                        <p:attrNameLst>
                                          <p:attrName>ppt_x</p:attrName>
                                        </p:attrNameLst>
                                      </p:cBhvr>
                                      <p:tavLst>
                                        <p:tav tm="0">
                                          <p:val>
                                            <p:strVal val="#ppt_x"/>
                                          </p:val>
                                        </p:tav>
                                        <p:tav tm="100000">
                                          <p:val>
                                            <p:strVal val="#ppt_x"/>
                                          </p:val>
                                        </p:tav>
                                      </p:tavLst>
                                    </p:anim>
                                    <p:anim calcmode="lin" valueType="num">
                                      <p:cBhvr>
                                        <p:cTn id="9" dur="1000" fill="hold"/>
                                        <p:tgtEl>
                                          <p:spTgt spid="5325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3254"/>
                                        </p:tgtEl>
                                        <p:attrNameLst>
                                          <p:attrName>style.visibility</p:attrName>
                                        </p:attrNameLst>
                                      </p:cBhvr>
                                      <p:to>
                                        <p:strVal val="visible"/>
                                      </p:to>
                                    </p:set>
                                    <p:animEffect transition="in" filter="fade">
                                      <p:cBhvr>
                                        <p:cTn id="14" dur="1000"/>
                                        <p:tgtEl>
                                          <p:spTgt spid="53254"/>
                                        </p:tgtEl>
                                      </p:cBhvr>
                                    </p:animEffect>
                                    <p:anim calcmode="lin" valueType="num">
                                      <p:cBhvr>
                                        <p:cTn id="15" dur="1000" fill="hold"/>
                                        <p:tgtEl>
                                          <p:spTgt spid="53254"/>
                                        </p:tgtEl>
                                        <p:attrNameLst>
                                          <p:attrName>ppt_x</p:attrName>
                                        </p:attrNameLst>
                                      </p:cBhvr>
                                      <p:tavLst>
                                        <p:tav tm="0">
                                          <p:val>
                                            <p:strVal val="#ppt_x"/>
                                          </p:val>
                                        </p:tav>
                                        <p:tav tm="100000">
                                          <p:val>
                                            <p:strVal val="#ppt_x"/>
                                          </p:val>
                                        </p:tav>
                                      </p:tavLst>
                                    </p:anim>
                                    <p:anim calcmode="lin" valueType="num">
                                      <p:cBhvr>
                                        <p:cTn id="16" dur="1000" fill="hold"/>
                                        <p:tgtEl>
                                          <p:spTgt spid="53254"/>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53255"/>
                                        </p:tgtEl>
                                        <p:attrNameLst>
                                          <p:attrName>style.visibility</p:attrName>
                                        </p:attrNameLst>
                                      </p:cBhvr>
                                      <p:to>
                                        <p:strVal val="visible"/>
                                      </p:to>
                                    </p:set>
                                    <p:animEffect transition="in" filter="fade">
                                      <p:cBhvr>
                                        <p:cTn id="19" dur="1000"/>
                                        <p:tgtEl>
                                          <p:spTgt spid="53255"/>
                                        </p:tgtEl>
                                      </p:cBhvr>
                                    </p:animEffect>
                                    <p:anim calcmode="lin" valueType="num">
                                      <p:cBhvr>
                                        <p:cTn id="20" dur="1000" fill="hold"/>
                                        <p:tgtEl>
                                          <p:spTgt spid="53255"/>
                                        </p:tgtEl>
                                        <p:attrNameLst>
                                          <p:attrName>ppt_x</p:attrName>
                                        </p:attrNameLst>
                                      </p:cBhvr>
                                      <p:tavLst>
                                        <p:tav tm="0">
                                          <p:val>
                                            <p:strVal val="#ppt_x"/>
                                          </p:val>
                                        </p:tav>
                                        <p:tav tm="100000">
                                          <p:val>
                                            <p:strVal val="#ppt_x"/>
                                          </p:val>
                                        </p:tav>
                                      </p:tavLst>
                                    </p:anim>
                                    <p:anim calcmode="lin" valueType="num">
                                      <p:cBhvr>
                                        <p:cTn id="21" dur="1000" fill="hold"/>
                                        <p:tgtEl>
                                          <p:spTgt spid="5325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nodeType="clickEffect">
                                  <p:stCondLst>
                                    <p:cond delay="0"/>
                                  </p:stCondLst>
                                  <p:childTnLst>
                                    <p:set>
                                      <p:cBhvr>
                                        <p:cTn id="25" dur="1" fill="hold">
                                          <p:stCondLst>
                                            <p:cond delay="0"/>
                                          </p:stCondLst>
                                        </p:cTn>
                                        <p:tgtEl>
                                          <p:spTgt spid="53256">
                                            <p:txEl>
                                              <p:pRg st="0" end="0"/>
                                            </p:txEl>
                                          </p:spTgt>
                                        </p:tgtEl>
                                        <p:attrNameLst>
                                          <p:attrName>style.visibility</p:attrName>
                                        </p:attrNameLst>
                                      </p:cBhvr>
                                      <p:to>
                                        <p:strVal val="visible"/>
                                      </p:to>
                                    </p:set>
                                    <p:animEffect transition="in" filter="fade">
                                      <p:cBhvr>
                                        <p:cTn id="26" dur="1000"/>
                                        <p:tgtEl>
                                          <p:spTgt spid="53256">
                                            <p:txEl>
                                              <p:pRg st="0" end="0"/>
                                            </p:txEl>
                                          </p:spTgt>
                                        </p:tgtEl>
                                      </p:cBhvr>
                                    </p:animEffect>
                                    <p:anim calcmode="lin" valueType="num">
                                      <p:cBhvr>
                                        <p:cTn id="27" dur="1000" fill="hold"/>
                                        <p:tgtEl>
                                          <p:spTgt spid="53256">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5325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53257">
                                            <p:txEl>
                                              <p:pRg st="0" end="0"/>
                                            </p:txEl>
                                          </p:spTgt>
                                        </p:tgtEl>
                                        <p:attrNameLst>
                                          <p:attrName>style.visibility</p:attrName>
                                        </p:attrNameLst>
                                      </p:cBhvr>
                                      <p:to>
                                        <p:strVal val="visible"/>
                                      </p:to>
                                    </p:set>
                                    <p:animEffect transition="in" filter="fade">
                                      <p:cBhvr>
                                        <p:cTn id="33" dur="1000"/>
                                        <p:tgtEl>
                                          <p:spTgt spid="53257">
                                            <p:txEl>
                                              <p:pRg st="0" end="0"/>
                                            </p:txEl>
                                          </p:spTgt>
                                        </p:tgtEl>
                                      </p:cBhvr>
                                    </p:animEffect>
                                    <p:anim calcmode="lin" valueType="num">
                                      <p:cBhvr>
                                        <p:cTn id="34" dur="1000" fill="hold"/>
                                        <p:tgtEl>
                                          <p:spTgt spid="53257">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532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53258">
                                            <p:txEl>
                                              <p:pRg st="0" end="0"/>
                                            </p:txEl>
                                          </p:spTgt>
                                        </p:tgtEl>
                                        <p:attrNameLst>
                                          <p:attrName>style.visibility</p:attrName>
                                        </p:attrNameLst>
                                      </p:cBhvr>
                                      <p:to>
                                        <p:strVal val="visible"/>
                                      </p:to>
                                    </p:set>
                                    <p:animEffect transition="in" filter="fade">
                                      <p:cBhvr>
                                        <p:cTn id="40" dur="1000"/>
                                        <p:tgtEl>
                                          <p:spTgt spid="53258">
                                            <p:txEl>
                                              <p:pRg st="0" end="0"/>
                                            </p:txEl>
                                          </p:spTgt>
                                        </p:tgtEl>
                                      </p:cBhvr>
                                    </p:animEffect>
                                    <p:anim calcmode="lin" valueType="num">
                                      <p:cBhvr>
                                        <p:cTn id="41" dur="1000" fill="hold"/>
                                        <p:tgtEl>
                                          <p:spTgt spid="53258">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532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3258">
                                            <p:txEl>
                                              <p:pRg st="2" end="2"/>
                                            </p:txEl>
                                          </p:spTgt>
                                        </p:tgtEl>
                                        <p:attrNameLst>
                                          <p:attrName>style.visibility</p:attrName>
                                        </p:attrNameLst>
                                      </p:cBhvr>
                                      <p:to>
                                        <p:strVal val="visible"/>
                                      </p:to>
                                    </p:set>
                                    <p:animEffect transition="in" filter="fade">
                                      <p:cBhvr>
                                        <p:cTn id="47" dur="1000"/>
                                        <p:tgtEl>
                                          <p:spTgt spid="53258">
                                            <p:txEl>
                                              <p:pRg st="2" end="2"/>
                                            </p:txEl>
                                          </p:spTgt>
                                        </p:tgtEl>
                                      </p:cBhvr>
                                    </p:animEffect>
                                    <p:anim calcmode="lin" valueType="num">
                                      <p:cBhvr>
                                        <p:cTn id="48" dur="1000" fill="hold"/>
                                        <p:tgtEl>
                                          <p:spTgt spid="53258">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5325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53258">
                                            <p:txEl>
                                              <p:pRg st="4" end="4"/>
                                            </p:txEl>
                                          </p:spTgt>
                                        </p:tgtEl>
                                        <p:attrNameLst>
                                          <p:attrName>style.visibility</p:attrName>
                                        </p:attrNameLst>
                                      </p:cBhvr>
                                      <p:to>
                                        <p:strVal val="visible"/>
                                      </p:to>
                                    </p:set>
                                    <p:animEffect transition="in" filter="fade">
                                      <p:cBhvr>
                                        <p:cTn id="54" dur="1000"/>
                                        <p:tgtEl>
                                          <p:spTgt spid="53258">
                                            <p:txEl>
                                              <p:pRg st="4" end="4"/>
                                            </p:txEl>
                                          </p:spTgt>
                                        </p:tgtEl>
                                      </p:cBhvr>
                                    </p:animEffect>
                                    <p:anim calcmode="lin" valueType="num">
                                      <p:cBhvr>
                                        <p:cTn id="55" dur="1000" fill="hold"/>
                                        <p:tgtEl>
                                          <p:spTgt spid="53258">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5325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53258">
                                            <p:txEl>
                                              <p:pRg st="6" end="6"/>
                                            </p:txEl>
                                          </p:spTgt>
                                        </p:tgtEl>
                                        <p:attrNameLst>
                                          <p:attrName>style.visibility</p:attrName>
                                        </p:attrNameLst>
                                      </p:cBhvr>
                                      <p:to>
                                        <p:strVal val="visible"/>
                                      </p:to>
                                    </p:set>
                                    <p:animEffect transition="in" filter="fade">
                                      <p:cBhvr>
                                        <p:cTn id="61" dur="1000"/>
                                        <p:tgtEl>
                                          <p:spTgt spid="53258">
                                            <p:txEl>
                                              <p:pRg st="6" end="6"/>
                                            </p:txEl>
                                          </p:spTgt>
                                        </p:tgtEl>
                                      </p:cBhvr>
                                    </p:animEffect>
                                    <p:anim calcmode="lin" valueType="num">
                                      <p:cBhvr>
                                        <p:cTn id="62" dur="1000" fill="hold"/>
                                        <p:tgtEl>
                                          <p:spTgt spid="5325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5325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nodeType="clickEffect">
                                  <p:stCondLst>
                                    <p:cond delay="0"/>
                                  </p:stCondLst>
                                  <p:childTnLst>
                                    <p:set>
                                      <p:cBhvr>
                                        <p:cTn id="67" dur="1" fill="hold">
                                          <p:stCondLst>
                                            <p:cond delay="0"/>
                                          </p:stCondLst>
                                        </p:cTn>
                                        <p:tgtEl>
                                          <p:spTgt spid="53259">
                                            <p:txEl>
                                              <p:pRg st="0" end="0"/>
                                            </p:txEl>
                                          </p:spTgt>
                                        </p:tgtEl>
                                        <p:attrNameLst>
                                          <p:attrName>style.visibility</p:attrName>
                                        </p:attrNameLst>
                                      </p:cBhvr>
                                      <p:to>
                                        <p:strVal val="visible"/>
                                      </p:to>
                                    </p:set>
                                    <p:anim calcmode="lin" valueType="num">
                                      <p:cBhvr additive="base">
                                        <p:cTn id="68" dur="1000" fill="hold"/>
                                        <p:tgtEl>
                                          <p:spTgt spid="53259">
                                            <p:txEl>
                                              <p:pRg st="0" end="0"/>
                                            </p:txEl>
                                          </p:spTgt>
                                        </p:tgtEl>
                                        <p:attrNameLst>
                                          <p:attrName>ppt_x</p:attrName>
                                        </p:attrNameLst>
                                      </p:cBhvr>
                                      <p:tavLst>
                                        <p:tav tm="0">
                                          <p:val>
                                            <p:strVal val="1+#ppt_w/2"/>
                                          </p:val>
                                        </p:tav>
                                        <p:tav tm="100000">
                                          <p:val>
                                            <p:strVal val="#ppt_x"/>
                                          </p:val>
                                        </p:tav>
                                      </p:tavLst>
                                    </p:anim>
                                    <p:anim calcmode="lin" valueType="num">
                                      <p:cBhvr additive="base">
                                        <p:cTn id="69" dur="1000" fill="hold"/>
                                        <p:tgtEl>
                                          <p:spTgt spid="53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nodeType="clickEffect">
                                  <p:stCondLst>
                                    <p:cond delay="0"/>
                                  </p:stCondLst>
                                  <p:childTnLst>
                                    <p:set>
                                      <p:cBhvr>
                                        <p:cTn id="73" dur="1" fill="hold">
                                          <p:stCondLst>
                                            <p:cond delay="0"/>
                                          </p:stCondLst>
                                        </p:cTn>
                                        <p:tgtEl>
                                          <p:spTgt spid="53259">
                                            <p:txEl>
                                              <p:pRg st="2" end="2"/>
                                            </p:txEl>
                                          </p:spTgt>
                                        </p:tgtEl>
                                        <p:attrNameLst>
                                          <p:attrName>style.visibility</p:attrName>
                                        </p:attrNameLst>
                                      </p:cBhvr>
                                      <p:to>
                                        <p:strVal val="visible"/>
                                      </p:to>
                                    </p:set>
                                    <p:anim calcmode="lin" valueType="num">
                                      <p:cBhvr additive="base">
                                        <p:cTn id="74" dur="1000" fill="hold"/>
                                        <p:tgtEl>
                                          <p:spTgt spid="53259">
                                            <p:txEl>
                                              <p:pRg st="2" end="2"/>
                                            </p:txEl>
                                          </p:spTgt>
                                        </p:tgtEl>
                                        <p:attrNameLst>
                                          <p:attrName>ppt_x</p:attrName>
                                        </p:attrNameLst>
                                      </p:cBhvr>
                                      <p:tavLst>
                                        <p:tav tm="0">
                                          <p:val>
                                            <p:strVal val="1+#ppt_w/2"/>
                                          </p:val>
                                        </p:tav>
                                        <p:tav tm="100000">
                                          <p:val>
                                            <p:strVal val="#ppt_x"/>
                                          </p:val>
                                        </p:tav>
                                      </p:tavLst>
                                    </p:anim>
                                    <p:anim calcmode="lin" valueType="num">
                                      <p:cBhvr additive="base">
                                        <p:cTn id="75" dur="1000" fill="hold"/>
                                        <p:tgtEl>
                                          <p:spTgt spid="53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4" presetClass="entr" presetSubtype="0" fill="hold" nodeType="clickEffect">
                                  <p:stCondLst>
                                    <p:cond delay="0"/>
                                  </p:stCondLst>
                                  <p:childTnLst>
                                    <p:set>
                                      <p:cBhvr>
                                        <p:cTn id="79" dur="1" fill="hold">
                                          <p:stCondLst>
                                            <p:cond delay="0"/>
                                          </p:stCondLst>
                                        </p:cTn>
                                        <p:tgtEl>
                                          <p:spTgt spid="53260">
                                            <p:txEl>
                                              <p:pRg st="0" end="0"/>
                                            </p:txEl>
                                          </p:spTgt>
                                        </p:tgtEl>
                                        <p:attrNameLst>
                                          <p:attrName>style.visibility</p:attrName>
                                        </p:attrNameLst>
                                      </p:cBhvr>
                                      <p:to>
                                        <p:strVal val="visible"/>
                                      </p:to>
                                    </p:set>
                                    <p:anim to="" calcmode="lin" valueType="num">
                                      <p:cBhvr>
                                        <p:cTn id="80" dur="1" fill="hold"/>
                                        <p:tgtEl>
                                          <p:spTgt spid="53260">
                                            <p:txEl>
                                              <p:pRg st="0" end="0"/>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animBg="1"/>
      <p:bldP spid="53254" grpId="0"/>
      <p:bldP spid="532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3" name="Oval 11"/>
          <p:cNvSpPr>
            <a:spLocks noChangeArrowheads="1"/>
          </p:cNvSpPr>
          <p:nvPr/>
        </p:nvSpPr>
        <p:spPr bwMode="auto">
          <a:xfrm>
            <a:off x="5943600" y="2667000"/>
            <a:ext cx="2819400" cy="762000"/>
          </a:xfrm>
          <a:prstGeom prst="ellipse">
            <a:avLst/>
          </a:prstGeom>
          <a:solidFill>
            <a:srgbClr val="FFFF00"/>
          </a:solidFill>
          <a:ln w="9525">
            <a:solidFill>
              <a:schemeClr val="tx1"/>
            </a:solidFill>
            <a:round/>
          </a:ln>
        </p:spPr>
        <p:txBody>
          <a:bodyPr wrap="none" anchor="ctr"/>
          <a:lstStyle/>
          <a:p>
            <a:endParaRPr lang="zh-CN" altLang="en-US"/>
          </a:p>
        </p:txBody>
      </p:sp>
      <p:sp>
        <p:nvSpPr>
          <p:cNvPr id="9219" name="WordArt 4"/>
          <p:cNvSpPr>
            <a:spLocks noChangeArrowheads="1" noChangeShapeType="1" noTextEdit="1"/>
          </p:cNvSpPr>
          <p:nvPr/>
        </p:nvSpPr>
        <p:spPr bwMode="auto">
          <a:xfrm>
            <a:off x="5486400" y="533400"/>
            <a:ext cx="3352800" cy="685800"/>
          </a:xfrm>
          <a:prstGeom prst="rect">
            <a:avLst/>
          </a:prstGeom>
        </p:spPr>
        <p:txBody>
          <a:bodyPr wrap="none" fromWordArt="1">
            <a:prstTxWarp prst="textSlantUp">
              <a:avLst>
                <a:gd name="adj" fmla="val 1847"/>
              </a:avLst>
            </a:prstTxWarp>
          </a:bodyPr>
          <a:lstStyle/>
          <a:p>
            <a:pPr algn="ctr"/>
            <a:r>
              <a:rPr lang="en-US" altLang="zh-CN"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rPr>
              <a:t>Careful Reading</a:t>
            </a:r>
            <a:endParaRPr lang="zh-CN" altLang="en-US" sz="3600" kern="1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panose="02010600030101010101" pitchFamily="2" charset="-122"/>
              <a:ea typeface="宋体" panose="02010600030101010101" pitchFamily="2" charset="-122"/>
            </a:endParaRPr>
          </a:p>
        </p:txBody>
      </p:sp>
      <p:sp>
        <p:nvSpPr>
          <p:cNvPr id="54277" name="Text Box 5"/>
          <p:cNvSpPr txBox="1">
            <a:spLocks noChangeArrowheads="1"/>
          </p:cNvSpPr>
          <p:nvPr/>
        </p:nvSpPr>
        <p:spPr bwMode="auto">
          <a:xfrm>
            <a:off x="0" y="304800"/>
            <a:ext cx="5410200" cy="94615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solidFill>
                  <a:srgbClr val="0000FF"/>
                </a:solidFill>
                <a:latin typeface="Arial" panose="020B0604020202020204" pitchFamily="34" charset="0"/>
              </a:rPr>
              <a:t>Read Para.3 carefully and mark T (true) or F (false).</a:t>
            </a:r>
          </a:p>
        </p:txBody>
      </p:sp>
      <p:sp>
        <p:nvSpPr>
          <p:cNvPr id="54278" name="Text Box 6"/>
          <p:cNvSpPr txBox="1">
            <a:spLocks noChangeArrowheads="1"/>
          </p:cNvSpPr>
          <p:nvPr/>
        </p:nvSpPr>
        <p:spPr bwMode="auto">
          <a:xfrm>
            <a:off x="0" y="2209800"/>
            <a:ext cx="8686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cs typeface="Times New Roman" panose="02020603050405020304" pitchFamily="18" charset="0"/>
              </a:rPr>
              <a:t>(    )1. Dragons play an important role in Chinese  </a:t>
            </a:r>
          </a:p>
          <a:p>
            <a:pPr eaLnBrk="1" hangingPunct="1">
              <a:spcBef>
                <a:spcPct val="50000"/>
              </a:spcBef>
            </a:pPr>
            <a:r>
              <a:rPr lang="en-US" altLang="zh-CN" sz="2400" b="1">
                <a:latin typeface="Times New Roman" panose="02020603050405020304" pitchFamily="18" charset="0"/>
                <a:cs typeface="Times New Roman" panose="02020603050405020304" pitchFamily="18" charset="0"/>
              </a:rPr>
              <a:t>         culture.</a:t>
            </a:r>
          </a:p>
          <a:p>
            <a:pPr eaLnBrk="1" hangingPunct="1">
              <a:spcBef>
                <a:spcPct val="50000"/>
              </a:spcBef>
            </a:pPr>
            <a:r>
              <a:rPr lang="en-US" altLang="zh-CN" sz="2400" b="1">
                <a:latin typeface="Times New Roman" panose="02020603050405020304" pitchFamily="18" charset="0"/>
                <a:cs typeface="Times New Roman" panose="02020603050405020304" pitchFamily="18" charset="0"/>
              </a:rPr>
              <a:t>(    )2. In ancient times, the Chinese </a:t>
            </a:r>
            <a:r>
              <a:rPr lang="en-US" altLang="zh-CN" sz="2400" b="1">
                <a:solidFill>
                  <a:srgbClr val="FF3300"/>
                </a:solidFill>
                <a:latin typeface="Times New Roman" panose="02020603050405020304" pitchFamily="18" charset="0"/>
                <a:cs typeface="Times New Roman" panose="02020603050405020304" pitchFamily="18" charset="0"/>
              </a:rPr>
              <a:t>emperors</a:t>
            </a:r>
            <a:r>
              <a:rPr lang="en-US" altLang="zh-CN" sz="2400" b="1">
                <a:latin typeface="Times New Roman" panose="02020603050405020304" pitchFamily="18" charset="0"/>
                <a:cs typeface="Times New Roman" panose="02020603050405020304" pitchFamily="18" charset="0"/>
              </a:rPr>
              <a:t> </a:t>
            </a:r>
          </a:p>
          <a:p>
            <a:pPr eaLnBrk="1" hangingPunct="1">
              <a:spcBef>
                <a:spcPct val="50000"/>
              </a:spcBef>
            </a:pPr>
            <a:r>
              <a:rPr lang="en-US" altLang="zh-CN" sz="2400" b="1">
                <a:latin typeface="Times New Roman" panose="02020603050405020304" pitchFamily="18" charset="0"/>
                <a:cs typeface="Times New Roman" panose="02020603050405020304" pitchFamily="18" charset="0"/>
              </a:rPr>
              <a:t>         compared themselves to dragons.</a:t>
            </a:r>
          </a:p>
          <a:p>
            <a:pPr eaLnBrk="1" hangingPunct="1">
              <a:spcBef>
                <a:spcPct val="50000"/>
              </a:spcBef>
            </a:pPr>
            <a:r>
              <a:rPr lang="en-US" altLang="zh-CN" sz="2400" b="1">
                <a:latin typeface="Times New Roman" panose="02020603050405020304" pitchFamily="18" charset="0"/>
                <a:cs typeface="Times New Roman" panose="02020603050405020304" pitchFamily="18" charset="0"/>
              </a:rPr>
              <a:t>(    )3. In western cultures, dragon has positive </a:t>
            </a:r>
          </a:p>
          <a:p>
            <a:pPr eaLnBrk="1" hangingPunct="1">
              <a:spcBef>
                <a:spcPct val="50000"/>
              </a:spcBef>
            </a:pPr>
            <a:r>
              <a:rPr lang="en-US" altLang="zh-CN" sz="2400" b="1">
                <a:latin typeface="Times New Roman" panose="02020603050405020304" pitchFamily="18" charset="0"/>
                <a:cs typeface="Times New Roman" panose="02020603050405020304" pitchFamily="18" charset="0"/>
              </a:rPr>
              <a:t>         meanings.</a:t>
            </a:r>
          </a:p>
          <a:p>
            <a:pPr eaLnBrk="1" hangingPunct="1">
              <a:spcBef>
                <a:spcPct val="50000"/>
              </a:spcBef>
            </a:pPr>
            <a:endParaRPr lang="en-US" altLang="zh-CN" sz="2400" b="1">
              <a:latin typeface="Times New Roman" panose="02020603050405020304" pitchFamily="18" charset="0"/>
              <a:cs typeface="Times New Roman" panose="02020603050405020304" pitchFamily="18" charset="0"/>
            </a:endParaRPr>
          </a:p>
        </p:txBody>
      </p:sp>
      <p:sp>
        <p:nvSpPr>
          <p:cNvPr id="54279" name="Text Box 7"/>
          <p:cNvSpPr txBox="1">
            <a:spLocks noChangeArrowheads="1"/>
          </p:cNvSpPr>
          <p:nvPr/>
        </p:nvSpPr>
        <p:spPr bwMode="auto">
          <a:xfrm>
            <a:off x="152400" y="2209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T</a:t>
            </a:r>
          </a:p>
        </p:txBody>
      </p:sp>
      <p:sp>
        <p:nvSpPr>
          <p:cNvPr id="54280" name="Text Box 8"/>
          <p:cNvSpPr txBox="1">
            <a:spLocks noChangeArrowheads="1"/>
          </p:cNvSpPr>
          <p:nvPr/>
        </p:nvSpPr>
        <p:spPr bwMode="auto">
          <a:xfrm>
            <a:off x="152400" y="3352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T</a:t>
            </a:r>
          </a:p>
        </p:txBody>
      </p:sp>
      <p:sp>
        <p:nvSpPr>
          <p:cNvPr id="54281" name="Text Box 9"/>
          <p:cNvSpPr txBox="1">
            <a:spLocks noChangeArrowheads="1"/>
          </p:cNvSpPr>
          <p:nvPr/>
        </p:nvSpPr>
        <p:spPr bwMode="auto">
          <a:xfrm>
            <a:off x="152400" y="44196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F</a:t>
            </a:r>
          </a:p>
        </p:txBody>
      </p:sp>
      <p:pic>
        <p:nvPicPr>
          <p:cNvPr id="54282" name="Picture 10" descr="2014-01-21_16-17-17"/>
          <p:cNvPicPr>
            <a:picLocks noChangeAspect="1" noChangeArrowheads="1"/>
          </p:cNvPicPr>
          <p:nvPr/>
        </p:nvPicPr>
        <p:blipFill>
          <a:blip r:embed="rId3">
            <a:clrChange>
              <a:clrFrom>
                <a:srgbClr val="FEFFFF"/>
              </a:clrFrom>
              <a:clrTo>
                <a:srgbClr val="FEFFFF">
                  <a:alpha val="0"/>
                </a:srgbClr>
              </a:clrTo>
            </a:clrChange>
          </a:blip>
          <a:srcRect/>
          <a:stretch>
            <a:fillRect/>
          </a:stretch>
        </p:blipFill>
        <p:spPr bwMode="auto">
          <a:xfrm>
            <a:off x="6019800" y="2895600"/>
            <a:ext cx="16668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4" name="Text Box 12"/>
          <p:cNvSpPr txBox="1">
            <a:spLocks noChangeArrowheads="1"/>
          </p:cNvSpPr>
          <p:nvPr/>
        </p:nvSpPr>
        <p:spPr bwMode="auto">
          <a:xfrm>
            <a:off x="7543800" y="295592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000" b="1"/>
              <a:t>n.</a:t>
            </a:r>
            <a:r>
              <a:rPr lang="zh-CN" altLang="en-US" sz="2000" b="1"/>
              <a:t>皇帝</a:t>
            </a:r>
          </a:p>
        </p:txBody>
      </p:sp>
    </p:spTree>
  </p:cSld>
  <p:clrMapOvr>
    <a:masterClrMapping/>
  </p:clrMapOvr>
  <p:transition spd="med">
    <p:comb/>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blinds(horizontal)">
                                      <p:cBhvr>
                                        <p:cTn id="7" dur="500"/>
                                        <p:tgtEl>
                                          <p:spTgt spid="542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8"/>
                                        </p:tgtEl>
                                        <p:attrNameLst>
                                          <p:attrName>style.visibility</p:attrName>
                                        </p:attrNameLst>
                                      </p:cBhvr>
                                      <p:to>
                                        <p:strVal val="visible"/>
                                      </p:to>
                                    </p:set>
                                    <p:animEffect transition="in" filter="strips(downRight)">
                                      <p:cBhvr>
                                        <p:cTn id="12" dur="1000"/>
                                        <p:tgtEl>
                                          <p:spTgt spid="54278"/>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54279"/>
                                        </p:tgtEl>
                                        <p:attrNameLst>
                                          <p:attrName>style.visibility</p:attrName>
                                        </p:attrNameLst>
                                      </p:cBhvr>
                                      <p:to>
                                        <p:strVal val="visible"/>
                                      </p:to>
                                    </p:set>
                                    <p:anim calcmode="lin" valueType="num">
                                      <p:cBhvr>
                                        <p:cTn id="17" dur="1000" fill="hold"/>
                                        <p:tgtEl>
                                          <p:spTgt spid="54279"/>
                                        </p:tgtEl>
                                        <p:attrNameLst>
                                          <p:attrName>ppt_x</p:attrName>
                                        </p:attrNameLst>
                                      </p:cBhvr>
                                      <p:tavLst>
                                        <p:tav tm="0">
                                          <p:val>
                                            <p:strVal val="#ppt_x-.2"/>
                                          </p:val>
                                        </p:tav>
                                        <p:tav tm="100000">
                                          <p:val>
                                            <p:strVal val="#ppt_x"/>
                                          </p:val>
                                        </p:tav>
                                      </p:tavLst>
                                    </p:anim>
                                    <p:anim calcmode="lin" valueType="num">
                                      <p:cBhvr>
                                        <p:cTn id="18" dur="1000" fill="hold"/>
                                        <p:tgtEl>
                                          <p:spTgt spid="5427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4279"/>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54280"/>
                                        </p:tgtEl>
                                        <p:attrNameLst>
                                          <p:attrName>style.visibility</p:attrName>
                                        </p:attrNameLst>
                                      </p:cBhvr>
                                      <p:to>
                                        <p:strVal val="visible"/>
                                      </p:to>
                                    </p:set>
                                    <p:anim calcmode="lin" valueType="num">
                                      <p:cBhvr>
                                        <p:cTn id="24" dur="1000" fill="hold"/>
                                        <p:tgtEl>
                                          <p:spTgt spid="54280"/>
                                        </p:tgtEl>
                                        <p:attrNameLst>
                                          <p:attrName>ppt_x</p:attrName>
                                        </p:attrNameLst>
                                      </p:cBhvr>
                                      <p:tavLst>
                                        <p:tav tm="0">
                                          <p:val>
                                            <p:strVal val="#ppt_x-.2"/>
                                          </p:val>
                                        </p:tav>
                                        <p:tav tm="100000">
                                          <p:val>
                                            <p:strVal val="#ppt_x"/>
                                          </p:val>
                                        </p:tav>
                                      </p:tavLst>
                                    </p:anim>
                                    <p:anim calcmode="lin" valueType="num">
                                      <p:cBhvr>
                                        <p:cTn id="25" dur="1000" fill="hold"/>
                                        <p:tgtEl>
                                          <p:spTgt spid="5428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54280"/>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54281"/>
                                        </p:tgtEl>
                                        <p:attrNameLst>
                                          <p:attrName>style.visibility</p:attrName>
                                        </p:attrNameLst>
                                      </p:cBhvr>
                                      <p:to>
                                        <p:strVal val="visible"/>
                                      </p:to>
                                    </p:set>
                                    <p:anim calcmode="lin" valueType="num">
                                      <p:cBhvr>
                                        <p:cTn id="31" dur="1000" fill="hold"/>
                                        <p:tgtEl>
                                          <p:spTgt spid="54281"/>
                                        </p:tgtEl>
                                        <p:attrNameLst>
                                          <p:attrName>ppt_x</p:attrName>
                                        </p:attrNameLst>
                                      </p:cBhvr>
                                      <p:tavLst>
                                        <p:tav tm="0">
                                          <p:val>
                                            <p:strVal val="#ppt_x-.2"/>
                                          </p:val>
                                        </p:tav>
                                        <p:tav tm="100000">
                                          <p:val>
                                            <p:strVal val="#ppt_x"/>
                                          </p:val>
                                        </p:tav>
                                      </p:tavLst>
                                    </p:anim>
                                    <p:anim calcmode="lin" valueType="num">
                                      <p:cBhvr>
                                        <p:cTn id="32" dur="1000" fill="hold"/>
                                        <p:tgtEl>
                                          <p:spTgt spid="54281"/>
                                        </p:tgtEl>
                                        <p:attrNameLst>
                                          <p:attrName>ppt_y</p:attrName>
                                        </p:attrNameLst>
                                      </p:cBhvr>
                                      <p:tavLst>
                                        <p:tav tm="0">
                                          <p:val>
                                            <p:strVal val="#ppt_y"/>
                                          </p:val>
                                        </p:tav>
                                        <p:tav tm="100000">
                                          <p:val>
                                            <p:strVal val="#ppt_y"/>
                                          </p:val>
                                        </p:tav>
                                      </p:tavLst>
                                    </p:anim>
                                    <p:animEffect transition="in" filter="wipe(right)" prLst="gradientSize: 0.1">
                                      <p:cBhvr>
                                        <p:cTn id="33" dur="1000"/>
                                        <p:tgtEl>
                                          <p:spTgt spid="54281"/>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54282"/>
                                        </p:tgtEl>
                                        <p:attrNameLst>
                                          <p:attrName>style.visibility</p:attrName>
                                        </p:attrNameLst>
                                      </p:cBhvr>
                                      <p:to>
                                        <p:strVal val="visible"/>
                                      </p:to>
                                    </p:set>
                                    <p:animEffect transition="in" filter="blinds(horizontal)">
                                      <p:cBhvr>
                                        <p:cTn id="38" dur="500"/>
                                        <p:tgtEl>
                                          <p:spTgt spid="5428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54284"/>
                                        </p:tgtEl>
                                        <p:attrNameLst>
                                          <p:attrName>style.visibility</p:attrName>
                                        </p:attrNameLst>
                                      </p:cBhvr>
                                      <p:to>
                                        <p:strVal val="visible"/>
                                      </p:to>
                                    </p:set>
                                    <p:animEffect transition="in" filter="blinds(horizontal)">
                                      <p:cBhvr>
                                        <p:cTn id="41" dur="500"/>
                                        <p:tgtEl>
                                          <p:spTgt spid="54284"/>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54283"/>
                                        </p:tgtEl>
                                        <p:attrNameLst>
                                          <p:attrName>style.visibility</p:attrName>
                                        </p:attrNameLst>
                                      </p:cBhvr>
                                      <p:to>
                                        <p:strVal val="visible"/>
                                      </p:to>
                                    </p:set>
                                    <p:animEffect transition="in" filter="blinds(horizontal)">
                                      <p:cBhvr>
                                        <p:cTn id="44" dur="500"/>
                                        <p:tgtEl>
                                          <p:spTgt spid="54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3" grpId="0" animBg="1"/>
      <p:bldP spid="54278" grpId="0"/>
      <p:bldP spid="54279" grpId="0"/>
      <p:bldP spid="54280" grpId="0"/>
      <p:bldP spid="54281" grpId="0"/>
      <p:bldP spid="542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609600" y="1228725"/>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solidFill>
                  <a:srgbClr val="0000FF"/>
                </a:solidFill>
                <a:ea typeface="Batang" pitchFamily="18" charset="-127"/>
              </a:rPr>
              <a:t>The ancient emperors </a:t>
            </a:r>
            <a:r>
              <a:rPr lang="en-US" altLang="zh-CN" sz="2400" b="1" dirty="0">
                <a:solidFill>
                  <a:srgbClr val="FF0000"/>
                </a:solidFill>
                <a:ea typeface="Batang" pitchFamily="18" charset="-127"/>
              </a:rPr>
              <a:t>compared </a:t>
            </a:r>
            <a:r>
              <a:rPr lang="en-US" altLang="zh-CN" sz="2400" b="1" dirty="0">
                <a:solidFill>
                  <a:srgbClr val="0000FF"/>
                </a:solidFill>
                <a:ea typeface="Batang" pitchFamily="18" charset="-127"/>
              </a:rPr>
              <a:t>themselves </a:t>
            </a:r>
            <a:r>
              <a:rPr lang="en-US" altLang="zh-CN" sz="2400" b="1" dirty="0">
                <a:solidFill>
                  <a:srgbClr val="FF0000"/>
                </a:solidFill>
                <a:ea typeface="Batang" pitchFamily="18" charset="-127"/>
              </a:rPr>
              <a:t>to</a:t>
            </a:r>
            <a:r>
              <a:rPr lang="en-US" altLang="zh-CN" sz="2400" b="1" dirty="0">
                <a:solidFill>
                  <a:srgbClr val="0000FF"/>
                </a:solidFill>
                <a:ea typeface="Batang" pitchFamily="18" charset="-127"/>
              </a:rPr>
              <a:t> dragons.</a:t>
            </a:r>
          </a:p>
        </p:txBody>
      </p:sp>
      <p:sp>
        <p:nvSpPr>
          <p:cNvPr id="60421" name="Text Box 5"/>
          <p:cNvSpPr txBox="1">
            <a:spLocks noChangeArrowheads="1"/>
          </p:cNvSpPr>
          <p:nvPr/>
        </p:nvSpPr>
        <p:spPr bwMode="auto">
          <a:xfrm>
            <a:off x="762000" y="2214562"/>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dirty="0">
                <a:solidFill>
                  <a:srgbClr val="FF0000"/>
                </a:solidFill>
              </a:rPr>
              <a:t>compare…to…</a:t>
            </a:r>
          </a:p>
        </p:txBody>
      </p:sp>
      <p:sp>
        <p:nvSpPr>
          <p:cNvPr id="60422" name="Rectangle 6"/>
          <p:cNvSpPr>
            <a:spLocks noChangeArrowheads="1"/>
          </p:cNvSpPr>
          <p:nvPr/>
        </p:nvSpPr>
        <p:spPr bwMode="auto">
          <a:xfrm>
            <a:off x="762000" y="2747962"/>
            <a:ext cx="24130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sz="2400" b="1" dirty="0">
                <a:solidFill>
                  <a:srgbClr val="FF0000"/>
                </a:solidFill>
              </a:rPr>
              <a:t>compare…with…</a:t>
            </a:r>
          </a:p>
          <a:p>
            <a:pPr>
              <a:spcBef>
                <a:spcPct val="50000"/>
              </a:spcBef>
            </a:pPr>
            <a:r>
              <a:rPr lang="en-US" altLang="zh-CN" sz="2400" b="1" dirty="0"/>
              <a:t>e.g.</a:t>
            </a:r>
          </a:p>
        </p:txBody>
      </p:sp>
      <p:sp>
        <p:nvSpPr>
          <p:cNvPr id="60423" name="Text Box 7"/>
          <p:cNvSpPr txBox="1">
            <a:spLocks noChangeArrowheads="1"/>
          </p:cNvSpPr>
          <p:nvPr/>
        </p:nvSpPr>
        <p:spPr bwMode="auto">
          <a:xfrm>
            <a:off x="3581400" y="2828925"/>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zh-CN" altLang="en-US" sz="2400" b="1" dirty="0"/>
              <a:t>把</a:t>
            </a:r>
            <a:r>
              <a:rPr lang="en-US" altLang="zh-CN" sz="2400" b="1" dirty="0"/>
              <a:t>……</a:t>
            </a:r>
            <a:r>
              <a:rPr lang="zh-CN" altLang="en-US" sz="2400" b="1" dirty="0"/>
              <a:t>和</a:t>
            </a:r>
            <a:r>
              <a:rPr lang="en-US" altLang="zh-CN" sz="2400" b="1" dirty="0"/>
              <a:t>…… </a:t>
            </a:r>
            <a:r>
              <a:rPr lang="zh-CN" altLang="en-US" sz="2400" b="1" dirty="0"/>
              <a:t>作比较</a:t>
            </a:r>
          </a:p>
        </p:txBody>
      </p:sp>
      <p:sp>
        <p:nvSpPr>
          <p:cNvPr id="60424" name="Text Box 8"/>
          <p:cNvSpPr txBox="1">
            <a:spLocks noChangeArrowheads="1"/>
          </p:cNvSpPr>
          <p:nvPr/>
        </p:nvSpPr>
        <p:spPr bwMode="auto">
          <a:xfrm>
            <a:off x="3505200" y="2219325"/>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dirty="0"/>
              <a:t> </a:t>
            </a:r>
            <a:r>
              <a:rPr lang="zh-CN" altLang="en-US" sz="2400" b="1" dirty="0"/>
              <a:t>把</a:t>
            </a:r>
            <a:r>
              <a:rPr lang="en-US" altLang="zh-CN" sz="2400" b="1" dirty="0"/>
              <a:t>……</a:t>
            </a:r>
            <a:r>
              <a:rPr lang="zh-CN" altLang="en-US" sz="2400" b="1" dirty="0"/>
              <a:t>比作</a:t>
            </a:r>
            <a:r>
              <a:rPr lang="en-US" altLang="zh-CN" sz="2400" b="1" dirty="0"/>
              <a:t>……</a:t>
            </a:r>
          </a:p>
        </p:txBody>
      </p:sp>
      <p:sp>
        <p:nvSpPr>
          <p:cNvPr id="60425" name="Text Box 9"/>
          <p:cNvSpPr txBox="1">
            <a:spLocks noChangeArrowheads="1"/>
          </p:cNvSpPr>
          <p:nvPr/>
        </p:nvSpPr>
        <p:spPr bwMode="auto">
          <a:xfrm>
            <a:off x="0" y="3662362"/>
            <a:ext cx="9144000" cy="3195638"/>
          </a:xfrm>
          <a:prstGeom prst="rect">
            <a:avLst/>
          </a:prstGeom>
          <a:solidFill>
            <a:schemeClr val="accent5">
              <a:alpha val="53000"/>
            </a:schemeClr>
          </a:solidFill>
          <a:ln w="9525">
            <a:noFill/>
            <a:miter lim="800000"/>
          </a:ln>
          <a:effectLst/>
        </p:spPr>
        <p:txBody>
          <a:bodyPr>
            <a:spAutoFit/>
          </a:bodyPr>
          <a:lstStyle/>
          <a:p>
            <a:pPr>
              <a:spcBef>
                <a:spcPct val="50000"/>
              </a:spcBef>
              <a:defRPr/>
            </a:pPr>
            <a:r>
              <a:rPr lang="en-US" altLang="zh-CN" sz="2400" b="1" dirty="0">
                <a:ea typeface="宋体" panose="02010600030101010101" pitchFamily="2" charset="-122"/>
              </a:rPr>
              <a:t>      (1)</a:t>
            </a:r>
            <a:r>
              <a:rPr lang="zh-CN" altLang="en-US" sz="2400" b="1" dirty="0">
                <a:ea typeface="宋体" panose="02010600030101010101" pitchFamily="2" charset="-122"/>
              </a:rPr>
              <a:t>他在诗中把那姑娘比喻成月亮。</a:t>
            </a:r>
          </a:p>
          <a:p>
            <a:pPr>
              <a:spcBef>
                <a:spcPct val="50000"/>
              </a:spcBef>
              <a:defRPr/>
            </a:pPr>
            <a:r>
              <a:rPr lang="zh-CN" altLang="en-US" sz="2400" b="1" dirty="0">
                <a:ea typeface="宋体" panose="02010600030101010101" pitchFamily="2" charset="-122"/>
              </a:rPr>
              <a:t>       </a:t>
            </a:r>
            <a:r>
              <a:rPr lang="en-US" altLang="zh-CN" sz="2400" b="1" dirty="0">
                <a:ea typeface="宋体" panose="02010600030101010101" pitchFamily="2" charset="-122"/>
              </a:rPr>
              <a:t>He ________ the girl ____ the moon in the poem.</a:t>
            </a:r>
          </a:p>
          <a:p>
            <a:pPr>
              <a:spcBef>
                <a:spcPct val="50000"/>
              </a:spcBef>
              <a:defRPr/>
            </a:pPr>
            <a:endParaRPr lang="en-US" altLang="zh-CN" sz="2400" b="1" dirty="0">
              <a:ea typeface="宋体" panose="02010600030101010101" pitchFamily="2" charset="-122"/>
            </a:endParaRPr>
          </a:p>
          <a:p>
            <a:pPr>
              <a:spcBef>
                <a:spcPct val="50000"/>
              </a:spcBef>
              <a:defRPr/>
            </a:pPr>
            <a:r>
              <a:rPr lang="en-US" altLang="zh-CN" sz="2400" b="1" dirty="0">
                <a:ea typeface="宋体" panose="02010600030101010101" pitchFamily="2" charset="-122"/>
              </a:rPr>
              <a:t>      (2)</a:t>
            </a:r>
            <a:r>
              <a:rPr lang="zh-CN" altLang="en-US" sz="2400" b="1" dirty="0">
                <a:ea typeface="宋体" panose="02010600030101010101" pitchFamily="2" charset="-122"/>
              </a:rPr>
              <a:t>如果把他俩的工作作比较，你就会发现她的好很多。</a:t>
            </a:r>
          </a:p>
          <a:p>
            <a:pPr>
              <a:spcBef>
                <a:spcPct val="50000"/>
              </a:spcBef>
              <a:defRPr/>
            </a:pPr>
            <a:r>
              <a:rPr lang="zh-CN" altLang="en-US" sz="2400" b="1" dirty="0">
                <a:ea typeface="宋体" panose="02010600030101010101" pitchFamily="2" charset="-122"/>
              </a:rPr>
              <a:t>      </a:t>
            </a:r>
            <a:r>
              <a:rPr lang="en-US" altLang="zh-CN" sz="2400" b="1" dirty="0">
                <a:ea typeface="宋体" panose="02010600030101010101" pitchFamily="2" charset="-122"/>
              </a:rPr>
              <a:t>If you ______________________, you’ll find hers </a:t>
            </a:r>
          </a:p>
          <a:p>
            <a:pPr>
              <a:spcBef>
                <a:spcPct val="50000"/>
              </a:spcBef>
              <a:defRPr/>
            </a:pPr>
            <a:r>
              <a:rPr lang="en-US" altLang="zh-CN" sz="2400" b="1" dirty="0">
                <a:ea typeface="宋体" panose="02010600030101010101" pitchFamily="2" charset="-122"/>
              </a:rPr>
              <a:t>      is much better.</a:t>
            </a:r>
          </a:p>
        </p:txBody>
      </p:sp>
      <p:sp>
        <p:nvSpPr>
          <p:cNvPr id="60426" name="Text Box 10"/>
          <p:cNvSpPr txBox="1">
            <a:spLocks noChangeArrowheads="1"/>
          </p:cNvSpPr>
          <p:nvPr/>
        </p:nvSpPr>
        <p:spPr bwMode="auto">
          <a:xfrm>
            <a:off x="609600" y="1762125"/>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zh-CN" altLang="en-US" sz="2400" b="1" dirty="0"/>
              <a:t>古代的皇帝把自己比作龙。</a:t>
            </a:r>
          </a:p>
        </p:txBody>
      </p:sp>
      <p:sp>
        <p:nvSpPr>
          <p:cNvPr id="60428" name="Text Box 12"/>
          <p:cNvSpPr txBox="1">
            <a:spLocks noChangeArrowheads="1"/>
          </p:cNvSpPr>
          <p:nvPr/>
        </p:nvSpPr>
        <p:spPr bwMode="auto">
          <a:xfrm>
            <a:off x="1447800" y="4195762"/>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compared </a:t>
            </a:r>
          </a:p>
        </p:txBody>
      </p:sp>
      <p:sp>
        <p:nvSpPr>
          <p:cNvPr id="60429" name="Text Box 13"/>
          <p:cNvSpPr txBox="1">
            <a:spLocks noChangeArrowheads="1"/>
          </p:cNvSpPr>
          <p:nvPr/>
        </p:nvSpPr>
        <p:spPr bwMode="auto">
          <a:xfrm>
            <a:off x="4495800" y="4195762"/>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to</a:t>
            </a:r>
          </a:p>
        </p:txBody>
      </p:sp>
      <p:sp>
        <p:nvSpPr>
          <p:cNvPr id="60430" name="Text Box 14"/>
          <p:cNvSpPr txBox="1">
            <a:spLocks noChangeArrowheads="1"/>
          </p:cNvSpPr>
          <p:nvPr/>
        </p:nvSpPr>
        <p:spPr bwMode="auto">
          <a:xfrm>
            <a:off x="1905000" y="5800725"/>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400" b="1">
                <a:solidFill>
                  <a:srgbClr val="FF3300"/>
                </a:solidFill>
              </a:rPr>
              <a:t>compare her work with his</a:t>
            </a:r>
          </a:p>
        </p:txBody>
      </p:sp>
      <p:sp>
        <p:nvSpPr>
          <p:cNvPr id="10252" name="Text Box 15"/>
          <p:cNvSpPr txBox="1">
            <a:spLocks noChangeArrowheads="1"/>
          </p:cNvSpPr>
          <p:nvPr/>
        </p:nvSpPr>
        <p:spPr bwMode="auto">
          <a:xfrm>
            <a:off x="304800" y="538162"/>
            <a:ext cx="342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dirty="0">
                <a:latin typeface="Arial" panose="020B0604020202020204" pitchFamily="34" charset="0"/>
              </a:rPr>
              <a:t>Language point</a:t>
            </a:r>
          </a:p>
        </p:txBody>
      </p:sp>
      <p:pic>
        <p:nvPicPr>
          <p:cNvPr id="60432" name="Picture 16" descr="2014-01-21_16-17-44"/>
          <p:cNvPicPr>
            <a:picLocks noChangeAspect="1" noChangeArrowheads="1"/>
          </p:cNvPicPr>
          <p:nvPr/>
        </p:nvPicPr>
        <p:blipFill>
          <a:blip r:embed="rId2"/>
          <a:srcRect/>
          <a:stretch>
            <a:fillRect/>
          </a:stretch>
        </p:blipFill>
        <p:spPr bwMode="auto">
          <a:xfrm>
            <a:off x="3962400" y="842962"/>
            <a:ext cx="16097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blinds(horizontal)">
                                      <p:cBhvr>
                                        <p:cTn id="7" dur="500"/>
                                        <p:tgtEl>
                                          <p:spTgt spid="604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0432"/>
                                        </p:tgtEl>
                                        <p:attrNameLst>
                                          <p:attrName>style.visibility</p:attrName>
                                        </p:attrNameLst>
                                      </p:cBhvr>
                                      <p:to>
                                        <p:strVal val="visible"/>
                                      </p:to>
                                    </p:set>
                                    <p:animEffect transition="in" filter="blinds(horizontal)">
                                      <p:cBhvr>
                                        <p:cTn id="12" dur="500"/>
                                        <p:tgtEl>
                                          <p:spTgt spid="60432"/>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60426"/>
                                        </p:tgtEl>
                                        <p:attrNameLst>
                                          <p:attrName>style.visibility</p:attrName>
                                        </p:attrNameLst>
                                      </p:cBhvr>
                                      <p:to>
                                        <p:strVal val="visible"/>
                                      </p:to>
                                    </p:set>
                                    <p:anim calcmode="lin" valueType="num">
                                      <p:cBhvr>
                                        <p:cTn id="17" dur="1000" fill="hold"/>
                                        <p:tgtEl>
                                          <p:spTgt spid="60426"/>
                                        </p:tgtEl>
                                        <p:attrNameLst>
                                          <p:attrName>ppt_x</p:attrName>
                                        </p:attrNameLst>
                                      </p:cBhvr>
                                      <p:tavLst>
                                        <p:tav tm="0">
                                          <p:val>
                                            <p:strVal val="#ppt_x-.2"/>
                                          </p:val>
                                        </p:tav>
                                        <p:tav tm="100000">
                                          <p:val>
                                            <p:strVal val="#ppt_x"/>
                                          </p:val>
                                        </p:tav>
                                      </p:tavLst>
                                    </p:anim>
                                    <p:anim calcmode="lin" valueType="num">
                                      <p:cBhvr>
                                        <p:cTn id="18" dur="1000" fill="hold"/>
                                        <p:tgtEl>
                                          <p:spTgt spid="60426"/>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042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60421"/>
                                        </p:tgtEl>
                                        <p:attrNameLst>
                                          <p:attrName>style.visibility</p:attrName>
                                        </p:attrNameLst>
                                      </p:cBhvr>
                                      <p:to>
                                        <p:strVal val="visible"/>
                                      </p:to>
                                    </p:set>
                                    <p:animEffect transition="in" filter="blinds(horizontal)">
                                      <p:cBhvr>
                                        <p:cTn id="24" dur="500"/>
                                        <p:tgtEl>
                                          <p:spTgt spid="60421"/>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60424"/>
                                        </p:tgtEl>
                                        <p:attrNameLst>
                                          <p:attrName>style.visibility</p:attrName>
                                        </p:attrNameLst>
                                      </p:cBhvr>
                                      <p:to>
                                        <p:strVal val="visible"/>
                                      </p:to>
                                    </p:set>
                                    <p:animEffect transition="in" filter="blinds(horizontal)">
                                      <p:cBhvr>
                                        <p:cTn id="29" dur="500"/>
                                        <p:tgtEl>
                                          <p:spTgt spid="6042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0422"/>
                                        </p:tgtEl>
                                        <p:attrNameLst>
                                          <p:attrName>style.visibility</p:attrName>
                                        </p:attrNameLst>
                                      </p:cBhvr>
                                      <p:to>
                                        <p:strVal val="visible"/>
                                      </p:to>
                                    </p:set>
                                    <p:animEffect transition="in" filter="blinds(horizontal)">
                                      <p:cBhvr>
                                        <p:cTn id="34" dur="500"/>
                                        <p:tgtEl>
                                          <p:spTgt spid="6042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0423"/>
                                        </p:tgtEl>
                                        <p:attrNameLst>
                                          <p:attrName>style.visibility</p:attrName>
                                        </p:attrNameLst>
                                      </p:cBhvr>
                                      <p:to>
                                        <p:strVal val="visible"/>
                                      </p:to>
                                    </p:set>
                                    <p:animEffect transition="in" filter="blinds(horizontal)">
                                      <p:cBhvr>
                                        <p:cTn id="39" dur="500"/>
                                        <p:tgtEl>
                                          <p:spTgt spid="60423"/>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nodeType="clickEffect">
                                  <p:stCondLst>
                                    <p:cond delay="0"/>
                                  </p:stCondLst>
                                  <p:childTnLst>
                                    <p:set>
                                      <p:cBhvr>
                                        <p:cTn id="43" dur="1" fill="hold">
                                          <p:stCondLst>
                                            <p:cond delay="0"/>
                                          </p:stCondLst>
                                        </p:cTn>
                                        <p:tgtEl>
                                          <p:spTgt spid="60425">
                                            <p:txEl>
                                              <p:pRg st="0" end="0"/>
                                            </p:txEl>
                                          </p:spTgt>
                                        </p:tgtEl>
                                        <p:attrNameLst>
                                          <p:attrName>style.visibility</p:attrName>
                                        </p:attrNameLst>
                                      </p:cBhvr>
                                      <p:to>
                                        <p:strVal val="visible"/>
                                      </p:to>
                                    </p:set>
                                    <p:animEffect transition="in" filter="wedge">
                                      <p:cBhvr>
                                        <p:cTn id="44" dur="2000"/>
                                        <p:tgtEl>
                                          <p:spTgt spid="60425">
                                            <p:txEl>
                                              <p:pRg st="0" end="0"/>
                                            </p:txEl>
                                          </p:spTgt>
                                        </p:tgtEl>
                                      </p:cBhvr>
                                    </p:animEffect>
                                  </p:childTnLst>
                                </p:cTn>
                              </p:par>
                              <p:par>
                                <p:cTn id="45" presetID="20" presetClass="entr" presetSubtype="0" fill="hold" nodeType="withEffect">
                                  <p:stCondLst>
                                    <p:cond delay="0"/>
                                  </p:stCondLst>
                                  <p:childTnLst>
                                    <p:set>
                                      <p:cBhvr>
                                        <p:cTn id="46" dur="1" fill="hold">
                                          <p:stCondLst>
                                            <p:cond delay="0"/>
                                          </p:stCondLst>
                                        </p:cTn>
                                        <p:tgtEl>
                                          <p:spTgt spid="60425">
                                            <p:txEl>
                                              <p:pRg st="1" end="1"/>
                                            </p:txEl>
                                          </p:spTgt>
                                        </p:tgtEl>
                                        <p:attrNameLst>
                                          <p:attrName>style.visibility</p:attrName>
                                        </p:attrNameLst>
                                      </p:cBhvr>
                                      <p:to>
                                        <p:strVal val="visible"/>
                                      </p:to>
                                    </p:set>
                                    <p:animEffect transition="in" filter="wedge">
                                      <p:cBhvr>
                                        <p:cTn id="47" dur="2000"/>
                                        <p:tgtEl>
                                          <p:spTgt spid="6042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60428"/>
                                        </p:tgtEl>
                                        <p:attrNameLst>
                                          <p:attrName>style.visibility</p:attrName>
                                        </p:attrNameLst>
                                      </p:cBhvr>
                                      <p:to>
                                        <p:strVal val="visible"/>
                                      </p:to>
                                    </p:set>
                                    <p:anim to="" calcmode="lin" valueType="num">
                                      <p:cBhvr>
                                        <p:cTn id="52" dur="1" fill="hold"/>
                                        <p:tgtEl>
                                          <p:spTgt spid="60428"/>
                                        </p:tgtEl>
                                      </p:cBhvr>
                                    </p:anim>
                                  </p:childTnLst>
                                </p:cTn>
                              </p:par>
                              <p:par>
                                <p:cTn id="53" presetID="24" presetClass="entr" presetSubtype="0" fill="hold" grpId="0" nodeType="withEffect">
                                  <p:stCondLst>
                                    <p:cond delay="0"/>
                                  </p:stCondLst>
                                  <p:childTnLst>
                                    <p:set>
                                      <p:cBhvr>
                                        <p:cTn id="54" dur="1" fill="hold">
                                          <p:stCondLst>
                                            <p:cond delay="0"/>
                                          </p:stCondLst>
                                        </p:cTn>
                                        <p:tgtEl>
                                          <p:spTgt spid="60429"/>
                                        </p:tgtEl>
                                        <p:attrNameLst>
                                          <p:attrName>style.visibility</p:attrName>
                                        </p:attrNameLst>
                                      </p:cBhvr>
                                      <p:to>
                                        <p:strVal val="visible"/>
                                      </p:to>
                                    </p:set>
                                    <p:anim to="" calcmode="lin" valueType="num">
                                      <p:cBhvr>
                                        <p:cTn id="55" dur="1" fill="hold"/>
                                        <p:tgtEl>
                                          <p:spTgt spid="60429"/>
                                        </p:tgtEl>
                                      </p:cBhvr>
                                    </p:anim>
                                  </p:childTnLst>
                                </p:cTn>
                              </p:par>
                            </p:childTnLst>
                          </p:cTn>
                        </p:par>
                      </p:childTnLst>
                    </p:cTn>
                  </p:par>
                  <p:par>
                    <p:cTn id="56" fill="hold">
                      <p:stCondLst>
                        <p:cond delay="indefinite"/>
                      </p:stCondLst>
                      <p:childTnLst>
                        <p:par>
                          <p:cTn id="57" fill="hold">
                            <p:stCondLst>
                              <p:cond delay="0"/>
                            </p:stCondLst>
                            <p:childTnLst>
                              <p:par>
                                <p:cTn id="58" presetID="20" presetClass="entr" presetSubtype="0" fill="hold" nodeType="clickEffect">
                                  <p:stCondLst>
                                    <p:cond delay="0"/>
                                  </p:stCondLst>
                                  <p:childTnLst>
                                    <p:set>
                                      <p:cBhvr>
                                        <p:cTn id="59" dur="1" fill="hold">
                                          <p:stCondLst>
                                            <p:cond delay="0"/>
                                          </p:stCondLst>
                                        </p:cTn>
                                        <p:tgtEl>
                                          <p:spTgt spid="60425">
                                            <p:txEl>
                                              <p:pRg st="3" end="3"/>
                                            </p:txEl>
                                          </p:spTgt>
                                        </p:tgtEl>
                                        <p:attrNameLst>
                                          <p:attrName>style.visibility</p:attrName>
                                        </p:attrNameLst>
                                      </p:cBhvr>
                                      <p:to>
                                        <p:strVal val="visible"/>
                                      </p:to>
                                    </p:set>
                                    <p:animEffect transition="in" filter="wedge">
                                      <p:cBhvr>
                                        <p:cTn id="60" dur="2000"/>
                                        <p:tgtEl>
                                          <p:spTgt spid="60425">
                                            <p:txEl>
                                              <p:pRg st="3" end="3"/>
                                            </p:txEl>
                                          </p:spTgt>
                                        </p:tgtEl>
                                      </p:cBhvr>
                                    </p:animEffect>
                                  </p:childTnLst>
                                </p:cTn>
                              </p:par>
                              <p:par>
                                <p:cTn id="61" presetID="20" presetClass="entr" presetSubtype="0" fill="hold" nodeType="withEffect">
                                  <p:stCondLst>
                                    <p:cond delay="0"/>
                                  </p:stCondLst>
                                  <p:childTnLst>
                                    <p:set>
                                      <p:cBhvr>
                                        <p:cTn id="62" dur="1" fill="hold">
                                          <p:stCondLst>
                                            <p:cond delay="0"/>
                                          </p:stCondLst>
                                        </p:cTn>
                                        <p:tgtEl>
                                          <p:spTgt spid="60425">
                                            <p:txEl>
                                              <p:pRg st="4" end="4"/>
                                            </p:txEl>
                                          </p:spTgt>
                                        </p:tgtEl>
                                        <p:attrNameLst>
                                          <p:attrName>style.visibility</p:attrName>
                                        </p:attrNameLst>
                                      </p:cBhvr>
                                      <p:to>
                                        <p:strVal val="visible"/>
                                      </p:to>
                                    </p:set>
                                    <p:animEffect transition="in" filter="wedge">
                                      <p:cBhvr>
                                        <p:cTn id="63" dur="2000"/>
                                        <p:tgtEl>
                                          <p:spTgt spid="60425">
                                            <p:txEl>
                                              <p:pRg st="4" end="4"/>
                                            </p:txEl>
                                          </p:spTgt>
                                        </p:tgtEl>
                                      </p:cBhvr>
                                    </p:animEffect>
                                  </p:childTnLst>
                                </p:cTn>
                              </p:par>
                              <p:par>
                                <p:cTn id="64" presetID="20" presetClass="entr" presetSubtype="0" fill="hold" nodeType="withEffect">
                                  <p:stCondLst>
                                    <p:cond delay="0"/>
                                  </p:stCondLst>
                                  <p:childTnLst>
                                    <p:set>
                                      <p:cBhvr>
                                        <p:cTn id="65" dur="1" fill="hold">
                                          <p:stCondLst>
                                            <p:cond delay="0"/>
                                          </p:stCondLst>
                                        </p:cTn>
                                        <p:tgtEl>
                                          <p:spTgt spid="60425">
                                            <p:txEl>
                                              <p:pRg st="5" end="5"/>
                                            </p:txEl>
                                          </p:spTgt>
                                        </p:tgtEl>
                                        <p:attrNameLst>
                                          <p:attrName>style.visibility</p:attrName>
                                        </p:attrNameLst>
                                      </p:cBhvr>
                                      <p:to>
                                        <p:strVal val="visible"/>
                                      </p:to>
                                    </p:set>
                                    <p:animEffect transition="in" filter="wedge">
                                      <p:cBhvr>
                                        <p:cTn id="66" dur="2000"/>
                                        <p:tgtEl>
                                          <p:spTgt spid="60425">
                                            <p:txEl>
                                              <p:pRg st="5" end="5"/>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4" presetClass="entr" presetSubtype="0" fill="hold" grpId="0" nodeType="clickEffect">
                                  <p:stCondLst>
                                    <p:cond delay="0"/>
                                  </p:stCondLst>
                                  <p:childTnLst>
                                    <p:set>
                                      <p:cBhvr>
                                        <p:cTn id="70" dur="1" fill="hold">
                                          <p:stCondLst>
                                            <p:cond delay="0"/>
                                          </p:stCondLst>
                                        </p:cTn>
                                        <p:tgtEl>
                                          <p:spTgt spid="60430"/>
                                        </p:tgtEl>
                                        <p:attrNameLst>
                                          <p:attrName>style.visibility</p:attrName>
                                        </p:attrNameLst>
                                      </p:cBhvr>
                                      <p:to>
                                        <p:strVal val="visible"/>
                                      </p:to>
                                    </p:set>
                                    <p:anim to="" calcmode="lin" valueType="num">
                                      <p:cBhvr>
                                        <p:cTn id="71" dur="1" fill="hold"/>
                                        <p:tgtEl>
                                          <p:spTgt spid="60430"/>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P spid="60421" grpId="0"/>
      <p:bldP spid="60422" grpId="0"/>
      <p:bldP spid="60423" grpId="0"/>
      <p:bldP spid="60424" grpId="0"/>
      <p:bldP spid="60426" grpId="0"/>
      <p:bldP spid="60428" grpId="0"/>
      <p:bldP spid="60429" grpId="0"/>
      <p:bldP spid="60430" grpId="0"/>
    </p:bldLst>
  </p:timing>
</p:sld>
</file>

<file path=ppt/theme/theme1.xml><?xml version="1.0" encoding="utf-8"?>
<a:theme xmlns:a="http://schemas.openxmlformats.org/drawingml/2006/main" name="WWW.2PPT.COM&#10;">
  <a:themeElements>
    <a:clrScheme name="紫色商务模板 1">
      <a:dk1>
        <a:srgbClr val="0D1259"/>
      </a:dk1>
      <a:lt1>
        <a:srgbClr val="FFFFFF"/>
      </a:lt1>
      <a:dk2>
        <a:srgbClr val="0E4AA2"/>
      </a:dk2>
      <a:lt2>
        <a:srgbClr val="C0C0C0"/>
      </a:lt2>
      <a:accent1>
        <a:srgbClr val="3191D3"/>
      </a:accent1>
      <a:accent2>
        <a:srgbClr val="81CFEB"/>
      </a:accent2>
      <a:accent3>
        <a:srgbClr val="FFFFFF"/>
      </a:accent3>
      <a:accent4>
        <a:srgbClr val="090E4B"/>
      </a:accent4>
      <a:accent5>
        <a:srgbClr val="ADC7E6"/>
      </a:accent5>
      <a:accent6>
        <a:srgbClr val="74BBD5"/>
      </a:accent6>
      <a:hlink>
        <a:srgbClr val="6FB7B7"/>
      </a:hlink>
      <a:folHlink>
        <a:srgbClr val="DCCA42"/>
      </a:folHlink>
    </a:clrScheme>
    <a:fontScheme name="紫色商务模板">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紫色商务模板 1">
        <a:dk1>
          <a:srgbClr val="0D1259"/>
        </a:dk1>
        <a:lt1>
          <a:srgbClr val="FFFFFF"/>
        </a:lt1>
        <a:dk2>
          <a:srgbClr val="0E4AA2"/>
        </a:dk2>
        <a:lt2>
          <a:srgbClr val="C0C0C0"/>
        </a:lt2>
        <a:accent1>
          <a:srgbClr val="3191D3"/>
        </a:accent1>
        <a:accent2>
          <a:srgbClr val="81CFEB"/>
        </a:accent2>
        <a:accent3>
          <a:srgbClr val="FFFFFF"/>
        </a:accent3>
        <a:accent4>
          <a:srgbClr val="090E4B"/>
        </a:accent4>
        <a:accent5>
          <a:srgbClr val="ADC7E6"/>
        </a:accent5>
        <a:accent6>
          <a:srgbClr val="74BBD5"/>
        </a:accent6>
        <a:hlink>
          <a:srgbClr val="6FB7B7"/>
        </a:hlink>
        <a:folHlink>
          <a:srgbClr val="DCCA42"/>
        </a:folHlink>
      </a:clrScheme>
      <a:clrMap bg1="lt1" tx1="dk1" bg2="lt2" tx2="dk2" accent1="accent1" accent2="accent2" accent3="accent3" accent4="accent4" accent5="accent5" accent6="accent6" hlink="hlink" folHlink="folHlink"/>
    </a:extraClrScheme>
    <a:extraClrScheme>
      <a:clrScheme name="紫色商务模板 2">
        <a:dk1>
          <a:srgbClr val="542F81"/>
        </a:dk1>
        <a:lt1>
          <a:srgbClr val="FFFFFF"/>
        </a:lt1>
        <a:dk2>
          <a:srgbClr val="0E4AA2"/>
        </a:dk2>
        <a:lt2>
          <a:srgbClr val="C0C0C0"/>
        </a:lt2>
        <a:accent1>
          <a:srgbClr val="2B59D9"/>
        </a:accent1>
        <a:accent2>
          <a:srgbClr val="EFA441"/>
        </a:accent2>
        <a:accent3>
          <a:srgbClr val="FFFFFF"/>
        </a:accent3>
        <a:accent4>
          <a:srgbClr val="46276D"/>
        </a:accent4>
        <a:accent5>
          <a:srgbClr val="ACB5E9"/>
        </a:accent5>
        <a:accent6>
          <a:srgbClr val="D9943A"/>
        </a:accent6>
        <a:hlink>
          <a:srgbClr val="63C398"/>
        </a:hlink>
        <a:folHlink>
          <a:srgbClr val="AAC856"/>
        </a:folHlink>
      </a:clrScheme>
      <a:clrMap bg1="lt1" tx1="dk1" bg2="lt2" tx2="dk2" accent1="accent1" accent2="accent2" accent3="accent3" accent4="accent4" accent5="accent5" accent6="accent6" hlink="hlink" folHlink="folHlink"/>
    </a:extraClrScheme>
    <a:extraClrScheme>
      <a:clrScheme name="紫色商务模板 3">
        <a:dk1>
          <a:srgbClr val="0E3558"/>
        </a:dk1>
        <a:lt1>
          <a:srgbClr val="FFFFFF"/>
        </a:lt1>
        <a:dk2>
          <a:srgbClr val="006666"/>
        </a:dk2>
        <a:lt2>
          <a:srgbClr val="969696"/>
        </a:lt2>
        <a:accent1>
          <a:srgbClr val="E3BE05"/>
        </a:accent1>
        <a:accent2>
          <a:srgbClr val="4BC77A"/>
        </a:accent2>
        <a:accent3>
          <a:srgbClr val="FFFFFF"/>
        </a:accent3>
        <a:accent4>
          <a:srgbClr val="0A2C4A"/>
        </a:accent4>
        <a:accent5>
          <a:srgbClr val="EFDBAA"/>
        </a:accent5>
        <a:accent6>
          <a:srgbClr val="43B46E"/>
        </a:accent6>
        <a:hlink>
          <a:srgbClr val="CC3300"/>
        </a:hlink>
        <a:folHlink>
          <a:srgbClr val="33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主题46</Template>
  <TotalTime>0</TotalTime>
  <Words>1250</Words>
  <Application>Microsoft Office PowerPoint</Application>
  <PresentationFormat>全屏显示(4:3)</PresentationFormat>
  <Paragraphs>241</Paragraphs>
  <Slides>19</Slides>
  <Notes>1</Notes>
  <HiddenSlides>0</HiddenSlides>
  <MMClips>1</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19</vt:i4>
      </vt:variant>
    </vt:vector>
  </HeadingPairs>
  <TitlesOfParts>
    <vt:vector size="32" baseType="lpstr">
      <vt:lpstr>Arail</vt:lpstr>
      <vt:lpstr>Batang</vt:lpstr>
      <vt:lpstr>华文楷体</vt:lpstr>
      <vt:lpstr>宋体</vt:lpstr>
      <vt:lpstr>微软雅黑</vt:lpstr>
      <vt:lpstr>Arial</vt:lpstr>
      <vt:lpstr>Calibri</vt:lpstr>
      <vt:lpstr>Comic Sans MS</vt:lpstr>
      <vt:lpstr>Cooper Black</vt:lpstr>
      <vt:lpstr>Lucida Sans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2014-01-09T06:35:00Z</dcterms:created>
  <dcterms:modified xsi:type="dcterms:W3CDTF">2023-01-16T23:56:26Z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B2125C11B5EF4EA0849CEFF9A46F9221</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