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96FF9E9-C3E3-41FA-98DC-47C3C213B8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A38D062-22F4-4E6B-BDBF-DEBB4F32F83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49776-19AA-48CB-922C-7A368C52F0CD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5394E9-B911-432D-8662-798FD8D19107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073CA2-FAE8-4B70-BE99-15C0F671F5BB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C8CD9-1886-44A3-9801-E6451F2A2388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A48B9C-A6DF-4C40-BF63-15C723D3D264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0664BB-28DB-4B20-8C7C-9666CAD216FF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DBD881-462A-4456-BCEC-75EE2DC03478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E52C59-0D64-4084-A674-C724BAB243CF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805CA3-24CB-43B7-92AF-C4C565C4E0B2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E656FA-85A4-477C-A226-91B792A8CE1E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09650"/>
            <a:ext cx="91440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/>
            </a:lvl1pPr>
          </a:lstStyle>
          <a:p>
            <a:pPr lvl="0"/>
            <a:r>
              <a:rPr lang="zh-CN" altLang="en-US" noProof="0" smtClean="0">
                <a:sym typeface="Calibri" panose="020F0502020204030204" pitchFamily="34" charset="0"/>
              </a:rPr>
              <a:t>单击此处编辑母版标题样式</a:t>
            </a:r>
            <a:endParaRPr lang="zh-CN" altLang="fr-CA" noProof="0" smtClean="0">
              <a:sym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3"/>
            <a:ext cx="6400800" cy="105568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/>
            </a:lvl1pPr>
          </a:lstStyle>
          <a:p>
            <a:pPr lvl="0"/>
            <a:r>
              <a:rPr lang="zh-CN" altLang="en-US" noProof="0" smtClean="0">
                <a:sym typeface="Calibri" panose="020F0502020204030204" pitchFamily="34" charset="0"/>
              </a:rPr>
              <a:t>单击此处编辑母版副标题样式</a:t>
            </a:r>
            <a:endParaRPr lang="zh-CN" altLang="fr-CA" noProof="0" smtClean="0"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pic>
        <p:nvPicPr>
          <p:cNvPr id="10243" name="图片 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009650"/>
            <a:ext cx="914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fr-CA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fr-CA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fr-CA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fr-CA" smtClean="0">
                <a:sym typeface="Calibri" panose="020F0502020204030204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561418" y="1484783"/>
            <a:ext cx="612067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8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可能性大小</a:t>
            </a:r>
          </a:p>
        </p:txBody>
      </p:sp>
      <p:sp>
        <p:nvSpPr>
          <p:cNvPr id="4" name="矩形 3"/>
          <p:cNvSpPr/>
          <p:nvPr/>
        </p:nvSpPr>
        <p:spPr>
          <a:xfrm>
            <a:off x="3164750" y="553723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571500" y="1000125"/>
            <a:ext cx="8215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有红、黄、白三种球若干个，根据摸球的要求分别在下面每个盒子中放入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个球，应该怎样放？</a:t>
            </a:r>
          </a:p>
        </p:txBody>
      </p:sp>
      <p:pic>
        <p:nvPicPr>
          <p:cNvPr id="22531" name="图片 4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786063"/>
            <a:ext cx="5638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矩形 5"/>
          <p:cNvSpPr>
            <a:spLocks noChangeArrowheads="1"/>
          </p:cNvSpPr>
          <p:nvPr/>
        </p:nvSpPr>
        <p:spPr bwMode="auto">
          <a:xfrm>
            <a:off x="571500" y="4000500"/>
            <a:ext cx="692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）从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号盒中摸出的一定是白球。</a:t>
            </a:r>
          </a:p>
        </p:txBody>
      </p:sp>
      <p:sp>
        <p:nvSpPr>
          <p:cNvPr id="22533" name="矩形 6"/>
          <p:cNvSpPr>
            <a:spLocks noChangeArrowheads="1"/>
          </p:cNvSpPr>
          <p:nvPr/>
        </p:nvSpPr>
        <p:spPr bwMode="auto">
          <a:xfrm>
            <a:off x="571500" y="4699000"/>
            <a:ext cx="8358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）从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号盒中摸出红球、黄球、白球的可能性相等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4" name="矩形 7"/>
          <p:cNvSpPr>
            <a:spLocks noChangeArrowheads="1"/>
          </p:cNvSpPr>
          <p:nvPr/>
        </p:nvSpPr>
        <p:spPr bwMode="auto">
          <a:xfrm>
            <a:off x="571500" y="5916613"/>
            <a:ext cx="835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）从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号盒中摸出黄球比红球的可能性大。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79512" y="1620776"/>
            <a:ext cx="85534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、经历从黑白棋子个数不同的盒子中摸棋子的过程，感受随机现象结果发生的可能性大小。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、知道随机现象结果发生的可能性是有大小的，能对一些简单事件发生的可能性作出定性描述。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、积极参加摸棋子活动，在根据统计数据分析、描述可能性大小的过程中，发展合情推理能力。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095625" y="764704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1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00063" y="1000125"/>
            <a:ext cx="657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214438" y="1071563"/>
            <a:ext cx="342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摸棋子。</a:t>
            </a:r>
          </a:p>
        </p:txBody>
      </p:sp>
      <p:pic>
        <p:nvPicPr>
          <p:cNvPr id="15365" name="图片 6" descr="3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643063" y="4724400"/>
            <a:ext cx="648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916832"/>
            <a:ext cx="292417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57188" y="1071563"/>
            <a:ext cx="82867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）全班同学每人从上面的盒子中任意摸出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个棋子，记下是什么颜色的，然后摇匀，另一个同学再摸。把全班同学摸的结果记录在表（一）中。</a:t>
            </a:r>
          </a:p>
        </p:txBody>
      </p:sp>
      <p:grpSp>
        <p:nvGrpSpPr>
          <p:cNvPr id="16387" name="组合 51"/>
          <p:cNvGrpSpPr/>
          <p:nvPr/>
        </p:nvGrpSpPr>
        <p:grpSpPr bwMode="auto">
          <a:xfrm>
            <a:off x="714375" y="3200400"/>
            <a:ext cx="7858125" cy="2514600"/>
            <a:chOff x="714348" y="2915663"/>
            <a:chExt cx="7858180" cy="2515190"/>
          </a:xfrm>
        </p:grpSpPr>
        <p:grpSp>
          <p:nvGrpSpPr>
            <p:cNvPr id="16388" name="组合 47"/>
            <p:cNvGrpSpPr/>
            <p:nvPr/>
          </p:nvGrpSpPr>
          <p:grpSpPr bwMode="auto">
            <a:xfrm>
              <a:off x="714348" y="2915663"/>
              <a:ext cx="7858180" cy="2515190"/>
              <a:chOff x="714348" y="2915663"/>
              <a:chExt cx="7858180" cy="2515190"/>
            </a:xfrm>
          </p:grpSpPr>
          <p:grpSp>
            <p:nvGrpSpPr>
              <p:cNvPr id="16392" name="组合 45"/>
              <p:cNvGrpSpPr/>
              <p:nvPr/>
            </p:nvGrpSpPr>
            <p:grpSpPr bwMode="auto">
              <a:xfrm>
                <a:off x="714348" y="3500439"/>
                <a:ext cx="7715304" cy="1930414"/>
                <a:chOff x="642910" y="3500439"/>
                <a:chExt cx="7715304" cy="1930414"/>
              </a:xfrm>
            </p:grpSpPr>
            <p:grpSp>
              <p:nvGrpSpPr>
                <p:cNvPr id="16394" name="组合 50"/>
                <p:cNvGrpSpPr/>
                <p:nvPr/>
              </p:nvGrpSpPr>
              <p:grpSpPr bwMode="auto">
                <a:xfrm>
                  <a:off x="642940" y="3500439"/>
                  <a:ext cx="7715274" cy="1930414"/>
                  <a:chOff x="357158" y="4857770"/>
                  <a:chExt cx="7715328" cy="1929459"/>
                </a:xfrm>
              </p:grpSpPr>
              <p:cxnSp>
                <p:nvCxnSpPr>
                  <p:cNvPr id="7" name="直接连接符 6"/>
                  <p:cNvCxnSpPr/>
                  <p:nvPr/>
                </p:nvCxnSpPr>
                <p:spPr>
                  <a:xfrm>
                    <a:off x="357128" y="4857331"/>
                    <a:ext cx="7715358" cy="158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接连接符 7"/>
                  <p:cNvCxnSpPr/>
                  <p:nvPr/>
                </p:nvCxnSpPr>
                <p:spPr>
                  <a:xfrm>
                    <a:off x="357128" y="6785642"/>
                    <a:ext cx="7715358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接连接符 8"/>
                  <p:cNvCxnSpPr/>
                  <p:nvPr/>
                </p:nvCxnSpPr>
                <p:spPr>
                  <a:xfrm>
                    <a:off x="357128" y="5500102"/>
                    <a:ext cx="771535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/>
                  <p:nvPr/>
                </p:nvCxnSpPr>
                <p:spPr>
                  <a:xfrm rot="5400000">
                    <a:off x="1536921" y="5822281"/>
                    <a:ext cx="1926724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接连接符 13"/>
                  <p:cNvCxnSpPr/>
                  <p:nvPr/>
                </p:nvCxnSpPr>
                <p:spPr>
                  <a:xfrm rot="16200000" flipH="1">
                    <a:off x="4537338" y="5822280"/>
                    <a:ext cx="1925137" cy="158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01" name="Text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074" y="5500394"/>
                    <a:ext cx="642947" cy="5844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3200" b="1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a:t>黑</a:t>
                    </a:r>
                  </a:p>
                </p:txBody>
              </p:sp>
              <p:sp>
                <p:nvSpPr>
                  <p:cNvPr id="16402" name="Text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2889" y="4857770"/>
                    <a:ext cx="1571640" cy="5844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3200" b="1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a:t>颜    色</a:t>
                    </a:r>
                  </a:p>
                </p:txBody>
              </p:sp>
            </p:grpSp>
            <p:cxnSp>
              <p:nvCxnSpPr>
                <p:cNvPr id="36" name="直接连接符 35"/>
                <p:cNvCxnSpPr/>
                <p:nvPr/>
              </p:nvCxnSpPr>
              <p:spPr bwMode="auto">
                <a:xfrm>
                  <a:off x="642910" y="4786177"/>
                  <a:ext cx="7715304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93" name="TextBox 49"/>
              <p:cNvSpPr txBox="1">
                <a:spLocks noChangeArrowheads="1"/>
              </p:cNvSpPr>
              <p:nvPr/>
            </p:nvSpPr>
            <p:spPr bwMode="auto">
              <a:xfrm>
                <a:off x="6429388" y="2915663"/>
                <a:ext cx="214314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表（一）</a:t>
                </a:r>
              </a:p>
            </p:txBody>
          </p:sp>
        </p:grpSp>
        <p:sp>
          <p:nvSpPr>
            <p:cNvPr id="16389" name="TextBox 49"/>
            <p:cNvSpPr txBox="1">
              <a:spLocks noChangeArrowheads="1"/>
            </p:cNvSpPr>
            <p:nvPr/>
          </p:nvSpPr>
          <p:spPr bwMode="auto">
            <a:xfrm>
              <a:off x="3571875" y="3513709"/>
              <a:ext cx="15716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次     数</a:t>
              </a:r>
            </a:p>
          </p:txBody>
        </p:sp>
        <p:sp>
          <p:nvSpPr>
            <p:cNvPr id="16390" name="TextBox 49"/>
            <p:cNvSpPr txBox="1">
              <a:spLocks noChangeArrowheads="1"/>
            </p:cNvSpPr>
            <p:nvPr/>
          </p:nvSpPr>
          <p:spPr bwMode="auto">
            <a:xfrm>
              <a:off x="6286519" y="3513709"/>
              <a:ext cx="15716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合     计</a:t>
              </a:r>
            </a:p>
          </p:txBody>
        </p:sp>
        <p:sp>
          <p:nvSpPr>
            <p:cNvPr id="16391" name="TextBox 48"/>
            <p:cNvSpPr txBox="1">
              <a:spLocks noChangeArrowheads="1"/>
            </p:cNvSpPr>
            <p:nvPr/>
          </p:nvSpPr>
          <p:spPr bwMode="auto">
            <a:xfrm>
              <a:off x="1357290" y="4844489"/>
              <a:ext cx="6429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57188" y="928688"/>
            <a:ext cx="8286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）改变盒子中黑棋子和白棋子的个数，再摸。把结果记录在表（二）中。</a:t>
            </a:r>
          </a:p>
        </p:txBody>
      </p:sp>
      <p:grpSp>
        <p:nvGrpSpPr>
          <p:cNvPr id="17411" name="组合 4"/>
          <p:cNvGrpSpPr/>
          <p:nvPr/>
        </p:nvGrpSpPr>
        <p:grpSpPr bwMode="auto">
          <a:xfrm>
            <a:off x="714375" y="3986213"/>
            <a:ext cx="7858125" cy="2514600"/>
            <a:chOff x="714348" y="2915663"/>
            <a:chExt cx="7858180" cy="2515190"/>
          </a:xfrm>
        </p:grpSpPr>
        <p:grpSp>
          <p:nvGrpSpPr>
            <p:cNvPr id="17413" name="组合 47"/>
            <p:cNvGrpSpPr/>
            <p:nvPr/>
          </p:nvGrpSpPr>
          <p:grpSpPr bwMode="auto">
            <a:xfrm>
              <a:off x="714348" y="2915663"/>
              <a:ext cx="7858180" cy="2516109"/>
              <a:chOff x="714348" y="2915663"/>
              <a:chExt cx="7858180" cy="2516109"/>
            </a:xfrm>
          </p:grpSpPr>
          <p:grpSp>
            <p:nvGrpSpPr>
              <p:cNvPr id="17417" name="组合 45"/>
              <p:cNvGrpSpPr/>
              <p:nvPr/>
            </p:nvGrpSpPr>
            <p:grpSpPr bwMode="auto">
              <a:xfrm>
                <a:off x="714348" y="3501097"/>
                <a:ext cx="7715304" cy="1930675"/>
                <a:chOff x="642910" y="3501097"/>
                <a:chExt cx="7715304" cy="1930675"/>
              </a:xfrm>
            </p:grpSpPr>
            <p:grpSp>
              <p:nvGrpSpPr>
                <p:cNvPr id="17419" name="组合 50"/>
                <p:cNvGrpSpPr/>
                <p:nvPr/>
              </p:nvGrpSpPr>
              <p:grpSpPr bwMode="auto">
                <a:xfrm>
                  <a:off x="642940" y="3501097"/>
                  <a:ext cx="7715274" cy="1930675"/>
                  <a:chOff x="357158" y="4857770"/>
                  <a:chExt cx="7715328" cy="1929459"/>
                </a:xfrm>
              </p:grpSpPr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357128" y="4858260"/>
                    <a:ext cx="7715358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7"/>
                  <p:cNvCxnSpPr/>
                  <p:nvPr/>
                </p:nvCxnSpPr>
                <p:spPr>
                  <a:xfrm>
                    <a:off x="357128" y="6786310"/>
                    <a:ext cx="7715358" cy="158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357128" y="5500944"/>
                    <a:ext cx="771535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9"/>
                  <p:cNvCxnSpPr/>
                  <p:nvPr/>
                </p:nvCxnSpPr>
                <p:spPr>
                  <a:xfrm rot="5400000">
                    <a:off x="1537051" y="5823079"/>
                    <a:ext cx="1926463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 rot="16200000" flipH="1">
                    <a:off x="4537469" y="5823078"/>
                    <a:ext cx="1924877" cy="158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26" name="Text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074" y="5500394"/>
                    <a:ext cx="642947" cy="5844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3200" b="1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a:t>黑</a:t>
                    </a:r>
                  </a:p>
                </p:txBody>
              </p:sp>
              <p:sp>
                <p:nvSpPr>
                  <p:cNvPr id="17427" name="Text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2889" y="4857770"/>
                    <a:ext cx="1571640" cy="5844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3200" b="1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a:t>颜    色</a:t>
                    </a:r>
                  </a:p>
                </p:txBody>
              </p:sp>
            </p:grpSp>
            <p:cxnSp>
              <p:nvCxnSpPr>
                <p:cNvPr id="13" name="直接连接符 12"/>
                <p:cNvCxnSpPr/>
                <p:nvPr/>
              </p:nvCxnSpPr>
              <p:spPr bwMode="auto">
                <a:xfrm>
                  <a:off x="642910" y="4786177"/>
                  <a:ext cx="7715304" cy="158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18" name="TextBox 49"/>
              <p:cNvSpPr txBox="1">
                <a:spLocks noChangeArrowheads="1"/>
              </p:cNvSpPr>
              <p:nvPr/>
            </p:nvSpPr>
            <p:spPr bwMode="auto">
              <a:xfrm>
                <a:off x="6429388" y="2915663"/>
                <a:ext cx="214314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表（二）</a:t>
                </a:r>
              </a:p>
            </p:txBody>
          </p:sp>
        </p:grpSp>
        <p:sp>
          <p:nvSpPr>
            <p:cNvPr id="17414" name="TextBox 49"/>
            <p:cNvSpPr txBox="1">
              <a:spLocks noChangeArrowheads="1"/>
            </p:cNvSpPr>
            <p:nvPr/>
          </p:nvSpPr>
          <p:spPr bwMode="auto">
            <a:xfrm>
              <a:off x="3571875" y="3513709"/>
              <a:ext cx="15716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次     数</a:t>
              </a:r>
            </a:p>
          </p:txBody>
        </p:sp>
        <p:sp>
          <p:nvSpPr>
            <p:cNvPr id="17415" name="TextBox 7"/>
            <p:cNvSpPr txBox="1">
              <a:spLocks noChangeArrowheads="1"/>
            </p:cNvSpPr>
            <p:nvPr/>
          </p:nvSpPr>
          <p:spPr bwMode="auto">
            <a:xfrm>
              <a:off x="6286519" y="3513709"/>
              <a:ext cx="15716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合     计</a:t>
              </a:r>
            </a:p>
          </p:txBody>
        </p:sp>
        <p:sp>
          <p:nvSpPr>
            <p:cNvPr id="17416" name="TextBox 48"/>
            <p:cNvSpPr txBox="1">
              <a:spLocks noChangeArrowheads="1"/>
            </p:cNvSpPr>
            <p:nvPr/>
          </p:nvSpPr>
          <p:spPr bwMode="auto">
            <a:xfrm>
              <a:off x="1357290" y="4844489"/>
              <a:ext cx="6429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白</a:t>
              </a:r>
            </a:p>
          </p:txBody>
        </p:sp>
      </p:grpSp>
      <p:pic>
        <p:nvPicPr>
          <p:cNvPr id="17412" name="图片 22" descr="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1928813"/>
            <a:ext cx="230028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4214813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摸出黑棋子的次数多余摸出白棋子的次数。</a:t>
            </a:r>
          </a:p>
        </p:txBody>
      </p:sp>
      <p:pic>
        <p:nvPicPr>
          <p:cNvPr id="18435" name="图片 4" descr="？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000125"/>
            <a:ext cx="2009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857250" y="3357563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从摸出棋子的数据看，你发现了什么？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50" y="5059363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你能解释为什么摸出的黑色 棋子多吗？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57188" y="1000125"/>
            <a:ext cx="8286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）将盒子中黑棋子和白棋子的各数对换，再做一次。</a:t>
            </a:r>
          </a:p>
        </p:txBody>
      </p:sp>
      <p:grpSp>
        <p:nvGrpSpPr>
          <p:cNvPr id="19459" name="组合 4"/>
          <p:cNvGrpSpPr/>
          <p:nvPr/>
        </p:nvGrpSpPr>
        <p:grpSpPr bwMode="auto">
          <a:xfrm>
            <a:off x="714375" y="3914775"/>
            <a:ext cx="7858125" cy="2514600"/>
            <a:chOff x="714348" y="2915663"/>
            <a:chExt cx="7858180" cy="2515190"/>
          </a:xfrm>
        </p:grpSpPr>
        <p:grpSp>
          <p:nvGrpSpPr>
            <p:cNvPr id="19462" name="组合 47"/>
            <p:cNvGrpSpPr/>
            <p:nvPr/>
          </p:nvGrpSpPr>
          <p:grpSpPr bwMode="auto">
            <a:xfrm>
              <a:off x="714348" y="2915663"/>
              <a:ext cx="7858180" cy="2516109"/>
              <a:chOff x="714348" y="2915663"/>
              <a:chExt cx="7858180" cy="2516109"/>
            </a:xfrm>
          </p:grpSpPr>
          <p:grpSp>
            <p:nvGrpSpPr>
              <p:cNvPr id="19466" name="组合 45"/>
              <p:cNvGrpSpPr/>
              <p:nvPr/>
            </p:nvGrpSpPr>
            <p:grpSpPr bwMode="auto">
              <a:xfrm>
                <a:off x="714348" y="3501097"/>
                <a:ext cx="7715304" cy="1930675"/>
                <a:chOff x="642910" y="3501097"/>
                <a:chExt cx="7715304" cy="1930675"/>
              </a:xfrm>
            </p:grpSpPr>
            <p:grpSp>
              <p:nvGrpSpPr>
                <p:cNvPr id="19468" name="组合 50"/>
                <p:cNvGrpSpPr/>
                <p:nvPr/>
              </p:nvGrpSpPr>
              <p:grpSpPr bwMode="auto">
                <a:xfrm>
                  <a:off x="642940" y="3501097"/>
                  <a:ext cx="7715274" cy="1930675"/>
                  <a:chOff x="357158" y="4857770"/>
                  <a:chExt cx="7715328" cy="1929459"/>
                </a:xfrm>
              </p:grpSpPr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357128" y="4858261"/>
                    <a:ext cx="7715358" cy="158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7"/>
                  <p:cNvCxnSpPr/>
                  <p:nvPr/>
                </p:nvCxnSpPr>
                <p:spPr>
                  <a:xfrm>
                    <a:off x="357128" y="6786310"/>
                    <a:ext cx="7715358" cy="15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357128" y="5500944"/>
                    <a:ext cx="771535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9"/>
                  <p:cNvCxnSpPr/>
                  <p:nvPr/>
                </p:nvCxnSpPr>
                <p:spPr>
                  <a:xfrm rot="5400000">
                    <a:off x="1537051" y="5823079"/>
                    <a:ext cx="1926463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 rot="16200000" flipH="1">
                    <a:off x="4537469" y="5823079"/>
                    <a:ext cx="1924876" cy="158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475" name="Text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074" y="5500394"/>
                    <a:ext cx="642947" cy="5844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3200" b="1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a:t>黑</a:t>
                    </a:r>
                  </a:p>
                </p:txBody>
              </p:sp>
              <p:sp>
                <p:nvSpPr>
                  <p:cNvPr id="19476" name="Text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2889" y="4857770"/>
                    <a:ext cx="1571640" cy="5844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3200" b="1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a:t>颜    色</a:t>
                    </a:r>
                  </a:p>
                </p:txBody>
              </p:sp>
            </p:grpSp>
            <p:cxnSp>
              <p:nvCxnSpPr>
                <p:cNvPr id="13" name="直接连接符 12"/>
                <p:cNvCxnSpPr/>
                <p:nvPr/>
              </p:nvCxnSpPr>
              <p:spPr bwMode="auto">
                <a:xfrm>
                  <a:off x="642910" y="4786177"/>
                  <a:ext cx="7715304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67" name="TextBox 49"/>
              <p:cNvSpPr txBox="1">
                <a:spLocks noChangeArrowheads="1"/>
              </p:cNvSpPr>
              <p:nvPr/>
            </p:nvSpPr>
            <p:spPr bwMode="auto">
              <a:xfrm>
                <a:off x="6429388" y="2915663"/>
                <a:ext cx="214314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表（三）</a:t>
                </a:r>
              </a:p>
            </p:txBody>
          </p:sp>
        </p:grpSp>
        <p:sp>
          <p:nvSpPr>
            <p:cNvPr id="19463" name="TextBox 49"/>
            <p:cNvSpPr txBox="1">
              <a:spLocks noChangeArrowheads="1"/>
            </p:cNvSpPr>
            <p:nvPr/>
          </p:nvSpPr>
          <p:spPr bwMode="auto">
            <a:xfrm>
              <a:off x="3571875" y="3513709"/>
              <a:ext cx="15716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次     数</a:t>
              </a:r>
            </a:p>
          </p:txBody>
        </p:sp>
        <p:sp>
          <p:nvSpPr>
            <p:cNvPr id="19464" name="TextBox 7"/>
            <p:cNvSpPr txBox="1">
              <a:spLocks noChangeArrowheads="1"/>
            </p:cNvSpPr>
            <p:nvPr/>
          </p:nvSpPr>
          <p:spPr bwMode="auto">
            <a:xfrm>
              <a:off x="6286519" y="3513709"/>
              <a:ext cx="15716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合     计</a:t>
              </a:r>
            </a:p>
          </p:txBody>
        </p:sp>
        <p:sp>
          <p:nvSpPr>
            <p:cNvPr id="19465" name="TextBox 48"/>
            <p:cNvSpPr txBox="1">
              <a:spLocks noChangeArrowheads="1"/>
            </p:cNvSpPr>
            <p:nvPr/>
          </p:nvSpPr>
          <p:spPr bwMode="auto">
            <a:xfrm>
              <a:off x="1357290" y="4844489"/>
              <a:ext cx="6429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白</a:t>
              </a:r>
            </a:p>
          </p:txBody>
        </p:sp>
      </p:grpSp>
      <p:pic>
        <p:nvPicPr>
          <p:cNvPr id="19460" name="图片 20" descr="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1714500"/>
            <a:ext cx="26003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 descr="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1785938"/>
            <a:ext cx="321468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 descr="抠图、议一议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2635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85813" y="2786063"/>
            <a:ext cx="76438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5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从上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面摸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棋子的实验结果看，摸出黑棋子（或白棋子）的次数跟棋子的各数有关系吗？有什么关系？</a:t>
            </a:r>
          </a:p>
        </p:txBody>
      </p:sp>
      <p:pic>
        <p:nvPicPr>
          <p:cNvPr id="6" name="图片 5" descr="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643438"/>
            <a:ext cx="7038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抠图、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785813"/>
            <a:ext cx="2390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214438" y="157162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练一练</a:t>
            </a:r>
          </a:p>
        </p:txBody>
      </p:sp>
      <p:sp>
        <p:nvSpPr>
          <p:cNvPr id="21508" name="矩形 5"/>
          <p:cNvSpPr>
            <a:spLocks noChangeArrowheads="1"/>
          </p:cNvSpPr>
          <p:nvPr/>
        </p:nvSpPr>
        <p:spPr bwMode="auto">
          <a:xfrm>
            <a:off x="571500" y="2500313"/>
            <a:ext cx="8215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从五个盒子中分别摸出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个球，把摸到球的可能结果用线连起来。</a:t>
            </a:r>
          </a:p>
        </p:txBody>
      </p:sp>
      <p:pic>
        <p:nvPicPr>
          <p:cNvPr id="21509" name="图片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786188"/>
            <a:ext cx="77152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214438" y="4857750"/>
            <a:ext cx="6143625" cy="571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857500" y="4857750"/>
            <a:ext cx="3000375" cy="571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H="1">
            <a:off x="4143375" y="5072063"/>
            <a:ext cx="500063" cy="714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10800000" flipV="1">
            <a:off x="3143250" y="4857750"/>
            <a:ext cx="2643188" cy="5000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V="1">
            <a:off x="1571625" y="4929188"/>
            <a:ext cx="5643563" cy="4286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复活节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411</Words>
  <Application>Microsoft Office PowerPoint</Application>
  <PresentationFormat>全屏显示(4:3)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华文楷体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2014-10-09T06:34:00Z</dcterms:created>
  <dcterms:modified xsi:type="dcterms:W3CDTF">2023-01-16T23:56:31Z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6B4EF11479584A2586969C46E44B08B0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