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8" r:id="rId2"/>
    <p:sldId id="269" r:id="rId3"/>
    <p:sldId id="359" r:id="rId4"/>
    <p:sldId id="292" r:id="rId5"/>
    <p:sldId id="373" r:id="rId6"/>
    <p:sldId id="295" r:id="rId7"/>
    <p:sldId id="360" r:id="rId8"/>
    <p:sldId id="374" r:id="rId9"/>
    <p:sldId id="352" r:id="rId10"/>
    <p:sldId id="271" r:id="rId11"/>
    <p:sldId id="343" r:id="rId12"/>
    <p:sldId id="375" r:id="rId13"/>
    <p:sldId id="303" r:id="rId14"/>
    <p:sldId id="362" r:id="rId15"/>
    <p:sldId id="376" r:id="rId16"/>
    <p:sldId id="306" r:id="rId17"/>
    <p:sldId id="363" r:id="rId18"/>
    <p:sldId id="364" r:id="rId19"/>
    <p:sldId id="377" r:id="rId20"/>
    <p:sldId id="315" r:id="rId21"/>
    <p:sldId id="340" r:id="rId22"/>
    <p:sldId id="378" r:id="rId23"/>
    <p:sldId id="379" r:id="rId24"/>
    <p:sldId id="317" r:id="rId25"/>
    <p:sldId id="347" r:id="rId26"/>
    <p:sldId id="380" r:id="rId27"/>
    <p:sldId id="381" r:id="rId28"/>
    <p:sldId id="319" r:id="rId29"/>
    <p:sldId id="356" r:id="rId30"/>
    <p:sldId id="382" r:id="rId31"/>
    <p:sldId id="357" r:id="rId3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9443" autoAdjust="0"/>
  </p:normalViewPr>
  <p:slideViewPr>
    <p:cSldViewPr snapToGrid="0">
      <p:cViewPr>
        <p:scale>
          <a:sx n="110" d="100"/>
          <a:sy n="110" d="100"/>
        </p:scale>
        <p:origin x="-55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644574"/>
            <a:ext cx="12192000" cy="2541361"/>
            <a:chOff x="3956" y="1622"/>
            <a:chExt cx="11117" cy="3697"/>
          </a:xfrm>
        </p:grpSpPr>
        <p:sp>
          <p:nvSpPr>
            <p:cNvPr id="3" name="Rectangle 5"/>
            <p:cNvSpPr/>
            <p:nvPr/>
          </p:nvSpPr>
          <p:spPr>
            <a:xfrm>
              <a:off x="3956" y="4200"/>
              <a:ext cx="11117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Reading</a:t>
              </a:r>
              <a:endParaRPr lang="zh-CN" altLang="en-US" sz="44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6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Outdoor fun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7677" y="5709775"/>
            <a:ext cx="12184323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87700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1162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469836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up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抬头看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34286" y="3262932"/>
            <a:ext cx="1127102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looked up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saw a white rabbit in a coat passing by.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她抬起头看见一只穿着外套的白兔经过。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looked up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I entered the room.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我进房间时她抬起头看了看。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25757" y="5375228"/>
            <a:ext cx="11086006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look up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是固定短语，意为“抬头看”。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23765" y="1334214"/>
            <a:ext cx="1121433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(1)look up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还可译为“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look up new words in a dictionary.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你可以在词典中查找生词。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相关的短语：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look after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照顾，照料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for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寻找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look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小心，当心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around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环顾四周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look forward to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期待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759935" y="151179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查阅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113175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26637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68969"/>
            <a:ext cx="1141248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云南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________ some information about this city on the Internet.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up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like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after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forward to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170792" y="1751064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88709" y="4260368"/>
            <a:ext cx="11102705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考查动词短语辨析。句意：我们可以在网上查询一些关于这座城市的信息。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 up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意为“查阅”；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 like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意为“看起来像”；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 after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意为“照顾，照料”；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 forward to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意为“期待”。故选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落下，掉落；倒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39002" y="2427116"/>
            <a:ext cx="1101172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Alice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 long time, and then she hit the ground.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爱丽丝掉了很长时间，然后才落地。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a hole.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这只猫掉入了一个洞里。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03177" y="1048894"/>
            <a:ext cx="11086006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的过去式为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。常用短语：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into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掉入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off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滑落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asleep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入睡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behind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落后，掉队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96468" y="3071882"/>
            <a:ext cx="1121433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fall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还可作名词，意为“秋天；落下；瀑布”。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visited the Niagara Falls in the fall of 2015.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年秋天参观了尼亚加拉大瀑布。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had a fall (from a horse) and broke my arm.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从马上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跌下来把胳膊摔断了。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900126" y="1184249"/>
            <a:ext cx="5934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fell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113175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26637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68969"/>
            <a:ext cx="1141248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it possible to ________ the third floor without being hurt?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off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into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down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behind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102553" y="2447100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88709" y="4260368"/>
            <a:ext cx="11102705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考查动词短语辨析。句意：从三楼掉下而没有受伤，可能吗？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fall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意为“跌落，从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掉下来”，后直接接宾语；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fall down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意为“滑倒，倒下”，后接宾语时应加上介词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from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3075" y="2076931"/>
            <a:ext cx="1103035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我妹妹很累，很快就睡着了。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sister was very ________ and ________ ________ quickly. 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135851" y="3640846"/>
            <a:ext cx="8106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tired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785791" y="3615825"/>
            <a:ext cx="22958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fell 	     asleep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&amp; ad</a:t>
            </a:r>
            <a:r>
              <a:rPr lang="el-GR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独自，单独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4" y="2022740"/>
            <a:ext cx="1101172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found herself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 long, low hall.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她发现自己一个人在一个长而低的厅里。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You'd better not go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你最好不要单独去。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25757" y="4105994"/>
            <a:ext cx="11086006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alone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既可作形容词，也可作副词，意为“独自，单独”，侧重说明独自一人或一方，没有同伴或助手，相当于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one's own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oneself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64456" y="1018802"/>
            <a:ext cx="11481800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alone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lonely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(1)alone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作形容词，意为“独自，单独”，侧重说明独自一人或一方，没有同伴或助手，没有感情色彩，只表示客观的状态。在句中只能作表语，不能作定语。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(2)lonely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作形容词，意为“孤独的，寂寞的”，表示主观上感到孤独、寂寞，有较浓的感情色彩，在句中作表语或定语。作定语时，意为“荒凉的；偏僻的”，多修饰表示地点的名词。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alone, but he doesn't feel lonely.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他独自一人，但并不感到孤独。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113175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26637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68969"/>
            <a:ext cx="1141248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grandpa lives ________ in a small ________ house, but he doesn't feel ________.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lonely; alone; alone 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alone; lonely; alone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lonely; alone; lonely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alone; lonely; lonely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211735" y="1764711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88709" y="4260368"/>
            <a:ext cx="11102705" cy="23991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句意：他的祖父独自住在一个小的偏僻的房子里，但是他不感到孤独。第一空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alone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作副词，意为“独自”；第二空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lonely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作形容词，意为“偏僻的”，在句中作定语；第三空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lonely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作形容词，意为“孤独的”，在句中作表语。故选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14676" y="1881437"/>
          <a:ext cx="10972273" cy="4663440"/>
        </p:xfrm>
        <a:graphic>
          <a:graphicData uri="http://schemas.openxmlformats.org/drawingml/2006/table">
            <a:tbl>
              <a:tblPr/>
              <a:tblGrid>
                <a:gridCol w="1743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9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洞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həʊl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．落下，掉落；倒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fɔːl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．她自己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hɜːˈself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;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həˈself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．注意，察觉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nəʊtɪs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．兔，家兔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ræbɪt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．手表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wɒtʃ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897820" y="2003300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hole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6956699" y="2813613"/>
            <a:ext cx="6110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fall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7194386" y="3585508"/>
            <a:ext cx="10727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herself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723448" y="4369283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notice</a:t>
            </a: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6227671" y="5129981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rabbit</a:t>
            </a: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5183526" y="5927403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774874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took a watch out of its pocket and looked at the time.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它从口袋里拿出一块手表看了一下时间。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87317" y="3220921"/>
            <a:ext cx="1044301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take…out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中拿出来”。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take the fish out of the water, they will die soon. 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如果你把鱼从水里拿出来，它们很快就会死去。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958381"/>
            <a:ext cx="11129930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相关的短语：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away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拿走　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take off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起飞；脱下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down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拆掉；记录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take back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收回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care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照顾，照料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take action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采取行动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part in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参加，加入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113175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26637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68969"/>
            <a:ext cx="1141248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深圳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going to rain. Remember to ________ your    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umbrella with you when you go to school, dear.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—All right, Mum. Bye!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		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 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8933862" y="1751064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16005" y="4587914"/>
            <a:ext cx="11102705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考查动词辨析。句意：“要下雨了，去上学的时候记得带一把伞，亲爱的。”“好的，妈妈。再见！”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take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. with sb.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意为“某人随身带某物”。故选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68969"/>
            <a:ext cx="11412489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getting hot, you can ________ your coat.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off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off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off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off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282483" y="1751064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61414" y="3973765"/>
            <a:ext cx="11102705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考查动词短语辨析。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put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意为“推迟”；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take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意为“脱掉；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飞机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起飞”；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set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意为“动身出发”；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get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意为“下车”。故选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9201" y="1203637"/>
            <a:ext cx="11301522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 did not want to let the rabbit get away, so she jumped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down the hole too.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爱丽丝不想让兔子跑掉，所以她也跳进了洞里。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93593" y="3300004"/>
            <a:ext cx="10840388" cy="2783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(1)let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是使役动词，意为“让，使”，后接动词原形。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sb.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意为“让某人做某事”。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 lets me play computer games on Sunday evening.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我妈妈让我星期天晚上玩电脑游戏。</a:t>
            </a:r>
            <a:endParaRPr lang="en-US" altLang="zh-C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1400" y="1746131"/>
            <a:ext cx="10710833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(2)get away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意为“逃脱；离开”。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get away early in the morning?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你想一大早就离开吗？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作连词，意为“因此，所以”，引导结果状语从句。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ship was late, so we had to wait for twenty minutes.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轮船晚点了，因此我们不得不等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分钟。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113175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26637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2128527"/>
            <a:ext cx="11412489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(1)—Would you please help me give out the invitations to all my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friends?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—Sure, you'd better let me ________ their phone numbers.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know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knowing  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knew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712991" y="3661751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68969"/>
            <a:ext cx="11412489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天水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Taxi Apps(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打车软件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can help us travel around more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easily. ________ more and more people like using them.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		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382937" y="2447099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7074" y="3755401"/>
            <a:ext cx="11102705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考查连词辨析。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or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意为“或者；否则；不然”，表示选择或转折关系；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意为“因此”，表示前因后果关系；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and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意为“并且”，表示并列关系；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but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意为“但是”，表示转折关系。根据句意可知这里要用连词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9327" y="1524960"/>
            <a:ext cx="11137748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Alice noticed a small door and put the key into it.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然后爱丽丝注意到一扇小门并把钥匙插了进去。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875481" y="3090582"/>
            <a:ext cx="10840388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作及物动词，意为“注意，察觉”。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noticed a note on her desk. </a:t>
            </a:r>
          </a:p>
          <a:p>
            <a:pPr algn="just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她注意到她的书桌上有一张便条。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84412" y="1237083"/>
            <a:ext cx="10840388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(1)notice sb.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意为“注意到某人做某事”，强调注意到某事的全过程或动作经常发生。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sb.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意为“注意到某人正在做某事”，强调动作正在发生。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noticed them come in.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我注意到他们进来了。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noticed some boys playing football.</a:t>
            </a:r>
          </a:p>
          <a:p>
            <a:pPr algn="just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她注意到一些男孩正在踢足球。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用法类似的动词还有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see, hear, watch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73733" y="1417417"/>
          <a:ext cx="10972273" cy="4663440"/>
        </p:xfrm>
        <a:graphic>
          <a:graphicData uri="http://schemas.openxmlformats.org/drawingml/2006/table">
            <a:tbl>
              <a:tblPr/>
              <a:tblGrid>
                <a:gridCol w="1743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9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侧，边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saɪd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．到达；击中，撞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hɪt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．使惊奇，使措手不及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səˈpraɪz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．锁上的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lɒkt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．到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里面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ɪntə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； 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ɪntu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; 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ɪntu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．独自，单独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əˈləʊn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389139" y="1552923"/>
            <a:ext cx="7745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side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6779278" y="2363236"/>
            <a:ext cx="5437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hit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8245264" y="3135133"/>
            <a:ext cx="12618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surprise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658924" y="3905260"/>
            <a:ext cx="1039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locked</a:t>
            </a: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8943573" y="4706899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into</a:t>
            </a: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6766666" y="5436083"/>
            <a:ext cx="885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  <p:bldP spid="9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113175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26637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68969"/>
            <a:ext cx="1141248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—Did you notice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White _____ in the park when you passed it?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—Yes. I often see her _____ in the park.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dance; dance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dancing; dance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dancing; dancing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dance; dancing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672047" y="1778359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2357" y="4178481"/>
            <a:ext cx="11102705" cy="23991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考查非谓语动词的用法。句意：“当你经过公园的时候，你注意到怀特夫人正在跳舞吗？”“是的。我经常看到她在公园跳舞。”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notice sb. doing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，意为“注意到某人正在做某事”；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see sb. do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意为“看到某人做某事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强调全过程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)”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0671" y="1494004"/>
            <a:ext cx="78009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9"/>
          <p:cNvSpPr/>
          <p:nvPr/>
        </p:nvSpPr>
        <p:spPr>
          <a:xfrm>
            <a:off x="746443" y="91326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0128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38"/>
          <p:cNvSpPr>
            <a:spLocks noChangeArrowheads="1"/>
          </p:cNvSpPr>
          <p:nvPr/>
        </p:nvSpPr>
        <p:spPr bwMode="auto">
          <a:xfrm>
            <a:off x="4269124" y="1457691"/>
            <a:ext cx="84029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sunny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" name="矩形 38"/>
          <p:cNvSpPr>
            <a:spLocks noChangeArrowheads="1"/>
          </p:cNvSpPr>
          <p:nvPr/>
        </p:nvSpPr>
        <p:spPr bwMode="auto">
          <a:xfrm>
            <a:off x="6782586" y="1446317"/>
            <a:ext cx="45557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by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" name="矩形 38"/>
          <p:cNvSpPr>
            <a:spLocks noChangeArrowheads="1"/>
          </p:cNvSpPr>
          <p:nvPr/>
        </p:nvSpPr>
        <p:spPr bwMode="auto">
          <a:xfrm>
            <a:off x="6223026" y="1691974"/>
            <a:ext cx="99578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passing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矩形 38"/>
          <p:cNvSpPr>
            <a:spLocks noChangeArrowheads="1"/>
          </p:cNvSpPr>
          <p:nvPr/>
        </p:nvSpPr>
        <p:spPr bwMode="auto">
          <a:xfrm>
            <a:off x="5404160" y="2497194"/>
            <a:ext cx="84029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watch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矩形 38"/>
          <p:cNvSpPr>
            <a:spLocks noChangeArrowheads="1"/>
          </p:cNvSpPr>
          <p:nvPr/>
        </p:nvSpPr>
        <p:spPr bwMode="auto">
          <a:xfrm>
            <a:off x="8242898" y="2524490"/>
            <a:ext cx="91082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looked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" name="矩形 38"/>
          <p:cNvSpPr>
            <a:spLocks noChangeArrowheads="1"/>
          </p:cNvSpPr>
          <p:nvPr/>
        </p:nvSpPr>
        <p:spPr bwMode="auto">
          <a:xfrm>
            <a:off x="6143413" y="2758775"/>
            <a:ext cx="110959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amazing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" name="矩形 38"/>
          <p:cNvSpPr>
            <a:spLocks noChangeArrowheads="1"/>
          </p:cNvSpPr>
          <p:nvPr/>
        </p:nvSpPr>
        <p:spPr bwMode="auto">
          <a:xfrm>
            <a:off x="8329333" y="2761050"/>
            <a:ext cx="710451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矩形 38"/>
          <p:cNvSpPr>
            <a:spLocks noChangeArrowheads="1"/>
          </p:cNvSpPr>
          <p:nvPr/>
        </p:nvSpPr>
        <p:spPr bwMode="auto">
          <a:xfrm>
            <a:off x="6118396" y="3416142"/>
            <a:ext cx="66717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field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" name="矩形 38"/>
          <p:cNvSpPr>
            <a:spLocks noChangeArrowheads="1"/>
          </p:cNvSpPr>
          <p:nvPr/>
        </p:nvSpPr>
        <p:spPr bwMode="auto">
          <a:xfrm>
            <a:off x="7455877" y="3402494"/>
            <a:ext cx="102463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jumped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" name="矩形 38"/>
          <p:cNvSpPr>
            <a:spLocks noChangeArrowheads="1"/>
          </p:cNvSpPr>
          <p:nvPr/>
        </p:nvSpPr>
        <p:spPr bwMode="auto">
          <a:xfrm>
            <a:off x="5135750" y="4385134"/>
            <a:ext cx="69602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later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" name="矩形 38"/>
          <p:cNvSpPr>
            <a:spLocks noChangeArrowheads="1"/>
          </p:cNvSpPr>
          <p:nvPr/>
        </p:nvSpPr>
        <p:spPr bwMode="auto">
          <a:xfrm>
            <a:off x="7155625" y="4385133"/>
            <a:ext cx="48282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hit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" name="矩形 38"/>
          <p:cNvSpPr>
            <a:spLocks noChangeArrowheads="1"/>
          </p:cNvSpPr>
          <p:nvPr/>
        </p:nvSpPr>
        <p:spPr bwMode="auto">
          <a:xfrm>
            <a:off x="4576197" y="4658091"/>
            <a:ext cx="923651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herself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38"/>
          <p:cNvSpPr>
            <a:spLocks noChangeArrowheads="1"/>
          </p:cNvSpPr>
          <p:nvPr/>
        </p:nvSpPr>
        <p:spPr bwMode="auto">
          <a:xfrm>
            <a:off x="7812987" y="4646716"/>
            <a:ext cx="59663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hall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矩形 38"/>
          <p:cNvSpPr>
            <a:spLocks noChangeArrowheads="1"/>
          </p:cNvSpPr>
          <p:nvPr/>
        </p:nvSpPr>
        <p:spPr bwMode="auto">
          <a:xfrm>
            <a:off x="4346461" y="4906022"/>
            <a:ext cx="5693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key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" name="矩形 38"/>
          <p:cNvSpPr>
            <a:spLocks noChangeArrowheads="1"/>
          </p:cNvSpPr>
          <p:nvPr/>
        </p:nvSpPr>
        <p:spPr bwMode="auto">
          <a:xfrm>
            <a:off x="8536322" y="4892377"/>
            <a:ext cx="71205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open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" name="矩形 38"/>
          <p:cNvSpPr>
            <a:spLocks noChangeArrowheads="1"/>
          </p:cNvSpPr>
          <p:nvPr/>
        </p:nvSpPr>
        <p:spPr bwMode="auto">
          <a:xfrm>
            <a:off x="6586967" y="5167608"/>
            <a:ext cx="61106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side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6" name="矩形 38"/>
          <p:cNvSpPr>
            <a:spLocks noChangeArrowheads="1"/>
          </p:cNvSpPr>
          <p:nvPr/>
        </p:nvSpPr>
        <p:spPr bwMode="auto">
          <a:xfrm>
            <a:off x="4021186" y="5413267"/>
            <a:ext cx="95410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garden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矩形 38"/>
          <p:cNvSpPr>
            <a:spLocks noChangeArrowheads="1"/>
          </p:cNvSpPr>
          <p:nvPr/>
        </p:nvSpPr>
        <p:spPr bwMode="auto">
          <a:xfrm>
            <a:off x="3857410" y="5672574"/>
            <a:ext cx="106330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through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20" grpId="0"/>
      <p:bldP spid="21" grpId="0"/>
      <p:bldP spid="22" grpId="0"/>
      <p:bldP spid="23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8"/>
          <a:ext cx="9962339" cy="4060719"/>
        </p:xfrm>
        <a:graphic>
          <a:graphicData uri="http://schemas.openxmlformats.org/drawingml/2006/table">
            <a:tbl>
              <a:tblPr/>
              <a:tblGrid>
                <a:gridCol w="181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逃脱；离开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．把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中拿出来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．跳下去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．在另一边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．坐在河边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210312" y="1852990"/>
            <a:ext cx="13388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away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872136" y="2617735"/>
            <a:ext cx="18181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take…out of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5282431" y="3415157"/>
            <a:ext cx="16834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jump down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640995" y="4183508"/>
            <a:ext cx="23591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the other side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5544014" y="4945980"/>
            <a:ext cx="18501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sit by a river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8"/>
          <a:ext cx="9962339" cy="4060719"/>
        </p:xfrm>
        <a:graphic>
          <a:graphicData uri="http://schemas.openxmlformats.org/drawingml/2006/table">
            <a:tbl>
              <a:tblPr/>
              <a:tblGrid>
                <a:gridCol w="181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站起身，起立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pass by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run after sb.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put…into 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jump down a big hole __________________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210312" y="1852990"/>
            <a:ext cx="13244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stand up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565664" y="2631382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经过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6237774" y="3442452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追赶某人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859359" y="4156212"/>
            <a:ext cx="23439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把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放进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8123441" y="4932332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跳下一个大洞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92098" y="1111784"/>
          <a:ext cx="10508249" cy="4934174"/>
        </p:xfrm>
        <a:graphic>
          <a:graphicData uri="http://schemas.openxmlformats.org/drawingml/2006/table">
            <a:tbl>
              <a:tblPr/>
              <a:tblGrid>
                <a:gridCol w="1364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41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She ________ ________ and saw a white rabbit in a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coat ________ ________.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她抬起头看见一只穿着外套的白兔经过。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 ________ a watch ________ ________ its pocket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and looked at the time.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它从口袋里拿出一块手表看了一下时间。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917487" y="1470853"/>
            <a:ext cx="2169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looked          up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3805101" y="2249245"/>
            <a:ext cx="22557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passing          by</a:t>
            </a: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3562815" y="3797295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took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745016" y="3813216"/>
            <a:ext cx="20233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               of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92098" y="1473958"/>
          <a:ext cx="10876738" cy="4572000"/>
        </p:xfrm>
        <a:graphic>
          <a:graphicData uri="http://schemas.openxmlformats.org/drawingml/2006/table">
            <a:tbl>
              <a:tblPr/>
              <a:tblGrid>
                <a:gridCol w="141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Alice stood up and ________ ________ the field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after the rabbit.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爱丽丝站起来并追着兔子跑过了田地。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She ________ ________ ________ in a long, low hall.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她发现自己一个人在一个长而低的厅里。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6466417" y="2030880"/>
            <a:ext cx="24617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ran             across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933579" y="4386423"/>
            <a:ext cx="40831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found          herself          alone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92098" y="1473958"/>
          <a:ext cx="10876738" cy="4663440"/>
        </p:xfrm>
        <a:graphic>
          <a:graphicData uri="http://schemas.openxmlformats.org/drawingml/2006/table">
            <a:tbl>
              <a:tblPr/>
              <a:tblGrid>
                <a:gridCol w="141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Alice tried to ________ ________ the door, but she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was too big.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爱丽丝努力地想通过那扇门，但是她个子太大了。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 ________ Alice a long time ______ 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the ground.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爱丽丝花了很长时间才落到地面。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565668" y="1635095"/>
            <a:ext cx="25483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            through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346725" y="3990638"/>
            <a:ext cx="19127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           took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38"/>
          <p:cNvSpPr>
            <a:spLocks noChangeArrowheads="1"/>
          </p:cNvSpPr>
          <p:nvPr/>
        </p:nvSpPr>
        <p:spPr bwMode="auto">
          <a:xfrm>
            <a:off x="8917286" y="3992912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hit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78450" y="1599556"/>
          <a:ext cx="11013216" cy="4060709"/>
        </p:xfrm>
        <a:graphic>
          <a:graphicData uri="http://schemas.openxmlformats.org/drawingml/2006/table">
            <a:tbl>
              <a:tblPr/>
              <a:tblGrid>
                <a:gridCol w="120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2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根据课文内容，判断正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(T)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误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(F)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 The girl in the story is called Ruby.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 The girl ran after the amazing rabbit to a low hall.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 The girl was small enough to get through the door.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377066" y="3075614"/>
            <a:ext cx="322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403069" y="3922453"/>
            <a:ext cx="3800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433931" y="4742916"/>
            <a:ext cx="322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2033</Words>
  <Application>Microsoft Office PowerPoint</Application>
  <PresentationFormat>宽屏</PresentationFormat>
  <Paragraphs>295</Paragraphs>
  <Slides>31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1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18FDF41315E844FFAAABCD94CD44572D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