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A1FEC-1878-499E-9C3F-AC48B31E936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C647B-87E9-4BB6-9269-9BDC8E760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E907F-649A-469B-BAAD-83E9EA4CC43F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F0318-7660-44D3-8562-CC57DBE941C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07793-8358-43B9-AE75-0B8C2971AC6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FCC353-78C7-441E-B270-F6E6818B320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E88A2-E190-43D5-AD3D-D291A3D69B9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7B2DF-DAF9-42BD-A803-42246155D80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CDD2-B38E-4281-AB25-C2EEB9C9C94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3D97B-213A-4965-844E-77A865251BF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B8809-35D2-42DA-8305-7D16AACF8C0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E57C3-39A1-4BB1-B4CF-00C6FCAA0D9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799EE-6668-4173-A418-2D05E0D787B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F8F21-EB4D-4AFE-9299-E47A2AAFD38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C812BD-D6AB-47FD-BD16-4E79C705193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-3002" y="1556792"/>
            <a:ext cx="91470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8000" b="1" dirty="0">
                <a:solidFill>
                  <a:srgbClr val="006600"/>
                </a:solidFill>
                <a:latin typeface="方正中倩简体" pitchFamily="65" charset="-122"/>
                <a:ea typeface="方正中倩简体" pitchFamily="65" charset="-122"/>
              </a:rPr>
              <a:t>3.1 </a:t>
            </a:r>
            <a:r>
              <a:rPr lang="zh-CN" altLang="en-US" sz="8000" b="1" dirty="0">
                <a:solidFill>
                  <a:srgbClr val="006600"/>
                </a:solidFill>
                <a:latin typeface="方正中倩简体" pitchFamily="65" charset="-122"/>
                <a:ea typeface="方正中倩简体" pitchFamily="65" charset="-122"/>
              </a:rPr>
              <a:t>圆的对称性</a:t>
            </a:r>
          </a:p>
        </p:txBody>
      </p:sp>
      <p:sp>
        <p:nvSpPr>
          <p:cNvPr id="10" name="矩形 9"/>
          <p:cNvSpPr/>
          <p:nvPr/>
        </p:nvSpPr>
        <p:spPr>
          <a:xfrm>
            <a:off x="2701302" y="5296991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533400" y="332656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垂径定理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77771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垂直于弦的直径平分这条弦，并且平分弦所对的两条弧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524000" y="31242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题设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5638800" y="31242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结论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381000" y="4325938"/>
            <a:ext cx="27432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）直径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）垂直于弦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590800" y="4221163"/>
            <a:ext cx="609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7200">
                <a:solidFill>
                  <a:srgbClr val="000000"/>
                </a:solidFill>
                <a:latin typeface="Times New Roman" panose="02020603050405020304" pitchFamily="18" charset="0"/>
              </a:rPr>
              <a:t>｝</a:t>
            </a:r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>
            <a:off x="3429000" y="47244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3905250" y="4006850"/>
            <a:ext cx="14033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9600">
                <a:solidFill>
                  <a:srgbClr val="000000"/>
                </a:solidFill>
                <a:latin typeface="Times New Roman" panose="02020603050405020304" pitchFamily="18" charset="0"/>
              </a:rPr>
              <a:t>｛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4800600" y="3989388"/>
            <a:ext cx="40386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）平分弦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）平分弦所对的优弧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）平分弦所对的劣弧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2638" y="460375"/>
            <a:ext cx="5105400" cy="434975"/>
          </a:xfrm>
        </p:spPr>
        <p:txBody>
          <a:bodyPr/>
          <a:lstStyle/>
          <a:p>
            <a:r>
              <a:rPr lang="zh-CN" altLang="en-US" sz="3700" dirty="0">
                <a:solidFill>
                  <a:srgbClr val="CC0000"/>
                </a:solidFill>
                <a:latin typeface="华文行楷" panose="02010800040101010101" pitchFamily="2" charset="-122"/>
                <a:ea typeface="黑体" panose="02010609060101010101" pitchFamily="49" charset="-122"/>
              </a:rPr>
              <a:t>垂径定理</a:t>
            </a:r>
            <a:r>
              <a:rPr lang="zh-CN" altLang="en-US" sz="3700" dirty="0">
                <a:solidFill>
                  <a:srgbClr val="0000FF"/>
                </a:solidFill>
                <a:latin typeface="隶书" panose="02010509060101010101" pitchFamily="49" charset="-122"/>
                <a:ea typeface="黑体" panose="02010609060101010101" pitchFamily="49" charset="-122"/>
              </a:rPr>
              <a:t>三种语言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00113" y="947738"/>
            <a:ext cx="6551612" cy="6096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定理</a:t>
            </a:r>
            <a:r>
              <a:rPr lang="en-US" altLang="zh-CN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300" b="1" dirty="0">
                <a:latin typeface="Times New Roman" panose="02020603050405020304" pitchFamily="18" charset="0"/>
              </a:rPr>
              <a:t>  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垂直</a:t>
            </a:r>
            <a:r>
              <a:rPr lang="zh-CN" altLang="en-US" sz="3300" b="1" dirty="0">
                <a:latin typeface="Times New Roman" panose="02020603050405020304" pitchFamily="18" charset="0"/>
              </a:rPr>
              <a:t>于弦的</a:t>
            </a:r>
            <a:r>
              <a:rPr lang="zh-CN" altLang="en-US" sz="33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直径</a:t>
            </a:r>
            <a:r>
              <a:rPr lang="zh-CN" altLang="en-US" sz="33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平分弦</a:t>
            </a:r>
            <a:r>
              <a:rPr lang="en-US" altLang="zh-CN" sz="33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,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zh-CN" sz="33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</a:t>
            </a:r>
            <a:r>
              <a:rPr lang="zh-CN" altLang="en-US" sz="33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并且平分弦所对的两条弧</a:t>
            </a:r>
            <a:r>
              <a:rPr lang="en-US" altLang="zh-CN" sz="33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95963" y="2246313"/>
            <a:ext cx="2592387" cy="34401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老师提示</a:t>
            </a:r>
            <a:r>
              <a:rPr lang="en-US" altLang="zh-CN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3000" b="1" dirty="0">
                <a:latin typeface="Times New Roman" panose="02020603050405020304" pitchFamily="18" charset="0"/>
              </a:rPr>
              <a:t>垂径定理是圆中一个重要的结论</a:t>
            </a:r>
            <a:r>
              <a:rPr lang="en-US" altLang="zh-CN" sz="3000" b="1" dirty="0">
                <a:latin typeface="Times New Roman" panose="02020603050405020304" pitchFamily="18" charset="0"/>
              </a:rPr>
              <a:t>,</a:t>
            </a:r>
            <a:r>
              <a:rPr lang="zh-CN" altLang="en-US" sz="3000" b="1" dirty="0">
                <a:latin typeface="Times New Roman" panose="02020603050405020304" pitchFamily="18" charset="0"/>
              </a:rPr>
              <a:t>三种语言要相互转化</a:t>
            </a:r>
            <a:r>
              <a:rPr lang="en-US" altLang="zh-CN" sz="3000" b="1" dirty="0">
                <a:latin typeface="Times New Roman" panose="02020603050405020304" pitchFamily="18" charset="0"/>
              </a:rPr>
              <a:t>,</a:t>
            </a:r>
            <a:r>
              <a:rPr lang="zh-CN" altLang="en-US" sz="3000" b="1" dirty="0">
                <a:latin typeface="Times New Roman" panose="02020603050405020304" pitchFamily="18" charset="0"/>
              </a:rPr>
              <a:t>形成整体</a:t>
            </a:r>
            <a:r>
              <a:rPr lang="en-US" altLang="zh-CN" sz="3000" b="1" dirty="0">
                <a:latin typeface="Times New Roman" panose="02020603050405020304" pitchFamily="18" charset="0"/>
              </a:rPr>
              <a:t>,</a:t>
            </a:r>
            <a:r>
              <a:rPr lang="zh-CN" altLang="en-US" sz="3000" b="1" dirty="0">
                <a:latin typeface="Times New Roman" panose="02020603050405020304" pitchFamily="18" charset="0"/>
              </a:rPr>
              <a:t>才能运用自如</a:t>
            </a:r>
            <a:r>
              <a:rPr lang="en-US" altLang="zh-CN" sz="3000" b="1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6402" name="Group 18"/>
          <p:cNvGrpSpPr/>
          <p:nvPr/>
        </p:nvGrpSpPr>
        <p:grpSpPr bwMode="auto">
          <a:xfrm>
            <a:off x="706438" y="2565400"/>
            <a:ext cx="2209800" cy="2682875"/>
            <a:chOff x="192" y="2352"/>
            <a:chExt cx="1392" cy="1690"/>
          </a:xfrm>
        </p:grpSpPr>
        <p:grpSp>
          <p:nvGrpSpPr>
            <p:cNvPr id="16403" name="Group 19"/>
            <p:cNvGrpSpPr/>
            <p:nvPr/>
          </p:nvGrpSpPr>
          <p:grpSpPr bwMode="auto">
            <a:xfrm>
              <a:off x="300" y="2592"/>
              <a:ext cx="1236" cy="1236"/>
              <a:chOff x="432" y="2592"/>
              <a:chExt cx="1524" cy="1524"/>
            </a:xfrm>
          </p:grpSpPr>
          <p:sp>
            <p:nvSpPr>
              <p:cNvPr id="16404" name="Oval 20"/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1524" cy="152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5" name="Text Box 21"/>
              <p:cNvSpPr txBox="1">
                <a:spLocks noChangeArrowheads="1"/>
              </p:cNvSpPr>
              <p:nvPr/>
            </p:nvSpPr>
            <p:spPr bwMode="auto">
              <a:xfrm>
                <a:off x="1104" y="3168"/>
                <a:ext cx="576" cy="3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>
                    <a:solidFill>
                      <a:srgbClr val="009999"/>
                    </a:solidFill>
                    <a:latin typeface="Tahoma" panose="020B0604030504040204" pitchFamily="34" charset="0"/>
                  </a:rPr>
                  <a:t>●</a:t>
                </a:r>
                <a:r>
                  <a:rPr lang="en-US" altLang="zh-CN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O</a:t>
                </a:r>
                <a:endParaRPr lang="en-US" altLang="zh-CN" sz="100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16406" name="Group 22"/>
            <p:cNvGrpSpPr/>
            <p:nvPr/>
          </p:nvGrpSpPr>
          <p:grpSpPr bwMode="auto">
            <a:xfrm>
              <a:off x="192" y="2640"/>
              <a:ext cx="1392" cy="288"/>
              <a:chOff x="192" y="2640"/>
              <a:chExt cx="1392" cy="288"/>
            </a:xfrm>
          </p:grpSpPr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>
                <a:off x="420" y="2832"/>
                <a:ext cx="9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8" name="Text Box 24"/>
              <p:cNvSpPr txBox="1">
                <a:spLocks noChangeArrowheads="1"/>
              </p:cNvSpPr>
              <p:nvPr/>
            </p:nvSpPr>
            <p:spPr bwMode="auto">
              <a:xfrm>
                <a:off x="192" y="2640"/>
                <a:ext cx="2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16409" name="Text Box 25"/>
              <p:cNvSpPr txBox="1">
                <a:spLocks noChangeArrowheads="1"/>
              </p:cNvSpPr>
              <p:nvPr/>
            </p:nvSpPr>
            <p:spPr bwMode="auto">
              <a:xfrm>
                <a:off x="1392" y="2640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B</a:t>
                </a:r>
              </a:p>
            </p:txBody>
          </p:sp>
        </p:grpSp>
        <p:grpSp>
          <p:nvGrpSpPr>
            <p:cNvPr id="16410" name="Group 26"/>
            <p:cNvGrpSpPr/>
            <p:nvPr/>
          </p:nvGrpSpPr>
          <p:grpSpPr bwMode="auto">
            <a:xfrm>
              <a:off x="588" y="2352"/>
              <a:ext cx="516" cy="1690"/>
              <a:chOff x="588" y="2352"/>
              <a:chExt cx="516" cy="1690"/>
            </a:xfrm>
          </p:grpSpPr>
          <p:sp>
            <p:nvSpPr>
              <p:cNvPr id="16411" name="Line 27"/>
              <p:cNvSpPr>
                <a:spLocks noChangeShapeType="1"/>
              </p:cNvSpPr>
              <p:nvPr/>
            </p:nvSpPr>
            <p:spPr bwMode="auto">
              <a:xfrm>
                <a:off x="936" y="2580"/>
                <a:ext cx="0" cy="12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12" name="Text Box 28"/>
              <p:cNvSpPr txBox="1">
                <a:spLocks noChangeArrowheads="1"/>
              </p:cNvSpPr>
              <p:nvPr/>
            </p:nvSpPr>
            <p:spPr bwMode="auto">
              <a:xfrm>
                <a:off x="816" y="2352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C</a:t>
                </a:r>
              </a:p>
            </p:txBody>
          </p:sp>
          <p:sp>
            <p:nvSpPr>
              <p:cNvPr id="16413" name="Text Box 29"/>
              <p:cNvSpPr txBox="1">
                <a:spLocks noChangeArrowheads="1"/>
              </p:cNvSpPr>
              <p:nvPr/>
            </p:nvSpPr>
            <p:spPr bwMode="auto">
              <a:xfrm>
                <a:off x="816" y="3792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16414" name="Text Box 30"/>
              <p:cNvSpPr txBox="1">
                <a:spLocks noChangeArrowheads="1"/>
              </p:cNvSpPr>
              <p:nvPr/>
            </p:nvSpPr>
            <p:spPr bwMode="auto">
              <a:xfrm>
                <a:off x="588" y="2784"/>
                <a:ext cx="46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M└</a:t>
                </a:r>
              </a:p>
            </p:txBody>
          </p:sp>
        </p:grpSp>
      </p:grp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819525" y="24765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CD⊥AB,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354263" y="1989138"/>
            <a:ext cx="365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如图∵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是直径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514725" y="30099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∴AM=BM,</a:t>
            </a:r>
          </a:p>
        </p:txBody>
      </p:sp>
      <p:grpSp>
        <p:nvGrpSpPr>
          <p:cNvPr id="16418" name="Group 34"/>
          <p:cNvGrpSpPr/>
          <p:nvPr/>
        </p:nvGrpSpPr>
        <p:grpSpPr bwMode="auto">
          <a:xfrm>
            <a:off x="3667125" y="3543300"/>
            <a:ext cx="1828800" cy="685800"/>
            <a:chOff x="4464" y="3120"/>
            <a:chExt cx="1008" cy="432"/>
          </a:xfrm>
        </p:grpSpPr>
        <p:sp>
          <p:nvSpPr>
            <p:cNvPr id="16419" name="Text Box 35"/>
            <p:cNvSpPr txBox="1">
              <a:spLocks noChangeArrowheads="1"/>
            </p:cNvSpPr>
            <p:nvPr/>
          </p:nvSpPr>
          <p:spPr bwMode="auto">
            <a:xfrm>
              <a:off x="4696" y="3120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6420" name="Text Box 36"/>
            <p:cNvSpPr txBox="1">
              <a:spLocks noChangeArrowheads="1"/>
            </p:cNvSpPr>
            <p:nvPr/>
          </p:nvSpPr>
          <p:spPr bwMode="auto">
            <a:xfrm>
              <a:off x="5072" y="3120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6421" name="Text Box 37"/>
            <p:cNvSpPr txBox="1">
              <a:spLocks noChangeArrowheads="1"/>
            </p:cNvSpPr>
            <p:nvPr/>
          </p:nvSpPr>
          <p:spPr bwMode="auto">
            <a:xfrm>
              <a:off x="4464" y="3264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AC =BC,</a:t>
              </a:r>
              <a:endParaRPr lang="en-US" altLang="zh-CN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16422" name="Group 38"/>
          <p:cNvGrpSpPr/>
          <p:nvPr/>
        </p:nvGrpSpPr>
        <p:grpSpPr bwMode="auto">
          <a:xfrm>
            <a:off x="3708400" y="4076700"/>
            <a:ext cx="1752600" cy="731838"/>
            <a:chOff x="4464" y="3475"/>
            <a:chExt cx="1008" cy="461"/>
          </a:xfrm>
        </p:grpSpPr>
        <p:sp>
          <p:nvSpPr>
            <p:cNvPr id="16423" name="Text Box 39"/>
            <p:cNvSpPr txBox="1">
              <a:spLocks noChangeArrowheads="1"/>
            </p:cNvSpPr>
            <p:nvPr/>
          </p:nvSpPr>
          <p:spPr bwMode="auto">
            <a:xfrm>
              <a:off x="4696" y="3504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6424" name="Text Box 40"/>
            <p:cNvSpPr txBox="1">
              <a:spLocks noChangeArrowheads="1"/>
            </p:cNvSpPr>
            <p:nvPr/>
          </p:nvSpPr>
          <p:spPr bwMode="auto">
            <a:xfrm>
              <a:off x="5080" y="3475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6425" name="Text Box 41"/>
            <p:cNvSpPr txBox="1">
              <a:spLocks noChangeArrowheads="1"/>
            </p:cNvSpPr>
            <p:nvPr/>
          </p:nvSpPr>
          <p:spPr bwMode="auto">
            <a:xfrm>
              <a:off x="4464" y="3648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AD=BD.</a:t>
              </a:r>
              <a:endParaRPr lang="en-US" altLang="zh-CN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  <p:bldP spid="16415" grpId="0" autoUpdateAnimBg="0"/>
      <p:bldP spid="16416" grpId="0" autoUpdateAnimBg="0"/>
      <p:bldP spid="164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075" y="1439863"/>
            <a:ext cx="2408238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9650" y="4140200"/>
            <a:ext cx="2344738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4750" y="4356100"/>
            <a:ext cx="23590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75038" y="1712913"/>
            <a:ext cx="2520950" cy="248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1413" y="1689100"/>
            <a:ext cx="2439987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2650" y="4348163"/>
            <a:ext cx="228282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755576" y="333375"/>
            <a:ext cx="7776864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>
                        <a:gamma/>
                        <a:shade val="46275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在下列图形中，你能否利用垂径定理找到相等的线段或相等的圆弧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79512" y="1127125"/>
            <a:ext cx="547260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如图，已知在⊙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中，弦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的长为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厘米，圆心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到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的距离为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厘米，求⊙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的半径。</a:t>
            </a: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 flipV="1">
            <a:off x="7086600" y="16764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 flipV="1">
            <a:off x="6019800" y="1676400"/>
            <a:ext cx="1066800" cy="5334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934200" y="1233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grpSp>
        <p:nvGrpSpPr>
          <p:cNvPr id="43014" name="Group 6"/>
          <p:cNvGrpSpPr/>
          <p:nvPr/>
        </p:nvGrpSpPr>
        <p:grpSpPr bwMode="auto">
          <a:xfrm>
            <a:off x="5562600" y="1066800"/>
            <a:ext cx="2971800" cy="2362200"/>
            <a:chOff x="3504" y="672"/>
            <a:chExt cx="1872" cy="1488"/>
          </a:xfrm>
        </p:grpSpPr>
        <p:sp>
          <p:nvSpPr>
            <p:cNvPr id="43015" name="Oval 7"/>
            <p:cNvSpPr>
              <a:spLocks noChangeArrowheads="1"/>
            </p:cNvSpPr>
            <p:nvPr/>
          </p:nvSpPr>
          <p:spPr bwMode="auto">
            <a:xfrm>
              <a:off x="3696" y="672"/>
              <a:ext cx="1488" cy="14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792" y="1056"/>
              <a:ext cx="12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4368" y="1056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4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3504" y="873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5088" y="873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4368" y="1353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83307" y="3470275"/>
            <a:ext cx="746760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解：连结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OA.   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过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作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OE⊥AB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，垂足为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E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，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OE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厘米，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AE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BE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。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∵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8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厘米          ∴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AE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厘米 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在</a:t>
            </a:r>
            <a:r>
              <a:rPr kumimoji="1" lang="en-US" altLang="zh-CN" sz="2800" b="1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Rt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△AOE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中，根据勾股定理有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OA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厘米      ∴⊙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的半径为</a:t>
            </a:r>
            <a:r>
              <a:rPr kumimoji="1"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厘米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416421" y="145493"/>
            <a:ext cx="3482457" cy="825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典例精讲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2" grpId="0" animBg="1"/>
      <p:bldP spid="43013" grpId="0" autoUpdateAnimBg="0"/>
      <p:bldP spid="430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007350" cy="216058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已知：如图，⊙</a:t>
            </a:r>
            <a:r>
              <a:rPr lang="en-US" altLang="zh-CN" b="1" dirty="0">
                <a:latin typeface="Times New Roman" panose="02020603050405020304" pitchFamily="18" charset="0"/>
              </a:rPr>
              <a:t>O </a:t>
            </a:r>
            <a:r>
              <a:rPr lang="zh-CN" altLang="en-US" b="1" dirty="0">
                <a:latin typeface="Times New Roman" panose="02020603050405020304" pitchFamily="18" charset="0"/>
              </a:rPr>
              <a:t>中， </a:t>
            </a:r>
            <a:r>
              <a:rPr lang="en-US" altLang="zh-CN" b="1" dirty="0">
                <a:latin typeface="Times New Roman" panose="02020603050405020304" pitchFamily="18" charset="0"/>
              </a:rPr>
              <a:t>AB</a:t>
            </a:r>
            <a:r>
              <a:rPr lang="zh-CN" altLang="en-US" b="1" dirty="0">
                <a:latin typeface="Times New Roman" panose="02020603050405020304" pitchFamily="18" charset="0"/>
              </a:rPr>
              <a:t>为 弦，</a:t>
            </a:r>
            <a:r>
              <a:rPr lang="en-US" altLang="zh-CN" b="1" dirty="0">
                <a:latin typeface="Times New Roman" panose="02020603050405020304" pitchFamily="18" charset="0"/>
              </a:rPr>
              <a:t>C </a:t>
            </a:r>
            <a:r>
              <a:rPr lang="zh-CN" altLang="en-US" b="1" dirty="0">
                <a:latin typeface="Times New Roman" panose="02020603050405020304" pitchFamily="18" charset="0"/>
              </a:rPr>
              <a:t>为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弧</a:t>
            </a:r>
            <a:r>
              <a:rPr lang="en-US" altLang="zh-CN" b="1" dirty="0">
                <a:latin typeface="Times New Roman" panose="02020603050405020304" pitchFamily="18" charset="0"/>
              </a:rPr>
              <a:t>AB </a:t>
            </a:r>
            <a:r>
              <a:rPr lang="zh-CN" altLang="en-US" b="1" dirty="0">
                <a:latin typeface="Times New Roman" panose="02020603050405020304" pitchFamily="18" charset="0"/>
              </a:rPr>
              <a:t>的中点，</a:t>
            </a:r>
            <a:r>
              <a:rPr lang="en-US" altLang="zh-CN" b="1" dirty="0">
                <a:latin typeface="Times New Roman" panose="02020603050405020304" pitchFamily="18" charset="0"/>
              </a:rPr>
              <a:t>OC</a:t>
            </a:r>
            <a:r>
              <a:rPr lang="zh-CN" altLang="en-US" b="1" dirty="0">
                <a:latin typeface="Times New Roman" panose="02020603050405020304" pitchFamily="18" charset="0"/>
              </a:rPr>
              <a:t>交</a:t>
            </a:r>
            <a:r>
              <a:rPr lang="en-US" altLang="zh-CN" b="1" dirty="0">
                <a:latin typeface="Times New Roman" panose="02020603050405020304" pitchFamily="18" charset="0"/>
              </a:rPr>
              <a:t>AB </a:t>
            </a:r>
            <a:r>
              <a:rPr lang="zh-CN" altLang="en-US" b="1" dirty="0">
                <a:latin typeface="Times New Roman" panose="02020603050405020304" pitchFamily="18" charset="0"/>
              </a:rPr>
              <a:t>于</a:t>
            </a:r>
            <a:r>
              <a:rPr lang="en-US" altLang="zh-CN" b="1" dirty="0">
                <a:latin typeface="Times New Roman" panose="02020603050405020304" pitchFamily="18" charset="0"/>
              </a:rPr>
              <a:t>D </a:t>
            </a:r>
            <a:r>
              <a:rPr lang="zh-CN" altLang="en-US" b="1" dirty="0">
                <a:latin typeface="Times New Roman" panose="02020603050405020304" pitchFamily="18" charset="0"/>
              </a:rPr>
              <a:t>，</a:t>
            </a:r>
            <a:r>
              <a:rPr lang="en-US" altLang="zh-CN" b="1" dirty="0">
                <a:latin typeface="Times New Roman" panose="02020603050405020304" pitchFamily="18" charset="0"/>
              </a:rPr>
              <a:t>AB = 6cm </a:t>
            </a:r>
            <a:r>
              <a:rPr lang="zh-CN" altLang="en-US" b="1" dirty="0"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CD = 1cm. </a:t>
            </a:r>
            <a:r>
              <a:rPr lang="zh-CN" altLang="en-US" b="1" dirty="0">
                <a:latin typeface="Times New Roman" panose="02020603050405020304" pitchFamily="18" charset="0"/>
              </a:rPr>
              <a:t>求⊙</a:t>
            </a:r>
            <a:r>
              <a:rPr lang="en-US" altLang="zh-CN" b="1" dirty="0">
                <a:latin typeface="Times New Roman" panose="02020603050405020304" pitchFamily="18" charset="0"/>
              </a:rPr>
              <a:t>O </a:t>
            </a:r>
            <a:r>
              <a:rPr lang="zh-CN" altLang="en-US" b="1" dirty="0">
                <a:latin typeface="Times New Roman" panose="02020603050405020304" pitchFamily="18" charset="0"/>
              </a:rPr>
              <a:t>的半径</a:t>
            </a:r>
            <a:r>
              <a:rPr lang="en-US" altLang="zh-CN" b="1" dirty="0">
                <a:latin typeface="Times New Roman" panose="02020603050405020304" pitchFamily="18" charset="0"/>
              </a:rPr>
              <a:t>OA.</a:t>
            </a:r>
          </a:p>
        </p:txBody>
      </p:sp>
      <p:pic>
        <p:nvPicPr>
          <p:cNvPr id="149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8362" y="3544888"/>
            <a:ext cx="3195638" cy="3313112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11188" y="404813"/>
            <a:ext cx="56308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   </a:t>
            </a:r>
            <a:r>
              <a:rPr lang="zh-CN" altLang="en-US" sz="440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做一做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2438400" y="419100"/>
            <a:ext cx="3733800" cy="3733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66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cxnSp>
        <p:nvCxnSpPr>
          <p:cNvPr id="117763" name="AutoShape 3"/>
          <p:cNvCxnSpPr>
            <a:cxnSpLocks noChangeShapeType="1"/>
            <a:stCxn id="117762" idx="3"/>
            <a:endCxn id="117762" idx="5"/>
          </p:cNvCxnSpPr>
          <p:nvPr/>
        </p:nvCxnSpPr>
        <p:spPr bwMode="auto">
          <a:xfrm>
            <a:off x="2984500" y="3616325"/>
            <a:ext cx="2641600" cy="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764" name="AutoShape 4"/>
          <p:cNvCxnSpPr>
            <a:cxnSpLocks noChangeShapeType="1"/>
            <a:stCxn id="117762" idx="0"/>
            <a:endCxn id="117762" idx="4"/>
          </p:cNvCxnSpPr>
          <p:nvPr/>
        </p:nvCxnSpPr>
        <p:spPr bwMode="auto">
          <a:xfrm>
            <a:off x="4305300" y="409575"/>
            <a:ext cx="0" cy="375285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765" name="AutoShape 5"/>
          <p:cNvSpPr>
            <a:spLocks noChangeArrowheads="1"/>
          </p:cNvSpPr>
          <p:nvPr/>
        </p:nvSpPr>
        <p:spPr bwMode="auto">
          <a:xfrm>
            <a:off x="4267200" y="22479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114800" y="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419600" y="19431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25527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924300" y="32385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5715000" y="35433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4038600" y="4114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17772" name="Rectangle 12"/>
          <p:cNvSpPr>
            <a:spLocks noChangeAspect="1" noChangeArrowheads="1"/>
          </p:cNvSpPr>
          <p:nvPr/>
        </p:nvSpPr>
        <p:spPr bwMode="auto">
          <a:xfrm>
            <a:off x="4305300" y="3505200"/>
            <a:ext cx="76200" cy="762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flipV="1">
            <a:off x="3009900" y="2286000"/>
            <a:ext cx="1295400" cy="129540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>
            <a:off x="4305300" y="2286000"/>
            <a:ext cx="1295400" cy="129540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533400" y="5029200"/>
            <a:ext cx="3886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①</a:t>
            </a:r>
            <a:r>
              <a:rPr kumimoji="1" lang="zh-CN" altLang="en-US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直线</a:t>
            </a:r>
            <a:r>
              <a:rPr kumimoji="1" lang="en-US" altLang="zh-CN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MN</a:t>
            </a:r>
            <a:r>
              <a:rPr kumimoji="1" lang="zh-CN" altLang="en-US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过圆心</a:t>
            </a:r>
            <a:r>
              <a:rPr kumimoji="1" lang="zh-CN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③ </a:t>
            </a:r>
            <a:r>
              <a:rPr kumimoji="1" lang="en-US" altLang="zh-CN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AC=BC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3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7776" name="AutoShape 16"/>
          <p:cNvSpPr>
            <a:spLocks noChangeArrowheads="1"/>
          </p:cNvSpPr>
          <p:nvPr/>
        </p:nvSpPr>
        <p:spPr bwMode="auto">
          <a:xfrm>
            <a:off x="4419600" y="5334000"/>
            <a:ext cx="533400" cy="381000"/>
          </a:xfrm>
          <a:prstGeom prst="rightArrow">
            <a:avLst>
              <a:gd name="adj1" fmla="val 39167"/>
              <a:gd name="adj2" fmla="val 5124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77" name="AutoShape 17"/>
          <p:cNvSpPr/>
          <p:nvPr/>
        </p:nvSpPr>
        <p:spPr bwMode="auto">
          <a:xfrm>
            <a:off x="5029200" y="4724400"/>
            <a:ext cx="304800" cy="1524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78" name="AutoShape 18"/>
          <p:cNvSpPr/>
          <p:nvPr/>
        </p:nvSpPr>
        <p:spPr bwMode="auto">
          <a:xfrm>
            <a:off x="4114800" y="51816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5334000" y="4648200"/>
            <a:ext cx="2895600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②</a:t>
            </a:r>
            <a:r>
              <a:rPr kumimoji="1"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MN⊥AB</a:t>
            </a:r>
          </a:p>
          <a:p>
            <a:pPr algn="ctr"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kumimoji="1" lang="en-US" altLang="zh-CN" sz="36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5334000" y="5210175"/>
            <a:ext cx="3733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④</a:t>
            </a:r>
            <a:r>
              <a:rPr kumimoji="1" lang="zh-CN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弧</a:t>
            </a:r>
            <a:r>
              <a:rPr kumimoji="1"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AM=</a:t>
            </a:r>
            <a:r>
              <a:rPr kumimoji="1" lang="zh-CN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弧</a:t>
            </a:r>
            <a:r>
              <a:rPr kumimoji="1"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BM</a:t>
            </a:r>
            <a:r>
              <a:rPr kumimoji="1" lang="en-US" altLang="zh-CN" sz="3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⑤</a:t>
            </a:r>
            <a:r>
              <a:rPr kumimoji="1" lang="zh-CN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弧</a:t>
            </a:r>
            <a:r>
              <a:rPr kumimoji="1"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AN=</a:t>
            </a:r>
            <a:r>
              <a:rPr kumimoji="1" lang="zh-CN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弧</a:t>
            </a:r>
            <a:r>
              <a:rPr kumimoji="1"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BN</a:t>
            </a:r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685800" y="4191000"/>
            <a:ext cx="2373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探索一</a:t>
            </a: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4991100" y="4144963"/>
            <a:ext cx="2244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结论</a:t>
            </a: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2" grpId="0" animBg="1"/>
      <p:bldP spid="117773" grpId="0" animBg="1"/>
      <p:bldP spid="117774" grpId="0" animBg="1"/>
      <p:bldP spid="117777" grpId="0" animBg="1"/>
      <p:bldP spid="117779" grpId="0" autoUpdateAnimBg="0"/>
      <p:bldP spid="1177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Oval 2"/>
          <p:cNvSpPr>
            <a:spLocks noChangeArrowheads="1"/>
          </p:cNvSpPr>
          <p:nvPr/>
        </p:nvSpPr>
        <p:spPr bwMode="auto">
          <a:xfrm>
            <a:off x="5021263" y="2095500"/>
            <a:ext cx="3733800" cy="3733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66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cxnSp>
        <p:nvCxnSpPr>
          <p:cNvPr id="119811" name="AutoShape 3"/>
          <p:cNvCxnSpPr>
            <a:cxnSpLocks noChangeShapeType="1"/>
            <a:stCxn id="119810" idx="0"/>
            <a:endCxn id="119810" idx="4"/>
          </p:cNvCxnSpPr>
          <p:nvPr/>
        </p:nvCxnSpPr>
        <p:spPr bwMode="auto">
          <a:xfrm>
            <a:off x="6888163" y="2085975"/>
            <a:ext cx="0" cy="3752850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6202363" y="39624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6507163" y="3962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211763" y="2286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8183563" y="5181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6659563" y="1676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6659563" y="5791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cxnSp>
        <p:nvCxnSpPr>
          <p:cNvPr id="119818" name="AutoShape 10"/>
          <p:cNvCxnSpPr>
            <a:cxnSpLocks noChangeShapeType="1"/>
          </p:cNvCxnSpPr>
          <p:nvPr/>
        </p:nvCxnSpPr>
        <p:spPr bwMode="auto">
          <a:xfrm flipH="1" flipV="1">
            <a:off x="5554663" y="2632075"/>
            <a:ext cx="2641600" cy="266065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228600" y="3103563"/>
            <a:ext cx="4343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230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5280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04330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一个圆的任意两条</a:t>
            </a:r>
            <a:r>
              <a:rPr lang="zh-CN" altLang="en-US" sz="3600" b="1" dirty="0">
                <a:solidFill>
                  <a:srgbClr val="FF3300"/>
                </a:solidFill>
                <a:ea typeface="楷体_GB2312" pitchFamily="49" charset="-122"/>
              </a:rPr>
              <a:t>直径总是互相平分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zh-CN" altLang="en-US" sz="3600" b="1" dirty="0">
                <a:solidFill>
                  <a:srgbClr val="FF3300"/>
                </a:solidFill>
                <a:ea typeface="楷体_GB2312" pitchFamily="49" charset="-122"/>
              </a:rPr>
              <a:t>但是它们不一定互相垂直。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因此这里的弦如果是直径，结论就不一定成立</a:t>
            </a:r>
            <a:r>
              <a:rPr lang="zh-CN" altLang="en-US" sz="3600" b="1" dirty="0" smtClean="0">
                <a:solidFill>
                  <a:srgbClr val="000000"/>
                </a:solidFill>
                <a:ea typeface="楷体_GB2312" pitchFamily="49" charset="-122"/>
              </a:rPr>
              <a:t>。</a:t>
            </a:r>
            <a:endParaRPr lang="zh-CN" altLang="en-US" sz="3600" b="1" dirty="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304800" y="685800"/>
            <a:ext cx="5181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5280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04330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3333FF"/>
                </a:solidFill>
                <a:ea typeface="黑体" panose="02010609060101010101" pitchFamily="49" charset="-122"/>
              </a:rPr>
              <a:t>推论			           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3333FF"/>
                </a:solidFill>
                <a:ea typeface="黑体" panose="02010609060101010101" pitchFamily="49" charset="-122"/>
              </a:rPr>
              <a:t>平分弦</a:t>
            </a:r>
            <a:r>
              <a:rPr lang="zh-CN" altLang="en-US" sz="3200" b="1" dirty="0">
                <a:solidFill>
                  <a:srgbClr val="FF3300"/>
                </a:solidFill>
                <a:ea typeface="黑体" panose="02010609060101010101" pitchFamily="49" charset="-122"/>
              </a:rPr>
              <a:t>（不是直径）</a:t>
            </a:r>
            <a:r>
              <a:rPr lang="zh-CN" altLang="en-US" sz="3200" b="1" dirty="0">
                <a:solidFill>
                  <a:srgbClr val="3333FF"/>
                </a:solidFill>
                <a:ea typeface="黑体" panose="02010609060101010101" pitchFamily="49" charset="-122"/>
              </a:rPr>
              <a:t>的直径垂直于弦，并且平分弦所对的两条弧。</a:t>
            </a:r>
          </a:p>
        </p:txBody>
      </p:sp>
      <p:cxnSp>
        <p:nvCxnSpPr>
          <p:cNvPr id="119821" name="AutoShape 13"/>
          <p:cNvCxnSpPr>
            <a:cxnSpLocks noChangeShapeType="1"/>
          </p:cNvCxnSpPr>
          <p:nvPr/>
        </p:nvCxnSpPr>
        <p:spPr bwMode="auto">
          <a:xfrm>
            <a:off x="5002213" y="3962400"/>
            <a:ext cx="3752850" cy="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4648200" y="3733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8739188" y="37338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19824" name="Rectangle 16"/>
          <p:cNvSpPr>
            <a:spLocks noChangeAspect="1" noChangeArrowheads="1"/>
          </p:cNvSpPr>
          <p:nvPr/>
        </p:nvSpPr>
        <p:spPr bwMode="auto">
          <a:xfrm>
            <a:off x="6926263" y="3810000"/>
            <a:ext cx="152400" cy="152400"/>
          </a:xfrm>
          <a:prstGeom prst="rect">
            <a:avLst/>
          </a:prstGeom>
          <a:solidFill>
            <a:schemeClr val="bg1">
              <a:alpha val="50000"/>
            </a:schemeClr>
          </a:solidFill>
          <a:ln w="28575">
            <a:solidFill>
              <a:srgbClr val="FF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1" name="Picture 11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2" name="Picture 12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73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6400800"/>
            <a:ext cx="598488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692696"/>
            <a:ext cx="6142038" cy="673100"/>
          </a:xfrm>
        </p:spPr>
        <p:txBody>
          <a:bodyPr/>
          <a:lstStyle/>
          <a:p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挑战自我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画一画</a:t>
            </a:r>
          </a:p>
        </p:txBody>
      </p:sp>
      <p:sp>
        <p:nvSpPr>
          <p:cNvPr id="92175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876425"/>
            <a:ext cx="7948612" cy="1095375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zh-CN" altLang="en-US" b="1" dirty="0">
                <a:latin typeface="宋体" panose="02010600030101010101" pitchFamily="2" charset="-122"/>
              </a:rPr>
              <a:t>如图</a:t>
            </a:r>
            <a:r>
              <a:rPr lang="en-US" altLang="zh-CN" b="1" dirty="0">
                <a:latin typeface="宋体" panose="02010600030101010101" pitchFamily="2" charset="-122"/>
              </a:rPr>
              <a:t>,M</a:t>
            </a:r>
            <a:r>
              <a:rPr lang="zh-CN" altLang="en-US" b="1" dirty="0">
                <a:latin typeface="宋体" panose="02010600030101010101" pitchFamily="2" charset="-122"/>
              </a:rPr>
              <a:t>为⊙</a:t>
            </a:r>
            <a:r>
              <a:rPr lang="en-US" altLang="zh-CN" b="1" dirty="0">
                <a:latin typeface="宋体" panose="02010600030101010101" pitchFamily="2" charset="-122"/>
              </a:rPr>
              <a:t>O</a:t>
            </a:r>
            <a:r>
              <a:rPr lang="zh-CN" altLang="en-US" b="1" dirty="0">
                <a:latin typeface="宋体" panose="02010600030101010101" pitchFamily="2" charset="-122"/>
              </a:rPr>
              <a:t>内的一点</a:t>
            </a:r>
            <a:r>
              <a:rPr lang="en-US" altLang="zh-CN" b="1" dirty="0">
                <a:latin typeface="宋体" panose="02010600030101010101" pitchFamily="2" charset="-122"/>
              </a:rPr>
              <a:t>,</a:t>
            </a:r>
            <a:r>
              <a:rPr lang="zh-CN" altLang="en-US" b="1" dirty="0">
                <a:latin typeface="宋体" panose="02010600030101010101" pitchFamily="2" charset="-122"/>
              </a:rPr>
              <a:t>利用尺规作一条弦</a:t>
            </a:r>
            <a:r>
              <a:rPr lang="en-US" altLang="zh-CN" b="1" dirty="0">
                <a:latin typeface="宋体" panose="02010600030101010101" pitchFamily="2" charset="-122"/>
              </a:rPr>
              <a:t>AB,</a:t>
            </a:r>
            <a:r>
              <a:rPr lang="zh-CN" altLang="en-US" b="1" dirty="0">
                <a:latin typeface="宋体" panose="02010600030101010101" pitchFamily="2" charset="-122"/>
              </a:rPr>
              <a:t>使</a:t>
            </a:r>
            <a:r>
              <a:rPr lang="en-US" altLang="zh-CN" b="1" dirty="0">
                <a:latin typeface="宋体" panose="02010600030101010101" pitchFamily="2" charset="-122"/>
              </a:rPr>
              <a:t>AB</a:t>
            </a:r>
            <a:r>
              <a:rPr lang="zh-CN" altLang="en-US" b="1" dirty="0">
                <a:latin typeface="宋体" panose="02010600030101010101" pitchFamily="2" charset="-122"/>
              </a:rPr>
              <a:t>过点</a:t>
            </a:r>
            <a:r>
              <a:rPr lang="en-US" altLang="zh-CN" b="1" dirty="0">
                <a:latin typeface="宋体" panose="02010600030101010101" pitchFamily="2" charset="-122"/>
              </a:rPr>
              <a:t>M.</a:t>
            </a:r>
            <a:r>
              <a:rPr lang="zh-CN" altLang="en-US" b="1" dirty="0">
                <a:latin typeface="宋体" panose="02010600030101010101" pitchFamily="2" charset="-122"/>
              </a:rPr>
              <a:t>并且</a:t>
            </a:r>
            <a:r>
              <a:rPr lang="en-US" altLang="zh-CN" b="1" dirty="0">
                <a:latin typeface="宋体" panose="02010600030101010101" pitchFamily="2" charset="-122"/>
              </a:rPr>
              <a:t>AM=BM.</a:t>
            </a:r>
          </a:p>
        </p:txBody>
      </p:sp>
      <p:grpSp>
        <p:nvGrpSpPr>
          <p:cNvPr id="92176" name="Group 16"/>
          <p:cNvGrpSpPr/>
          <p:nvPr/>
        </p:nvGrpSpPr>
        <p:grpSpPr bwMode="auto">
          <a:xfrm>
            <a:off x="762000" y="3657600"/>
            <a:ext cx="1962150" cy="1962150"/>
            <a:chOff x="684" y="2592"/>
            <a:chExt cx="1236" cy="1236"/>
          </a:xfrm>
        </p:grpSpPr>
        <p:grpSp>
          <p:nvGrpSpPr>
            <p:cNvPr id="92177" name="Group 17"/>
            <p:cNvGrpSpPr/>
            <p:nvPr/>
          </p:nvGrpSpPr>
          <p:grpSpPr bwMode="auto">
            <a:xfrm>
              <a:off x="684" y="2592"/>
              <a:ext cx="1236" cy="1236"/>
              <a:chOff x="432" y="2592"/>
              <a:chExt cx="1524" cy="1524"/>
            </a:xfrm>
          </p:grpSpPr>
          <p:sp>
            <p:nvSpPr>
              <p:cNvPr id="92178" name="Oval 18"/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1524" cy="152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179" name="Text Box 19"/>
              <p:cNvSpPr txBox="1">
                <a:spLocks noChangeArrowheads="1"/>
              </p:cNvSpPr>
              <p:nvPr/>
            </p:nvSpPr>
            <p:spPr bwMode="auto">
              <a:xfrm>
                <a:off x="1104" y="3168"/>
                <a:ext cx="576" cy="3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>
                    <a:solidFill>
                      <a:srgbClr val="CC0000"/>
                    </a:solidFill>
                    <a:latin typeface="Tahoma" panose="020B0604030504040204" pitchFamily="34" charset="0"/>
                  </a:rPr>
                  <a:t>●</a:t>
                </a:r>
                <a:r>
                  <a:rPr lang="en-US" altLang="zh-CN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O</a:t>
                </a:r>
                <a:endParaRPr lang="en-US" altLang="zh-CN" sz="100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92180" name="Text Box 20"/>
            <p:cNvSpPr txBox="1">
              <a:spLocks noChangeArrowheads="1"/>
            </p:cNvSpPr>
            <p:nvPr/>
          </p:nvSpPr>
          <p:spPr bwMode="auto">
            <a:xfrm>
              <a:off x="1248" y="278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1000" b="1">
                  <a:solidFill>
                    <a:srgbClr val="000000"/>
                  </a:solidFill>
                  <a:latin typeface="Tahoma" panose="020B0604030504040204" pitchFamily="34" charset="0"/>
                </a:rPr>
                <a:t>●</a:t>
              </a:r>
              <a:r>
                <a:rPr kumimoji="1" lang="en-US" altLang="zh-CN" sz="2400" b="1">
                  <a:solidFill>
                    <a:srgbClr val="000000"/>
                  </a:solidFill>
                  <a:latin typeface="Tahoma" panose="020B0604030504040204" pitchFamily="34" charset="0"/>
                </a:rPr>
                <a:t>M</a:t>
              </a:r>
            </a:p>
          </p:txBody>
        </p:sp>
      </p:grp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2" cstate="email">
            <a:lum bright="42000" contrast="-60000"/>
          </a:blip>
          <a:srcRect/>
          <a:stretch>
            <a:fillRect/>
          </a:stretch>
        </p:blipFill>
        <p:spPr bwMode="auto">
          <a:xfrm>
            <a:off x="304800" y="228600"/>
            <a:ext cx="16033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511175" y="40481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判断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0" y="17002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⑴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垂直于弦的直线平分弦，并且平分弦所对的弧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)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0" y="25654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⑵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弦所对的两弧中点的连线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垂直于弦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并且经过圆心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)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40481" y="3514726"/>
            <a:ext cx="8355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⑶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圆的不与直径垂直的弦必不被这条直径平分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  )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40481" y="450215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⑷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平分弦的直径垂直于弦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并且平分弦所对的两条弧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     )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94456" y="5413375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⑸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圆内两条非直径的弦不能互相平分（         ）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7667625" y="170021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6443663" y="5445125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7570788" y="3533776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8278813" y="45085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8243888" y="2565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04463" name="Rectangle 15"/>
          <p:cNvSpPr>
            <a:spLocks noChangeArrowheads="1"/>
          </p:cNvSpPr>
          <p:nvPr/>
        </p:nvSpPr>
        <p:spPr bwMode="auto">
          <a:xfrm>
            <a:off x="1908175" y="333375"/>
            <a:ext cx="56308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当堂达标   </a:t>
            </a:r>
            <a:r>
              <a:rPr lang="zh-CN" alt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填一填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 autoUpdateAnimBg="0"/>
      <p:bldP spid="104454" grpId="0" autoUpdateAnimBg="0"/>
      <p:bldP spid="104455" grpId="0" autoUpdateAnimBg="0"/>
      <p:bldP spid="104456" grpId="0" autoUpdateAnimBg="0"/>
      <p:bldP spid="104457" grpId="0" autoUpdateAnimBg="0"/>
      <p:bldP spid="104458" grpId="0" autoUpdateAnimBg="0"/>
      <p:bldP spid="104459" grpId="0" autoUpdateAnimBg="0"/>
      <p:bldP spid="104460" grpId="0" autoUpdateAnimBg="0"/>
      <p:bldP spid="104461" grpId="0" autoUpdateAnimBg="0"/>
      <p:bldP spid="10446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9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84784"/>
            <a:ext cx="8308975" cy="216058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3</a:t>
            </a:r>
            <a:r>
              <a:rPr lang="zh-CN" altLang="en-US" b="1" dirty="0">
                <a:latin typeface="Times New Roman" panose="02020603050405020304" pitchFamily="18" charset="0"/>
              </a:rPr>
              <a:t>、已知：如图，⊙</a:t>
            </a:r>
            <a:r>
              <a:rPr lang="en-US" altLang="zh-CN" b="1" dirty="0">
                <a:latin typeface="Times New Roman" panose="02020603050405020304" pitchFamily="18" charset="0"/>
              </a:rPr>
              <a:t>O </a:t>
            </a:r>
            <a:r>
              <a:rPr lang="zh-CN" altLang="en-US" b="1" dirty="0">
                <a:latin typeface="Times New Roman" panose="02020603050405020304" pitchFamily="18" charset="0"/>
              </a:rPr>
              <a:t>中</a:t>
            </a:r>
            <a:r>
              <a:rPr lang="zh-CN" altLang="en-US" b="1" dirty="0" smtClean="0">
                <a:latin typeface="Times New Roman" panose="02020603050405020304" pitchFamily="18" charset="0"/>
              </a:rPr>
              <a:t>，</a:t>
            </a:r>
            <a:r>
              <a:rPr lang="en-US" altLang="zh-CN" b="1" dirty="0" smtClean="0">
                <a:latin typeface="Times New Roman" panose="02020603050405020304" pitchFamily="18" charset="0"/>
              </a:rPr>
              <a:t>AB</a:t>
            </a:r>
            <a:r>
              <a:rPr lang="zh-CN" altLang="en-US" b="1" dirty="0">
                <a:latin typeface="Times New Roman" panose="02020603050405020304" pitchFamily="18" charset="0"/>
              </a:rPr>
              <a:t>为 弦，</a:t>
            </a:r>
            <a:r>
              <a:rPr lang="en-US" altLang="zh-CN" b="1" dirty="0">
                <a:latin typeface="Times New Roman" panose="02020603050405020304" pitchFamily="18" charset="0"/>
              </a:rPr>
              <a:t>C </a:t>
            </a:r>
            <a:r>
              <a:rPr lang="zh-CN" altLang="en-US" b="1" dirty="0">
                <a:latin typeface="Times New Roman" panose="02020603050405020304" pitchFamily="18" charset="0"/>
              </a:rPr>
              <a:t>为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弧</a:t>
            </a:r>
            <a:r>
              <a:rPr lang="en-US" altLang="zh-CN" b="1" dirty="0">
                <a:latin typeface="Times New Roman" panose="02020603050405020304" pitchFamily="18" charset="0"/>
              </a:rPr>
              <a:t>AB </a:t>
            </a:r>
            <a:r>
              <a:rPr lang="zh-CN" altLang="en-US" b="1" dirty="0">
                <a:latin typeface="Times New Roman" panose="02020603050405020304" pitchFamily="18" charset="0"/>
              </a:rPr>
              <a:t>的中点，</a:t>
            </a:r>
            <a:r>
              <a:rPr lang="en-US" altLang="zh-CN" b="1" dirty="0">
                <a:latin typeface="Times New Roman" panose="02020603050405020304" pitchFamily="18" charset="0"/>
              </a:rPr>
              <a:t>OC</a:t>
            </a:r>
            <a:r>
              <a:rPr lang="zh-CN" altLang="en-US" b="1" dirty="0">
                <a:latin typeface="Times New Roman" panose="02020603050405020304" pitchFamily="18" charset="0"/>
              </a:rPr>
              <a:t>交</a:t>
            </a:r>
            <a:r>
              <a:rPr lang="en-US" altLang="zh-CN" b="1" dirty="0">
                <a:latin typeface="Times New Roman" panose="02020603050405020304" pitchFamily="18" charset="0"/>
              </a:rPr>
              <a:t>AB </a:t>
            </a:r>
            <a:r>
              <a:rPr lang="zh-CN" altLang="en-US" b="1" dirty="0">
                <a:latin typeface="Times New Roman" panose="02020603050405020304" pitchFamily="18" charset="0"/>
              </a:rPr>
              <a:t>于</a:t>
            </a:r>
            <a:r>
              <a:rPr lang="en-US" altLang="zh-CN" b="1" dirty="0">
                <a:latin typeface="Times New Roman" panose="02020603050405020304" pitchFamily="18" charset="0"/>
              </a:rPr>
              <a:t>D </a:t>
            </a:r>
            <a:r>
              <a:rPr lang="zh-CN" altLang="en-US" b="1" dirty="0">
                <a:latin typeface="Times New Roman" panose="02020603050405020304" pitchFamily="18" charset="0"/>
              </a:rPr>
              <a:t>，</a:t>
            </a:r>
            <a:r>
              <a:rPr lang="en-US" altLang="zh-CN" b="1" dirty="0">
                <a:latin typeface="Times New Roman" panose="02020603050405020304" pitchFamily="18" charset="0"/>
              </a:rPr>
              <a:t>AB = 6cm </a:t>
            </a:r>
            <a:r>
              <a:rPr lang="zh-CN" altLang="en-US" b="1" dirty="0"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CD = 1cm. </a:t>
            </a:r>
            <a:r>
              <a:rPr lang="zh-CN" altLang="en-US" b="1" dirty="0">
                <a:latin typeface="Times New Roman" panose="02020603050405020304" pitchFamily="18" charset="0"/>
              </a:rPr>
              <a:t>求⊙</a:t>
            </a:r>
            <a:r>
              <a:rPr lang="en-US" altLang="zh-CN" b="1" dirty="0">
                <a:latin typeface="Times New Roman" panose="02020603050405020304" pitchFamily="18" charset="0"/>
              </a:rPr>
              <a:t>O </a:t>
            </a:r>
            <a:r>
              <a:rPr lang="zh-CN" altLang="en-US" b="1" dirty="0">
                <a:latin typeface="Times New Roman" panose="02020603050405020304" pitchFamily="18" charset="0"/>
              </a:rPr>
              <a:t>的半径</a:t>
            </a:r>
            <a:r>
              <a:rPr lang="en-US" altLang="zh-CN" b="1" dirty="0">
                <a:latin typeface="Times New Roman" panose="02020603050405020304" pitchFamily="18" charset="0"/>
              </a:rPr>
              <a:t>OA.</a:t>
            </a:r>
          </a:p>
        </p:txBody>
      </p:sp>
      <p:pic>
        <p:nvPicPr>
          <p:cNvPr id="3688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2866" y="3500264"/>
            <a:ext cx="3195638" cy="3313112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1115616" y="260648"/>
            <a:ext cx="56308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当堂达标    </a:t>
            </a:r>
            <a:r>
              <a:rPr lang="zh-CN" alt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做一做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zh-CN" altLang="en-US" sz="4800" b="1" dirty="0"/>
              <a:t>课堂目标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492896"/>
            <a:ext cx="8229600" cy="2044824"/>
          </a:xfrm>
        </p:spPr>
        <p:txBody>
          <a:bodyPr/>
          <a:lstStyle/>
          <a:p>
            <a:r>
              <a:rPr lang="en-US" altLang="zh-CN" b="1" dirty="0"/>
              <a:t>1</a:t>
            </a:r>
            <a:r>
              <a:rPr lang="zh-CN" altLang="en-US" b="1" dirty="0"/>
              <a:t>．经历探索圆的对称性及有关性质的过程</a:t>
            </a:r>
            <a:r>
              <a:rPr lang="en-US" altLang="zh-CN" b="1" dirty="0"/>
              <a:t>.</a:t>
            </a:r>
          </a:p>
          <a:p>
            <a:r>
              <a:rPr lang="en-US" altLang="zh-CN" b="1" dirty="0"/>
              <a:t>2</a:t>
            </a:r>
            <a:r>
              <a:rPr lang="zh-CN" altLang="en-US" b="1" dirty="0"/>
              <a:t>．理解圆的对称性及有关性质</a:t>
            </a:r>
            <a:r>
              <a:rPr lang="en-US" altLang="zh-CN" b="1" dirty="0"/>
              <a:t>.</a:t>
            </a:r>
          </a:p>
          <a:p>
            <a:r>
              <a:rPr lang="en-US" altLang="zh-CN" b="1" dirty="0"/>
              <a:t>3</a:t>
            </a:r>
            <a:r>
              <a:rPr lang="zh-CN" altLang="en-US" b="1" dirty="0"/>
              <a:t>．会垂径定理解决有关问题</a:t>
            </a:r>
            <a:r>
              <a:rPr lang="en-US" altLang="zh-CN" b="1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3" name="WordArt 9"/>
          <p:cNvSpPr>
            <a:spLocks noChangeArrowheads="1" noChangeShapeType="1" noTextEdit="1"/>
          </p:cNvSpPr>
          <p:nvPr/>
        </p:nvSpPr>
        <p:spPr bwMode="auto">
          <a:xfrm rot="1860482">
            <a:off x="865297" y="339383"/>
            <a:ext cx="762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25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9739518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？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250825" y="692150"/>
            <a:ext cx="295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复习提问：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611188" y="1378373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、什么是轴对称图形？我们在直线形中学过哪些轴对称图形？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539750" y="2359025"/>
            <a:ext cx="8153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如果一个图形沿一条直线对折，直线两旁的部分能够互相重合，那么这个图形叫轴对称图形。如线段、角、等腰三角形、矩形、菱形、等腰梯形、正方形</a:t>
            </a:r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468313" y="4292600"/>
            <a:ext cx="746760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3200" b="1" dirty="0">
                <a:solidFill>
                  <a:srgbClr val="000000"/>
                </a:solidFill>
                <a:latin typeface="华文行楷" panose="02010800040101010101" pitchFamily="2" charset="-122"/>
                <a:ea typeface="隶书" panose="02010509060101010101" pitchFamily="49" charset="-122"/>
              </a:rPr>
              <a:t>圆是轴对称图形吗？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  <a:ea typeface="隶书" panose="02010509060101010101" pitchFamily="49" charset="-122"/>
            </a:endParaRPr>
          </a:p>
        </p:txBody>
      </p:sp>
      <p:sp>
        <p:nvSpPr>
          <p:cNvPr id="98323" name="Rectangle 19"/>
          <p:cNvSpPr>
            <a:spLocks noGrp="1" noChangeArrowheads="1"/>
          </p:cNvSpPr>
          <p:nvPr/>
        </p:nvSpPr>
        <p:spPr bwMode="auto">
          <a:xfrm>
            <a:off x="684213" y="4941888"/>
            <a:ext cx="8083550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9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如果是</a:t>
            </a:r>
            <a:r>
              <a:rPr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它的对称轴是什么</a:t>
            </a:r>
            <a:r>
              <a:rPr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你能找到多少条对称轴？</a:t>
            </a:r>
          </a:p>
        </p:txBody>
      </p:sp>
      <p:sp>
        <p:nvSpPr>
          <p:cNvPr id="98324" name="Rectangle 20"/>
          <p:cNvSpPr>
            <a:spLocks noGrp="1" noChangeArrowheads="1"/>
          </p:cNvSpPr>
          <p:nvPr/>
        </p:nvSpPr>
        <p:spPr bwMode="auto">
          <a:xfrm>
            <a:off x="684213" y="6022975"/>
            <a:ext cx="647700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900"/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华文行楷" panose="02010800040101010101" pitchFamily="2" charset="-122"/>
                <a:ea typeface="隶书" panose="02010509060101010101" pitchFamily="49" charset="-122"/>
              </a:rPr>
              <a:t>你是用什么方法解决上述问题的</a:t>
            </a:r>
            <a:r>
              <a:rPr lang="en-US" altLang="zh-CN" sz="3200" b="1" dirty="0">
                <a:solidFill>
                  <a:srgbClr val="000000"/>
                </a:solidFill>
                <a:latin typeface="华文行楷" panose="02010800040101010101" pitchFamily="2" charset="-122"/>
                <a:ea typeface="隶书" panose="02010509060101010101" pitchFamily="49" charset="-122"/>
              </a:rPr>
              <a:t>?</a:t>
            </a:r>
            <a:endParaRPr lang="en-US" altLang="zh-CN" sz="3200" b="1" dirty="0">
              <a:solidFill>
                <a:srgbClr val="000000"/>
              </a:solidFill>
              <a:latin typeface="宋体" panose="02010600030101010101" pitchFamily="2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5" grpId="0" autoUpdateAnimBg="0"/>
      <p:bldP spid="98316" grpId="0" autoUpdateAnimBg="0"/>
      <p:bldP spid="98322" grpId="0" build="p" autoUpdateAnimBg="0"/>
      <p:bldP spid="98323" grpId="0" build="p" autoUpdateAnimBg="0"/>
      <p:bldP spid="9832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3236122" y="265668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www.1ppt.com/moban/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素材：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www.1ppt.com/sucai/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背景：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www.1ppt.com/beijing/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图表：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www.1ppt.com/tubiao/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www.1ppt.com/xiazai/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www.1ppt.com/powerpoint/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www.1ppt.com/ziliao/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www.1ppt.com/fanwen/       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www.1ppt.com/shiti/  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www.1ppt.com/jiaoan/         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论坛：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www.1ppt.cn                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语文课件：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www.1ppt.com/kejian/yuwen/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数学课件：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www.1ppt.com/kejian/shuxue/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英语课件：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www.1ppt.com/kejian/yingyu/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美术课件：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www.1ppt.com/kejian/meishu/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科学课件：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www.1ppt.com/kejian/kexue/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物理课件：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www.1ppt.com/kejian/wuli/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化学课件：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www.1ppt.com/kejian/huaxue/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生物课件：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www.1ppt.com/kejian/shengwu/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地理课件：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www.1ppt.com/kejian/dili/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历史课件：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www.1ppt.com/kejian/lishi/        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692150"/>
            <a:ext cx="4067175" cy="56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b="1" dirty="0">
                <a:latin typeface="华文行楷" panose="02010800040101010101" pitchFamily="2" charset="-122"/>
                <a:ea typeface="隶书" panose="02010509060101010101" pitchFamily="49" charset="-122"/>
              </a:rPr>
              <a:t>圆是轴对称图形</a:t>
            </a:r>
            <a:r>
              <a:rPr lang="en-US" altLang="zh-CN" b="1" dirty="0">
                <a:latin typeface="华文行楷" panose="02010800040101010101" pitchFamily="2" charset="-122"/>
                <a:ea typeface="隶书" panose="02010509060101010101" pitchFamily="49" charset="-122"/>
              </a:rPr>
              <a:t>.</a:t>
            </a:r>
            <a:endParaRPr lang="en-US" altLang="zh-CN" b="1" dirty="0">
              <a:latin typeface="宋体" panose="02010600030101010101" pitchFamily="2" charset="-122"/>
              <a:ea typeface="隶书" panose="02010509060101010101" pitchFamily="49" charset="-122"/>
            </a:endParaRPr>
          </a:p>
        </p:txBody>
      </p:sp>
      <p:sp>
        <p:nvSpPr>
          <p:cNvPr id="30736" name="Rectangle 1040"/>
          <p:cNvSpPr>
            <a:spLocks noGrp="1" noChangeArrowheads="1"/>
          </p:cNvSpPr>
          <p:nvPr/>
        </p:nvSpPr>
        <p:spPr bwMode="auto">
          <a:xfrm>
            <a:off x="304800" y="1268413"/>
            <a:ext cx="8839200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9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圆的对称轴是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任意一条经过圆心的直线</a:t>
            </a: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它有无数条对称轴</a:t>
            </a: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grpSp>
        <p:nvGrpSpPr>
          <p:cNvPr id="30737" name="Group 1041"/>
          <p:cNvGrpSpPr/>
          <p:nvPr/>
        </p:nvGrpSpPr>
        <p:grpSpPr bwMode="auto">
          <a:xfrm>
            <a:off x="2613025" y="3589338"/>
            <a:ext cx="2419350" cy="2419350"/>
            <a:chOff x="432" y="2592"/>
            <a:chExt cx="1524" cy="1524"/>
          </a:xfrm>
        </p:grpSpPr>
        <p:sp>
          <p:nvSpPr>
            <p:cNvPr id="30738" name="Oval 1042"/>
            <p:cNvSpPr>
              <a:spLocks noChangeArrowheads="1"/>
            </p:cNvSpPr>
            <p:nvPr/>
          </p:nvSpPr>
          <p:spPr bwMode="auto">
            <a:xfrm>
              <a:off x="432" y="2592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0739" name="Text Box 1043"/>
            <p:cNvSpPr txBox="1">
              <a:spLocks noChangeArrowheads="1"/>
            </p:cNvSpPr>
            <p:nvPr/>
          </p:nvSpPr>
          <p:spPr bwMode="auto">
            <a:xfrm>
              <a:off x="1104" y="3168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1000">
                  <a:solidFill>
                    <a:srgbClr val="009999"/>
                  </a:solidFill>
                  <a:latin typeface="Tahoma" panose="020B0604030504040204" pitchFamily="34" charset="0"/>
                </a:rPr>
                <a:t>●</a:t>
              </a:r>
              <a:r>
                <a:rPr kumimoji="1" lang="en-US" altLang="zh-CN" sz="2400">
                  <a:solidFill>
                    <a:srgbClr val="000000"/>
                  </a:solidFill>
                  <a:latin typeface="Tahoma" panose="020B0604030504040204" pitchFamily="34" charset="0"/>
                </a:rPr>
                <a:t>O</a:t>
              </a:r>
              <a:endParaRPr kumimoji="1" lang="en-US" altLang="zh-CN" sz="10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0740" name="Rectangle 1044"/>
          <p:cNvSpPr>
            <a:spLocks noGrp="1" noChangeArrowheads="1"/>
          </p:cNvSpPr>
          <p:nvPr/>
        </p:nvSpPr>
        <p:spPr bwMode="auto">
          <a:xfrm>
            <a:off x="900113" y="2492375"/>
            <a:ext cx="769620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900"/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华文行楷" panose="02010800040101010101" pitchFamily="2" charset="-122"/>
                <a:ea typeface="隶书" panose="02010509060101010101" pitchFamily="49" charset="-122"/>
              </a:rPr>
              <a:t>可利用折叠的方法即可解决上述问题</a:t>
            </a:r>
            <a:r>
              <a:rPr lang="en-US" altLang="zh-CN" sz="3200" b="1" dirty="0">
                <a:solidFill>
                  <a:srgbClr val="000000"/>
                </a:solidFill>
                <a:latin typeface="华文行楷" panose="02010800040101010101" pitchFamily="2" charset="-122"/>
                <a:ea typeface="隶书" panose="02010509060101010101" pitchFamily="49" charset="-122"/>
              </a:rPr>
              <a:t>.</a:t>
            </a:r>
            <a:endParaRPr lang="en-US" altLang="zh-CN" sz="3200" b="1" dirty="0">
              <a:solidFill>
                <a:srgbClr val="000000"/>
              </a:solidFill>
              <a:latin typeface="宋体" panose="02010600030101010101" pitchFamily="2" charset="-122"/>
              <a:ea typeface="隶书" panose="02010509060101010101" pitchFamily="49" charset="-122"/>
            </a:endParaRPr>
          </a:p>
        </p:txBody>
      </p:sp>
      <p:sp>
        <p:nvSpPr>
          <p:cNvPr id="30744" name="Line 1048"/>
          <p:cNvSpPr>
            <a:spLocks noChangeShapeType="1"/>
          </p:cNvSpPr>
          <p:nvPr/>
        </p:nvSpPr>
        <p:spPr bwMode="auto">
          <a:xfrm>
            <a:off x="2689225" y="3665538"/>
            <a:ext cx="228600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46" name="Line 1050"/>
          <p:cNvSpPr>
            <a:spLocks noChangeShapeType="1"/>
          </p:cNvSpPr>
          <p:nvPr/>
        </p:nvSpPr>
        <p:spPr bwMode="auto">
          <a:xfrm flipH="1">
            <a:off x="3603625" y="3284538"/>
            <a:ext cx="457200" cy="3048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47" name="Line 1051"/>
          <p:cNvSpPr>
            <a:spLocks noChangeShapeType="1"/>
          </p:cNvSpPr>
          <p:nvPr/>
        </p:nvSpPr>
        <p:spPr bwMode="auto">
          <a:xfrm flipV="1">
            <a:off x="2155825" y="4732338"/>
            <a:ext cx="335280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48" name="Line 1052"/>
          <p:cNvSpPr>
            <a:spLocks noChangeShapeType="1"/>
          </p:cNvSpPr>
          <p:nvPr/>
        </p:nvSpPr>
        <p:spPr bwMode="auto">
          <a:xfrm>
            <a:off x="3298825" y="3284538"/>
            <a:ext cx="1066800" cy="3048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49" name="Line 1053"/>
          <p:cNvSpPr>
            <a:spLocks noChangeShapeType="1"/>
          </p:cNvSpPr>
          <p:nvPr/>
        </p:nvSpPr>
        <p:spPr bwMode="auto">
          <a:xfrm flipV="1">
            <a:off x="2689225" y="3665538"/>
            <a:ext cx="2286000" cy="2286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50" name="Line 1054"/>
          <p:cNvSpPr>
            <a:spLocks noChangeShapeType="1"/>
          </p:cNvSpPr>
          <p:nvPr/>
        </p:nvSpPr>
        <p:spPr bwMode="auto">
          <a:xfrm>
            <a:off x="2232025" y="4198938"/>
            <a:ext cx="320040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51" name="Line 1055"/>
          <p:cNvSpPr>
            <a:spLocks noChangeShapeType="1"/>
          </p:cNvSpPr>
          <p:nvPr/>
        </p:nvSpPr>
        <p:spPr bwMode="auto">
          <a:xfrm flipH="1">
            <a:off x="2308225" y="4122738"/>
            <a:ext cx="304800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36" grpId="0" build="p" autoUpdateAnimBg="0"/>
      <p:bldP spid="30740" grpId="0" build="p" autoUpdateAnimBg="0"/>
      <p:bldP spid="30744" grpId="0" animBg="1"/>
      <p:bldP spid="30746" grpId="0" animBg="1"/>
      <p:bldP spid="30747" grpId="0" animBg="1"/>
      <p:bldP spid="30748" grpId="0" animBg="1"/>
      <p:bldP spid="30749" grpId="0" animBg="1"/>
      <p:bldP spid="30750" grpId="0" animBg="1"/>
      <p:bldP spid="307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Oval 2"/>
          <p:cNvSpPr>
            <a:spLocks noChangeArrowheads="1"/>
          </p:cNvSpPr>
          <p:nvPr/>
        </p:nvSpPr>
        <p:spPr bwMode="auto">
          <a:xfrm>
            <a:off x="1104900" y="1524000"/>
            <a:ext cx="3733800" cy="3733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66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cxnSp>
        <p:nvCxnSpPr>
          <p:cNvPr id="114691" name="AutoShape 3"/>
          <p:cNvCxnSpPr>
            <a:cxnSpLocks noChangeShapeType="1"/>
          </p:cNvCxnSpPr>
          <p:nvPr/>
        </p:nvCxnSpPr>
        <p:spPr bwMode="auto">
          <a:xfrm>
            <a:off x="2971800" y="533400"/>
            <a:ext cx="1588" cy="571500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2933700" y="33909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3124200" y="3200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143000" y="1143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990600" y="4572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4876800" y="4876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3048000" y="5715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cxnSp>
        <p:nvCxnSpPr>
          <p:cNvPr id="114698" name="AutoShape 10"/>
          <p:cNvCxnSpPr>
            <a:cxnSpLocks noChangeShapeType="1"/>
          </p:cNvCxnSpPr>
          <p:nvPr/>
        </p:nvCxnSpPr>
        <p:spPr bwMode="auto">
          <a:xfrm>
            <a:off x="723900" y="1181100"/>
            <a:ext cx="4495800" cy="449580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699" name="AutoShape 11"/>
          <p:cNvCxnSpPr>
            <a:cxnSpLocks noChangeShapeType="1"/>
          </p:cNvCxnSpPr>
          <p:nvPr/>
        </p:nvCxnSpPr>
        <p:spPr bwMode="auto">
          <a:xfrm flipH="1">
            <a:off x="800100" y="1257300"/>
            <a:ext cx="4343400" cy="434340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2971800" y="685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4495800" y="1219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4929188" y="1700213"/>
            <a:ext cx="4214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圆是轴对称图形</a:t>
            </a:r>
            <a:r>
              <a:rPr kumimoji="1" lang="zh-CN" altLang="en-US" sz="32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5334000" y="2438400"/>
            <a:ext cx="3810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333399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4000" b="1" dirty="0">
                <a:solidFill>
                  <a:srgbClr val="3333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经过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圆心</a:t>
            </a:r>
            <a:r>
              <a:rPr kumimoji="1" lang="zh-CN" altLang="en-US" sz="4000" b="1" dirty="0">
                <a:solidFill>
                  <a:srgbClr val="3333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的每一条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直线</a:t>
            </a:r>
            <a:r>
              <a:rPr kumimoji="1" lang="zh-CN" altLang="en-US" sz="4000" dirty="0">
                <a:solidFill>
                  <a:srgbClr val="3333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都是它的对称轴。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592138" y="-7938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CC0000"/>
                </a:solidFill>
              </a:rPr>
              <a:t>结论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533400" y="0"/>
            <a:ext cx="86106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练习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判断题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直径是弦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          (2)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过圆心的线段是直径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半圆是弧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         (4)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两个半圆是等弧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(5)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面积不等的两圆不是等圆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(6)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长度相等的两条弧是等弧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43363" name="Group 3"/>
          <p:cNvGrpSpPr/>
          <p:nvPr/>
        </p:nvGrpSpPr>
        <p:grpSpPr bwMode="auto">
          <a:xfrm>
            <a:off x="3398838" y="2997200"/>
            <a:ext cx="5699125" cy="3630613"/>
            <a:chOff x="2141" y="1888"/>
            <a:chExt cx="3590" cy="2287"/>
          </a:xfrm>
        </p:grpSpPr>
        <p:sp>
          <p:nvSpPr>
            <p:cNvPr id="143364" name="Arc 4"/>
            <p:cNvSpPr/>
            <p:nvPr/>
          </p:nvSpPr>
          <p:spPr bwMode="auto">
            <a:xfrm>
              <a:off x="2287" y="2817"/>
              <a:ext cx="1167" cy="674"/>
            </a:xfrm>
            <a:custGeom>
              <a:avLst/>
              <a:gdLst>
                <a:gd name="G0" fmla="+- 18433 0 0"/>
                <a:gd name="G1" fmla="+- 21600 0 0"/>
                <a:gd name="G2" fmla="+- 21600 0 0"/>
                <a:gd name="T0" fmla="*/ 0 w 38565"/>
                <a:gd name="T1" fmla="*/ 10341 h 21600"/>
                <a:gd name="T2" fmla="*/ 38565 w 38565"/>
                <a:gd name="T3" fmla="*/ 13773 h 21600"/>
                <a:gd name="T4" fmla="*/ 18433 w 385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65" h="21600" fill="none" extrusionOk="0">
                  <a:moveTo>
                    <a:pt x="-1" y="10340"/>
                  </a:moveTo>
                  <a:cubicBezTo>
                    <a:pt x="3922" y="3917"/>
                    <a:pt x="10906" y="-1"/>
                    <a:pt x="18433" y="0"/>
                  </a:cubicBezTo>
                  <a:cubicBezTo>
                    <a:pt x="27341" y="0"/>
                    <a:pt x="35336" y="5469"/>
                    <a:pt x="38565" y="13772"/>
                  </a:cubicBezTo>
                </a:path>
                <a:path w="38565" h="21600" stroke="0" extrusionOk="0">
                  <a:moveTo>
                    <a:pt x="-1" y="10340"/>
                  </a:moveTo>
                  <a:cubicBezTo>
                    <a:pt x="3922" y="3917"/>
                    <a:pt x="10906" y="-1"/>
                    <a:pt x="18433" y="0"/>
                  </a:cubicBezTo>
                  <a:cubicBezTo>
                    <a:pt x="27341" y="0"/>
                    <a:pt x="35336" y="5469"/>
                    <a:pt x="38565" y="13772"/>
                  </a:cubicBezTo>
                  <a:lnTo>
                    <a:pt x="18433" y="21600"/>
                  </a:lnTo>
                  <a:close/>
                </a:path>
              </a:pathLst>
            </a:custGeom>
            <a:noFill/>
            <a:ln w="31750">
              <a:solidFill>
                <a:srgbClr val="C1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65" name="Arc 5"/>
            <p:cNvSpPr/>
            <p:nvPr/>
          </p:nvSpPr>
          <p:spPr bwMode="auto">
            <a:xfrm>
              <a:off x="4042" y="2260"/>
              <a:ext cx="1276" cy="958"/>
            </a:xfrm>
            <a:custGeom>
              <a:avLst/>
              <a:gdLst>
                <a:gd name="G0" fmla="+- 17666 0 0"/>
                <a:gd name="G1" fmla="+- 21600 0 0"/>
                <a:gd name="G2" fmla="+- 21600 0 0"/>
                <a:gd name="T0" fmla="*/ 0 w 29661"/>
                <a:gd name="T1" fmla="*/ 9171 h 21600"/>
                <a:gd name="T2" fmla="*/ 29661 w 29661"/>
                <a:gd name="T3" fmla="*/ 3637 h 21600"/>
                <a:gd name="T4" fmla="*/ 17666 w 2966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661" h="21600" fill="none" extrusionOk="0">
                  <a:moveTo>
                    <a:pt x="0" y="9171"/>
                  </a:moveTo>
                  <a:cubicBezTo>
                    <a:pt x="4045" y="3421"/>
                    <a:pt x="10635" y="-1"/>
                    <a:pt x="17666" y="0"/>
                  </a:cubicBezTo>
                  <a:cubicBezTo>
                    <a:pt x="21935" y="0"/>
                    <a:pt x="26110" y="1265"/>
                    <a:pt x="29661" y="3636"/>
                  </a:cubicBezTo>
                </a:path>
                <a:path w="29661" h="21600" stroke="0" extrusionOk="0">
                  <a:moveTo>
                    <a:pt x="0" y="9171"/>
                  </a:moveTo>
                  <a:cubicBezTo>
                    <a:pt x="4045" y="3421"/>
                    <a:pt x="10635" y="-1"/>
                    <a:pt x="17666" y="0"/>
                  </a:cubicBezTo>
                  <a:cubicBezTo>
                    <a:pt x="21935" y="0"/>
                    <a:pt x="26110" y="1265"/>
                    <a:pt x="29661" y="3636"/>
                  </a:cubicBezTo>
                  <a:lnTo>
                    <a:pt x="17666" y="21600"/>
                  </a:lnTo>
                  <a:close/>
                </a:path>
              </a:pathLst>
            </a:custGeom>
            <a:noFill/>
            <a:ln w="31750">
              <a:solidFill>
                <a:srgbClr val="C1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66" name="Oval 6"/>
            <p:cNvSpPr>
              <a:spLocks noChangeArrowheads="1"/>
            </p:cNvSpPr>
            <p:nvPr/>
          </p:nvSpPr>
          <p:spPr bwMode="auto">
            <a:xfrm>
              <a:off x="2191" y="2817"/>
              <a:ext cx="1307" cy="1347"/>
            </a:xfrm>
            <a:prstGeom prst="ellipse">
              <a:avLst/>
            </a:prstGeom>
            <a:noFill/>
            <a:ln w="0">
              <a:solidFill>
                <a:srgbClr val="01010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67" name="Oval 7"/>
            <p:cNvSpPr>
              <a:spLocks noChangeArrowheads="1"/>
            </p:cNvSpPr>
            <p:nvPr/>
          </p:nvSpPr>
          <p:spPr bwMode="auto">
            <a:xfrm>
              <a:off x="3872" y="2260"/>
              <a:ext cx="1859" cy="1915"/>
            </a:xfrm>
            <a:prstGeom prst="ellipse">
              <a:avLst/>
            </a:prstGeom>
            <a:noFill/>
            <a:ln w="0">
              <a:solidFill>
                <a:srgbClr val="01010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68" name="Oval 8"/>
            <p:cNvSpPr>
              <a:spLocks noChangeArrowheads="1"/>
            </p:cNvSpPr>
            <p:nvPr/>
          </p:nvSpPr>
          <p:spPr bwMode="auto">
            <a:xfrm>
              <a:off x="2820" y="3465"/>
              <a:ext cx="49" cy="5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69" name="Rectangle 9"/>
            <p:cNvSpPr>
              <a:spLocks noChangeArrowheads="1"/>
            </p:cNvSpPr>
            <p:nvPr/>
          </p:nvSpPr>
          <p:spPr bwMode="auto">
            <a:xfrm>
              <a:off x="2702" y="3536"/>
              <a:ext cx="12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>
                  <a:solidFill>
                    <a:srgbClr val="000000"/>
                  </a:solidFill>
                </a:rPr>
                <a:t>A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70" name="Oval 10"/>
            <p:cNvSpPr>
              <a:spLocks noChangeArrowheads="1"/>
            </p:cNvSpPr>
            <p:nvPr/>
          </p:nvSpPr>
          <p:spPr bwMode="auto">
            <a:xfrm>
              <a:off x="3410" y="3739"/>
              <a:ext cx="49" cy="5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71" name="Oval 11"/>
            <p:cNvSpPr>
              <a:spLocks noChangeArrowheads="1"/>
            </p:cNvSpPr>
            <p:nvPr/>
          </p:nvSpPr>
          <p:spPr bwMode="auto">
            <a:xfrm>
              <a:off x="4777" y="3192"/>
              <a:ext cx="49" cy="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72" name="Rectangle 12"/>
            <p:cNvSpPr>
              <a:spLocks noChangeArrowheads="1"/>
            </p:cNvSpPr>
            <p:nvPr/>
          </p:nvSpPr>
          <p:spPr bwMode="auto">
            <a:xfrm>
              <a:off x="4747" y="3263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>
                  <a:solidFill>
                    <a:srgbClr val="000000"/>
                  </a:solidFill>
                </a:rPr>
                <a:t>C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73" name="Oval 13"/>
            <p:cNvSpPr>
              <a:spLocks noChangeArrowheads="1"/>
            </p:cNvSpPr>
            <p:nvPr/>
          </p:nvSpPr>
          <p:spPr bwMode="auto">
            <a:xfrm>
              <a:off x="5514" y="3769"/>
              <a:ext cx="49" cy="5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74" name="Oval 14"/>
            <p:cNvSpPr>
              <a:spLocks noChangeArrowheads="1"/>
            </p:cNvSpPr>
            <p:nvPr/>
          </p:nvSpPr>
          <p:spPr bwMode="auto">
            <a:xfrm>
              <a:off x="2269" y="3121"/>
              <a:ext cx="49" cy="5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75" name="Rectangle 15"/>
            <p:cNvSpPr>
              <a:spLocks noChangeArrowheads="1"/>
            </p:cNvSpPr>
            <p:nvPr/>
          </p:nvSpPr>
          <p:spPr bwMode="auto">
            <a:xfrm>
              <a:off x="2141" y="3090"/>
              <a:ext cx="10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>
                  <a:solidFill>
                    <a:srgbClr val="000000"/>
                  </a:solidFill>
                </a:rPr>
                <a:t>E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76" name="Oval 16"/>
            <p:cNvSpPr>
              <a:spLocks noChangeArrowheads="1"/>
            </p:cNvSpPr>
            <p:nvPr/>
          </p:nvSpPr>
          <p:spPr bwMode="auto">
            <a:xfrm>
              <a:off x="3420" y="3232"/>
              <a:ext cx="49" cy="5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77" name="Rectangle 17"/>
            <p:cNvSpPr>
              <a:spLocks noChangeArrowheads="1"/>
            </p:cNvSpPr>
            <p:nvPr/>
          </p:nvSpPr>
          <p:spPr bwMode="auto">
            <a:xfrm>
              <a:off x="3528" y="3121"/>
              <a:ext cx="10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>
                  <a:solidFill>
                    <a:srgbClr val="000000"/>
                  </a:solidFill>
                </a:rPr>
                <a:t>F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78" name="Oval 18"/>
            <p:cNvSpPr>
              <a:spLocks noChangeArrowheads="1"/>
            </p:cNvSpPr>
            <p:nvPr/>
          </p:nvSpPr>
          <p:spPr bwMode="auto">
            <a:xfrm>
              <a:off x="4020" y="2645"/>
              <a:ext cx="49" cy="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79" name="Rectangle 19"/>
            <p:cNvSpPr>
              <a:spLocks noChangeArrowheads="1"/>
            </p:cNvSpPr>
            <p:nvPr/>
          </p:nvSpPr>
          <p:spPr bwMode="auto">
            <a:xfrm>
              <a:off x="3872" y="2584"/>
              <a:ext cx="12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>
                  <a:solidFill>
                    <a:srgbClr val="000000"/>
                  </a:solidFill>
                </a:rPr>
                <a:t>G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80" name="Oval 20"/>
            <p:cNvSpPr>
              <a:spLocks noChangeArrowheads="1"/>
            </p:cNvSpPr>
            <p:nvPr/>
          </p:nvSpPr>
          <p:spPr bwMode="auto">
            <a:xfrm>
              <a:off x="5298" y="2402"/>
              <a:ext cx="49" cy="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81" name="Rectangle 21"/>
            <p:cNvSpPr>
              <a:spLocks noChangeArrowheads="1"/>
            </p:cNvSpPr>
            <p:nvPr/>
          </p:nvSpPr>
          <p:spPr bwMode="auto">
            <a:xfrm>
              <a:off x="5406" y="2300"/>
              <a:ext cx="11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400">
                  <a:solidFill>
                    <a:srgbClr val="000000"/>
                  </a:solidFill>
                </a:rPr>
                <a:t>H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82" name="Rectangle 22"/>
            <p:cNvSpPr>
              <a:spLocks noChangeArrowheads="1"/>
            </p:cNvSpPr>
            <p:nvPr/>
          </p:nvSpPr>
          <p:spPr bwMode="auto">
            <a:xfrm>
              <a:off x="2377" y="2462"/>
              <a:ext cx="35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500">
                  <a:solidFill>
                    <a:srgbClr val="000000"/>
                  </a:solidFill>
                </a:rPr>
                <a:t>弧长 </a:t>
              </a:r>
              <a:endPara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83" name="Rectangle 23"/>
            <p:cNvSpPr>
              <a:spLocks noChangeArrowheads="1"/>
            </p:cNvSpPr>
            <p:nvPr/>
          </p:nvSpPr>
          <p:spPr bwMode="auto">
            <a:xfrm>
              <a:off x="2643" y="2462"/>
              <a:ext cx="1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500">
                  <a:solidFill>
                    <a:srgbClr val="000000"/>
                  </a:solidFill>
                </a:rPr>
                <a:t>FE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84" name="Arc 24"/>
            <p:cNvSpPr/>
            <p:nvPr/>
          </p:nvSpPr>
          <p:spPr bwMode="auto">
            <a:xfrm>
              <a:off x="2640" y="2448"/>
              <a:ext cx="152" cy="112"/>
            </a:xfrm>
            <a:custGeom>
              <a:avLst/>
              <a:gdLst>
                <a:gd name="G0" fmla="+- 15239 0 0"/>
                <a:gd name="G1" fmla="+- 21600 0 0"/>
                <a:gd name="G2" fmla="+- 21600 0 0"/>
                <a:gd name="T0" fmla="*/ 0 w 30478"/>
                <a:gd name="T1" fmla="*/ 6292 h 21600"/>
                <a:gd name="T2" fmla="*/ 30478 w 30478"/>
                <a:gd name="T3" fmla="*/ 6292 h 21600"/>
                <a:gd name="T4" fmla="*/ 15239 w 3047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478" h="21600" fill="none" extrusionOk="0">
                  <a:moveTo>
                    <a:pt x="0" y="6292"/>
                  </a:moveTo>
                  <a:cubicBezTo>
                    <a:pt x="4047" y="2262"/>
                    <a:pt x="9527" y="-1"/>
                    <a:pt x="15239" y="0"/>
                  </a:cubicBezTo>
                  <a:cubicBezTo>
                    <a:pt x="20950" y="0"/>
                    <a:pt x="26430" y="2262"/>
                    <a:pt x="30477" y="6292"/>
                  </a:cubicBezTo>
                </a:path>
                <a:path w="30478" h="21600" stroke="0" extrusionOk="0">
                  <a:moveTo>
                    <a:pt x="0" y="6292"/>
                  </a:moveTo>
                  <a:cubicBezTo>
                    <a:pt x="4047" y="2262"/>
                    <a:pt x="9527" y="-1"/>
                    <a:pt x="15239" y="0"/>
                  </a:cubicBezTo>
                  <a:cubicBezTo>
                    <a:pt x="20950" y="0"/>
                    <a:pt x="26430" y="2262"/>
                    <a:pt x="30477" y="6292"/>
                  </a:cubicBezTo>
                  <a:lnTo>
                    <a:pt x="15239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85" name="Rectangle 25"/>
            <p:cNvSpPr>
              <a:spLocks noChangeArrowheads="1"/>
            </p:cNvSpPr>
            <p:nvPr/>
          </p:nvSpPr>
          <p:spPr bwMode="auto">
            <a:xfrm>
              <a:off x="2859" y="2462"/>
              <a:ext cx="21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500">
                  <a:solidFill>
                    <a:srgbClr val="000000"/>
                  </a:solidFill>
                </a:rPr>
                <a:t> = 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86" name="Rectangle 26"/>
            <p:cNvSpPr>
              <a:spLocks noChangeArrowheads="1"/>
            </p:cNvSpPr>
            <p:nvPr/>
          </p:nvSpPr>
          <p:spPr bwMode="auto">
            <a:xfrm>
              <a:off x="2987" y="2462"/>
              <a:ext cx="52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500">
                  <a:solidFill>
                    <a:srgbClr val="000000"/>
                  </a:solidFill>
                </a:rPr>
                <a:t>3.84 cm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87" name="Rectangle 27"/>
            <p:cNvSpPr>
              <a:spLocks noChangeArrowheads="1"/>
            </p:cNvSpPr>
            <p:nvPr/>
          </p:nvSpPr>
          <p:spPr bwMode="auto">
            <a:xfrm>
              <a:off x="4265" y="1915"/>
              <a:ext cx="35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500">
                  <a:solidFill>
                    <a:srgbClr val="000000"/>
                  </a:solidFill>
                </a:rPr>
                <a:t>弧长 </a:t>
              </a:r>
              <a:endPara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88" name="Rectangle 28"/>
            <p:cNvSpPr>
              <a:spLocks noChangeArrowheads="1"/>
            </p:cNvSpPr>
            <p:nvPr/>
          </p:nvSpPr>
          <p:spPr bwMode="auto">
            <a:xfrm>
              <a:off x="4531" y="1915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500">
                  <a:solidFill>
                    <a:srgbClr val="000000"/>
                  </a:solidFill>
                </a:rPr>
                <a:t>HG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89" name="Arc 29"/>
            <p:cNvSpPr/>
            <p:nvPr/>
          </p:nvSpPr>
          <p:spPr bwMode="auto">
            <a:xfrm>
              <a:off x="4528" y="1888"/>
              <a:ext cx="181" cy="132"/>
            </a:xfrm>
            <a:custGeom>
              <a:avLst/>
              <a:gdLst>
                <a:gd name="G0" fmla="+- 15244 0 0"/>
                <a:gd name="G1" fmla="+- 21600 0 0"/>
                <a:gd name="G2" fmla="+- 21600 0 0"/>
                <a:gd name="T0" fmla="*/ 0 w 30488"/>
                <a:gd name="T1" fmla="*/ 6298 h 21600"/>
                <a:gd name="T2" fmla="*/ 30488 w 30488"/>
                <a:gd name="T3" fmla="*/ 6298 h 21600"/>
                <a:gd name="T4" fmla="*/ 15244 w 3048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488" h="21600" fill="none" extrusionOk="0">
                  <a:moveTo>
                    <a:pt x="-1" y="6297"/>
                  </a:moveTo>
                  <a:cubicBezTo>
                    <a:pt x="4047" y="2264"/>
                    <a:pt x="9529" y="-1"/>
                    <a:pt x="15244" y="0"/>
                  </a:cubicBezTo>
                  <a:cubicBezTo>
                    <a:pt x="20958" y="0"/>
                    <a:pt x="26440" y="2264"/>
                    <a:pt x="30488" y="6297"/>
                  </a:cubicBezTo>
                </a:path>
                <a:path w="30488" h="21600" stroke="0" extrusionOk="0">
                  <a:moveTo>
                    <a:pt x="-1" y="6297"/>
                  </a:moveTo>
                  <a:cubicBezTo>
                    <a:pt x="4047" y="2264"/>
                    <a:pt x="9529" y="-1"/>
                    <a:pt x="15244" y="0"/>
                  </a:cubicBezTo>
                  <a:cubicBezTo>
                    <a:pt x="20958" y="0"/>
                    <a:pt x="26440" y="2264"/>
                    <a:pt x="30488" y="6297"/>
                  </a:cubicBezTo>
                  <a:lnTo>
                    <a:pt x="15244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90" name="Rectangle 30"/>
            <p:cNvSpPr>
              <a:spLocks noChangeArrowheads="1"/>
            </p:cNvSpPr>
            <p:nvPr/>
          </p:nvSpPr>
          <p:spPr bwMode="auto">
            <a:xfrm>
              <a:off x="4796" y="1915"/>
              <a:ext cx="21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500">
                  <a:solidFill>
                    <a:srgbClr val="000000"/>
                  </a:solidFill>
                </a:rPr>
                <a:t> = 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391" name="Rectangle 31"/>
            <p:cNvSpPr>
              <a:spLocks noChangeArrowheads="1"/>
            </p:cNvSpPr>
            <p:nvPr/>
          </p:nvSpPr>
          <p:spPr bwMode="auto">
            <a:xfrm>
              <a:off x="4924" y="1915"/>
              <a:ext cx="52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1500">
                  <a:solidFill>
                    <a:srgbClr val="000000"/>
                  </a:solidFill>
                </a:rPr>
                <a:t>3.84 cm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392" name="Text Box 32"/>
          <p:cNvSpPr txBox="1">
            <a:spLocks noChangeArrowheads="1"/>
          </p:cNvSpPr>
          <p:nvPr/>
        </p:nvSpPr>
        <p:spPr bwMode="auto">
          <a:xfrm>
            <a:off x="2667000" y="685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CC3300"/>
                </a:solidFill>
                <a:latin typeface="Times New Roman" panose="02020603050405020304" pitchFamily="18" charset="0"/>
              </a:rPr>
              <a:t>（√）</a:t>
            </a:r>
          </a:p>
        </p:txBody>
      </p:sp>
      <p:sp>
        <p:nvSpPr>
          <p:cNvPr id="143393" name="Text Box 33"/>
          <p:cNvSpPr txBox="1">
            <a:spLocks noChangeArrowheads="1"/>
          </p:cNvSpPr>
          <p:nvPr/>
        </p:nvSpPr>
        <p:spPr bwMode="auto">
          <a:xfrm>
            <a:off x="7924800" y="6858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CC33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>
                <a:solidFill>
                  <a:srgbClr val="CC3300"/>
                </a:solidFill>
                <a:latin typeface="Times New Roman" panose="02020603050405020304" pitchFamily="18" charset="0"/>
              </a:rPr>
              <a:t>×</a:t>
            </a:r>
            <a:r>
              <a:rPr kumimoji="1" lang="zh-CN" altLang="en-US" sz="3200" b="1">
                <a:solidFill>
                  <a:srgbClr val="CC33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43394" name="Text Box 34"/>
          <p:cNvSpPr txBox="1">
            <a:spLocks noChangeArrowheads="1"/>
          </p:cNvSpPr>
          <p:nvPr/>
        </p:nvSpPr>
        <p:spPr bwMode="auto">
          <a:xfrm>
            <a:off x="2590800" y="13716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CC3300"/>
                </a:solidFill>
                <a:latin typeface="Times New Roman" panose="02020603050405020304" pitchFamily="18" charset="0"/>
              </a:rPr>
              <a:t>（√）</a:t>
            </a:r>
          </a:p>
        </p:txBody>
      </p:sp>
      <p:sp>
        <p:nvSpPr>
          <p:cNvPr id="143395" name="Text Box 35"/>
          <p:cNvSpPr txBox="1">
            <a:spLocks noChangeArrowheads="1"/>
          </p:cNvSpPr>
          <p:nvPr/>
        </p:nvSpPr>
        <p:spPr bwMode="auto">
          <a:xfrm>
            <a:off x="7239000" y="13716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CC33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>
                <a:solidFill>
                  <a:srgbClr val="CC3300"/>
                </a:solidFill>
                <a:latin typeface="Times New Roman" panose="02020603050405020304" pitchFamily="18" charset="0"/>
              </a:rPr>
              <a:t>×</a:t>
            </a:r>
            <a:r>
              <a:rPr kumimoji="1" lang="zh-CN" altLang="en-US" sz="3200" b="1">
                <a:solidFill>
                  <a:srgbClr val="CC33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43396" name="Text Box 36"/>
          <p:cNvSpPr txBox="1">
            <a:spLocks noChangeArrowheads="1"/>
          </p:cNvSpPr>
          <p:nvPr/>
        </p:nvSpPr>
        <p:spPr bwMode="auto">
          <a:xfrm>
            <a:off x="5486400" y="2163763"/>
            <a:ext cx="152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CC3300"/>
                </a:solidFill>
                <a:latin typeface="Times New Roman" panose="02020603050405020304" pitchFamily="18" charset="0"/>
              </a:rPr>
              <a:t>（√）</a:t>
            </a:r>
          </a:p>
        </p:txBody>
      </p:sp>
      <p:sp>
        <p:nvSpPr>
          <p:cNvPr id="143397" name="Text Box 37"/>
          <p:cNvSpPr txBox="1">
            <a:spLocks noChangeArrowheads="1"/>
          </p:cNvSpPr>
          <p:nvPr/>
        </p:nvSpPr>
        <p:spPr bwMode="auto">
          <a:xfrm>
            <a:off x="5410200" y="28194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CC33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>
                <a:solidFill>
                  <a:srgbClr val="CC3300"/>
                </a:solidFill>
                <a:latin typeface="Times New Roman" panose="02020603050405020304" pitchFamily="18" charset="0"/>
              </a:rPr>
              <a:t>×</a:t>
            </a:r>
            <a:r>
              <a:rPr kumimoji="1" lang="zh-CN" altLang="en-US" sz="3200" b="1">
                <a:solidFill>
                  <a:srgbClr val="CC3300"/>
                </a:solidFill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  <p:bldP spid="143392" grpId="0" autoUpdateAnimBg="0"/>
      <p:bldP spid="143393" grpId="0" autoUpdateAnimBg="0"/>
      <p:bldP spid="143394" grpId="0" autoUpdateAnimBg="0"/>
      <p:bldP spid="143395" grpId="0" autoUpdateAnimBg="0"/>
      <p:bldP spid="143396" grpId="0" autoUpdateAnimBg="0"/>
      <p:bldP spid="1433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PE01981_"/>
          <p:cNvPicPr>
            <a:picLocks noChangeAspect="1" noChangeArrowheads="1"/>
          </p:cNvPicPr>
          <p:nvPr/>
        </p:nvPicPr>
        <p:blipFill>
          <a:blip r:embed="rId2" cstate="email">
            <a:lum bright="48000"/>
          </a:blip>
          <a:srcRect/>
          <a:stretch>
            <a:fillRect/>
          </a:stretch>
        </p:blipFill>
        <p:spPr bwMode="auto">
          <a:xfrm>
            <a:off x="304800" y="304800"/>
            <a:ext cx="14033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看一看</a:t>
            </a: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4191000" y="31242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0357" name="Group 5"/>
          <p:cNvGrpSpPr/>
          <p:nvPr/>
        </p:nvGrpSpPr>
        <p:grpSpPr bwMode="auto">
          <a:xfrm>
            <a:off x="990600" y="1447800"/>
            <a:ext cx="3048000" cy="3657600"/>
            <a:chOff x="528" y="912"/>
            <a:chExt cx="1920" cy="2304"/>
          </a:xfrm>
        </p:grpSpPr>
        <p:sp>
          <p:nvSpPr>
            <p:cNvPr id="100358" name="Text Box 6"/>
            <p:cNvSpPr txBox="1">
              <a:spLocks noChangeArrowheads="1"/>
            </p:cNvSpPr>
            <p:nvPr/>
          </p:nvSpPr>
          <p:spPr bwMode="auto">
            <a:xfrm>
              <a:off x="2016" y="273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100359" name="Group 7"/>
            <p:cNvGrpSpPr/>
            <p:nvPr/>
          </p:nvGrpSpPr>
          <p:grpSpPr bwMode="auto">
            <a:xfrm>
              <a:off x="528" y="912"/>
              <a:ext cx="1920" cy="2304"/>
              <a:chOff x="528" y="912"/>
              <a:chExt cx="1920" cy="2304"/>
            </a:xfrm>
          </p:grpSpPr>
          <p:sp>
            <p:nvSpPr>
              <p:cNvPr id="100360" name="Text Box 8"/>
              <p:cNvSpPr txBox="1">
                <a:spLocks noChangeArrowheads="1"/>
              </p:cNvSpPr>
              <p:nvPr/>
            </p:nvSpPr>
            <p:spPr bwMode="auto">
              <a:xfrm>
                <a:off x="1392" y="1430"/>
                <a:ext cx="240" cy="8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8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.</a:t>
                </a:r>
              </a:p>
            </p:txBody>
          </p:sp>
          <p:grpSp>
            <p:nvGrpSpPr>
              <p:cNvPr id="100361" name="Group 9"/>
              <p:cNvGrpSpPr/>
              <p:nvPr/>
            </p:nvGrpSpPr>
            <p:grpSpPr bwMode="auto">
              <a:xfrm>
                <a:off x="624" y="1152"/>
                <a:ext cx="1824" cy="1824"/>
                <a:chOff x="672" y="1248"/>
                <a:chExt cx="1824" cy="1824"/>
              </a:xfrm>
            </p:grpSpPr>
            <p:sp>
              <p:nvSpPr>
                <p:cNvPr id="100362" name="Oval 1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824" cy="1824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0363" name="Line 11"/>
                <p:cNvSpPr>
                  <a:spLocks noChangeShapeType="1"/>
                </p:cNvSpPr>
                <p:nvPr/>
              </p:nvSpPr>
              <p:spPr bwMode="auto">
                <a:xfrm>
                  <a:off x="1584" y="1248"/>
                  <a:ext cx="0" cy="1824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0364" name="Line 12"/>
              <p:cNvSpPr>
                <a:spLocks noChangeShapeType="1"/>
              </p:cNvSpPr>
              <p:nvPr/>
            </p:nvSpPr>
            <p:spPr bwMode="auto">
              <a:xfrm>
                <a:off x="720" y="2496"/>
                <a:ext cx="1296" cy="336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0365" name="Text Box 13"/>
              <p:cNvSpPr txBox="1">
                <a:spLocks noChangeArrowheads="1"/>
              </p:cNvSpPr>
              <p:nvPr/>
            </p:nvSpPr>
            <p:spPr bwMode="auto">
              <a:xfrm>
                <a:off x="1488" y="1872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00366" name="Text Box 14"/>
              <p:cNvSpPr txBox="1">
                <a:spLocks noChangeArrowheads="1"/>
              </p:cNvSpPr>
              <p:nvPr/>
            </p:nvSpPr>
            <p:spPr bwMode="auto">
              <a:xfrm>
                <a:off x="1440" y="9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00367" name="Text Box 15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0368" name="Text Box 16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00369" name="Text Box 17"/>
              <p:cNvSpPr txBox="1">
                <a:spLocks noChangeArrowheads="1"/>
              </p:cNvSpPr>
              <p:nvPr/>
            </p:nvSpPr>
            <p:spPr bwMode="auto">
              <a:xfrm>
                <a:off x="1440" y="292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</p:grpSp>
      <p:grpSp>
        <p:nvGrpSpPr>
          <p:cNvPr id="100370" name="Group 18"/>
          <p:cNvGrpSpPr/>
          <p:nvPr/>
        </p:nvGrpSpPr>
        <p:grpSpPr bwMode="auto">
          <a:xfrm>
            <a:off x="5181600" y="1447800"/>
            <a:ext cx="3276600" cy="3657600"/>
            <a:chOff x="3312" y="912"/>
            <a:chExt cx="2064" cy="2304"/>
          </a:xfrm>
        </p:grpSpPr>
        <p:sp>
          <p:nvSpPr>
            <p:cNvPr id="100371" name="Text Box 19"/>
            <p:cNvSpPr txBox="1">
              <a:spLocks noChangeArrowheads="1"/>
            </p:cNvSpPr>
            <p:nvPr/>
          </p:nvSpPr>
          <p:spPr bwMode="auto">
            <a:xfrm>
              <a:off x="4224" y="192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100372" name="Group 20"/>
            <p:cNvGrpSpPr/>
            <p:nvPr/>
          </p:nvGrpSpPr>
          <p:grpSpPr bwMode="auto">
            <a:xfrm>
              <a:off x="3312" y="912"/>
              <a:ext cx="2064" cy="2304"/>
              <a:chOff x="3312" y="912"/>
              <a:chExt cx="2064" cy="2304"/>
            </a:xfrm>
          </p:grpSpPr>
          <p:sp>
            <p:nvSpPr>
              <p:cNvPr id="100373" name="Text Box 21"/>
              <p:cNvSpPr txBox="1">
                <a:spLocks noChangeArrowheads="1"/>
              </p:cNvSpPr>
              <p:nvPr/>
            </p:nvSpPr>
            <p:spPr bwMode="auto">
              <a:xfrm>
                <a:off x="4128" y="1440"/>
                <a:ext cx="240" cy="8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8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.</a:t>
                </a:r>
              </a:p>
            </p:txBody>
          </p:sp>
          <p:sp>
            <p:nvSpPr>
              <p:cNvPr id="100374" name="Oval 22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1824" cy="182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0375" name="Line 23"/>
              <p:cNvSpPr>
                <a:spLocks noChangeShapeType="1"/>
              </p:cNvSpPr>
              <p:nvPr/>
            </p:nvSpPr>
            <p:spPr bwMode="auto">
              <a:xfrm>
                <a:off x="3552" y="2592"/>
                <a:ext cx="1440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0376" name="Line 24"/>
              <p:cNvSpPr>
                <a:spLocks noChangeShapeType="1"/>
              </p:cNvSpPr>
              <p:nvPr/>
            </p:nvSpPr>
            <p:spPr bwMode="auto">
              <a:xfrm>
                <a:off x="4272" y="1152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0377" name="Text Box 25"/>
              <p:cNvSpPr txBox="1">
                <a:spLocks noChangeArrowheads="1"/>
              </p:cNvSpPr>
              <p:nvPr/>
            </p:nvSpPr>
            <p:spPr bwMode="auto">
              <a:xfrm>
                <a:off x="4176" y="9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00378" name="Text Box 26"/>
              <p:cNvSpPr txBox="1">
                <a:spLocks noChangeArrowheads="1"/>
              </p:cNvSpPr>
              <p:nvPr/>
            </p:nvSpPr>
            <p:spPr bwMode="auto">
              <a:xfrm>
                <a:off x="3312" y="244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0379" name="Text Box 27"/>
              <p:cNvSpPr txBox="1">
                <a:spLocks noChangeArrowheads="1"/>
              </p:cNvSpPr>
              <p:nvPr/>
            </p:nvSpPr>
            <p:spPr bwMode="auto">
              <a:xfrm>
                <a:off x="4224" y="235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00380" name="Text Box 28"/>
              <p:cNvSpPr txBox="1">
                <a:spLocks noChangeArrowheads="1"/>
              </p:cNvSpPr>
              <p:nvPr/>
            </p:nvSpPr>
            <p:spPr bwMode="auto">
              <a:xfrm>
                <a:off x="4992" y="2448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00381" name="Text Box 29"/>
              <p:cNvSpPr txBox="1">
                <a:spLocks noChangeArrowheads="1"/>
              </p:cNvSpPr>
              <p:nvPr/>
            </p:nvSpPr>
            <p:spPr bwMode="auto">
              <a:xfrm>
                <a:off x="4176" y="292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</p:grpSp>
      <p:sp>
        <p:nvSpPr>
          <p:cNvPr id="100382" name="Text Box 30"/>
          <p:cNvSpPr txBox="1">
            <a:spLocks noChangeArrowheads="1"/>
          </p:cNvSpPr>
          <p:nvPr/>
        </p:nvSpPr>
        <p:spPr bwMode="auto">
          <a:xfrm>
            <a:off x="1524000" y="55626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AE≠BE</a:t>
            </a:r>
          </a:p>
        </p:txBody>
      </p:sp>
      <p:sp>
        <p:nvSpPr>
          <p:cNvPr id="100383" name="Text Box 31"/>
          <p:cNvSpPr txBox="1">
            <a:spLocks noChangeArrowheads="1"/>
          </p:cNvSpPr>
          <p:nvPr/>
        </p:nvSpPr>
        <p:spPr bwMode="auto">
          <a:xfrm>
            <a:off x="5867400" y="54864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AE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 autoUpdateAnimBg="0"/>
      <p:bldP spid="100382" grpId="0" autoUpdateAnimBg="0"/>
      <p:bldP spid="1003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11" name="Text Box 1091"/>
          <p:cNvSpPr txBox="1">
            <a:spLocks noChangeArrowheads="1"/>
          </p:cNvSpPr>
          <p:nvPr/>
        </p:nvSpPr>
        <p:spPr bwMode="auto">
          <a:xfrm>
            <a:off x="6846888" y="43973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③AM=BM,</a:t>
            </a:r>
          </a:p>
        </p:txBody>
      </p:sp>
      <p:sp>
        <p:nvSpPr>
          <p:cNvPr id="317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2411413" cy="769938"/>
          </a:xfrm>
        </p:spPr>
        <p:txBody>
          <a:bodyPr/>
          <a:lstStyle/>
          <a:p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议一议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27312" y="908050"/>
            <a:ext cx="4032919" cy="533400"/>
          </a:xfrm>
        </p:spPr>
        <p:txBody>
          <a:bodyPr/>
          <a:lstStyle/>
          <a:p>
            <a:r>
              <a:rPr lang="en-US" altLang="zh-CN" sz="3000" b="1" dirty="0">
                <a:latin typeface="Times New Roman" panose="02020603050405020304" pitchFamily="18" charset="0"/>
              </a:rPr>
              <a:t>AB</a:t>
            </a:r>
            <a:r>
              <a:rPr lang="zh-CN" altLang="en-US" sz="3000" b="1" dirty="0">
                <a:latin typeface="Times New Roman" panose="02020603050405020304" pitchFamily="18" charset="0"/>
              </a:rPr>
              <a:t>是⊙</a:t>
            </a:r>
            <a:r>
              <a:rPr lang="en-US" altLang="zh-CN" sz="3000" b="1" dirty="0">
                <a:latin typeface="Times New Roman" panose="02020603050405020304" pitchFamily="18" charset="0"/>
              </a:rPr>
              <a:t>O</a:t>
            </a:r>
            <a:r>
              <a:rPr lang="zh-CN" altLang="en-US" sz="3000" b="1" dirty="0">
                <a:latin typeface="Times New Roman" panose="02020603050405020304" pitchFamily="18" charset="0"/>
              </a:rPr>
              <a:t>的一条弦</a:t>
            </a:r>
            <a:r>
              <a:rPr lang="en-US" altLang="zh-CN" sz="3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1748" name="Rectangle 102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76600" y="2614613"/>
            <a:ext cx="5327650" cy="996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3000" b="1" dirty="0">
                <a:latin typeface="Times New Roman" panose="02020603050405020304" pitchFamily="18" charset="0"/>
              </a:rPr>
              <a:t>你能发现图中有哪些等量关系</a:t>
            </a:r>
            <a:r>
              <a:rPr lang="en-US" altLang="zh-CN" sz="3000" b="1" dirty="0">
                <a:latin typeface="Times New Roman" panose="02020603050405020304" pitchFamily="18" charset="0"/>
              </a:rPr>
              <a:t>?</a:t>
            </a:r>
            <a:r>
              <a:rPr lang="zh-CN" altLang="en-US" sz="3000" b="1" dirty="0">
                <a:latin typeface="Times New Roman" panose="02020603050405020304" pitchFamily="18" charset="0"/>
              </a:rPr>
              <a:t>与同伴说说你的想法和理由</a:t>
            </a:r>
            <a:r>
              <a:rPr lang="en-US" altLang="zh-CN" sz="3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1761" name="Rectangle 1041"/>
          <p:cNvSpPr>
            <a:spLocks noChangeArrowheads="1"/>
          </p:cNvSpPr>
          <p:nvPr/>
        </p:nvSpPr>
        <p:spPr bwMode="auto">
          <a:xfrm>
            <a:off x="2268538" y="1484313"/>
            <a:ext cx="605948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作直径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CD,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使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CD⊥AB,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垂足为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M.</a:t>
            </a:r>
          </a:p>
        </p:txBody>
      </p:sp>
      <p:grpSp>
        <p:nvGrpSpPr>
          <p:cNvPr id="31762" name="Group 1042"/>
          <p:cNvGrpSpPr/>
          <p:nvPr/>
        </p:nvGrpSpPr>
        <p:grpSpPr bwMode="auto">
          <a:xfrm>
            <a:off x="1071563" y="2855913"/>
            <a:ext cx="1962150" cy="1962150"/>
            <a:chOff x="432" y="2592"/>
            <a:chExt cx="1524" cy="1524"/>
          </a:xfrm>
        </p:grpSpPr>
        <p:sp>
          <p:nvSpPr>
            <p:cNvPr id="31763" name="Oval 1043"/>
            <p:cNvSpPr>
              <a:spLocks noChangeArrowheads="1"/>
            </p:cNvSpPr>
            <p:nvPr/>
          </p:nvSpPr>
          <p:spPr bwMode="auto">
            <a:xfrm>
              <a:off x="432" y="2592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1764" name="Text Box 1044"/>
            <p:cNvSpPr txBox="1">
              <a:spLocks noChangeArrowheads="1"/>
            </p:cNvSpPr>
            <p:nvPr/>
          </p:nvSpPr>
          <p:spPr bwMode="auto">
            <a:xfrm>
              <a:off x="1104" y="3168"/>
              <a:ext cx="576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>
                  <a:solidFill>
                    <a:srgbClr val="009999"/>
                  </a:solidFill>
                  <a:latin typeface="Tahoma" panose="020B0604030504040204" pitchFamily="34" charset="0"/>
                </a:rPr>
                <a:t>●</a:t>
              </a:r>
              <a:r>
                <a:rPr lang="en-US" altLang="zh-CN" sz="2400">
                  <a:solidFill>
                    <a:srgbClr val="000000"/>
                  </a:solidFill>
                  <a:latin typeface="Tahoma" panose="020B0604030504040204" pitchFamily="34" charset="0"/>
                </a:rPr>
                <a:t>O</a:t>
              </a:r>
              <a:endParaRPr lang="en-US" altLang="zh-CN" sz="10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1765" name="Rectangle 1045"/>
          <p:cNvSpPr>
            <a:spLocks noChangeArrowheads="1"/>
          </p:cNvSpPr>
          <p:nvPr/>
        </p:nvSpPr>
        <p:spPr bwMode="auto">
          <a:xfrm>
            <a:off x="900113" y="1989138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下图是轴对称图形吗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如果是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其对称轴是什么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grpSp>
        <p:nvGrpSpPr>
          <p:cNvPr id="31796" name="Group 1076"/>
          <p:cNvGrpSpPr/>
          <p:nvPr/>
        </p:nvGrpSpPr>
        <p:grpSpPr bwMode="auto">
          <a:xfrm>
            <a:off x="900113" y="2932113"/>
            <a:ext cx="2209800" cy="457200"/>
            <a:chOff x="192" y="2640"/>
            <a:chExt cx="1392" cy="288"/>
          </a:xfrm>
        </p:grpSpPr>
        <p:sp>
          <p:nvSpPr>
            <p:cNvPr id="31793" name="Line 1073"/>
            <p:cNvSpPr>
              <a:spLocks noChangeShapeType="1"/>
            </p:cNvSpPr>
            <p:nvPr/>
          </p:nvSpPr>
          <p:spPr bwMode="auto">
            <a:xfrm>
              <a:off x="420" y="2832"/>
              <a:ext cx="9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1794" name="Text Box 1074"/>
            <p:cNvSpPr txBox="1">
              <a:spLocks noChangeArrowheads="1"/>
            </p:cNvSpPr>
            <p:nvPr/>
          </p:nvSpPr>
          <p:spPr bwMode="auto">
            <a:xfrm>
              <a:off x="192" y="2640"/>
              <a:ext cx="2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31795" name="Text Box 1075"/>
            <p:cNvSpPr txBox="1">
              <a:spLocks noChangeArrowheads="1"/>
            </p:cNvSpPr>
            <p:nvPr/>
          </p:nvSpPr>
          <p:spPr bwMode="auto">
            <a:xfrm>
              <a:off x="1392" y="264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ahoma" panose="020B0604030504040204" pitchFamily="34" charset="0"/>
                </a:rPr>
                <a:t>B</a:t>
              </a:r>
            </a:p>
          </p:txBody>
        </p:sp>
      </p:grpSp>
      <p:grpSp>
        <p:nvGrpSpPr>
          <p:cNvPr id="31801" name="Group 1081"/>
          <p:cNvGrpSpPr/>
          <p:nvPr/>
        </p:nvGrpSpPr>
        <p:grpSpPr bwMode="auto">
          <a:xfrm>
            <a:off x="1528763" y="2474913"/>
            <a:ext cx="819150" cy="2682875"/>
            <a:chOff x="588" y="2352"/>
            <a:chExt cx="516" cy="1690"/>
          </a:xfrm>
        </p:grpSpPr>
        <p:sp>
          <p:nvSpPr>
            <p:cNvPr id="31797" name="Line 1077"/>
            <p:cNvSpPr>
              <a:spLocks noChangeShapeType="1"/>
            </p:cNvSpPr>
            <p:nvPr/>
          </p:nvSpPr>
          <p:spPr bwMode="auto">
            <a:xfrm>
              <a:off x="936" y="2580"/>
              <a:ext cx="0" cy="12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1798" name="Text Box 1078"/>
            <p:cNvSpPr txBox="1">
              <a:spLocks noChangeArrowheads="1"/>
            </p:cNvSpPr>
            <p:nvPr/>
          </p:nvSpPr>
          <p:spPr bwMode="auto">
            <a:xfrm>
              <a:off x="816" y="235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31799" name="Text Box 1079"/>
            <p:cNvSpPr txBox="1">
              <a:spLocks noChangeArrowheads="1"/>
            </p:cNvSpPr>
            <p:nvPr/>
          </p:nvSpPr>
          <p:spPr bwMode="auto">
            <a:xfrm>
              <a:off x="816" y="3792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D</a:t>
              </a:r>
            </a:p>
          </p:txBody>
        </p:sp>
        <p:sp>
          <p:nvSpPr>
            <p:cNvPr id="31800" name="Text Box 1080"/>
            <p:cNvSpPr txBox="1">
              <a:spLocks noChangeArrowheads="1"/>
            </p:cNvSpPr>
            <p:nvPr/>
          </p:nvSpPr>
          <p:spPr bwMode="auto">
            <a:xfrm>
              <a:off x="588" y="2784"/>
              <a:ext cx="4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>
                  <a:solidFill>
                    <a:srgbClr val="000000"/>
                  </a:solidFill>
                  <a:latin typeface="Tahoma" panose="020B0604030504040204" pitchFamily="34" charset="0"/>
                </a:rPr>
                <a:t>M└</a:t>
              </a:r>
            </a:p>
          </p:txBody>
        </p:sp>
      </p:grpSp>
      <p:grpSp>
        <p:nvGrpSpPr>
          <p:cNvPr id="31807" name="Group 1087"/>
          <p:cNvGrpSpPr/>
          <p:nvPr/>
        </p:nvGrpSpPr>
        <p:grpSpPr bwMode="auto">
          <a:xfrm>
            <a:off x="7885113" y="260350"/>
            <a:ext cx="914400" cy="700088"/>
            <a:chOff x="3312" y="3696"/>
            <a:chExt cx="576" cy="441"/>
          </a:xfrm>
        </p:grpSpPr>
        <p:sp>
          <p:nvSpPr>
            <p:cNvPr id="31808" name="Text Box 1088"/>
            <p:cNvSpPr txBox="1">
              <a:spLocks noChangeArrowheads="1"/>
            </p:cNvSpPr>
            <p:nvPr/>
          </p:nvSpPr>
          <p:spPr bwMode="auto">
            <a:xfrm>
              <a:off x="3360" y="3696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31809" name="Text Box 1089"/>
            <p:cNvSpPr txBox="1">
              <a:spLocks noChangeArrowheads="1"/>
            </p:cNvSpPr>
            <p:nvPr/>
          </p:nvSpPr>
          <p:spPr bwMode="auto">
            <a:xfrm>
              <a:off x="3312" y="3849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AmB</a:t>
              </a:r>
            </a:p>
          </p:txBody>
        </p:sp>
      </p:grpSp>
      <p:sp>
        <p:nvSpPr>
          <p:cNvPr id="31775" name="Text Box 1055"/>
          <p:cNvSpPr txBox="1">
            <a:spLocks noChangeArrowheads="1"/>
          </p:cNvSpPr>
          <p:nvPr/>
        </p:nvSpPr>
        <p:spPr bwMode="auto">
          <a:xfrm>
            <a:off x="2274888" y="4616450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由  ①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是直径</a:t>
            </a:r>
          </a:p>
        </p:txBody>
      </p:sp>
      <p:sp>
        <p:nvSpPr>
          <p:cNvPr id="31812" name="Text Box 1092"/>
          <p:cNvSpPr txBox="1">
            <a:spLocks noChangeArrowheads="1"/>
          </p:cNvSpPr>
          <p:nvPr/>
        </p:nvSpPr>
        <p:spPr bwMode="auto">
          <a:xfrm>
            <a:off x="3036888" y="499745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② CD⊥AB</a:t>
            </a:r>
          </a:p>
        </p:txBody>
      </p:sp>
      <p:sp>
        <p:nvSpPr>
          <p:cNvPr id="31813" name="AutoShape 1093"/>
          <p:cNvSpPr/>
          <p:nvPr/>
        </p:nvSpPr>
        <p:spPr bwMode="auto">
          <a:xfrm>
            <a:off x="5094288" y="4759325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1815" name="Group 1095"/>
          <p:cNvGrpSpPr/>
          <p:nvPr/>
        </p:nvGrpSpPr>
        <p:grpSpPr bwMode="auto">
          <a:xfrm>
            <a:off x="5246688" y="4724400"/>
            <a:ext cx="1524000" cy="533400"/>
            <a:chOff x="1680" y="3552"/>
            <a:chExt cx="960" cy="336"/>
          </a:xfrm>
        </p:grpSpPr>
        <p:sp>
          <p:nvSpPr>
            <p:cNvPr id="31810" name="Text Box 1090"/>
            <p:cNvSpPr txBox="1">
              <a:spLocks noChangeArrowheads="1"/>
            </p:cNvSpPr>
            <p:nvPr/>
          </p:nvSpPr>
          <p:spPr bwMode="auto">
            <a:xfrm>
              <a:off x="1776" y="3552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可推得</a:t>
              </a:r>
            </a:p>
          </p:txBody>
        </p:sp>
        <p:sp>
          <p:nvSpPr>
            <p:cNvPr id="31814" name="AutoShape 1094"/>
            <p:cNvSpPr>
              <a:spLocks noChangeArrowheads="1"/>
            </p:cNvSpPr>
            <p:nvPr/>
          </p:nvSpPr>
          <p:spPr bwMode="auto">
            <a:xfrm>
              <a:off x="1680" y="3744"/>
              <a:ext cx="960" cy="144"/>
            </a:xfrm>
            <a:prstGeom prst="rightArrow">
              <a:avLst>
                <a:gd name="adj1" fmla="val 50000"/>
                <a:gd name="adj2" fmla="val 166667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1820" name="AutoShape 1100"/>
          <p:cNvSpPr/>
          <p:nvPr/>
        </p:nvSpPr>
        <p:spPr bwMode="auto">
          <a:xfrm>
            <a:off x="6770688" y="457835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1822" name="Group 1102"/>
          <p:cNvGrpSpPr/>
          <p:nvPr/>
        </p:nvGrpSpPr>
        <p:grpSpPr bwMode="auto">
          <a:xfrm>
            <a:off x="6846888" y="4654550"/>
            <a:ext cx="1600200" cy="685800"/>
            <a:chOff x="4464" y="3120"/>
            <a:chExt cx="1008" cy="432"/>
          </a:xfrm>
        </p:grpSpPr>
        <p:sp>
          <p:nvSpPr>
            <p:cNvPr id="31774" name="Text Box 1054"/>
            <p:cNvSpPr txBox="1">
              <a:spLocks noChangeArrowheads="1"/>
            </p:cNvSpPr>
            <p:nvPr/>
          </p:nvSpPr>
          <p:spPr bwMode="auto">
            <a:xfrm>
              <a:off x="4696" y="3120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31817" name="Text Box 1097"/>
            <p:cNvSpPr txBox="1">
              <a:spLocks noChangeArrowheads="1"/>
            </p:cNvSpPr>
            <p:nvPr/>
          </p:nvSpPr>
          <p:spPr bwMode="auto">
            <a:xfrm>
              <a:off x="5072" y="3120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31821" name="Text Box 1101"/>
            <p:cNvSpPr txBox="1">
              <a:spLocks noChangeArrowheads="1"/>
            </p:cNvSpPr>
            <p:nvPr/>
          </p:nvSpPr>
          <p:spPr bwMode="auto">
            <a:xfrm>
              <a:off x="4464" y="3264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④AC=BC,</a:t>
              </a:r>
              <a:endParaRPr kumimoji="1" lang="en-US" altLang="zh-CN" sz="2400" dirty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31824" name="Group 1104"/>
          <p:cNvGrpSpPr/>
          <p:nvPr/>
        </p:nvGrpSpPr>
        <p:grpSpPr bwMode="auto">
          <a:xfrm>
            <a:off x="6846888" y="5218113"/>
            <a:ext cx="1600200" cy="731837"/>
            <a:chOff x="4464" y="3475"/>
            <a:chExt cx="1008" cy="461"/>
          </a:xfrm>
        </p:grpSpPr>
        <p:sp>
          <p:nvSpPr>
            <p:cNvPr id="31818" name="Text Box 1098"/>
            <p:cNvSpPr txBox="1">
              <a:spLocks noChangeArrowheads="1"/>
            </p:cNvSpPr>
            <p:nvPr/>
          </p:nvSpPr>
          <p:spPr bwMode="auto">
            <a:xfrm>
              <a:off x="4696" y="3504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31819" name="Text Box 1099"/>
            <p:cNvSpPr txBox="1">
              <a:spLocks noChangeArrowheads="1"/>
            </p:cNvSpPr>
            <p:nvPr/>
          </p:nvSpPr>
          <p:spPr bwMode="auto">
            <a:xfrm>
              <a:off x="5080" y="3475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31823" name="Text Box 1103"/>
            <p:cNvSpPr txBox="1">
              <a:spLocks noChangeArrowheads="1"/>
            </p:cNvSpPr>
            <p:nvPr/>
          </p:nvSpPr>
          <p:spPr bwMode="auto">
            <a:xfrm>
              <a:off x="4464" y="3648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⑤AD=BD.</a:t>
              </a:r>
              <a:endParaRPr kumimoji="1" lang="en-US" altLang="zh-CN" sz="2400" dirty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1826" name="Text Box 1106"/>
          <p:cNvSpPr txBox="1">
            <a:spLocks noChangeArrowheads="1"/>
          </p:cNvSpPr>
          <p:nvPr/>
        </p:nvSpPr>
        <p:spPr bwMode="auto">
          <a:xfrm>
            <a:off x="3635375" y="3933825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题设</a:t>
            </a:r>
          </a:p>
        </p:txBody>
      </p:sp>
      <p:sp>
        <p:nvSpPr>
          <p:cNvPr id="31827" name="Text Box 1107"/>
          <p:cNvSpPr txBox="1">
            <a:spLocks noChangeArrowheads="1"/>
          </p:cNvSpPr>
          <p:nvPr/>
        </p:nvSpPr>
        <p:spPr bwMode="auto">
          <a:xfrm>
            <a:off x="7092950" y="3716338"/>
            <a:ext cx="137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结论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5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5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11" grpId="0" autoUpdateAnimBg="0"/>
      <p:bldP spid="31747" grpId="0" build="p" autoUpdateAnimBg="0"/>
      <p:bldP spid="31748" grpId="0" build="p" autoUpdateAnimBg="0"/>
      <p:bldP spid="31761" grpId="0" build="p" autoUpdateAnimBg="0"/>
      <p:bldP spid="31765" grpId="0" build="p" autoUpdateAnimBg="0"/>
      <p:bldP spid="31775" grpId="0" autoUpdateAnimBg="0"/>
      <p:bldP spid="31812" grpId="0" autoUpdateAnimBg="0"/>
      <p:bldP spid="31813" grpId="0" animBg="1"/>
      <p:bldP spid="31820" grpId="0" animBg="1"/>
      <p:bldP spid="31826" grpId="0"/>
      <p:bldP spid="318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62100" y="463526"/>
            <a:ext cx="3962400" cy="609600"/>
          </a:xfrm>
        </p:spPr>
        <p:txBody>
          <a:bodyPr/>
          <a:lstStyle/>
          <a:p>
            <a:r>
              <a:rPr lang="zh-CN" altLang="en-US" sz="3000" b="1" dirty="0">
                <a:latin typeface="Times New Roman" panose="02020603050405020304" pitchFamily="18" charset="0"/>
              </a:rPr>
              <a:t>如图</a:t>
            </a:r>
            <a:r>
              <a:rPr lang="en-US" altLang="zh-CN" sz="3000" b="1" dirty="0">
                <a:latin typeface="Times New Roman" panose="02020603050405020304" pitchFamily="18" charset="0"/>
              </a:rPr>
              <a:t>,</a:t>
            </a:r>
            <a:r>
              <a:rPr lang="zh-CN" altLang="en-US" sz="3000" b="1" dirty="0">
                <a:latin typeface="Times New Roman" panose="02020603050405020304" pitchFamily="18" charset="0"/>
              </a:rPr>
              <a:t>小明的理由是</a:t>
            </a:r>
            <a:r>
              <a:rPr lang="en-US" altLang="zh-CN" sz="3000" b="1" dirty="0">
                <a:latin typeface="Times New Roman" panose="02020603050405020304" pitchFamily="18" charset="0"/>
              </a:rPr>
              <a:t>:</a:t>
            </a:r>
            <a:endParaRPr lang="en-US" altLang="zh-CN" sz="3000" b="1" dirty="0">
              <a:latin typeface="宋体" panose="02010600030101010101" pitchFamily="2" charset="-122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47813" y="1052513"/>
            <a:ext cx="2667000" cy="457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3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连接</a:t>
            </a:r>
            <a:r>
              <a:rPr lang="en-US" altLang="zh-CN" sz="3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OA,OB,</a:t>
            </a:r>
          </a:p>
        </p:txBody>
      </p:sp>
      <p:grpSp>
        <p:nvGrpSpPr>
          <p:cNvPr id="14365" name="Group 29"/>
          <p:cNvGrpSpPr/>
          <p:nvPr/>
        </p:nvGrpSpPr>
        <p:grpSpPr bwMode="auto">
          <a:xfrm>
            <a:off x="6011863" y="1484313"/>
            <a:ext cx="2209800" cy="2682875"/>
            <a:chOff x="192" y="2352"/>
            <a:chExt cx="1392" cy="1690"/>
          </a:xfrm>
        </p:grpSpPr>
        <p:grpSp>
          <p:nvGrpSpPr>
            <p:cNvPr id="14353" name="Group 17"/>
            <p:cNvGrpSpPr/>
            <p:nvPr/>
          </p:nvGrpSpPr>
          <p:grpSpPr bwMode="auto">
            <a:xfrm>
              <a:off x="300" y="2592"/>
              <a:ext cx="1236" cy="1236"/>
              <a:chOff x="432" y="2592"/>
              <a:chExt cx="1524" cy="1524"/>
            </a:xfrm>
          </p:grpSpPr>
          <p:sp>
            <p:nvSpPr>
              <p:cNvPr id="14354" name="Oval 18"/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1524" cy="152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5" name="Text Box 19"/>
              <p:cNvSpPr txBox="1">
                <a:spLocks noChangeArrowheads="1"/>
              </p:cNvSpPr>
              <p:nvPr/>
            </p:nvSpPr>
            <p:spPr bwMode="auto">
              <a:xfrm>
                <a:off x="1104" y="3168"/>
                <a:ext cx="576" cy="3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>
                    <a:solidFill>
                      <a:srgbClr val="009999"/>
                    </a:solidFill>
                    <a:latin typeface="Tahoma" panose="020B0604030504040204" pitchFamily="34" charset="0"/>
                  </a:rPr>
                  <a:t>●</a:t>
                </a:r>
                <a:r>
                  <a:rPr lang="en-US" altLang="zh-CN" sz="2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O</a:t>
                </a:r>
                <a:endParaRPr lang="en-US" altLang="zh-CN" sz="100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14356" name="Group 20"/>
            <p:cNvGrpSpPr/>
            <p:nvPr/>
          </p:nvGrpSpPr>
          <p:grpSpPr bwMode="auto">
            <a:xfrm>
              <a:off x="192" y="2640"/>
              <a:ext cx="1392" cy="288"/>
              <a:chOff x="192" y="2640"/>
              <a:chExt cx="1392" cy="288"/>
            </a:xfrm>
          </p:grpSpPr>
          <p:sp>
            <p:nvSpPr>
              <p:cNvPr id="14357" name="Line 21"/>
              <p:cNvSpPr>
                <a:spLocks noChangeShapeType="1"/>
              </p:cNvSpPr>
              <p:nvPr/>
            </p:nvSpPr>
            <p:spPr bwMode="auto">
              <a:xfrm>
                <a:off x="420" y="2832"/>
                <a:ext cx="9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8" name="Text Box 22"/>
              <p:cNvSpPr txBox="1">
                <a:spLocks noChangeArrowheads="1"/>
              </p:cNvSpPr>
              <p:nvPr/>
            </p:nvSpPr>
            <p:spPr bwMode="auto">
              <a:xfrm>
                <a:off x="192" y="2640"/>
                <a:ext cx="2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14359" name="Text Box 23"/>
              <p:cNvSpPr txBox="1">
                <a:spLocks noChangeArrowheads="1"/>
              </p:cNvSpPr>
              <p:nvPr/>
            </p:nvSpPr>
            <p:spPr bwMode="auto">
              <a:xfrm>
                <a:off x="1392" y="2640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B</a:t>
                </a:r>
              </a:p>
            </p:txBody>
          </p:sp>
        </p:grpSp>
        <p:grpSp>
          <p:nvGrpSpPr>
            <p:cNvPr id="14360" name="Group 24"/>
            <p:cNvGrpSpPr/>
            <p:nvPr/>
          </p:nvGrpSpPr>
          <p:grpSpPr bwMode="auto">
            <a:xfrm>
              <a:off x="588" y="2352"/>
              <a:ext cx="516" cy="1690"/>
              <a:chOff x="588" y="2352"/>
              <a:chExt cx="516" cy="1690"/>
            </a:xfrm>
          </p:grpSpPr>
          <p:sp>
            <p:nvSpPr>
              <p:cNvPr id="14361" name="Line 25"/>
              <p:cNvSpPr>
                <a:spLocks noChangeShapeType="1"/>
              </p:cNvSpPr>
              <p:nvPr/>
            </p:nvSpPr>
            <p:spPr bwMode="auto">
              <a:xfrm>
                <a:off x="936" y="2580"/>
                <a:ext cx="0" cy="12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2" name="Text Box 26"/>
              <p:cNvSpPr txBox="1">
                <a:spLocks noChangeArrowheads="1"/>
              </p:cNvSpPr>
              <p:nvPr/>
            </p:nvSpPr>
            <p:spPr bwMode="auto">
              <a:xfrm>
                <a:off x="816" y="2352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C</a:t>
                </a:r>
              </a:p>
            </p:txBody>
          </p:sp>
          <p:sp>
            <p:nvSpPr>
              <p:cNvPr id="14363" name="Text Box 27"/>
              <p:cNvSpPr txBox="1">
                <a:spLocks noChangeArrowheads="1"/>
              </p:cNvSpPr>
              <p:nvPr/>
            </p:nvSpPr>
            <p:spPr bwMode="auto">
              <a:xfrm>
                <a:off x="816" y="3792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14364" name="Text Box 28"/>
              <p:cNvSpPr txBox="1">
                <a:spLocks noChangeArrowheads="1"/>
              </p:cNvSpPr>
              <p:nvPr/>
            </p:nvSpPr>
            <p:spPr bwMode="auto">
              <a:xfrm>
                <a:off x="588" y="2784"/>
                <a:ext cx="46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000" b="1">
                    <a:solidFill>
                      <a:srgbClr val="000000"/>
                    </a:solidFill>
                    <a:latin typeface="Tahoma" panose="020B0604030504040204" pitchFamily="34" charset="0"/>
                  </a:rPr>
                  <a:t>M└</a:t>
                </a:r>
              </a:p>
            </p:txBody>
          </p:sp>
        </p:grpSp>
      </p:grpSp>
      <p:sp>
        <p:nvSpPr>
          <p:cNvPr id="14366" name="Line 30"/>
          <p:cNvSpPr>
            <a:spLocks noChangeShapeType="1"/>
          </p:cNvSpPr>
          <p:nvPr/>
        </p:nvSpPr>
        <p:spPr bwMode="auto">
          <a:xfrm flipH="1" flipV="1">
            <a:off x="6402388" y="2205038"/>
            <a:ext cx="762000" cy="7048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V="1">
            <a:off x="7199313" y="2239963"/>
            <a:ext cx="723900" cy="7048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8" name="Rectangle 32"/>
          <p:cNvSpPr>
            <a:spLocks noGrp="1" noChangeArrowheads="1"/>
          </p:cNvSpPr>
          <p:nvPr/>
        </p:nvSpPr>
        <p:spPr bwMode="auto">
          <a:xfrm>
            <a:off x="4067175" y="1052513"/>
            <a:ext cx="2133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则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OA=OB.</a:t>
            </a:r>
          </a:p>
        </p:txBody>
      </p:sp>
      <p:sp>
        <p:nvSpPr>
          <p:cNvPr id="14369" name="Rectangle 33"/>
          <p:cNvSpPr>
            <a:spLocks noGrp="1" noChangeArrowheads="1"/>
          </p:cNvSpPr>
          <p:nvPr/>
        </p:nvSpPr>
        <p:spPr bwMode="auto">
          <a:xfrm>
            <a:off x="1625600" y="1628775"/>
            <a:ext cx="4724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Rt△OAM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Rt△OBM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中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1625600" y="2085975"/>
            <a:ext cx="434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∵OA=OB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OM=OM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1763713" y="2565400"/>
            <a:ext cx="43926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∴Rt△OAM≌Rt△OBM.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1779058" y="3114676"/>
            <a:ext cx="2362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∴AM=BM.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1718733" y="3695278"/>
            <a:ext cx="4410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∴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点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和点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关于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对称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1718733" y="4152478"/>
            <a:ext cx="541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∵⊙O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关于直径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对称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1718733" y="4703340"/>
            <a:ext cx="6172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99CC00"/>
              </a:buClr>
              <a:buSzPts val="17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∴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当圆沿着直径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对折时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点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与点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重合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grpSp>
        <p:nvGrpSpPr>
          <p:cNvPr id="14381" name="Group 45"/>
          <p:cNvGrpSpPr/>
          <p:nvPr/>
        </p:nvGrpSpPr>
        <p:grpSpPr bwMode="auto">
          <a:xfrm>
            <a:off x="2709333" y="4944640"/>
            <a:ext cx="2095500" cy="731838"/>
            <a:chOff x="1776" y="3523"/>
            <a:chExt cx="1320" cy="461"/>
          </a:xfrm>
        </p:grpSpPr>
        <p:sp>
          <p:nvSpPr>
            <p:cNvPr id="14378" name="Text Box 42"/>
            <p:cNvSpPr txBox="1">
              <a:spLocks noChangeArrowheads="1"/>
            </p:cNvSpPr>
            <p:nvPr/>
          </p:nvSpPr>
          <p:spPr bwMode="auto">
            <a:xfrm>
              <a:off x="1776" y="3523"/>
              <a:ext cx="6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4379" name="Text Box 43"/>
            <p:cNvSpPr txBox="1">
              <a:spLocks noChangeArrowheads="1"/>
            </p:cNvSpPr>
            <p:nvPr/>
          </p:nvSpPr>
          <p:spPr bwMode="auto">
            <a:xfrm>
              <a:off x="2256" y="3523"/>
              <a:ext cx="6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4380" name="Text Box 44"/>
            <p:cNvSpPr txBox="1">
              <a:spLocks noChangeArrowheads="1"/>
            </p:cNvSpPr>
            <p:nvPr/>
          </p:nvSpPr>
          <p:spPr bwMode="auto">
            <a:xfrm>
              <a:off x="1776" y="3696"/>
              <a:ext cx="13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AC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和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BC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重合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zh-CN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14382" name="Group 46"/>
          <p:cNvGrpSpPr/>
          <p:nvPr/>
        </p:nvGrpSpPr>
        <p:grpSpPr bwMode="auto">
          <a:xfrm>
            <a:off x="4728633" y="4981153"/>
            <a:ext cx="2095500" cy="731837"/>
            <a:chOff x="1776" y="3523"/>
            <a:chExt cx="1320" cy="461"/>
          </a:xfrm>
        </p:grpSpPr>
        <p:sp>
          <p:nvSpPr>
            <p:cNvPr id="14383" name="Text Box 47"/>
            <p:cNvSpPr txBox="1">
              <a:spLocks noChangeArrowheads="1"/>
            </p:cNvSpPr>
            <p:nvPr/>
          </p:nvSpPr>
          <p:spPr bwMode="auto">
            <a:xfrm>
              <a:off x="1776" y="3523"/>
              <a:ext cx="6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4384" name="Text Box 48"/>
            <p:cNvSpPr txBox="1">
              <a:spLocks noChangeArrowheads="1"/>
            </p:cNvSpPr>
            <p:nvPr/>
          </p:nvSpPr>
          <p:spPr bwMode="auto">
            <a:xfrm>
              <a:off x="2256" y="3523"/>
              <a:ext cx="6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4385" name="Text Box 49"/>
            <p:cNvSpPr txBox="1">
              <a:spLocks noChangeArrowheads="1"/>
            </p:cNvSpPr>
            <p:nvPr/>
          </p:nvSpPr>
          <p:spPr bwMode="auto">
            <a:xfrm>
              <a:off x="1776" y="3696"/>
              <a:ext cx="13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和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BD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重合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14386" name="Group 50"/>
          <p:cNvGrpSpPr/>
          <p:nvPr/>
        </p:nvGrpSpPr>
        <p:grpSpPr bwMode="auto">
          <a:xfrm>
            <a:off x="1794933" y="5601865"/>
            <a:ext cx="1752600" cy="685800"/>
            <a:chOff x="4464" y="3120"/>
            <a:chExt cx="1008" cy="432"/>
          </a:xfrm>
        </p:grpSpPr>
        <p:sp>
          <p:nvSpPr>
            <p:cNvPr id="14387" name="Text Box 51"/>
            <p:cNvSpPr txBox="1">
              <a:spLocks noChangeArrowheads="1"/>
            </p:cNvSpPr>
            <p:nvPr/>
          </p:nvSpPr>
          <p:spPr bwMode="auto">
            <a:xfrm>
              <a:off x="4696" y="3120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4388" name="Text Box 52"/>
            <p:cNvSpPr txBox="1">
              <a:spLocks noChangeArrowheads="1"/>
            </p:cNvSpPr>
            <p:nvPr/>
          </p:nvSpPr>
          <p:spPr bwMode="auto">
            <a:xfrm>
              <a:off x="5072" y="3120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4389" name="Text Box 53"/>
            <p:cNvSpPr txBox="1">
              <a:spLocks noChangeArrowheads="1"/>
            </p:cNvSpPr>
            <p:nvPr/>
          </p:nvSpPr>
          <p:spPr bwMode="auto">
            <a:xfrm>
              <a:off x="4464" y="3264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∴AC =BC,</a:t>
              </a:r>
              <a:endParaRPr lang="en-US" altLang="zh-CN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14390" name="Group 54"/>
          <p:cNvGrpSpPr/>
          <p:nvPr/>
        </p:nvGrpSpPr>
        <p:grpSpPr bwMode="auto">
          <a:xfrm>
            <a:off x="3090333" y="5555828"/>
            <a:ext cx="1752600" cy="731837"/>
            <a:chOff x="4464" y="3475"/>
            <a:chExt cx="1008" cy="461"/>
          </a:xfrm>
        </p:grpSpPr>
        <p:sp>
          <p:nvSpPr>
            <p:cNvPr id="14391" name="Text Box 55"/>
            <p:cNvSpPr txBox="1">
              <a:spLocks noChangeArrowheads="1"/>
            </p:cNvSpPr>
            <p:nvPr/>
          </p:nvSpPr>
          <p:spPr bwMode="auto">
            <a:xfrm>
              <a:off x="4696" y="3504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4392" name="Text Box 56"/>
            <p:cNvSpPr txBox="1">
              <a:spLocks noChangeArrowheads="1"/>
            </p:cNvSpPr>
            <p:nvPr/>
          </p:nvSpPr>
          <p:spPr bwMode="auto">
            <a:xfrm>
              <a:off x="5080" y="3475"/>
              <a:ext cx="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⌒</a:t>
              </a:r>
            </a:p>
          </p:txBody>
        </p:sp>
        <p:sp>
          <p:nvSpPr>
            <p:cNvPr id="14393" name="Text Box 57"/>
            <p:cNvSpPr txBox="1">
              <a:spLocks noChangeArrowheads="1"/>
            </p:cNvSpPr>
            <p:nvPr/>
          </p:nvSpPr>
          <p:spPr bwMode="auto">
            <a:xfrm>
              <a:off x="4464" y="3648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　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AD =BD.</a:t>
              </a:r>
              <a:endParaRPr lang="en-US" altLang="zh-CN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build="p" autoUpdateAnimBg="0"/>
      <p:bldP spid="14366" grpId="0" animBg="1"/>
      <p:bldP spid="14367" grpId="0" animBg="1"/>
      <p:bldP spid="14368" grpId="0" build="p" autoUpdateAnimBg="0"/>
      <p:bldP spid="14369" grpId="0" build="p" autoUpdateAnimBg="0"/>
      <p:bldP spid="14370" grpId="0" build="p" autoUpdateAnimBg="0"/>
      <p:bldP spid="14371" grpId="0" build="p" autoUpdateAnimBg="0"/>
      <p:bldP spid="14372" grpId="0" build="p" autoUpdateAnimBg="0"/>
      <p:bldP spid="14373" grpId="0" build="p" autoUpdateAnimBg="0"/>
      <p:bldP spid="14374" grpId="0" build="p" autoUpdateAnimBg="0"/>
      <p:bldP spid="14376" grpId="0" build="p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1196</Words>
  <Application>Microsoft Office PowerPoint</Application>
  <PresentationFormat>全屏显示(4:3)</PresentationFormat>
  <Paragraphs>222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方正中倩简体</vt:lpstr>
      <vt:lpstr>黑体</vt:lpstr>
      <vt:lpstr>华文行楷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PowerPoint 演示文稿</vt:lpstr>
      <vt:lpstr>课堂目标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议一议</vt:lpstr>
      <vt:lpstr>PowerPoint 演示文稿</vt:lpstr>
      <vt:lpstr>PowerPoint 演示文稿</vt:lpstr>
      <vt:lpstr>垂径定理三种语言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挑战自我画一画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2017-08-26T09:00:00Z</dcterms:created>
  <dcterms:modified xsi:type="dcterms:W3CDTF">2023-01-16T23:56:47Z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31A1391D2D214E56880B1EDBA94A5EAF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