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notesMasterIdLst>
    <p:notesMasterId r:id="rId28"/>
  </p:notesMasterIdLst>
  <p:sldIdLst>
    <p:sldId id="485" r:id="rId3"/>
    <p:sldId id="257" r:id="rId4"/>
    <p:sldId id="478" r:id="rId5"/>
    <p:sldId id="479" r:id="rId6"/>
    <p:sldId id="429" r:id="rId7"/>
    <p:sldId id="482" r:id="rId8"/>
    <p:sldId id="483" r:id="rId9"/>
    <p:sldId id="394" r:id="rId10"/>
    <p:sldId id="466" r:id="rId11"/>
    <p:sldId id="468" r:id="rId12"/>
    <p:sldId id="471" r:id="rId13"/>
    <p:sldId id="476" r:id="rId14"/>
    <p:sldId id="309" r:id="rId15"/>
    <p:sldId id="446" r:id="rId16"/>
    <p:sldId id="425" r:id="rId17"/>
    <p:sldId id="456" r:id="rId18"/>
    <p:sldId id="426" r:id="rId19"/>
    <p:sldId id="399" r:id="rId20"/>
    <p:sldId id="447" r:id="rId21"/>
    <p:sldId id="411" r:id="rId22"/>
    <p:sldId id="455" r:id="rId23"/>
    <p:sldId id="418" r:id="rId24"/>
    <p:sldId id="484" r:id="rId25"/>
    <p:sldId id="444" r:id="rId26"/>
    <p:sldId id="486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OPPOSans R" panose="02010600030101010101" charset="-122"/>
      <p:regular r:id="rId31"/>
    </p:embeddedFont>
    <p:embeddedFont>
      <p:font typeface="OPPOSans L" panose="02010600030101010101" charset="-122"/>
      <p:regular r:id="rId32"/>
    </p:embeddedFont>
    <p:embeddedFont>
      <p:font typeface="OPPOSans B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5753-B0A3-4C69-95DD-8623F559EA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0ED5-FE97-4FF3-A6FC-DC6471981F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5753-B0A3-4C69-95DD-8623F559EA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0ED5-FE97-4FF3-A6FC-DC6471981F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421639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54000" y="599438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0926501" y="6351446"/>
            <a:ext cx="1265499" cy="270109"/>
            <a:chOff x="10926501" y="6235700"/>
            <a:chExt cx="1265499" cy="27010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421639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54000" y="599438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0926501" y="6351446"/>
            <a:ext cx="1265499" cy="270109"/>
            <a:chOff x="10926501" y="6235700"/>
            <a:chExt cx="1265499" cy="27010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421639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54000" y="599438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0926501" y="6351446"/>
            <a:ext cx="1265499" cy="270109"/>
            <a:chOff x="10926501" y="6235700"/>
            <a:chExt cx="1265499" cy="27010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421639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54000" y="599438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0926501" y="6351446"/>
            <a:ext cx="1265499" cy="270109"/>
            <a:chOff x="10926501" y="6235700"/>
            <a:chExt cx="1265499" cy="27010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课文总结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421639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54000" y="599438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0926501" y="6351446"/>
            <a:ext cx="1265499" cy="270109"/>
            <a:chOff x="10926501" y="6235700"/>
            <a:chExt cx="1265499" cy="27010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421639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54000" y="599438"/>
            <a:ext cx="1341120" cy="28956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0926501" y="6351446"/>
            <a:ext cx="1265499" cy="270109"/>
            <a:chOff x="10926501" y="6235700"/>
            <a:chExt cx="1265499" cy="27010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88D5753-B0A3-4C69-95DD-8623F559EA4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6720ED5-FE97-4FF3-A6FC-DC6471981FE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5000">
                <a:schemeClr val="bg1">
                  <a:alpha val="16000"/>
                </a:schemeClr>
              </a:gs>
              <a:gs pos="96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541" y="2548361"/>
            <a:ext cx="573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 </a:t>
            </a:r>
            <a:r>
              <a:rPr lang="zh-CN" altLang="en-US" sz="8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景阳冈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29245" y="180196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1349322" y="4002380"/>
            <a:ext cx="474667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325879"/>
            <a:ext cx="6096000" cy="35374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6096000" y="5411367"/>
            <a:ext cx="6096000" cy="1081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0" y="5669501"/>
            <a:ext cx="12192000" cy="27255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254499" y="4295897"/>
            <a:ext cx="4837985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两部分要写紧凑，左窄右宽，书写时要注意。</a:t>
            </a:r>
            <a:endParaRPr lang="zh-CN" altLang="en-US" sz="22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232727" y="2929736"/>
            <a:ext cx="4074145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阴谋诡计     诡秘</a:t>
            </a:r>
            <a:endParaRPr lang="zh-CN" altLang="en-US" sz="2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546506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我一眼就看穿了他的阴谋诡计。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讠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诡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32555" y="2021112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guǐ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254499" y="4295897"/>
            <a:ext cx="483798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左部窄长；右部上下两竖对齐，“口”扁小。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232727" y="2929736"/>
            <a:ext cx="4074145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胸膛   枪膛</a:t>
            </a:r>
            <a:endParaRPr lang="zh-CN" altLang="en-US" sz="2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91127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	黄继光用自己的胸膛堵住了敌人的枪口。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膛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32555" y="2021112"/>
            <a:ext cx="1284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táng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253660" y="4538989"/>
            <a:ext cx="640578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“酉”框里的横要短；“禾”捺画有力。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1889" y="2737867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231888" y="3553842"/>
            <a:ext cx="4074145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酥脆       酥软</a:t>
            </a:r>
            <a:endParaRPr lang="zh-CN" altLang="en-US" sz="2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231888" y="3985642"/>
            <a:ext cx="519460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妈妈炸的麻花非常酥脆。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1889" y="3122042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酉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酥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32555" y="2021112"/>
            <a:ext cx="808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sū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21092" y="1973185"/>
            <a:ext cx="4808195" cy="680085"/>
            <a:chOff x="2539567" y="2741231"/>
            <a:chExt cx="4808195" cy="680085"/>
          </a:xfrm>
        </p:grpSpPr>
        <p:sp>
          <p:nvSpPr>
            <p:cNvPr id="59" name="文本框 2"/>
            <p:cNvSpPr txBox="1"/>
            <p:nvPr/>
          </p:nvSpPr>
          <p:spPr>
            <a:xfrm>
              <a:off x="2539567" y="2741231"/>
              <a:ext cx="4762933" cy="680085"/>
            </a:xfrm>
            <a:prstGeom prst="plaqu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729914" y="2819663"/>
              <a:ext cx="46178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筛酒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：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即斟酒、倒酒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73543" y="3231895"/>
            <a:ext cx="5999530" cy="1310103"/>
            <a:chOff x="1731961" y="4539834"/>
            <a:chExt cx="7011191" cy="1310103"/>
          </a:xfrm>
        </p:grpSpPr>
        <p:sp>
          <p:nvSpPr>
            <p:cNvPr id="4" name="矩形 3"/>
            <p:cNvSpPr/>
            <p:nvPr/>
          </p:nvSpPr>
          <p:spPr>
            <a:xfrm>
              <a:off x="1934939" y="4654564"/>
              <a:ext cx="6808213" cy="58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造句：店家给武松满满筛了一碗酒。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1" y="4539834"/>
              <a:ext cx="7011190" cy="131010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7606" y="1990615"/>
            <a:ext cx="2697161" cy="2482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12"/>
          <p:cNvSpPr txBox="1"/>
          <p:nvPr/>
        </p:nvSpPr>
        <p:spPr>
          <a:xfrm>
            <a:off x="3089945" y="1739374"/>
            <a:ext cx="1049528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文言词 —— 现在词</a:t>
            </a: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大虫－－（         ）   店家－－（          ）</a:t>
            </a: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客官－－（         ）   筛酒－－（          ）</a:t>
            </a: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吃酒－－（         ）   榜文－－（          ）</a:t>
            </a: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印信－－（         ）   如何－－（          ）</a:t>
            </a:r>
          </a:p>
        </p:txBody>
      </p:sp>
      <p:sp>
        <p:nvSpPr>
          <p:cNvPr id="56" name="文本框 9"/>
          <p:cNvSpPr txBox="1"/>
          <p:nvPr/>
        </p:nvSpPr>
        <p:spPr>
          <a:xfrm>
            <a:off x="5252125" y="2588562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老虎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文本框 11"/>
          <p:cNvSpPr txBox="1"/>
          <p:nvPr/>
        </p:nvSpPr>
        <p:spPr>
          <a:xfrm>
            <a:off x="9046144" y="2567581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老板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13"/>
          <p:cNvSpPr txBox="1"/>
          <p:nvPr/>
        </p:nvSpPr>
        <p:spPr>
          <a:xfrm>
            <a:off x="5239264" y="3339207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客人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15"/>
          <p:cNvSpPr txBox="1"/>
          <p:nvPr/>
        </p:nvSpPr>
        <p:spPr>
          <a:xfrm>
            <a:off x="9077031" y="3331124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斟酒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16"/>
          <p:cNvSpPr txBox="1"/>
          <p:nvPr/>
        </p:nvSpPr>
        <p:spPr>
          <a:xfrm>
            <a:off x="5193173" y="4099106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喝酒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17"/>
          <p:cNvSpPr txBox="1"/>
          <p:nvPr/>
        </p:nvSpPr>
        <p:spPr>
          <a:xfrm>
            <a:off x="5252125" y="4843145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印章</a:t>
            </a:r>
          </a:p>
        </p:txBody>
      </p:sp>
      <p:sp>
        <p:nvSpPr>
          <p:cNvPr id="63" name="文本框 18"/>
          <p:cNvSpPr txBox="1"/>
          <p:nvPr/>
        </p:nvSpPr>
        <p:spPr>
          <a:xfrm>
            <a:off x="9046144" y="4094930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公告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框 19"/>
          <p:cNvSpPr txBox="1"/>
          <p:nvPr/>
        </p:nvSpPr>
        <p:spPr>
          <a:xfrm>
            <a:off x="8871044" y="4796182"/>
            <a:ext cx="142058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448484" y="1636369"/>
            <a:ext cx="6346660" cy="593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把课文分成四个部分：</a:t>
            </a:r>
          </a:p>
        </p:txBody>
      </p:sp>
      <p:sp>
        <p:nvSpPr>
          <p:cNvPr id="59" name="文本框 6"/>
          <p:cNvSpPr txBox="1"/>
          <p:nvPr/>
        </p:nvSpPr>
        <p:spPr>
          <a:xfrm>
            <a:off x="660401" y="2333485"/>
            <a:ext cx="11076328" cy="3083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（1—4）</a:t>
            </a:r>
            <a:r>
              <a: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武松进店喝酒，不听店家劝告，执意要过景阳冈。</a:t>
            </a:r>
          </a:p>
          <a:p>
            <a:pPr algn="l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（5—7）</a:t>
            </a:r>
            <a:r>
              <a: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武松上冈，见到庙门上有官司的榜文，才知有虎，但怕回去被店家耻笑，决定继续上冈。</a:t>
            </a:r>
          </a:p>
          <a:p>
            <a:pPr algn="l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（8—12）</a:t>
            </a:r>
            <a:r>
              <a: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武松赤手空拳与虎搏斗，终于打死了猛虎。</a:t>
            </a:r>
          </a:p>
          <a:p>
            <a:pPr algn="l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（13）</a:t>
            </a:r>
            <a:r>
              <a: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武松打死老虎以后，一步步挨下冈来。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935865" y="2023277"/>
            <a:ext cx="1058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按照故事的发展顺序，把下面的内容补充完整，再说说故事的主要内容。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14056" y="3252359"/>
            <a:ext cx="998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喝酒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49205" y="3252359"/>
            <a:ext cx="149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上冈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25815" y="3252359"/>
            <a:ext cx="135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打虎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40867" y="3252359"/>
            <a:ext cx="149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31514" y="1620573"/>
            <a:ext cx="2889333" cy="680068"/>
            <a:chOff x="3803616" y="1460500"/>
            <a:chExt cx="2889333" cy="680068"/>
          </a:xfrm>
        </p:grpSpPr>
        <p:grpSp>
          <p:nvGrpSpPr>
            <p:cNvPr id="61" name="组合 5"/>
            <p:cNvGrpSpPr/>
            <p:nvPr/>
          </p:nvGrpSpPr>
          <p:grpSpPr bwMode="auto">
            <a:xfrm>
              <a:off x="3803616" y="1460500"/>
              <a:ext cx="2622583" cy="680068"/>
              <a:chOff x="2557977" y="171603"/>
              <a:chExt cx="4097359" cy="565979"/>
            </a:xfrm>
          </p:grpSpPr>
          <p:pic>
            <p:nvPicPr>
              <p:cNvPr id="62" name="Picture 2" descr="C:\Users\Administrator\Desktop\资源 3@3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7977" y="199276"/>
                <a:ext cx="4097359" cy="538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矩形 7"/>
              <p:cNvSpPr>
                <a:spLocks noChangeArrowheads="1"/>
              </p:cNvSpPr>
              <p:nvPr/>
            </p:nvSpPr>
            <p:spPr bwMode="auto">
              <a:xfrm>
                <a:off x="2848412" y="171603"/>
                <a:ext cx="288612" cy="43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4321561" y="1606777"/>
              <a:ext cx="23713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老虎抓人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1057746" y="2653453"/>
            <a:ext cx="10250720" cy="189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武松见了，叫声“啊呀！”从青石上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翻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身下来，把哨棒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拿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在手里，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闪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在青石旁边。那只大虫又饥又渴，把两只前爪在地下按了一按，望上</a:t>
            </a:r>
            <a:r>
              <a:rPr lang="zh-CN" altLang="en-US" sz="20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一扑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，从半空里蹿下来。武松吃那一惊，酒都变做冷汗出了。说时迟，那时快，武松见大虫扑来，一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闪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闪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在大虫背后。大虫背后看人最难，就把前爪搭在地下，把腰胯</a:t>
            </a:r>
            <a:r>
              <a:rPr lang="zh-CN" altLang="en-US" sz="20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一掀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。武松一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闪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，又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闪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在一边。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60406" y="2145445"/>
            <a:ext cx="5435594" cy="293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23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大虫见掀他不着，吼一声，就像半天里起了个霹雳，震得那山冈也动了。接着把铁棒似的虎尾倒竖起来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一剪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。武松一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闪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，又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闪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在一边。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2022244"/>
            <a:ext cx="0" cy="34939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746798" y="2704245"/>
            <a:ext cx="4289502" cy="1448655"/>
            <a:chOff x="6734098" y="2183545"/>
            <a:chExt cx="4289502" cy="2032578"/>
          </a:xfrm>
        </p:grpSpPr>
        <p:sp>
          <p:nvSpPr>
            <p:cNvPr id="10" name="矩形 9"/>
            <p:cNvSpPr/>
            <p:nvPr/>
          </p:nvSpPr>
          <p:spPr>
            <a:xfrm>
              <a:off x="6858429" y="2428709"/>
              <a:ext cx="4165171" cy="1615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我体会到：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武松的灵活、机智、勇敢。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734098" y="2183545"/>
              <a:ext cx="4238702" cy="20325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057154" y="1813508"/>
            <a:ext cx="10089266" cy="11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找出老虎攻击人的动作，分别是什么？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找出武松对付的动作，又是什么？</a:t>
            </a:r>
          </a:p>
        </p:txBody>
      </p:sp>
      <p:sp>
        <p:nvSpPr>
          <p:cNvPr id="60" name="文本框 3"/>
          <p:cNvSpPr txBox="1"/>
          <p:nvPr/>
        </p:nvSpPr>
        <p:spPr>
          <a:xfrm>
            <a:off x="1892383" y="3459368"/>
            <a:ext cx="620183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老虎攻击人的动作，分别是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4"/>
          <p:cNvSpPr txBox="1"/>
          <p:nvPr/>
        </p:nvSpPr>
        <p:spPr>
          <a:xfrm>
            <a:off x="1960094" y="4248586"/>
            <a:ext cx="353173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sz="28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一扑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8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一掀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sz="28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一剪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5"/>
          <p:cNvSpPr txBox="1"/>
          <p:nvPr/>
        </p:nvSpPr>
        <p:spPr>
          <a:xfrm>
            <a:off x="1892382" y="5099360"/>
            <a:ext cx="295465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武松对付的动作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是：</a:t>
            </a:r>
          </a:p>
        </p:txBody>
      </p:sp>
      <p:sp>
        <p:nvSpPr>
          <p:cNvPr id="63" name="文本框 6"/>
          <p:cNvSpPr txBox="1"/>
          <p:nvPr/>
        </p:nvSpPr>
        <p:spPr>
          <a:xfrm>
            <a:off x="4984798" y="5007026"/>
            <a:ext cx="90281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一闪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958" y="2366301"/>
            <a:ext cx="3839512" cy="310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8916"/>
          <a:stretch>
            <a:fillRect/>
          </a:stretch>
        </p:blipFill>
        <p:spPr>
          <a:xfrm>
            <a:off x="0" y="0"/>
            <a:ext cx="12192000" cy="61341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579120"/>
            <a:ext cx="12192000" cy="56997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4000">
                <a:schemeClr val="bg1"/>
              </a:gs>
            </a:gsLst>
            <a:lin ang="5400000" scaled="0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0" y="579121"/>
            <a:ext cx="12192000" cy="19812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080759"/>
            <a:ext cx="12192000" cy="19812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738533" y="3137428"/>
            <a:ext cx="41860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r>
              <a:rPr lang="en-US" altLang="zh-CN" sz="4000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19" name="文本框 66"/>
          <p:cNvSpPr txBox="1">
            <a:spLocks noChangeArrowheads="1"/>
          </p:cNvSpPr>
          <p:nvPr/>
        </p:nvSpPr>
        <p:spPr bwMode="auto">
          <a:xfrm>
            <a:off x="6738533" y="2133864"/>
            <a:ext cx="41860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4000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26" name="文本框 66"/>
          <p:cNvSpPr txBox="1">
            <a:spLocks noChangeArrowheads="1"/>
          </p:cNvSpPr>
          <p:nvPr/>
        </p:nvSpPr>
        <p:spPr bwMode="auto">
          <a:xfrm>
            <a:off x="6738533" y="1130300"/>
            <a:ext cx="41860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4000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33" name="文本框 66"/>
          <p:cNvSpPr txBox="1">
            <a:spLocks noChangeArrowheads="1"/>
          </p:cNvSpPr>
          <p:nvPr/>
        </p:nvSpPr>
        <p:spPr bwMode="auto">
          <a:xfrm>
            <a:off x="6738533" y="4140992"/>
            <a:ext cx="41860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4000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40" name="文本框 66"/>
          <p:cNvSpPr txBox="1">
            <a:spLocks noChangeArrowheads="1"/>
          </p:cNvSpPr>
          <p:nvPr/>
        </p:nvSpPr>
        <p:spPr bwMode="auto">
          <a:xfrm>
            <a:off x="6843488" y="5144558"/>
            <a:ext cx="39761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4000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267373" y="2706040"/>
            <a:ext cx="364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" name="矩形 2"/>
          <p:cNvSpPr/>
          <p:nvPr/>
        </p:nvSpPr>
        <p:spPr>
          <a:xfrm>
            <a:off x="1676400" y="2133865"/>
            <a:ext cx="2819400" cy="2885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1333" y="4297680"/>
            <a:ext cx="12319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6" grpId="0"/>
      <p:bldP spid="33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7283" y="2897566"/>
            <a:ext cx="10777433" cy="18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23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894080"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武松又一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跳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退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了十步远。那只大虫恰好把两只前爪搭在武松面前。</a:t>
            </a:r>
          </a:p>
          <a:p>
            <a:pPr indent="89408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.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武松把半截哨棒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丢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在一边，两只手就势把大虫顶花皮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揪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住，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下地去。</a:t>
            </a:r>
          </a:p>
          <a:p>
            <a:pPr indent="89408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.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武松把脚往大虫面门上眼睛里只顾乱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踢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。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62" name="组合 5"/>
          <p:cNvGrpSpPr/>
          <p:nvPr/>
        </p:nvGrpSpPr>
        <p:grpSpPr bwMode="auto">
          <a:xfrm>
            <a:off x="4188379" y="1705442"/>
            <a:ext cx="2622583" cy="680068"/>
            <a:chOff x="2557977" y="171603"/>
            <a:chExt cx="4097359" cy="565979"/>
          </a:xfrm>
        </p:grpSpPr>
        <p:pic>
          <p:nvPicPr>
            <p:cNvPr id="63" name="Picture 2" descr="C:\Users\Administrator\Desktop\资源 3@3x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77" y="199276"/>
              <a:ext cx="4097359" cy="538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矩形 7"/>
            <p:cNvSpPr>
              <a:spLocks noChangeArrowheads="1"/>
            </p:cNvSpPr>
            <p:nvPr/>
          </p:nvSpPr>
          <p:spPr bwMode="auto">
            <a:xfrm>
              <a:off x="2848412" y="171603"/>
              <a:ext cx="288612" cy="48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4680228" y="1831268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拳打脚踢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400" y="2147533"/>
            <a:ext cx="6556805" cy="280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本文通过讲述武松喝酒上冈英勇打死老虎的故事，让我们明白了：学习武松那敢于斗争，勇往直前的精神，在学习和生活中遇到“拦路虎”，不退缩，不放弃，成为现实生活中的“打虎英雄”！</a:t>
            </a:r>
            <a:endParaRPr lang="zh-CN" altLang="zh-CN" sz="16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6046" y="2155635"/>
            <a:ext cx="3082925" cy="2242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5166" y="2660548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71" name="文本框 9"/>
          <p:cNvSpPr txBox="1">
            <a:spLocks noChangeArrowheads="1"/>
          </p:cNvSpPr>
          <p:nvPr/>
        </p:nvSpPr>
        <p:spPr bwMode="auto">
          <a:xfrm>
            <a:off x="3650098" y="2057779"/>
            <a:ext cx="33553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（1—4）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喝酒</a:t>
            </a:r>
          </a:p>
        </p:txBody>
      </p:sp>
      <p:sp>
        <p:nvSpPr>
          <p:cNvPr id="83" name="文本框 10"/>
          <p:cNvSpPr txBox="1">
            <a:spLocks noChangeArrowheads="1"/>
          </p:cNvSpPr>
          <p:nvPr/>
        </p:nvSpPr>
        <p:spPr bwMode="auto">
          <a:xfrm>
            <a:off x="8107965" y="3032035"/>
            <a:ext cx="367506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武松机智勇敢，学习他敢于斗争，不退缩，勇往直前的精神！</a:t>
            </a:r>
          </a:p>
        </p:txBody>
      </p:sp>
      <p:sp>
        <p:nvSpPr>
          <p:cNvPr id="84" name="文本框 3"/>
          <p:cNvSpPr txBox="1">
            <a:spLocks noChangeArrowheads="1"/>
          </p:cNvSpPr>
          <p:nvPr/>
        </p:nvSpPr>
        <p:spPr bwMode="auto">
          <a:xfrm>
            <a:off x="1811370" y="3344712"/>
            <a:ext cx="19219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noProof="1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景阳冈</a:t>
            </a:r>
          </a:p>
        </p:txBody>
      </p:sp>
      <p:sp>
        <p:nvSpPr>
          <p:cNvPr id="85" name="右箭头 84"/>
          <p:cNvSpPr/>
          <p:nvPr/>
        </p:nvSpPr>
        <p:spPr>
          <a:xfrm>
            <a:off x="7073324" y="3437003"/>
            <a:ext cx="762576" cy="4368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6" name="左大括号 85"/>
          <p:cNvSpPr/>
          <p:nvPr/>
        </p:nvSpPr>
        <p:spPr>
          <a:xfrm>
            <a:off x="3064941" y="2153207"/>
            <a:ext cx="673500" cy="2787094"/>
          </a:xfrm>
          <a:prstGeom prst="leftBrace">
            <a:avLst>
              <a:gd name="adj1" fmla="val 3495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7" name="文本框 2"/>
          <p:cNvSpPr txBox="1"/>
          <p:nvPr/>
        </p:nvSpPr>
        <p:spPr>
          <a:xfrm>
            <a:off x="3650098" y="2901905"/>
            <a:ext cx="219322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（5—7）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上冈</a:t>
            </a:r>
          </a:p>
        </p:txBody>
      </p:sp>
      <p:sp>
        <p:nvSpPr>
          <p:cNvPr id="88" name="文本框 3"/>
          <p:cNvSpPr txBox="1"/>
          <p:nvPr/>
        </p:nvSpPr>
        <p:spPr>
          <a:xfrm>
            <a:off x="3650098" y="3787519"/>
            <a:ext cx="227017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（8—12）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打虎</a:t>
            </a:r>
          </a:p>
        </p:txBody>
      </p:sp>
      <p:sp>
        <p:nvSpPr>
          <p:cNvPr id="89" name="文本框 6"/>
          <p:cNvSpPr txBox="1"/>
          <p:nvPr/>
        </p:nvSpPr>
        <p:spPr>
          <a:xfrm>
            <a:off x="3650098" y="4722651"/>
            <a:ext cx="33553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（13）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下冈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83" grpId="0"/>
      <p:bldP spid="84" grpId="0"/>
      <p:bldP spid="85" grpId="0" animBg="1"/>
      <p:bldP spid="86" grpId="0" animBg="1"/>
      <p:bldP spid="87" grpId="0"/>
      <p:bldP spid="88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836139" y="1647665"/>
            <a:ext cx="2339102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一、读一读。</a:t>
            </a:r>
          </a:p>
        </p:txBody>
      </p: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3747066" y="2698030"/>
            <a:ext cx="7067570" cy="14619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筷子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恰好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谋财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吓唬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诡计     耻笑     敞开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883852" y="4764267"/>
            <a:ext cx="365068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谋（      ）害命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6217" y="1513829"/>
            <a:ext cx="3168352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二、补充词语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83852" y="2694662"/>
            <a:ext cx="3429024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 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）夜三更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61834" y="2677942"/>
            <a:ext cx="3714776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又饥（      ）渴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83852" y="3734059"/>
            <a:ext cx="365068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自言（     ）语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09460" y="3734059"/>
            <a:ext cx="361952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踉踉（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   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）跄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39939" y="4790177"/>
            <a:ext cx="3714776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结伙（      ）队</a:t>
            </a:r>
          </a:p>
        </p:txBody>
      </p:sp>
      <p:sp>
        <p:nvSpPr>
          <p:cNvPr id="3" name="矩形 2"/>
          <p:cNvSpPr/>
          <p:nvPr/>
        </p:nvSpPr>
        <p:spPr>
          <a:xfrm>
            <a:off x="7877400" y="267794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</a:t>
            </a:r>
          </a:p>
        </p:txBody>
      </p:sp>
      <p:sp>
        <p:nvSpPr>
          <p:cNvPr id="4" name="矩形 3"/>
          <p:cNvSpPr/>
          <p:nvPr/>
        </p:nvSpPr>
        <p:spPr>
          <a:xfrm>
            <a:off x="4054625" y="371867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</a:t>
            </a:r>
          </a:p>
        </p:txBody>
      </p:sp>
      <p:sp>
        <p:nvSpPr>
          <p:cNvPr id="8" name="矩形 7"/>
          <p:cNvSpPr/>
          <p:nvPr/>
        </p:nvSpPr>
        <p:spPr>
          <a:xfrm>
            <a:off x="3712901" y="476426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财</a:t>
            </a:r>
          </a:p>
        </p:txBody>
      </p:sp>
      <p:sp>
        <p:nvSpPr>
          <p:cNvPr id="9" name="矩形 8"/>
          <p:cNvSpPr/>
          <p:nvPr/>
        </p:nvSpPr>
        <p:spPr>
          <a:xfrm>
            <a:off x="7973880" y="374376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跄</a:t>
            </a:r>
          </a:p>
        </p:txBody>
      </p:sp>
      <p:sp>
        <p:nvSpPr>
          <p:cNvPr id="77" name="矩形 76"/>
          <p:cNvSpPr/>
          <p:nvPr/>
        </p:nvSpPr>
        <p:spPr>
          <a:xfrm>
            <a:off x="3309227" y="271004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</a:t>
            </a:r>
          </a:p>
        </p:txBody>
      </p:sp>
      <p:sp>
        <p:nvSpPr>
          <p:cNvPr id="80" name="矩形 79"/>
          <p:cNvSpPr/>
          <p:nvPr/>
        </p:nvSpPr>
        <p:spPr>
          <a:xfrm>
            <a:off x="7975483" y="477965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6" grpId="0"/>
      <p:bldP spid="47" grpId="0"/>
      <p:bldP spid="48" grpId="0"/>
      <p:bldP spid="3" grpId="0"/>
      <p:bldP spid="4" grpId="0"/>
      <p:bldP spid="8" grpId="0"/>
      <p:bldP spid="9" grpId="0"/>
      <p:bldP spid="77" grpId="0"/>
      <p:bldP spid="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5000">
                <a:schemeClr val="bg1">
                  <a:alpha val="16000"/>
                </a:schemeClr>
              </a:gs>
              <a:gs pos="96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541" y="2548361"/>
            <a:ext cx="573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29245" y="180196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1349322" y="4002380"/>
            <a:ext cx="474667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325879"/>
            <a:ext cx="6096000" cy="35374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6096000" y="5411367"/>
            <a:ext cx="6096000" cy="1081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0" y="5669501"/>
            <a:ext cx="12192000" cy="27255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3220217" y="2296075"/>
            <a:ext cx="6697014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你知道武松打虎的故事吗？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你知道武松打虎发生的地点吗？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你知道这个故事出自哪本书吗？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r="18138"/>
          <a:stretch>
            <a:fillRect/>
          </a:stretch>
        </p:blipFill>
        <p:spPr>
          <a:xfrm>
            <a:off x="639855" y="2064933"/>
            <a:ext cx="2078069" cy="306235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4439" y="1113154"/>
            <a:ext cx="3165360" cy="2715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矩形 55"/>
          <p:cNvSpPr/>
          <p:nvPr/>
        </p:nvSpPr>
        <p:spPr>
          <a:xfrm>
            <a:off x="2960278" y="4279893"/>
            <a:ext cx="8591867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水浒传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是我国四大古典名著之一，其他还有罗贯中的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三国演义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，吴承恩的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西游记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，曹雪芹的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红楼梦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25374" y="1413547"/>
            <a:ext cx="1960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C00000"/>
                </a:solidFill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80117" y="2058547"/>
            <a:ext cx="7505700" cy="4263515"/>
            <a:chOff x="-1350238" y="1162818"/>
            <a:chExt cx="13542240" cy="5430363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0238" y="1162818"/>
              <a:ext cx="13542240" cy="543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620376" y="1737138"/>
              <a:ext cx="9509356" cy="3583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施耐庵</a:t>
              </a: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元末明初的文学家，原名彦端，字肇瑞，号子安，别号耐庵，今江苏兴化人。他博古通今，才气横溢，词章诗歌，天文、地理等，一切技术无不精通。</a:t>
              </a:r>
              <a:endPara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3062" y="1936767"/>
            <a:ext cx="2696621" cy="348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2505927"/>
            <a:ext cx="10556239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②看看通过自学，能读懂什么？有不明白的，做上记号，提出来大家共同讨论。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31014" y="1642147"/>
            <a:ext cx="1960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C00000"/>
                </a:solidFill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自读要求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3417975" y="3706120"/>
            <a:ext cx="1305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碗筷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3417975" y="4414813"/>
            <a:ext cx="23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筷笼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170200" y="2982403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kuài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030500" y="2190312"/>
            <a:ext cx="2058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筷子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7775291" y="3731261"/>
            <a:ext cx="132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恰当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7775291" y="4439728"/>
            <a:ext cx="2224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恰如其分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656317" y="3016820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qià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522355" y="2100677"/>
            <a:ext cx="1914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恰好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  <p:bldP spid="43" grpId="0"/>
      <p:bldP spid="44" grpId="0"/>
      <p:bldP spid="45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2503575" y="3949960"/>
            <a:ext cx="1305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阴谋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2503575" y="4658653"/>
            <a:ext cx="23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深谋远虑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255800" y="3226243"/>
            <a:ext cx="16545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móu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988425" y="2345252"/>
            <a:ext cx="2682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defRPr sz="4800">
                <a:solidFill>
                  <a:srgbClr val="990000"/>
                </a:solidFill>
                <a:latin typeface="演示秋鸿楷" panose="00000500000000000000" pitchFamily="2" charset="-122"/>
                <a:ea typeface="演示秋鸿楷" panose="00000500000000000000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谋财害命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6860891" y="3918223"/>
            <a:ext cx="2180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格杀勿论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860891" y="4641091"/>
            <a:ext cx="2224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少安勿躁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659619" y="3273360"/>
            <a:ext cx="1118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wù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5061397" y="2344517"/>
            <a:ext cx="2987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defRPr sz="4800">
                <a:solidFill>
                  <a:srgbClr val="990000"/>
                </a:solidFill>
                <a:latin typeface="演示秋鸿楷" panose="00000500000000000000" pitchFamily="2" charset="-122"/>
                <a:ea typeface="演示秋鸿楷" panose="00000500000000000000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请勿自误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  <p:bldP spid="43" grpId="0"/>
      <p:bldP spid="44" grpId="0"/>
      <p:bldP spid="45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49407" y="3216701"/>
            <a:ext cx="833764" cy="932094"/>
            <a:chOff x="839470" y="3276628"/>
            <a:chExt cx="833764" cy="932094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9470" y="3276628"/>
              <a:ext cx="8002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buFont typeface="Arial" panose="020B0604020202020204" pitchFamily="34" charset="0"/>
                <a:defRPr sz="4800">
                  <a:solidFill>
                    <a:srgbClr val="990000"/>
                  </a:solidFill>
                  <a:latin typeface="演示秋鸿楷" panose="00000500000000000000" pitchFamily="2" charset="-122"/>
                  <a:ea typeface="演示秋鸿楷" panose="00000500000000000000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泊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1977997" y="287829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46660" y="259155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pō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46659" y="4206004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bó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42022" y="4208038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停泊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0918" y="2594044"/>
            <a:ext cx="120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血泊</a:t>
            </a:r>
            <a:endParaRPr lang="zh-CN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72499" y="4192684"/>
            <a:ext cx="534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这个码头可以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停泊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五十艘货船。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4708999" y="2567084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那只大虫倒在血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泊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254499" y="4295897"/>
            <a:ext cx="48379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“木”字旁的捺变为点儿，左窄右宽。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榜样     榜首</a:t>
            </a:r>
            <a:endParaRPr lang="zh-CN" altLang="en-US" sz="2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546506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他是我学习的榜样。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木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榜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32555" y="2021112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bǎng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宽屏</PresentationFormat>
  <Paragraphs>168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Wingdings</vt:lpstr>
      <vt:lpstr>微软雅黑</vt:lpstr>
      <vt:lpstr>OPPOSans R</vt:lpstr>
      <vt:lpstr>OPPOSans L</vt:lpstr>
      <vt:lpstr>OPPOSans B</vt:lpstr>
      <vt:lpstr>思源黑体 CN Regular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2021-05-12T00:59:04Z</dcterms:created>
  <dcterms:modified xsi:type="dcterms:W3CDTF">2023-01-10T06:48:44Z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7C4965C0B78E457FA3E525C13ABD362D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