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257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方正舒体" panose="02010601030101010101" pitchFamily="2" charset="-122"/>
      <p:regular r:id="rId28"/>
    </p:embeddedFont>
    <p:embeddedFont>
      <p:font typeface="FandolFang R" panose="02010600030101010101" charset="-122"/>
      <p:regular r:id="rId29"/>
    </p:embeddedFont>
    <p:embeddedFont>
      <p:font typeface="演示斜黑体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75" d="100"/>
          <a:sy n="75" d="100"/>
        </p:scale>
        <p:origin x="202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DA28AAA-66EC-40B6-A671-B66D132DA1C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01122D3-D0B0-4945-A85D-F2E8713136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122D3-D0B0-4945-A85D-F2E8713136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122D3-D0B0-4945-A85D-F2E87131364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8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6563" y="1641373"/>
            <a:ext cx="5628988" cy="1882877"/>
            <a:chOff x="4429633" y="2516889"/>
            <a:chExt cx="5628988" cy="1882877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4584951" y="2516889"/>
              <a:ext cx="530857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牛郎织女</a:t>
              </a:r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(</a:t>
              </a:r>
              <a:r>
                <a:rPr lang="zh-CN" altLang="en-US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一</a:t>
              </a:r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6509901" y="2163136"/>
            <a:ext cx="4639514" cy="1696811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5-7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自然段：牛郎长大后，哥嫂将老牛和一辆车分给他，赶他离家。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674489" y="1881594"/>
            <a:ext cx="550270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）牛郎听哥哥嫂子这么说，想了想，说：“好，我这就走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”他想哥哥嫂子既然这样对待他，他又何必恋恋不舍呢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那辆车不稀罕，幸亏那头老牛归了他，亲密的伙伴还在一块儿，离不离开家有什么关系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5260130" y="4843482"/>
            <a:ext cx="2294930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反问句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1160245" y="1654627"/>
            <a:ext cx="987151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他就牵着老牛，拉着破车，头也不回，一直往前走，走出村子，走过树林，走到山里。从那以后，他白天上山打柴，柴装满一车，就让老牛拉着，到集市上去换粮食；夜晚就让老牛在车旁边休息，自己睡在车上。过了些日子，他在山前边盖了一间草房，又在草房旁边开辟了一块地，种些庄稼，这就算安了家。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6528063" y="3967358"/>
            <a:ext cx="3904863" cy="1055289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“装满”“盖”“开辟”可看出牛郎很勤劳。</a:t>
            </a:r>
          </a:p>
        </p:txBody>
      </p:sp>
      <p:sp>
        <p:nvSpPr>
          <p:cNvPr id="6" name="矩形 5"/>
          <p:cNvSpPr/>
          <p:nvPr/>
        </p:nvSpPr>
        <p:spPr>
          <a:xfrm>
            <a:off x="8549812" y="2322285"/>
            <a:ext cx="638266" cy="420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22269" y="3483428"/>
            <a:ext cx="693239" cy="348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43813" y="3483428"/>
            <a:ext cx="320856" cy="348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8874" y="4752188"/>
            <a:ext cx="4967126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自然段：牛郎与牛离开家，开始新的生活。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064767" y="1989160"/>
            <a:ext cx="6163348" cy="380104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）天晚上，他走进草房，忽然听见一声“牛郎”，他从没听见过这个声音。是谁叫他呢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回头一看，微弱的星光下，老牛嘴一张一合的，正在说话。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）老牛真会说话了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牛郎并不觉得奇怪，像是听惯了它说话似的，就转过身子去听。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7819889" y="1784955"/>
            <a:ext cx="3820569" cy="3140482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前文写牛郎觉得美中不足的就是牛不会说话，现在牛居然说话了，感叹句表达了牛郎心愿实现 高兴心情。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1231131" y="2030911"/>
            <a:ext cx="654458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7285" y="2818313"/>
            <a:ext cx="648743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5"/>
          <p:cNvSpPr txBox="1">
            <a:spLocks noChangeArrowheads="1"/>
          </p:cNvSpPr>
          <p:nvPr/>
        </p:nvSpPr>
        <p:spPr bwMode="auto">
          <a:xfrm>
            <a:off x="1493148" y="2052455"/>
            <a:ext cx="6888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）：牛郎身世。</a:t>
            </a: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1328266" y="2880226"/>
            <a:ext cx="6695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第二部分（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5-8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）：牛郎离家。</a:t>
            </a:r>
          </a:p>
        </p:txBody>
      </p:sp>
      <p:sp>
        <p:nvSpPr>
          <p:cNvPr id="10" name="矩形 9"/>
          <p:cNvSpPr/>
          <p:nvPr/>
        </p:nvSpPr>
        <p:spPr>
          <a:xfrm>
            <a:off x="1250142" y="3611487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1308648" y="3676575"/>
            <a:ext cx="6189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第三部分（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9-13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）：老牛说话。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242888" y="4446045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1301394" y="4511133"/>
            <a:ext cx="6189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第四部分（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14-21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）：结为夫妻。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309090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4" name="矩形 2"/>
          <p:cNvSpPr/>
          <p:nvPr/>
        </p:nvSpPr>
        <p:spPr>
          <a:xfrm>
            <a:off x="4781856" y="2914772"/>
            <a:ext cx="6514586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本文叙述了牛郎织女在老牛的帮助下结成夫妻的故事，表现了牛郎和织女勤劳、善良的品质，表达了人们对美好幸福生活的追求。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7127017" y="1790384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  <p:pic>
        <p:nvPicPr>
          <p:cNvPr id="16" name="Picture 2" descr="http://www.lsgushi.com/uploads/allimg/171227/1-1G22H1505E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" b="13457"/>
          <a:stretch>
            <a:fillRect/>
          </a:stretch>
        </p:blipFill>
        <p:spPr bwMode="auto">
          <a:xfrm>
            <a:off x="895558" y="2526697"/>
            <a:ext cx="3551499" cy="2472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2"/>
          <p:cNvSpPr/>
          <p:nvPr/>
        </p:nvSpPr>
        <p:spPr>
          <a:xfrm>
            <a:off x="775228" y="1683883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一、读句子，给下列字选择正确的读音。</a:t>
            </a:r>
          </a:p>
        </p:txBody>
      </p:sp>
      <p:sp>
        <p:nvSpPr>
          <p:cNvPr id="7" name="矩形 19"/>
          <p:cNvSpPr/>
          <p:nvPr/>
        </p:nvSpPr>
        <p:spPr>
          <a:xfrm>
            <a:off x="596683" y="2379221"/>
            <a:ext cx="10998633" cy="28007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①每天放牛，他总是挑（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táo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tiāo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）最好的草地，让他吃又肥又嫩（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nèng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）的青草。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②他上山放牛，有时心里闷（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mèn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mēn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）得慌。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③织女和众仙女见机会难得（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de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dé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），便一起飞到了人间。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④原来她是天上王母娘娘的外孙女，织得（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de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dé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）一手好彩锦（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jǐng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）。</a:t>
            </a:r>
          </a:p>
        </p:txBody>
      </p:sp>
      <p:sp>
        <p:nvSpPr>
          <p:cNvPr id="8" name="矩形 7"/>
          <p:cNvSpPr/>
          <p:nvPr/>
        </p:nvSpPr>
        <p:spPr>
          <a:xfrm>
            <a:off x="4384477" y="2717439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8903940" y="2608229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矩形 9"/>
          <p:cNvSpPr/>
          <p:nvPr/>
        </p:nvSpPr>
        <p:spPr>
          <a:xfrm>
            <a:off x="4982031" y="3371287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1" name="矩形 10"/>
          <p:cNvSpPr/>
          <p:nvPr/>
        </p:nvSpPr>
        <p:spPr>
          <a:xfrm>
            <a:off x="4688034" y="4001953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" name="矩形 11"/>
          <p:cNvSpPr/>
          <p:nvPr/>
        </p:nvSpPr>
        <p:spPr>
          <a:xfrm>
            <a:off x="5878593" y="4656768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3" name="矩形 12"/>
          <p:cNvSpPr/>
          <p:nvPr/>
        </p:nvSpPr>
        <p:spPr>
          <a:xfrm>
            <a:off x="8570422" y="4667293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919617" y="2446769"/>
            <a:ext cx="103527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 “很久很久以前”是典型的民间故事的开头方式。 （ 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 “惟独老牛咧开了嘴巴，笑嘻嘻的，好像明白了他的心意。”这句话运用了比喻和拟人的修辞手法。 （      ）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 “我们要牢记老师的亲密教导。”这句话中“亲密”一词用得不当。（     ）</a:t>
            </a:r>
          </a:p>
        </p:txBody>
      </p:sp>
      <p:sp>
        <p:nvSpPr>
          <p:cNvPr id="4" name="矩形 2"/>
          <p:cNvSpPr/>
          <p:nvPr/>
        </p:nvSpPr>
        <p:spPr>
          <a:xfrm>
            <a:off x="1499738" y="1714371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 判断对错</a:t>
            </a:r>
          </a:p>
        </p:txBody>
      </p:sp>
      <p:sp>
        <p:nvSpPr>
          <p:cNvPr id="6" name="矩形 5"/>
          <p:cNvSpPr/>
          <p:nvPr/>
        </p:nvSpPr>
        <p:spPr>
          <a:xfrm>
            <a:off x="7761605" y="2630736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9913877" y="4561007"/>
            <a:ext cx="66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3797091" y="3863940"/>
            <a:ext cx="57767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8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6563" y="1296398"/>
            <a:ext cx="5628988" cy="2227852"/>
            <a:chOff x="4429633" y="2171914"/>
            <a:chExt cx="5628988" cy="2227852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4584951" y="2171914"/>
              <a:ext cx="5308576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5933440" y="1813922"/>
            <a:ext cx="4792886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迢迢牵牛星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迢迢牵牛星，皎皎河汉女。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纤纤擢素手，札札弄机杼。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终日不成章，泣涕零如雨；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河汉清且浅，相去复几许！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盈盈一水间，脉脉不得语。</a:t>
            </a:r>
          </a:p>
        </p:txBody>
      </p:sp>
      <p:pic>
        <p:nvPicPr>
          <p:cNvPr id="4" name="Picture 4" descr="http://img3.imgtn.bdimg.com/it/u=1627124216,1977011797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 b="9265"/>
          <a:stretch>
            <a:fillRect/>
          </a:stretch>
        </p:blipFill>
        <p:spPr bwMode="auto">
          <a:xfrm>
            <a:off x="1759059" y="2014854"/>
            <a:ext cx="4174381" cy="327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5435" y="2080885"/>
            <a:ext cx="6451460" cy="3416320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叶圣陶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1894-1988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），原名叶绍钧，江苏苏州人，著名作家、教育家。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主要作品：长篇小说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倪焕之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，短篇小说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潘先生在难中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多收了三五斗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脚步集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未厌居习作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，童话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稻草人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古代英雄的石像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7" name="Picture 2" descr="https://timgsa.baidu.com/timg?image&amp;quality=80&amp;size=b9999_10000&amp;sec=1566973012337&amp;di=c9519f0f22b71a5ae8f49d6a08bf1d59&amp;imgtype=0&amp;src=http%3A%2F%2Fmmbiz.qpic.cn%2Fmmbiz_jpg%2FdiaQicmmicmCMT51n8KV16m41H7S14iaxdIEuHEXb9ic8lUdiaHaMPc20wShnahWiaPLOIBMJqy58Q78tjrabPBs7om7g%2F640%3Fwx_fmt%3D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" y="2360295"/>
            <a:ext cx="33813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674489" y="1844493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罕</a:t>
            </a:r>
          </a:p>
        </p:txBody>
      </p:sp>
      <p:sp>
        <p:nvSpPr>
          <p:cNvPr id="4" name="矩形 3"/>
          <p:cNvSpPr/>
          <p:nvPr/>
        </p:nvSpPr>
        <p:spPr>
          <a:xfrm>
            <a:off x="1209675" y="1356088"/>
            <a:ext cx="72645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sǎo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kěn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hǎn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981098" y="3543935"/>
            <a:ext cx="79292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睡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束    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婚</a:t>
            </a:r>
          </a:p>
        </p:txBody>
      </p:sp>
      <p:sp>
        <p:nvSpPr>
          <p:cNvPr id="7" name="矩形 6"/>
          <p:cNvSpPr/>
          <p:nvPr/>
        </p:nvSpPr>
        <p:spPr>
          <a:xfrm>
            <a:off x="1415150" y="3090909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niàng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hūn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309090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3090909"/>
            <a:ext cx="2667000" cy="3581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24585" y="15188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好歹：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稀罕：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一五一十：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无拘无束：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眉开眼笑：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92132" y="1536174"/>
            <a:ext cx="7007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稀奇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形容叙述时清楚有序而无遗漏。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不受任何约束，形容自由自在。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形容高兴愉快的样子。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674489" y="1577810"/>
            <a:ext cx="7923933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古时候有个孩子，爹妈都死了，跟着哥哥嫂子过日子。哥哥嫂子待他很不好，叫他吃剩饭，穿破衣裳，夜里在牛棚里睡。牛棚里没床铺，他就睡在干草上。他每天放牛。那头牛跟他很亲密，用温和的眼睛看着他，有时候还伸出舌头舔舔他的手，怪有意思的。哥哥嫂子见着他总是爱理不理的，仿佛他一在眼前，就满身不舒服。两下一比较，他也乐得跟牛一块儿出去，一块儿睡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）他没名字，人家见他每天放牛，就叫他牛郎。</a:t>
            </a:r>
          </a:p>
        </p:txBody>
      </p:sp>
      <p:sp>
        <p:nvSpPr>
          <p:cNvPr id="7" name="矩形 6"/>
          <p:cNvSpPr/>
          <p:nvPr/>
        </p:nvSpPr>
        <p:spPr>
          <a:xfrm>
            <a:off x="1326699" y="5091279"/>
            <a:ext cx="6426835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自然段：写牛郎的凄苦身世。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55066" y="1841987"/>
            <a:ext cx="2816134" cy="1729410"/>
          </a:xfrm>
          <a:prstGeom prst="wedgeRoundRectCallout">
            <a:avLst>
              <a:gd name="adj1" fmla="val -72618"/>
              <a:gd name="adj2" fmla="val 12232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既写出牛郎与牛的亲密关系，又反衬了牛郎的孤苦无依。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4983" y="2569029"/>
            <a:ext cx="43944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54590" y="4811395"/>
            <a:ext cx="982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090359" y="1605424"/>
            <a:ext cx="10011281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）牛郎照看那头牛挺周到。一来是牛跟他亲密；二来呢，他想，牛那么勤勤恳恳地干活，不好好照看它，怎么对得起它呢？他总是挑很好的草地，让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牛吃嫩嫩的青草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；家里吃的干草，筛得一点儿土也没有。牛渴了，他就牵着它到小溪的上游，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让它喝干净的水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夏天天气热，就在树林里休息；冬天天气冷，就在山坡上晒太阳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。他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把牛身上刷得干干净净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，不沾一点儿草叶、土粒。夏天，一把蒲扇不离手，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把成群乱转的牛虻都赶跑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了。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牛棚也打扫得干干净净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。在干干净净的地方住，牛舒服，自己也舒服。</a:t>
            </a:r>
          </a:p>
        </p:txBody>
      </p:sp>
      <p:sp>
        <p:nvSpPr>
          <p:cNvPr id="4" name="TextBox 22"/>
          <p:cNvSpPr txBox="1"/>
          <p:nvPr/>
        </p:nvSpPr>
        <p:spPr>
          <a:xfrm>
            <a:off x="2091844" y="5270975"/>
            <a:ext cx="6841147" cy="5888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自然段：具体写牛郎怎样周到地照看牛。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377726" y="1016182"/>
            <a:ext cx="6169925" cy="4662815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牛郎随口哼几支小曲儿，没人听他的，可是牛摇摇耳朵闭闭眼，好像听得挺有味儿。牛郎心里想什么，嘴里就说出来，没人听他的，可是牛咧开嘴，笑嘻嘻的，好像明白他的意思。他常常把看见的、听见的事告诉牛，有时候跟它商量些事。牛好像全了解，虽然没说话，可是眉开眼笑的，他也就满意了。自然，有时候他还觉得美中不足，要是牛能说话，把了解的和想说的都一五一十地说出来，那该多好呢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8591" y="1841681"/>
            <a:ext cx="4065924" cy="1587319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491"/>
              <a:ext cx="5975" cy="1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牛郎和牛的感情日渐深厚，他们的关系像相依为命的亲人一样。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514071" y="1999740"/>
            <a:ext cx="5448656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60928" y="3067679"/>
            <a:ext cx="5201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"/>
          <p:cNvSpPr txBox="1"/>
          <p:nvPr/>
        </p:nvSpPr>
        <p:spPr>
          <a:xfrm>
            <a:off x="737420" y="3646113"/>
            <a:ext cx="423862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盼望牛能说话是牛郎的美好愿望，为下文牛说话埋下伏笔。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10600" y="5277397"/>
            <a:ext cx="4967126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段：描写牛郎与牛的亲密交往。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文本框 12"/>
          <p:cNvSpPr txBox="1"/>
          <p:nvPr/>
        </p:nvSpPr>
        <p:spPr>
          <a:xfrm>
            <a:off x="1296994" y="2134303"/>
            <a:ext cx="9696435" cy="3216265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）一年一年过去，牛郎渐渐长大了。哥哥嫂子想独占父亲留下来的家产，把他看成眼中钉。一天，哥哥把牛郎叫到跟前，装得很亲热的样子说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你如今长大了，也该成家立业了。老人家留下一点儿家产，咱们分了吧。一头牛，一辆车，都归你；别的归我。”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嫂子在旁边，三分像笑七分像发狠，说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我们挑顶有用的东西给你，你知道吗？你要知道好歹，赶紧离开这儿。天还早，能走就走吧。”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宽屏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2023-01-11T01:12:54Z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DDBC7C3D6EB24247A677A2B69D292501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