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257" r:id="rId3"/>
    <p:sldId id="259" r:id="rId4"/>
    <p:sldId id="260" r:id="rId5"/>
    <p:sldId id="318" r:id="rId6"/>
    <p:sldId id="299" r:id="rId7"/>
    <p:sldId id="304" r:id="rId8"/>
    <p:sldId id="261" r:id="rId9"/>
    <p:sldId id="284" r:id="rId10"/>
    <p:sldId id="316" r:id="rId11"/>
    <p:sldId id="351" r:id="rId12"/>
    <p:sldId id="282" r:id="rId13"/>
    <p:sldId id="349" r:id="rId14"/>
    <p:sldId id="311" r:id="rId15"/>
    <p:sldId id="325" r:id="rId16"/>
    <p:sldId id="344" r:id="rId17"/>
    <p:sldId id="345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000048"/>
    <a:srgbClr val="CB2B42"/>
    <a:srgbClr val="B34396"/>
    <a:srgbClr val="E60000"/>
    <a:srgbClr val="00FF00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90" autoAdjust="0"/>
  </p:normalViewPr>
  <p:slideViewPr>
    <p:cSldViewPr>
      <p:cViewPr>
        <p:scale>
          <a:sx n="100" d="100"/>
          <a:sy n="100" d="100"/>
        </p:scale>
        <p:origin x="-2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kumimoji="1" sz="12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50000"/>
              </a:spcBef>
              <a:defRPr kumimoji="1" sz="12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50000"/>
              </a:spcBef>
              <a:defRPr kumimoji="1" sz="12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50000"/>
              </a:spcBef>
              <a:defRPr kumimoji="1" sz="12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defRPr>
            </a:lvl1pPr>
          </a:lstStyle>
          <a:p>
            <a:fld id="{7753968E-AE93-42B6-8788-3549C584407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77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77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37625BDA-F51E-44CE-8980-1C1B1E2C84E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25BDA-F51E-44CE-8980-1C1B1E2C84EB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23986-2AB0-4522-A691-FE42F54327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88B13-62BC-4D5E-AA14-B40CBF79A6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0D8C0845-B4CE-43D3-9163-DEAB9F0298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4E8FB-16C4-4479-B54C-5E2A53CF0B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26E6D-DCAB-4D2E-B9C9-E366715078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1B5E6-4483-4374-BF6C-E52B2070449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396F32-55F4-480F-8A09-6C94AB09751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4E83C-573B-4BB6-B076-935D33EF776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70FC4-71DD-4BDD-8F91-51E7738DF1F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F66F3-2C34-4097-B13D-4BADDDB86A6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22776-5C50-4BDE-BB90-0163B88E127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cover dir="r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231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69CD0EA-AEF0-41AD-B26E-CE9768AB13C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over dir="r"/>
    <p:sndAc>
      <p:stSnd>
        <p:snd r:embed="rId14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slide" Target="slide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60712" y="1949446"/>
            <a:ext cx="7366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8000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长美黑简" pitchFamily="49" charset="-122"/>
                <a:ea typeface="汉仪长美黑简" pitchFamily="49" charset="-122"/>
              </a:rPr>
              <a:t>平面直角坐标系</a:t>
            </a:r>
            <a:endParaRPr lang="zh-CN" altLang="en-US" sz="8000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长美黑简" pitchFamily="49" charset="-122"/>
              <a:ea typeface="汉仪长美黑简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37642" y="508518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0226" name="Group 2"/>
          <p:cNvGraphicFramePr>
            <a:graphicFrameLocks noGrp="1"/>
          </p:cNvGraphicFramePr>
          <p:nvPr/>
        </p:nvGraphicFramePr>
        <p:xfrm>
          <a:off x="4067175" y="476250"/>
          <a:ext cx="4535488" cy="5181602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6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80300" name="Group 76"/>
          <p:cNvGrpSpPr/>
          <p:nvPr/>
        </p:nvGrpSpPr>
        <p:grpSpPr bwMode="auto">
          <a:xfrm>
            <a:off x="4211638" y="2924175"/>
            <a:ext cx="4176712" cy="673100"/>
            <a:chOff x="2744" y="1797"/>
            <a:chExt cx="2631" cy="424"/>
          </a:xfrm>
        </p:grpSpPr>
        <p:sp>
          <p:nvSpPr>
            <p:cNvPr id="180301" name="Line 77"/>
            <p:cNvSpPr>
              <a:spLocks noChangeShapeType="1"/>
            </p:cNvSpPr>
            <p:nvPr/>
          </p:nvSpPr>
          <p:spPr bwMode="auto">
            <a:xfrm>
              <a:off x="2744" y="1888"/>
              <a:ext cx="263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2" name="Line 78"/>
            <p:cNvSpPr>
              <a:spLocks noChangeShapeType="1"/>
            </p:cNvSpPr>
            <p:nvPr/>
          </p:nvSpPr>
          <p:spPr bwMode="auto">
            <a:xfrm>
              <a:off x="3878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3" name="Line 79"/>
            <p:cNvSpPr>
              <a:spLocks noChangeShapeType="1"/>
            </p:cNvSpPr>
            <p:nvPr/>
          </p:nvSpPr>
          <p:spPr bwMode="auto">
            <a:xfrm>
              <a:off x="4286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4" name="Line 80"/>
            <p:cNvSpPr>
              <a:spLocks noChangeShapeType="1"/>
            </p:cNvSpPr>
            <p:nvPr/>
          </p:nvSpPr>
          <p:spPr bwMode="auto">
            <a:xfrm>
              <a:off x="5103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5" name="Line 81"/>
            <p:cNvSpPr>
              <a:spLocks noChangeShapeType="1"/>
            </p:cNvSpPr>
            <p:nvPr/>
          </p:nvSpPr>
          <p:spPr bwMode="auto">
            <a:xfrm flipH="1">
              <a:off x="4694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6" name="Line 82"/>
            <p:cNvSpPr>
              <a:spLocks noChangeShapeType="1"/>
            </p:cNvSpPr>
            <p:nvPr/>
          </p:nvSpPr>
          <p:spPr bwMode="auto">
            <a:xfrm>
              <a:off x="3470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7" name="Line 83"/>
            <p:cNvSpPr>
              <a:spLocks noChangeShapeType="1"/>
            </p:cNvSpPr>
            <p:nvPr/>
          </p:nvSpPr>
          <p:spPr bwMode="auto">
            <a:xfrm>
              <a:off x="3061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08" name="Text Box 84"/>
            <p:cNvSpPr txBox="1">
              <a:spLocks noChangeArrowheads="1"/>
            </p:cNvSpPr>
            <p:nvPr/>
          </p:nvSpPr>
          <p:spPr bwMode="auto">
            <a:xfrm>
              <a:off x="3696" y="193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a typeface="黑体" panose="02010609060101010101" charset="-122"/>
                </a:rPr>
                <a:t>0</a:t>
              </a:r>
            </a:p>
          </p:txBody>
        </p:sp>
        <p:sp>
          <p:nvSpPr>
            <p:cNvPr id="180309" name="Text Box 85"/>
            <p:cNvSpPr txBox="1">
              <a:spLocks noChangeArrowheads="1"/>
            </p:cNvSpPr>
            <p:nvPr/>
          </p:nvSpPr>
          <p:spPr bwMode="auto">
            <a:xfrm>
              <a:off x="4150" y="18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1</a:t>
              </a:r>
            </a:p>
          </p:txBody>
        </p:sp>
        <p:sp>
          <p:nvSpPr>
            <p:cNvPr id="180310" name="Text Box 86"/>
            <p:cNvSpPr txBox="1">
              <a:spLocks noChangeArrowheads="1"/>
            </p:cNvSpPr>
            <p:nvPr/>
          </p:nvSpPr>
          <p:spPr bwMode="auto">
            <a:xfrm>
              <a:off x="4591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2</a:t>
              </a:r>
            </a:p>
          </p:txBody>
        </p:sp>
        <p:sp>
          <p:nvSpPr>
            <p:cNvPr id="180311" name="Text Box 87"/>
            <p:cNvSpPr txBox="1">
              <a:spLocks noChangeArrowheads="1"/>
            </p:cNvSpPr>
            <p:nvPr/>
          </p:nvSpPr>
          <p:spPr bwMode="auto">
            <a:xfrm>
              <a:off x="4999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3</a:t>
              </a:r>
            </a:p>
          </p:txBody>
        </p:sp>
        <p:sp>
          <p:nvSpPr>
            <p:cNvPr id="180312" name="Text Box 88"/>
            <p:cNvSpPr txBox="1">
              <a:spLocks noChangeArrowheads="1"/>
            </p:cNvSpPr>
            <p:nvPr/>
          </p:nvSpPr>
          <p:spPr bwMode="auto">
            <a:xfrm>
              <a:off x="3288" y="192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-1</a:t>
              </a:r>
            </a:p>
          </p:txBody>
        </p:sp>
        <p:sp>
          <p:nvSpPr>
            <p:cNvPr id="180313" name="Text Box 89"/>
            <p:cNvSpPr txBox="1">
              <a:spLocks noChangeArrowheads="1"/>
            </p:cNvSpPr>
            <p:nvPr/>
          </p:nvSpPr>
          <p:spPr bwMode="auto">
            <a:xfrm>
              <a:off x="2867" y="193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-2</a:t>
              </a:r>
            </a:p>
          </p:txBody>
        </p:sp>
      </p:grpSp>
      <p:grpSp>
        <p:nvGrpSpPr>
          <p:cNvPr id="180314" name="Group 90"/>
          <p:cNvGrpSpPr/>
          <p:nvPr/>
        </p:nvGrpSpPr>
        <p:grpSpPr bwMode="auto">
          <a:xfrm>
            <a:off x="5435600" y="836613"/>
            <a:ext cx="735013" cy="4537075"/>
            <a:chOff x="3515" y="482"/>
            <a:chExt cx="463" cy="2858"/>
          </a:xfrm>
        </p:grpSpPr>
        <p:sp>
          <p:nvSpPr>
            <p:cNvPr id="180315" name="Line 91"/>
            <p:cNvSpPr>
              <a:spLocks noChangeShapeType="1"/>
            </p:cNvSpPr>
            <p:nvPr/>
          </p:nvSpPr>
          <p:spPr bwMode="auto">
            <a:xfrm flipV="1">
              <a:off x="3878" y="482"/>
              <a:ext cx="0" cy="2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16" name="Line 92"/>
            <p:cNvSpPr>
              <a:spLocks noChangeShapeType="1"/>
            </p:cNvSpPr>
            <p:nvPr/>
          </p:nvSpPr>
          <p:spPr bwMode="auto">
            <a:xfrm>
              <a:off x="3878" y="1480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17" name="Line 93"/>
            <p:cNvSpPr>
              <a:spLocks noChangeShapeType="1"/>
            </p:cNvSpPr>
            <p:nvPr/>
          </p:nvSpPr>
          <p:spPr bwMode="auto">
            <a:xfrm>
              <a:off x="3878" y="1071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18" name="Line 94"/>
            <p:cNvSpPr>
              <a:spLocks noChangeShapeType="1"/>
            </p:cNvSpPr>
            <p:nvPr/>
          </p:nvSpPr>
          <p:spPr bwMode="auto">
            <a:xfrm>
              <a:off x="3878" y="65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19" name="Line 95"/>
            <p:cNvSpPr>
              <a:spLocks noChangeShapeType="1"/>
            </p:cNvSpPr>
            <p:nvPr/>
          </p:nvSpPr>
          <p:spPr bwMode="auto">
            <a:xfrm>
              <a:off x="3878" y="2296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20" name="Line 96"/>
            <p:cNvSpPr>
              <a:spLocks noChangeShapeType="1"/>
            </p:cNvSpPr>
            <p:nvPr/>
          </p:nvSpPr>
          <p:spPr bwMode="auto">
            <a:xfrm>
              <a:off x="3887" y="270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21" name="Line 97"/>
            <p:cNvSpPr>
              <a:spLocks noChangeShapeType="1"/>
            </p:cNvSpPr>
            <p:nvPr/>
          </p:nvSpPr>
          <p:spPr bwMode="auto">
            <a:xfrm>
              <a:off x="3878" y="3113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22" name="Text Box 98"/>
            <p:cNvSpPr txBox="1">
              <a:spLocks noChangeArrowheads="1"/>
            </p:cNvSpPr>
            <p:nvPr/>
          </p:nvSpPr>
          <p:spPr bwMode="auto">
            <a:xfrm>
              <a:off x="3638" y="129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1</a:t>
              </a:r>
            </a:p>
          </p:txBody>
        </p:sp>
        <p:sp>
          <p:nvSpPr>
            <p:cNvPr id="180323" name="Text Box 99"/>
            <p:cNvSpPr txBox="1">
              <a:spLocks noChangeArrowheads="1"/>
            </p:cNvSpPr>
            <p:nvPr/>
          </p:nvSpPr>
          <p:spPr bwMode="auto">
            <a:xfrm>
              <a:off x="3638" y="89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2</a:t>
              </a:r>
            </a:p>
          </p:txBody>
        </p:sp>
        <p:sp>
          <p:nvSpPr>
            <p:cNvPr id="180324" name="Text Box 100"/>
            <p:cNvSpPr txBox="1">
              <a:spLocks noChangeArrowheads="1"/>
            </p:cNvSpPr>
            <p:nvPr/>
          </p:nvSpPr>
          <p:spPr bwMode="auto">
            <a:xfrm>
              <a:off x="3651" y="51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3</a:t>
              </a:r>
            </a:p>
          </p:txBody>
        </p:sp>
        <p:sp>
          <p:nvSpPr>
            <p:cNvPr id="180325" name="Text Box 101"/>
            <p:cNvSpPr txBox="1">
              <a:spLocks noChangeArrowheads="1"/>
            </p:cNvSpPr>
            <p:nvPr/>
          </p:nvSpPr>
          <p:spPr bwMode="auto">
            <a:xfrm>
              <a:off x="3515" y="216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-1</a:t>
              </a:r>
            </a:p>
          </p:txBody>
        </p:sp>
        <p:sp>
          <p:nvSpPr>
            <p:cNvPr id="180326" name="Text Box 102"/>
            <p:cNvSpPr txBox="1">
              <a:spLocks noChangeArrowheads="1"/>
            </p:cNvSpPr>
            <p:nvPr/>
          </p:nvSpPr>
          <p:spPr bwMode="auto">
            <a:xfrm>
              <a:off x="3515" y="252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-2</a:t>
              </a:r>
            </a:p>
          </p:txBody>
        </p:sp>
        <p:sp>
          <p:nvSpPr>
            <p:cNvPr id="180327" name="Text Box 103"/>
            <p:cNvSpPr txBox="1">
              <a:spLocks noChangeArrowheads="1"/>
            </p:cNvSpPr>
            <p:nvPr/>
          </p:nvSpPr>
          <p:spPr bwMode="auto">
            <a:xfrm>
              <a:off x="3515" y="293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-3</a:t>
              </a:r>
            </a:p>
          </p:txBody>
        </p:sp>
      </p:grpSp>
      <p:sp>
        <p:nvSpPr>
          <p:cNvPr id="180328" name="Text Box 104"/>
          <p:cNvSpPr txBox="1">
            <a:spLocks noChangeArrowheads="1"/>
          </p:cNvSpPr>
          <p:nvPr/>
        </p:nvSpPr>
        <p:spPr bwMode="auto">
          <a:xfrm>
            <a:off x="8172450" y="30686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黑体" panose="02010609060101010101" charset="-122"/>
                <a:ea typeface="黑体" panose="02010609060101010101" charset="-122"/>
              </a:rPr>
              <a:t>X</a:t>
            </a:r>
          </a:p>
        </p:txBody>
      </p:sp>
      <p:sp>
        <p:nvSpPr>
          <p:cNvPr id="180329" name="Text Box 105"/>
          <p:cNvSpPr txBox="1">
            <a:spLocks noChangeArrowheads="1"/>
          </p:cNvSpPr>
          <p:nvPr/>
        </p:nvSpPr>
        <p:spPr bwMode="auto">
          <a:xfrm>
            <a:off x="6011863" y="620713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Y</a:t>
            </a:r>
          </a:p>
        </p:txBody>
      </p:sp>
      <p:sp>
        <p:nvSpPr>
          <p:cNvPr id="180330" name="Text Box 106"/>
          <p:cNvSpPr txBox="1">
            <a:spLocks noChangeArrowheads="1"/>
          </p:cNvSpPr>
          <p:nvPr/>
        </p:nvSpPr>
        <p:spPr bwMode="auto">
          <a:xfrm>
            <a:off x="395288" y="549275"/>
            <a:ext cx="404495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沙场练兵： 将下列各</a:t>
            </a:r>
          </a:p>
          <a:p>
            <a:r>
              <a:rPr lang="zh-CN" altLang="en-US" sz="3200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点在坐标系中表示</a:t>
            </a:r>
          </a:p>
          <a:p>
            <a:r>
              <a:rPr lang="zh-CN" altLang="en-US" sz="3200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出来</a:t>
            </a:r>
            <a:r>
              <a:rPr lang="en-US" altLang="zh-CN" sz="3200">
                <a:solidFill>
                  <a:srgbClr val="000048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180331" name="Text Box 107"/>
          <p:cNvSpPr txBox="1">
            <a:spLocks noChangeArrowheads="1"/>
          </p:cNvSpPr>
          <p:nvPr/>
        </p:nvSpPr>
        <p:spPr bwMode="auto">
          <a:xfrm>
            <a:off x="971550" y="2205038"/>
            <a:ext cx="229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48"/>
                </a:solidFill>
                <a:ea typeface="黑体" panose="02010609060101010101" charset="-122"/>
              </a:rPr>
              <a:t>A</a:t>
            </a:r>
            <a:r>
              <a:rPr lang="zh-CN" altLang="en-US" sz="3600">
                <a:solidFill>
                  <a:srgbClr val="000048"/>
                </a:solidFill>
                <a:ea typeface="黑体" panose="02010609060101010101" charset="-122"/>
              </a:rPr>
              <a:t>（</a:t>
            </a:r>
            <a:r>
              <a:rPr lang="en-US" altLang="zh-CN" sz="3600">
                <a:solidFill>
                  <a:srgbClr val="000048"/>
                </a:solidFill>
                <a:ea typeface="黑体" panose="02010609060101010101" charset="-122"/>
              </a:rPr>
              <a:t>3 , 2</a:t>
            </a:r>
            <a:r>
              <a:rPr lang="zh-CN" altLang="en-US" sz="3600">
                <a:solidFill>
                  <a:srgbClr val="000048"/>
                </a:solidFill>
                <a:ea typeface="黑体" panose="02010609060101010101" charset="-122"/>
              </a:rPr>
              <a:t>）</a:t>
            </a:r>
          </a:p>
        </p:txBody>
      </p:sp>
      <p:sp>
        <p:nvSpPr>
          <p:cNvPr id="180332" name="Text Box 108"/>
          <p:cNvSpPr txBox="1">
            <a:spLocks noChangeArrowheads="1"/>
          </p:cNvSpPr>
          <p:nvPr/>
        </p:nvSpPr>
        <p:spPr bwMode="auto">
          <a:xfrm>
            <a:off x="971550" y="2852738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000048"/>
                </a:solidFill>
                <a:ea typeface="黑体" panose="02010609060101010101" charset="-122"/>
              </a:rPr>
              <a:t>B</a:t>
            </a:r>
            <a:r>
              <a:rPr lang="zh-CN" altLang="en-US" sz="3600" dirty="0">
                <a:solidFill>
                  <a:srgbClr val="000048"/>
                </a:solidFill>
                <a:ea typeface="黑体" panose="02010609060101010101" charset="-122"/>
              </a:rPr>
              <a:t>（</a:t>
            </a:r>
            <a:r>
              <a:rPr lang="en-US" altLang="zh-CN" sz="3600" dirty="0">
                <a:solidFill>
                  <a:srgbClr val="000048"/>
                </a:solidFill>
                <a:ea typeface="黑体" panose="02010609060101010101" charset="-122"/>
              </a:rPr>
              <a:t>-1,1</a:t>
            </a:r>
            <a:r>
              <a:rPr lang="zh-CN" altLang="en-US" sz="3600" dirty="0">
                <a:solidFill>
                  <a:srgbClr val="000048"/>
                </a:solidFill>
                <a:ea typeface="黑体" panose="02010609060101010101" charset="-122"/>
              </a:rPr>
              <a:t>）</a:t>
            </a:r>
          </a:p>
        </p:txBody>
      </p:sp>
      <p:sp>
        <p:nvSpPr>
          <p:cNvPr id="180333" name="Text Box 109"/>
          <p:cNvSpPr txBox="1">
            <a:spLocks noChangeArrowheads="1"/>
          </p:cNvSpPr>
          <p:nvPr/>
        </p:nvSpPr>
        <p:spPr bwMode="auto">
          <a:xfrm>
            <a:off x="939800" y="3500438"/>
            <a:ext cx="236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0048"/>
                </a:solidFill>
                <a:ea typeface="黑体" panose="02010609060101010101" charset="-122"/>
              </a:rPr>
              <a:t>C</a:t>
            </a:r>
            <a:r>
              <a:rPr lang="zh-CN" altLang="en-US" sz="3600">
                <a:solidFill>
                  <a:srgbClr val="000048"/>
                </a:solidFill>
                <a:ea typeface="黑体" panose="02010609060101010101" charset="-122"/>
              </a:rPr>
              <a:t>（</a:t>
            </a:r>
            <a:r>
              <a:rPr lang="en-US" altLang="zh-CN" sz="3600">
                <a:solidFill>
                  <a:srgbClr val="000048"/>
                </a:solidFill>
                <a:ea typeface="黑体" panose="02010609060101010101" charset="-122"/>
              </a:rPr>
              <a:t>-2,-3</a:t>
            </a:r>
            <a:r>
              <a:rPr lang="zh-CN" altLang="en-US" sz="3600">
                <a:solidFill>
                  <a:srgbClr val="000048"/>
                </a:solidFill>
                <a:ea typeface="黑体" panose="02010609060101010101" charset="-122"/>
              </a:rPr>
              <a:t>）</a:t>
            </a:r>
          </a:p>
        </p:txBody>
      </p:sp>
      <p:sp>
        <p:nvSpPr>
          <p:cNvPr id="180334" name="Text Box 110"/>
          <p:cNvSpPr txBox="1">
            <a:spLocks noChangeArrowheads="1"/>
          </p:cNvSpPr>
          <p:nvPr/>
        </p:nvSpPr>
        <p:spPr bwMode="auto">
          <a:xfrm>
            <a:off x="927100" y="4121150"/>
            <a:ext cx="254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000048"/>
                </a:solidFill>
                <a:ea typeface="黑体" panose="02010609060101010101" charset="-122"/>
              </a:rPr>
              <a:t>D</a:t>
            </a:r>
            <a:r>
              <a:rPr lang="zh-CN" altLang="en-US" sz="3600" dirty="0">
                <a:solidFill>
                  <a:srgbClr val="000048"/>
                </a:solidFill>
                <a:ea typeface="黑体" panose="02010609060101010101" charset="-122"/>
              </a:rPr>
              <a:t>（</a:t>
            </a:r>
            <a:r>
              <a:rPr lang="en-US" altLang="zh-CN" sz="3600" dirty="0">
                <a:solidFill>
                  <a:srgbClr val="000048"/>
                </a:solidFill>
                <a:ea typeface="黑体" panose="02010609060101010101" charset="-122"/>
              </a:rPr>
              <a:t>0</a:t>
            </a:r>
            <a:r>
              <a:rPr lang="zh-CN" altLang="en-US" sz="3600" dirty="0">
                <a:solidFill>
                  <a:srgbClr val="000048"/>
                </a:solidFill>
                <a:ea typeface="黑体" panose="02010609060101010101" charset="-122"/>
              </a:rPr>
              <a:t>，</a:t>
            </a:r>
            <a:r>
              <a:rPr lang="en-US" altLang="zh-CN" sz="3600" dirty="0">
                <a:solidFill>
                  <a:srgbClr val="000048"/>
                </a:solidFill>
                <a:ea typeface="黑体" panose="02010609060101010101" charset="-122"/>
              </a:rPr>
              <a:t>-2</a:t>
            </a:r>
            <a:r>
              <a:rPr lang="zh-CN" altLang="en-US" sz="3600" dirty="0">
                <a:solidFill>
                  <a:srgbClr val="000048"/>
                </a:solidFill>
                <a:ea typeface="黑体" panose="02010609060101010101" charset="-122"/>
              </a:rPr>
              <a:t>）</a:t>
            </a:r>
          </a:p>
        </p:txBody>
      </p:sp>
      <p:sp>
        <p:nvSpPr>
          <p:cNvPr id="180335" name="Line 111"/>
          <p:cNvSpPr>
            <a:spLocks noChangeShapeType="1"/>
          </p:cNvSpPr>
          <p:nvPr/>
        </p:nvSpPr>
        <p:spPr bwMode="auto">
          <a:xfrm>
            <a:off x="7956550" y="1125538"/>
            <a:ext cx="0" cy="2808287"/>
          </a:xfrm>
          <a:prstGeom prst="line">
            <a:avLst/>
          </a:prstGeom>
          <a:noFill/>
          <a:ln w="31750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336" name="Line 112"/>
          <p:cNvSpPr>
            <a:spLocks noChangeShapeType="1"/>
          </p:cNvSpPr>
          <p:nvPr/>
        </p:nvSpPr>
        <p:spPr bwMode="auto">
          <a:xfrm>
            <a:off x="5867400" y="1773238"/>
            <a:ext cx="2520950" cy="0"/>
          </a:xfrm>
          <a:prstGeom prst="line">
            <a:avLst/>
          </a:prstGeom>
          <a:noFill/>
          <a:ln w="31750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0353" name="Group 129"/>
          <p:cNvGrpSpPr/>
          <p:nvPr/>
        </p:nvGrpSpPr>
        <p:grpSpPr bwMode="auto">
          <a:xfrm>
            <a:off x="7783513" y="1052513"/>
            <a:ext cx="733425" cy="866775"/>
            <a:chOff x="4903" y="663"/>
            <a:chExt cx="462" cy="546"/>
          </a:xfrm>
        </p:grpSpPr>
        <p:sp>
          <p:nvSpPr>
            <p:cNvPr id="180337" name="Rectangle 113"/>
            <p:cNvSpPr>
              <a:spLocks noChangeArrowheads="1"/>
            </p:cNvSpPr>
            <p:nvPr/>
          </p:nvSpPr>
          <p:spPr bwMode="auto">
            <a:xfrm>
              <a:off x="4903" y="1017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0338" name="Text Box 114"/>
            <p:cNvSpPr txBox="1">
              <a:spLocks noChangeArrowheads="1"/>
            </p:cNvSpPr>
            <p:nvPr/>
          </p:nvSpPr>
          <p:spPr bwMode="auto">
            <a:xfrm>
              <a:off x="5057" y="663"/>
              <a:ext cx="30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ea typeface="黑体" panose="02010609060101010101" charset="-122"/>
                </a:rPr>
                <a:t>A</a:t>
              </a:r>
            </a:p>
          </p:txBody>
        </p:sp>
      </p:grpSp>
      <p:grpSp>
        <p:nvGrpSpPr>
          <p:cNvPr id="180351" name="Group 127"/>
          <p:cNvGrpSpPr/>
          <p:nvPr/>
        </p:nvGrpSpPr>
        <p:grpSpPr bwMode="auto">
          <a:xfrm>
            <a:off x="5003800" y="2133600"/>
            <a:ext cx="1584325" cy="1800225"/>
            <a:chOff x="3152" y="1344"/>
            <a:chExt cx="998" cy="1134"/>
          </a:xfrm>
        </p:grpSpPr>
        <p:sp>
          <p:nvSpPr>
            <p:cNvPr id="180339" name="Line 115"/>
            <p:cNvSpPr>
              <a:spLocks noChangeShapeType="1"/>
            </p:cNvSpPr>
            <p:nvPr/>
          </p:nvSpPr>
          <p:spPr bwMode="auto">
            <a:xfrm>
              <a:off x="3379" y="1344"/>
              <a:ext cx="0" cy="1134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40" name="Line 116"/>
            <p:cNvSpPr>
              <a:spLocks noChangeShapeType="1"/>
            </p:cNvSpPr>
            <p:nvPr/>
          </p:nvSpPr>
          <p:spPr bwMode="auto">
            <a:xfrm>
              <a:off x="3152" y="1525"/>
              <a:ext cx="998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41" name="Rectangle 117"/>
            <p:cNvSpPr>
              <a:spLocks noChangeArrowheads="1"/>
            </p:cNvSpPr>
            <p:nvPr/>
          </p:nvSpPr>
          <p:spPr bwMode="auto">
            <a:xfrm>
              <a:off x="3270" y="1407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黑体" panose="02010609060101010101" charset="-122"/>
                </a:rPr>
                <a:t>●</a:t>
              </a:r>
            </a:p>
          </p:txBody>
        </p:sp>
      </p:grpSp>
      <p:sp>
        <p:nvSpPr>
          <p:cNvPr id="180342" name="Text Box 118"/>
          <p:cNvSpPr txBox="1">
            <a:spLocks noChangeArrowheads="1"/>
          </p:cNvSpPr>
          <p:nvPr/>
        </p:nvSpPr>
        <p:spPr bwMode="auto">
          <a:xfrm>
            <a:off x="4859338" y="1773238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ea typeface="黑体" panose="02010609060101010101" charset="-122"/>
              </a:rPr>
              <a:t>B</a:t>
            </a:r>
          </a:p>
        </p:txBody>
      </p:sp>
      <p:grpSp>
        <p:nvGrpSpPr>
          <p:cNvPr id="180352" name="Group 128"/>
          <p:cNvGrpSpPr/>
          <p:nvPr/>
        </p:nvGrpSpPr>
        <p:grpSpPr bwMode="auto">
          <a:xfrm>
            <a:off x="4500563" y="2133600"/>
            <a:ext cx="2232025" cy="3167063"/>
            <a:chOff x="2835" y="1344"/>
            <a:chExt cx="1406" cy="1995"/>
          </a:xfrm>
        </p:grpSpPr>
        <p:sp>
          <p:nvSpPr>
            <p:cNvPr id="180343" name="Line 119"/>
            <p:cNvSpPr>
              <a:spLocks noChangeShapeType="1"/>
            </p:cNvSpPr>
            <p:nvPr/>
          </p:nvSpPr>
          <p:spPr bwMode="auto">
            <a:xfrm>
              <a:off x="2971" y="1344"/>
              <a:ext cx="0" cy="1995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44" name="Line 120"/>
            <p:cNvSpPr>
              <a:spLocks noChangeShapeType="1"/>
            </p:cNvSpPr>
            <p:nvPr/>
          </p:nvSpPr>
          <p:spPr bwMode="auto">
            <a:xfrm>
              <a:off x="2835" y="3158"/>
              <a:ext cx="1406" cy="0"/>
            </a:xfrm>
            <a:prstGeom prst="line">
              <a:avLst/>
            </a:prstGeom>
            <a:noFill/>
            <a:ln w="31750">
              <a:solidFill>
                <a:srgbClr val="CC0000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345" name="Rectangle 121"/>
            <p:cNvSpPr>
              <a:spLocks noChangeArrowheads="1"/>
            </p:cNvSpPr>
            <p:nvPr/>
          </p:nvSpPr>
          <p:spPr bwMode="auto">
            <a:xfrm>
              <a:off x="2853" y="3059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黑体" panose="02010609060101010101" charset="-122"/>
                </a:rPr>
                <a:t>●</a:t>
              </a:r>
            </a:p>
          </p:txBody>
        </p:sp>
      </p:grpSp>
      <p:sp>
        <p:nvSpPr>
          <p:cNvPr id="180346" name="Text Box 122"/>
          <p:cNvSpPr txBox="1">
            <a:spLocks noChangeArrowheads="1"/>
          </p:cNvSpPr>
          <p:nvPr/>
        </p:nvSpPr>
        <p:spPr bwMode="auto">
          <a:xfrm>
            <a:off x="4716463" y="4365625"/>
            <a:ext cx="514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ea typeface="黑体" panose="02010609060101010101" charset="-122"/>
              </a:rPr>
              <a:t>C</a:t>
            </a:r>
          </a:p>
        </p:txBody>
      </p:sp>
      <p:sp>
        <p:nvSpPr>
          <p:cNvPr id="180347" name="Line 123"/>
          <p:cNvSpPr>
            <a:spLocks noChangeShapeType="1"/>
          </p:cNvSpPr>
          <p:nvPr/>
        </p:nvSpPr>
        <p:spPr bwMode="auto">
          <a:xfrm>
            <a:off x="6011863" y="2708275"/>
            <a:ext cx="0" cy="2089150"/>
          </a:xfrm>
          <a:prstGeom prst="line">
            <a:avLst/>
          </a:prstGeom>
          <a:noFill/>
          <a:ln w="31750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0348" name="Line 124"/>
          <p:cNvSpPr>
            <a:spLocks noChangeShapeType="1"/>
          </p:cNvSpPr>
          <p:nvPr/>
        </p:nvSpPr>
        <p:spPr bwMode="auto">
          <a:xfrm>
            <a:off x="5364163" y="4365625"/>
            <a:ext cx="1800225" cy="0"/>
          </a:xfrm>
          <a:prstGeom prst="line">
            <a:avLst/>
          </a:prstGeom>
          <a:noFill/>
          <a:ln w="25400">
            <a:solidFill>
              <a:srgbClr val="CC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80354" name="Group 130"/>
          <p:cNvGrpSpPr/>
          <p:nvPr/>
        </p:nvGrpSpPr>
        <p:grpSpPr bwMode="auto">
          <a:xfrm>
            <a:off x="5824538" y="3716338"/>
            <a:ext cx="701675" cy="809625"/>
            <a:chOff x="3669" y="2341"/>
            <a:chExt cx="442" cy="510"/>
          </a:xfrm>
        </p:grpSpPr>
        <p:sp>
          <p:nvSpPr>
            <p:cNvPr id="180349" name="Rectangle 125"/>
            <p:cNvSpPr>
              <a:spLocks noChangeArrowheads="1"/>
            </p:cNvSpPr>
            <p:nvPr/>
          </p:nvSpPr>
          <p:spPr bwMode="auto">
            <a:xfrm>
              <a:off x="3669" y="2659"/>
              <a:ext cx="2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400"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0350" name="Text Box 126"/>
            <p:cNvSpPr txBox="1">
              <a:spLocks noChangeArrowheads="1"/>
            </p:cNvSpPr>
            <p:nvPr/>
          </p:nvSpPr>
          <p:spPr bwMode="auto">
            <a:xfrm>
              <a:off x="3787" y="2341"/>
              <a:ext cx="3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3600">
                  <a:ea typeface="黑体" panose="02010609060101010101" charset="-122"/>
                </a:rPr>
                <a:t>D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0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0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0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0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0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0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0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335" grpId="0" animBg="1"/>
      <p:bldP spid="180336" grpId="0" animBg="1"/>
      <p:bldP spid="180342" grpId="0"/>
      <p:bldP spid="180346" grpId="0"/>
      <p:bldP spid="180347" grpId="0" animBg="1"/>
      <p:bldP spid="18034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3488" y="2209800"/>
            <a:ext cx="7021512" cy="46101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03" name="Oval 3"/>
          <p:cNvSpPr>
            <a:spLocks noChangeArrowheads="1"/>
          </p:cNvSpPr>
          <p:nvPr/>
        </p:nvSpPr>
        <p:spPr bwMode="auto">
          <a:xfrm>
            <a:off x="3170238" y="44497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04" name="Oval 4"/>
          <p:cNvSpPr>
            <a:spLocks noChangeArrowheads="1"/>
          </p:cNvSpPr>
          <p:nvPr/>
        </p:nvSpPr>
        <p:spPr bwMode="auto">
          <a:xfrm>
            <a:off x="5651500" y="44370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05" name="Oval 5"/>
          <p:cNvSpPr>
            <a:spLocks noChangeArrowheads="1"/>
          </p:cNvSpPr>
          <p:nvPr/>
        </p:nvSpPr>
        <p:spPr bwMode="auto">
          <a:xfrm>
            <a:off x="4597400" y="264953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06" name="Oval 6"/>
          <p:cNvSpPr>
            <a:spLocks noChangeArrowheads="1"/>
          </p:cNvSpPr>
          <p:nvPr/>
        </p:nvSpPr>
        <p:spPr bwMode="auto">
          <a:xfrm>
            <a:off x="4572000" y="594995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07" name="Oval 7"/>
          <p:cNvSpPr>
            <a:spLocks noChangeArrowheads="1"/>
          </p:cNvSpPr>
          <p:nvPr/>
        </p:nvSpPr>
        <p:spPr bwMode="auto">
          <a:xfrm>
            <a:off x="4572000" y="443706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008" name="Text Box 8"/>
          <p:cNvSpPr txBox="1">
            <a:spLocks noChangeArrowheads="1"/>
          </p:cNvSpPr>
          <p:nvPr/>
        </p:nvSpPr>
        <p:spPr bwMode="auto">
          <a:xfrm>
            <a:off x="5508625" y="393382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256009" name="Text Box 9"/>
          <p:cNvSpPr txBox="1">
            <a:spLocks noChangeArrowheads="1"/>
          </p:cNvSpPr>
          <p:nvPr/>
        </p:nvSpPr>
        <p:spPr bwMode="auto">
          <a:xfrm>
            <a:off x="2771775" y="4005263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4716463" y="24923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4716463" y="5734050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Q</a:t>
            </a: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5651500" y="4149725"/>
            <a:ext cx="166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2916238" y="4076700"/>
            <a:ext cx="1376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4859338" y="2492375"/>
            <a:ext cx="1931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4932363" y="5734050"/>
            <a:ext cx="1439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-4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56016" name="Text Box 16"/>
          <p:cNvSpPr txBox="1">
            <a:spLocks noChangeArrowheads="1"/>
          </p:cNvSpPr>
          <p:nvPr/>
        </p:nvSpPr>
        <p:spPr bwMode="auto">
          <a:xfrm>
            <a:off x="4427538" y="4581525"/>
            <a:ext cx="16652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56017" name="Rectangle 17"/>
          <p:cNvSpPr>
            <a:spLocks noGrp="1" noChangeArrowheads="1"/>
          </p:cNvSpPr>
          <p:nvPr>
            <p:ph type="title"/>
          </p:nvPr>
        </p:nvSpPr>
        <p:spPr>
          <a:xfrm>
            <a:off x="981075" y="1112838"/>
            <a:ext cx="8162925" cy="701675"/>
          </a:xfrm>
        </p:spPr>
        <p:txBody>
          <a:bodyPr/>
          <a:lstStyle/>
          <a:p>
            <a:r>
              <a:rPr lang="zh-CN" altLang="en-US" sz="4000" b="1">
                <a:solidFill>
                  <a:srgbClr val="003366"/>
                </a:solidFill>
                <a:ea typeface="黑体" panose="02010609060101010101" charset="-122"/>
              </a:rPr>
              <a:t>坐标轴上点有何特征？</a:t>
            </a:r>
          </a:p>
        </p:txBody>
      </p:sp>
      <p:grpSp>
        <p:nvGrpSpPr>
          <p:cNvPr id="256018" name="Group 18"/>
          <p:cNvGrpSpPr/>
          <p:nvPr/>
        </p:nvGrpSpPr>
        <p:grpSpPr bwMode="auto">
          <a:xfrm>
            <a:off x="539750" y="260350"/>
            <a:ext cx="4633913" cy="800100"/>
            <a:chOff x="2667" y="2576"/>
            <a:chExt cx="2919" cy="504"/>
          </a:xfrm>
        </p:grpSpPr>
        <p:grpSp>
          <p:nvGrpSpPr>
            <p:cNvPr id="256019" name="Group 19"/>
            <p:cNvGrpSpPr/>
            <p:nvPr/>
          </p:nvGrpSpPr>
          <p:grpSpPr bwMode="auto">
            <a:xfrm>
              <a:off x="2667" y="2631"/>
              <a:ext cx="1891" cy="449"/>
              <a:chOff x="490" y="1480"/>
              <a:chExt cx="1771" cy="421"/>
            </a:xfrm>
          </p:grpSpPr>
          <p:sp>
            <p:nvSpPr>
              <p:cNvPr id="256020" name="Rectangle 20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21" name="Rectangle 21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56022" name="Group 22"/>
              <p:cNvGrpSpPr/>
              <p:nvPr/>
            </p:nvGrpSpPr>
            <p:grpSpPr bwMode="auto">
              <a:xfrm>
                <a:off x="1014" y="1731"/>
                <a:ext cx="99" cy="162"/>
                <a:chOff x="3174" y="1497"/>
                <a:chExt cx="59" cy="98"/>
              </a:xfrm>
            </p:grpSpPr>
            <p:sp>
              <p:nvSpPr>
                <p:cNvPr id="256023" name="Rectangle 23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24" name="Rectangle 24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25" name="Group 25"/>
              <p:cNvGrpSpPr/>
              <p:nvPr/>
            </p:nvGrpSpPr>
            <p:grpSpPr bwMode="auto">
              <a:xfrm>
                <a:off x="1178" y="1731"/>
                <a:ext cx="99" cy="162"/>
                <a:chOff x="3272" y="1497"/>
                <a:chExt cx="59" cy="98"/>
              </a:xfrm>
            </p:grpSpPr>
            <p:sp>
              <p:nvSpPr>
                <p:cNvPr id="256026" name="Rectangle 26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27" name="Rectangle 27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28" name="Group 28"/>
              <p:cNvGrpSpPr/>
              <p:nvPr/>
            </p:nvGrpSpPr>
            <p:grpSpPr bwMode="auto">
              <a:xfrm>
                <a:off x="1342" y="1731"/>
                <a:ext cx="99" cy="162"/>
                <a:chOff x="3370" y="1497"/>
                <a:chExt cx="59" cy="98"/>
              </a:xfrm>
            </p:grpSpPr>
            <p:sp>
              <p:nvSpPr>
                <p:cNvPr id="256029" name="Rectangle 29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30" name="Rectangle 30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31" name="Group 31"/>
              <p:cNvGrpSpPr/>
              <p:nvPr/>
            </p:nvGrpSpPr>
            <p:grpSpPr bwMode="auto">
              <a:xfrm>
                <a:off x="1506" y="1731"/>
                <a:ext cx="99" cy="162"/>
                <a:chOff x="3468" y="1497"/>
                <a:chExt cx="59" cy="98"/>
              </a:xfrm>
            </p:grpSpPr>
            <p:sp>
              <p:nvSpPr>
                <p:cNvPr id="256032" name="Rectangle 32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33" name="Rectangle 33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34" name="Group 34"/>
              <p:cNvGrpSpPr/>
              <p:nvPr/>
            </p:nvGrpSpPr>
            <p:grpSpPr bwMode="auto">
              <a:xfrm>
                <a:off x="1670" y="1731"/>
                <a:ext cx="99" cy="162"/>
                <a:chOff x="3566" y="1497"/>
                <a:chExt cx="59" cy="98"/>
              </a:xfrm>
            </p:grpSpPr>
            <p:sp>
              <p:nvSpPr>
                <p:cNvPr id="256035" name="Rectangle 35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36" name="Rectangle 36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37" name="Group 37"/>
              <p:cNvGrpSpPr/>
              <p:nvPr/>
            </p:nvGrpSpPr>
            <p:grpSpPr bwMode="auto">
              <a:xfrm>
                <a:off x="1834" y="1731"/>
                <a:ext cx="99" cy="162"/>
                <a:chOff x="3664" y="1497"/>
                <a:chExt cx="59" cy="98"/>
              </a:xfrm>
            </p:grpSpPr>
            <p:sp>
              <p:nvSpPr>
                <p:cNvPr id="256038" name="Rectangle 38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39" name="Rectangle 39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56040" name="Group 40"/>
              <p:cNvGrpSpPr/>
              <p:nvPr/>
            </p:nvGrpSpPr>
            <p:grpSpPr bwMode="auto">
              <a:xfrm>
                <a:off x="2162" y="1731"/>
                <a:ext cx="99" cy="162"/>
                <a:chOff x="3860" y="1497"/>
                <a:chExt cx="59" cy="98"/>
              </a:xfrm>
            </p:grpSpPr>
            <p:sp>
              <p:nvSpPr>
                <p:cNvPr id="256041" name="Rectangle 41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42" name="Rectangle 42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56043" name="Rectangle 43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4" name="Rectangle 44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5" name="Rectangle 45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6" name="Rectangle 46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8" name="Rectangle 48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0" name="Rectangle 50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1" name="Rectangle 51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2" name="Rectangle 52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3" name="Rectangle 53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4" name="Rectangle 54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5" name="Rectangle 55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6" name="Rectangle 56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7" name="Rectangle 57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8" name="Rectangle 58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59" name="Rectangle 59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0" name="Rectangle 60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1" name="Rectangle 61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2" name="Rectangle 62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3" name="Rectangle 63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4" name="Rectangle 64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5" name="Rectangle 65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6" name="Rectangle 66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7" name="Rectangle 67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8" name="Rectangle 68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69" name="Rectangle 69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0" name="Rectangle 70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1" name="Rectangle 71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2" name="Rectangle 72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3" name="Rectangle 73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4" name="Rectangle 74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5" name="Rectangle 75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6" name="Rectangle 76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7" name="Rectangle 77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8" name="Rectangle 78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79" name="Rectangle 79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0" name="Rectangle 80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1" name="Rectangle 81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2" name="Rectangle 82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3" name="Rectangle 83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4" name="Rectangle 84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6" name="Rectangle 86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8" name="Rectangle 88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256089" name="Group 89"/>
              <p:cNvGrpSpPr/>
              <p:nvPr/>
            </p:nvGrpSpPr>
            <p:grpSpPr bwMode="auto">
              <a:xfrm>
                <a:off x="490" y="1480"/>
                <a:ext cx="414" cy="421"/>
                <a:chOff x="490" y="1480"/>
                <a:chExt cx="414" cy="421"/>
              </a:xfrm>
            </p:grpSpPr>
            <p:sp>
              <p:nvSpPr>
                <p:cNvPr id="256090" name="Rectangle 90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091" name="Rectangle 91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56092" name="Group 92"/>
                <p:cNvGrpSpPr/>
                <p:nvPr/>
              </p:nvGrpSpPr>
              <p:grpSpPr bwMode="auto">
                <a:xfrm>
                  <a:off x="546" y="1521"/>
                  <a:ext cx="331" cy="336"/>
                  <a:chOff x="392" y="1357"/>
                  <a:chExt cx="473" cy="481"/>
                </a:xfrm>
              </p:grpSpPr>
              <p:sp>
                <p:nvSpPr>
                  <p:cNvPr id="256093" name="Oval 93"/>
                  <p:cNvSpPr>
                    <a:spLocks noChangeArrowheads="1"/>
                  </p:cNvSpPr>
                  <p:nvPr/>
                </p:nvSpPr>
                <p:spPr bwMode="auto">
                  <a:xfrm>
                    <a:off x="482" y="1448"/>
                    <a:ext cx="269" cy="29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4" name="Freeform 94"/>
                  <p:cNvSpPr/>
                  <p:nvPr/>
                </p:nvSpPr>
                <p:spPr bwMode="auto">
                  <a:xfrm>
                    <a:off x="542" y="1537"/>
                    <a:ext cx="62" cy="4"/>
                  </a:xfrm>
                  <a:custGeom>
                    <a:avLst/>
                    <a:gdLst>
                      <a:gd name="T0" fmla="*/ 0 w 37"/>
                      <a:gd name="T1" fmla="*/ 0 h 3"/>
                      <a:gd name="T2" fmla="*/ 37 w 37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7" h="3">
                        <a:moveTo>
                          <a:pt x="0" y="0"/>
                        </a:moveTo>
                        <a:cubicBezTo>
                          <a:pt x="16" y="1"/>
                          <a:pt x="31" y="3"/>
                          <a:pt x="37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5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3" y="1537"/>
                    <a:ext cx="62" cy="31"/>
                  </a:xfrm>
                  <a:prstGeom prst="line">
                    <a:avLst/>
                  </a:prstGeom>
                  <a:noFill/>
                  <a:ln w="31750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6" name="Freeform 96"/>
                  <p:cNvSpPr/>
                  <p:nvPr/>
                </p:nvSpPr>
                <p:spPr bwMode="auto">
                  <a:xfrm>
                    <a:off x="542" y="1627"/>
                    <a:ext cx="153" cy="61"/>
                  </a:xfrm>
                  <a:custGeom>
                    <a:avLst/>
                    <a:gdLst>
                      <a:gd name="T0" fmla="*/ 0 w 91"/>
                      <a:gd name="T1" fmla="*/ 0 h 37"/>
                      <a:gd name="T2" fmla="*/ 55 w 91"/>
                      <a:gd name="T3" fmla="*/ 37 h 37"/>
                      <a:gd name="T4" fmla="*/ 91 w 91"/>
                      <a:gd name="T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7">
                        <a:moveTo>
                          <a:pt x="0" y="0"/>
                        </a:moveTo>
                        <a:cubicBezTo>
                          <a:pt x="20" y="18"/>
                          <a:pt x="39" y="37"/>
                          <a:pt x="55" y="37"/>
                        </a:cubicBezTo>
                        <a:cubicBezTo>
                          <a:pt x="70" y="37"/>
                          <a:pt x="80" y="18"/>
                          <a:pt x="91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7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658"/>
                    <a:ext cx="91" cy="6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8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452" y="1718"/>
                    <a:ext cx="60" cy="9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099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777"/>
                    <a:ext cx="59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0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174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1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630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2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537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3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422" y="1420"/>
                    <a:ext cx="60" cy="57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4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512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5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807" y="153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6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1425"/>
                    <a:ext cx="62" cy="5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56107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56108" name="Rectangle 108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09" name="Rectangle 109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0" name="Oval 110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1" name="Freeform 111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2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3" name="Freeform 113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4" name="Oval 114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5" name="Oval 115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6" name="Oval 116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7" name="Oval 117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8" name="Oval 118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19" name="Oval 119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0" name="Oval 120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1" name="Oval 121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2" name="Oval 122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3" name="Oval 123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4" name="Oval 124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5" name="Rectangle 125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6" name="Rectangle 126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7" name="Oval 127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8" name="Freeform 128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29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0" name="Freeform 130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1" name="Oval 131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2" name="Oval 132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3" name="Oval 133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4" name="Oval 134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5" name="Oval 135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6" name="Oval 136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7" name="Oval 137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8" name="Oval 138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39" name="Oval 139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0" name="Oval 140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1" name="Oval 141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2" name="Oval 142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3" name="Freeform 143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4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5" name="Freeform 145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6" name="Oval 146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7" name="Oval 147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8" name="Oval 148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49" name="Oval 149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0" name="Oval 150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1" name="Oval 151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2" name="Oval 152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3" name="Oval 153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4" name="Oval 154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5" name="Oval 155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56156" name="Oval 156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256157" name="WordArt 157"/>
            <p:cNvSpPr>
              <a:spLocks noChangeArrowheads="1" noChangeShapeType="1" noTextEdit="1"/>
            </p:cNvSpPr>
            <p:nvPr/>
          </p:nvSpPr>
          <p:spPr bwMode="auto">
            <a:xfrm>
              <a:off x="3246" y="2576"/>
              <a:ext cx="2340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48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合作探究</a:t>
              </a:r>
              <a:r>
                <a:rPr lang="en-US" altLang="zh-CN" sz="48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1</a:t>
              </a:r>
              <a:endParaRPr lang="zh-CN" altLang="en-US" sz="4800" b="1" kern="10">
                <a:ln w="12700" cap="rnd">
                  <a:solidFill>
                    <a:srgbClr val="000000"/>
                  </a:solidFill>
                  <a:prstDash val="sysDot"/>
                  <a:miter lim="800000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隶书" panose="02010509060101010101" charset="-122"/>
                <a:ea typeface="隶书" panose="02010509060101010101" charset="-122"/>
              </a:endParaRPr>
            </a:p>
          </p:txBody>
        </p:sp>
      </p:grpSp>
      <p:sp>
        <p:nvSpPr>
          <p:cNvPr id="256158" name="AutoShape 158"/>
          <p:cNvSpPr>
            <a:spLocks noChangeArrowheads="1"/>
          </p:cNvSpPr>
          <p:nvPr/>
        </p:nvSpPr>
        <p:spPr bwMode="auto">
          <a:xfrm>
            <a:off x="755650" y="2133600"/>
            <a:ext cx="2663825" cy="1800225"/>
          </a:xfrm>
          <a:prstGeom prst="wedgeRoundRectCallout">
            <a:avLst>
              <a:gd name="adj1" fmla="val 72824"/>
              <a:gd name="adj2" fmla="val 58111"/>
              <a:gd name="adj3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kumimoji="1" lang="en-US" altLang="zh-CN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轴上的点，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纵坐标等于</a:t>
            </a:r>
            <a:r>
              <a:rPr kumimoji="1" lang="en-US" altLang="zh-CN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0</a:t>
            </a:r>
            <a:r>
              <a:rPr kumimoji="1" lang="en-US" altLang="zh-CN" sz="2800" b="1"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256159" name="AutoShape 159"/>
          <p:cNvSpPr>
            <a:spLocks noChangeArrowheads="1"/>
          </p:cNvSpPr>
          <p:nvPr/>
        </p:nvSpPr>
        <p:spPr bwMode="auto">
          <a:xfrm>
            <a:off x="6084888" y="692150"/>
            <a:ext cx="2590800" cy="1944688"/>
          </a:xfrm>
          <a:prstGeom prst="wedgeRoundRectCallout">
            <a:avLst>
              <a:gd name="adj1" fmla="val -74755"/>
              <a:gd name="adj2" fmla="val 49431"/>
              <a:gd name="adj3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kumimoji="1" lang="en-US" altLang="zh-CN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轴上的点，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横坐标等于</a:t>
            </a:r>
            <a:r>
              <a:rPr kumimoji="1" lang="en-US" altLang="zh-CN" sz="2800" b="1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0.</a:t>
            </a:r>
          </a:p>
        </p:txBody>
      </p:sp>
      <p:sp>
        <p:nvSpPr>
          <p:cNvPr id="256162" name="Line 162"/>
          <p:cNvSpPr>
            <a:spLocks noChangeShapeType="1"/>
          </p:cNvSpPr>
          <p:nvPr/>
        </p:nvSpPr>
        <p:spPr bwMode="auto">
          <a:xfrm>
            <a:off x="4643438" y="4508500"/>
            <a:ext cx="2520950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3" name="Line 163"/>
          <p:cNvSpPr>
            <a:spLocks noChangeShapeType="1"/>
          </p:cNvSpPr>
          <p:nvPr/>
        </p:nvSpPr>
        <p:spPr bwMode="auto">
          <a:xfrm>
            <a:off x="7164388" y="3573463"/>
            <a:ext cx="0" cy="1800225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56166" name="Oval 166"/>
          <p:cNvSpPr>
            <a:spLocks noChangeArrowheads="1"/>
          </p:cNvSpPr>
          <p:nvPr/>
        </p:nvSpPr>
        <p:spPr bwMode="auto">
          <a:xfrm>
            <a:off x="7092950" y="4437063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accent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56167" name="Text Box 167"/>
          <p:cNvSpPr txBox="1">
            <a:spLocks noChangeArrowheads="1"/>
          </p:cNvSpPr>
          <p:nvPr/>
        </p:nvSpPr>
        <p:spPr bwMode="auto">
          <a:xfrm>
            <a:off x="7216775" y="4024313"/>
            <a:ext cx="811213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2400" b="1">
                <a:solidFill>
                  <a:srgbClr val="0000CC"/>
                </a:solidFill>
              </a:rPr>
              <a:t>(7,0)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5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5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5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5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16" grpId="0" autoUpdateAnimBg="0"/>
      <p:bldP spid="256158" grpId="0" animBg="1"/>
      <p:bldP spid="256159" grpId="0" animBg="1"/>
      <p:bldP spid="256162" grpId="0" animBg="1"/>
      <p:bldP spid="256163" grpId="0" animBg="1"/>
      <p:bldP spid="256166" grpId="0" animBg="1"/>
      <p:bldP spid="256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186" name="Picture 25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6925" y="2201863"/>
            <a:ext cx="6675438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187" name="Text Box 251"/>
          <p:cNvSpPr txBox="1">
            <a:spLocks noChangeArrowheads="1"/>
          </p:cNvSpPr>
          <p:nvPr/>
        </p:nvSpPr>
        <p:spPr bwMode="auto">
          <a:xfrm>
            <a:off x="4356100" y="2636838"/>
            <a:ext cx="2439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3366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>
                <a:solidFill>
                  <a:srgbClr val="003366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0188" name="Text Box 252"/>
          <p:cNvSpPr txBox="1">
            <a:spLocks noChangeArrowheads="1"/>
          </p:cNvSpPr>
          <p:nvPr/>
        </p:nvSpPr>
        <p:spPr bwMode="auto">
          <a:xfrm>
            <a:off x="1460500" y="2636838"/>
            <a:ext cx="2160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3366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>
                <a:solidFill>
                  <a:srgbClr val="003366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0189" name="Text Box 253"/>
          <p:cNvSpPr txBox="1">
            <a:spLocks noChangeArrowheads="1"/>
          </p:cNvSpPr>
          <p:nvPr/>
        </p:nvSpPr>
        <p:spPr bwMode="auto">
          <a:xfrm>
            <a:off x="1460500" y="5043488"/>
            <a:ext cx="22336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3366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kumimoji="1" lang="zh-CN" altLang="en-US" sz="3600" b="1">
                <a:solidFill>
                  <a:srgbClr val="003366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3600" b="1">
                <a:solidFill>
                  <a:srgbClr val="003366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0190" name="Text Box 254"/>
          <p:cNvSpPr txBox="1">
            <a:spLocks noChangeArrowheads="1"/>
          </p:cNvSpPr>
          <p:nvPr/>
        </p:nvSpPr>
        <p:spPr bwMode="auto">
          <a:xfrm>
            <a:off x="4356100" y="5075238"/>
            <a:ext cx="2289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（</a:t>
            </a:r>
            <a:r>
              <a:rPr kumimoji="1" lang="en-US" altLang="zh-CN" sz="3600" b="1">
                <a:solidFill>
                  <a:srgbClr val="003366"/>
                </a:solidFill>
                <a:latin typeface="Times New Roman" panose="02020603050405020304" pitchFamily="18" charset="0"/>
              </a:rPr>
              <a:t>+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>
                <a:solidFill>
                  <a:srgbClr val="003366"/>
                </a:solidFill>
                <a:latin typeface="黑体" panose="02010609060101010101" charset="-122"/>
                <a:ea typeface="黑体" panose="02010609060101010101" charset="-122"/>
              </a:rPr>
              <a:t>-</a:t>
            </a:r>
            <a:r>
              <a:rPr kumimoji="1" lang="zh-CN" altLang="en-US" sz="3600" b="1">
                <a:solidFill>
                  <a:srgbClr val="003366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40191" name="Line 255"/>
          <p:cNvSpPr>
            <a:spLocks noChangeShapeType="1"/>
          </p:cNvSpPr>
          <p:nvPr/>
        </p:nvSpPr>
        <p:spPr bwMode="auto">
          <a:xfrm flipV="1">
            <a:off x="4186238" y="2328863"/>
            <a:ext cx="1587" cy="4257675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2" name="Line 256"/>
          <p:cNvSpPr>
            <a:spLocks noChangeShapeType="1"/>
          </p:cNvSpPr>
          <p:nvPr/>
        </p:nvSpPr>
        <p:spPr bwMode="auto">
          <a:xfrm>
            <a:off x="4151313" y="278765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3" name="Line 257"/>
          <p:cNvSpPr>
            <a:spLocks noChangeShapeType="1"/>
          </p:cNvSpPr>
          <p:nvPr/>
        </p:nvSpPr>
        <p:spPr bwMode="auto">
          <a:xfrm>
            <a:off x="4151313" y="312420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4" name="Line 258"/>
          <p:cNvSpPr>
            <a:spLocks noChangeShapeType="1"/>
          </p:cNvSpPr>
          <p:nvPr/>
        </p:nvSpPr>
        <p:spPr bwMode="auto">
          <a:xfrm>
            <a:off x="4151313" y="3459163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5" name="Line 259"/>
          <p:cNvSpPr>
            <a:spLocks noChangeShapeType="1"/>
          </p:cNvSpPr>
          <p:nvPr/>
        </p:nvSpPr>
        <p:spPr bwMode="auto">
          <a:xfrm>
            <a:off x="4151313" y="3786188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6" name="Line 260"/>
          <p:cNvSpPr>
            <a:spLocks noChangeShapeType="1"/>
          </p:cNvSpPr>
          <p:nvPr/>
        </p:nvSpPr>
        <p:spPr bwMode="auto">
          <a:xfrm>
            <a:off x="4151313" y="4122738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7" name="Line 261"/>
          <p:cNvSpPr>
            <a:spLocks noChangeShapeType="1"/>
          </p:cNvSpPr>
          <p:nvPr/>
        </p:nvSpPr>
        <p:spPr bwMode="auto">
          <a:xfrm>
            <a:off x="4151313" y="479425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8" name="Line 262"/>
          <p:cNvSpPr>
            <a:spLocks noChangeShapeType="1"/>
          </p:cNvSpPr>
          <p:nvPr/>
        </p:nvSpPr>
        <p:spPr bwMode="auto">
          <a:xfrm>
            <a:off x="4151313" y="5129213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199" name="Line 263"/>
          <p:cNvSpPr>
            <a:spLocks noChangeShapeType="1"/>
          </p:cNvSpPr>
          <p:nvPr/>
        </p:nvSpPr>
        <p:spPr bwMode="auto">
          <a:xfrm>
            <a:off x="4151313" y="5456238"/>
            <a:ext cx="7937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0" name="Line 264"/>
          <p:cNvSpPr>
            <a:spLocks noChangeShapeType="1"/>
          </p:cNvSpPr>
          <p:nvPr/>
        </p:nvSpPr>
        <p:spPr bwMode="auto">
          <a:xfrm>
            <a:off x="4151313" y="579120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1" name="Line 265"/>
          <p:cNvSpPr>
            <a:spLocks noChangeShapeType="1"/>
          </p:cNvSpPr>
          <p:nvPr/>
        </p:nvSpPr>
        <p:spPr bwMode="auto">
          <a:xfrm>
            <a:off x="4151313" y="6127750"/>
            <a:ext cx="7937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2" name="Line 266"/>
          <p:cNvSpPr>
            <a:spLocks noChangeShapeType="1"/>
          </p:cNvSpPr>
          <p:nvPr/>
        </p:nvSpPr>
        <p:spPr bwMode="auto">
          <a:xfrm>
            <a:off x="4151313" y="6464300"/>
            <a:ext cx="79375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3" name="Line 267"/>
          <p:cNvSpPr>
            <a:spLocks noChangeShapeType="1"/>
          </p:cNvSpPr>
          <p:nvPr/>
        </p:nvSpPr>
        <p:spPr bwMode="auto">
          <a:xfrm>
            <a:off x="900113" y="4440238"/>
            <a:ext cx="6572250" cy="1587"/>
          </a:xfrm>
          <a:prstGeom prst="line">
            <a:avLst/>
          </a:prstGeom>
          <a:noFill/>
          <a:ln w="28575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4" name="Line 268"/>
          <p:cNvSpPr>
            <a:spLocks noChangeShapeType="1"/>
          </p:cNvSpPr>
          <p:nvPr/>
        </p:nvSpPr>
        <p:spPr bwMode="auto">
          <a:xfrm>
            <a:off x="118268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5" name="Line 269"/>
          <p:cNvSpPr>
            <a:spLocks noChangeShapeType="1"/>
          </p:cNvSpPr>
          <p:nvPr/>
        </p:nvSpPr>
        <p:spPr bwMode="auto">
          <a:xfrm>
            <a:off x="151765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6" name="Line 270"/>
          <p:cNvSpPr>
            <a:spLocks noChangeShapeType="1"/>
          </p:cNvSpPr>
          <p:nvPr/>
        </p:nvSpPr>
        <p:spPr bwMode="auto">
          <a:xfrm>
            <a:off x="1844675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7" name="Line 271"/>
          <p:cNvSpPr>
            <a:spLocks noChangeShapeType="1"/>
          </p:cNvSpPr>
          <p:nvPr/>
        </p:nvSpPr>
        <p:spPr bwMode="auto">
          <a:xfrm>
            <a:off x="2181225" y="4422775"/>
            <a:ext cx="0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8" name="Line 272"/>
          <p:cNvSpPr>
            <a:spLocks noChangeShapeType="1"/>
          </p:cNvSpPr>
          <p:nvPr/>
        </p:nvSpPr>
        <p:spPr bwMode="auto">
          <a:xfrm>
            <a:off x="251618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09" name="Line 273"/>
          <p:cNvSpPr>
            <a:spLocks noChangeShapeType="1"/>
          </p:cNvSpPr>
          <p:nvPr/>
        </p:nvSpPr>
        <p:spPr bwMode="auto">
          <a:xfrm>
            <a:off x="2852738" y="4422775"/>
            <a:ext cx="0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0" name="Line 274"/>
          <p:cNvSpPr>
            <a:spLocks noChangeShapeType="1"/>
          </p:cNvSpPr>
          <p:nvPr/>
        </p:nvSpPr>
        <p:spPr bwMode="auto">
          <a:xfrm>
            <a:off x="318770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1" name="Line 275"/>
          <p:cNvSpPr>
            <a:spLocks noChangeShapeType="1"/>
          </p:cNvSpPr>
          <p:nvPr/>
        </p:nvSpPr>
        <p:spPr bwMode="auto">
          <a:xfrm>
            <a:off x="3514725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2" name="Line 276"/>
          <p:cNvSpPr>
            <a:spLocks noChangeShapeType="1"/>
          </p:cNvSpPr>
          <p:nvPr/>
        </p:nvSpPr>
        <p:spPr bwMode="auto">
          <a:xfrm>
            <a:off x="384968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3" name="Line 277"/>
          <p:cNvSpPr>
            <a:spLocks noChangeShapeType="1"/>
          </p:cNvSpPr>
          <p:nvPr/>
        </p:nvSpPr>
        <p:spPr bwMode="auto">
          <a:xfrm>
            <a:off x="452120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4" name="Line 278"/>
          <p:cNvSpPr>
            <a:spLocks noChangeShapeType="1"/>
          </p:cNvSpPr>
          <p:nvPr/>
        </p:nvSpPr>
        <p:spPr bwMode="auto">
          <a:xfrm>
            <a:off x="485775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5" name="Line 279"/>
          <p:cNvSpPr>
            <a:spLocks noChangeShapeType="1"/>
          </p:cNvSpPr>
          <p:nvPr/>
        </p:nvSpPr>
        <p:spPr bwMode="auto">
          <a:xfrm>
            <a:off x="5184775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6" name="Line 280"/>
          <p:cNvSpPr>
            <a:spLocks noChangeShapeType="1"/>
          </p:cNvSpPr>
          <p:nvPr/>
        </p:nvSpPr>
        <p:spPr bwMode="auto">
          <a:xfrm>
            <a:off x="551973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7" name="Line 281"/>
          <p:cNvSpPr>
            <a:spLocks noChangeShapeType="1"/>
          </p:cNvSpPr>
          <p:nvPr/>
        </p:nvSpPr>
        <p:spPr bwMode="auto">
          <a:xfrm>
            <a:off x="585628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8" name="Line 282"/>
          <p:cNvSpPr>
            <a:spLocks noChangeShapeType="1"/>
          </p:cNvSpPr>
          <p:nvPr/>
        </p:nvSpPr>
        <p:spPr bwMode="auto">
          <a:xfrm>
            <a:off x="619125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19" name="Line 283"/>
          <p:cNvSpPr>
            <a:spLocks noChangeShapeType="1"/>
          </p:cNvSpPr>
          <p:nvPr/>
        </p:nvSpPr>
        <p:spPr bwMode="auto">
          <a:xfrm>
            <a:off x="6527800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20" name="Line 284"/>
          <p:cNvSpPr>
            <a:spLocks noChangeShapeType="1"/>
          </p:cNvSpPr>
          <p:nvPr/>
        </p:nvSpPr>
        <p:spPr bwMode="auto">
          <a:xfrm>
            <a:off x="6854825" y="4422775"/>
            <a:ext cx="1588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21" name="Line 285"/>
          <p:cNvSpPr>
            <a:spLocks noChangeShapeType="1"/>
          </p:cNvSpPr>
          <p:nvPr/>
        </p:nvSpPr>
        <p:spPr bwMode="auto">
          <a:xfrm>
            <a:off x="7189788" y="4422775"/>
            <a:ext cx="1587" cy="7937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0222" name="Text Box 286"/>
          <p:cNvSpPr txBox="1">
            <a:spLocks noChangeArrowheads="1"/>
          </p:cNvSpPr>
          <p:nvPr/>
        </p:nvSpPr>
        <p:spPr bwMode="auto">
          <a:xfrm>
            <a:off x="7224713" y="4368800"/>
            <a:ext cx="495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40223" name="Text Box 287"/>
          <p:cNvSpPr txBox="1">
            <a:spLocks noChangeArrowheads="1"/>
          </p:cNvSpPr>
          <p:nvPr/>
        </p:nvSpPr>
        <p:spPr bwMode="auto">
          <a:xfrm>
            <a:off x="4186238" y="2178050"/>
            <a:ext cx="352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0224" name="Text Box 288"/>
          <p:cNvSpPr txBox="1">
            <a:spLocks noChangeArrowheads="1"/>
          </p:cNvSpPr>
          <p:nvPr/>
        </p:nvSpPr>
        <p:spPr bwMode="auto">
          <a:xfrm>
            <a:off x="4114800" y="429895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9900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0225" name="Text Box 289"/>
          <p:cNvSpPr txBox="1">
            <a:spLocks noChangeArrowheads="1"/>
          </p:cNvSpPr>
          <p:nvPr/>
        </p:nvSpPr>
        <p:spPr bwMode="auto">
          <a:xfrm>
            <a:off x="3621088" y="4425950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0226" name="Text Box 290"/>
          <p:cNvSpPr txBox="1">
            <a:spLocks noChangeArrowheads="1"/>
          </p:cNvSpPr>
          <p:nvPr/>
        </p:nvSpPr>
        <p:spPr bwMode="auto">
          <a:xfrm>
            <a:off x="4751388" y="44259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227" name="Text Box 291"/>
          <p:cNvSpPr txBox="1">
            <a:spLocks noChangeArrowheads="1"/>
          </p:cNvSpPr>
          <p:nvPr/>
        </p:nvSpPr>
        <p:spPr bwMode="auto">
          <a:xfrm>
            <a:off x="5033963" y="4425950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0228" name="Text Box 292"/>
          <p:cNvSpPr txBox="1">
            <a:spLocks noChangeArrowheads="1"/>
          </p:cNvSpPr>
          <p:nvPr/>
        </p:nvSpPr>
        <p:spPr bwMode="auto">
          <a:xfrm>
            <a:off x="5387975" y="44402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0229" name="Text Box 293"/>
          <p:cNvSpPr txBox="1">
            <a:spLocks noChangeArrowheads="1"/>
          </p:cNvSpPr>
          <p:nvPr/>
        </p:nvSpPr>
        <p:spPr bwMode="auto">
          <a:xfrm>
            <a:off x="5740400" y="44402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230" name="Text Box 294"/>
          <p:cNvSpPr txBox="1">
            <a:spLocks noChangeArrowheads="1"/>
          </p:cNvSpPr>
          <p:nvPr/>
        </p:nvSpPr>
        <p:spPr bwMode="auto">
          <a:xfrm>
            <a:off x="6022975" y="4440238"/>
            <a:ext cx="28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0231" name="Text Box 295"/>
          <p:cNvSpPr txBox="1">
            <a:spLocks noChangeArrowheads="1"/>
          </p:cNvSpPr>
          <p:nvPr/>
        </p:nvSpPr>
        <p:spPr bwMode="auto">
          <a:xfrm>
            <a:off x="6376988" y="44402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40232" name="Text Box 296"/>
          <p:cNvSpPr txBox="1">
            <a:spLocks noChangeArrowheads="1"/>
          </p:cNvSpPr>
          <p:nvPr/>
        </p:nvSpPr>
        <p:spPr bwMode="auto">
          <a:xfrm>
            <a:off x="6731000" y="44402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40233" name="Text Box 297"/>
          <p:cNvSpPr txBox="1">
            <a:spLocks noChangeArrowheads="1"/>
          </p:cNvSpPr>
          <p:nvPr/>
        </p:nvSpPr>
        <p:spPr bwMode="auto">
          <a:xfrm>
            <a:off x="7013575" y="4440238"/>
            <a:ext cx="282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40234" name="Text Box 298"/>
          <p:cNvSpPr txBox="1">
            <a:spLocks noChangeArrowheads="1"/>
          </p:cNvSpPr>
          <p:nvPr/>
        </p:nvSpPr>
        <p:spPr bwMode="auto">
          <a:xfrm>
            <a:off x="3267075" y="4425950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40235" name="Text Box 299"/>
          <p:cNvSpPr txBox="1">
            <a:spLocks noChangeArrowheads="1"/>
          </p:cNvSpPr>
          <p:nvPr/>
        </p:nvSpPr>
        <p:spPr bwMode="auto">
          <a:xfrm>
            <a:off x="2913063" y="4440238"/>
            <a:ext cx="42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40236" name="Text Box 300"/>
          <p:cNvSpPr txBox="1">
            <a:spLocks noChangeArrowheads="1"/>
          </p:cNvSpPr>
          <p:nvPr/>
        </p:nvSpPr>
        <p:spPr bwMode="auto">
          <a:xfrm>
            <a:off x="2560638" y="44402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0237" name="Text Box 301"/>
          <p:cNvSpPr txBox="1">
            <a:spLocks noChangeArrowheads="1"/>
          </p:cNvSpPr>
          <p:nvPr/>
        </p:nvSpPr>
        <p:spPr bwMode="auto">
          <a:xfrm>
            <a:off x="2278063" y="44402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40238" name="Text Box 302"/>
          <p:cNvSpPr txBox="1">
            <a:spLocks noChangeArrowheads="1"/>
          </p:cNvSpPr>
          <p:nvPr/>
        </p:nvSpPr>
        <p:spPr bwMode="auto">
          <a:xfrm>
            <a:off x="1924050" y="4440238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-6</a:t>
            </a:r>
          </a:p>
        </p:txBody>
      </p:sp>
      <p:sp>
        <p:nvSpPr>
          <p:cNvPr id="40239" name="Text Box 303"/>
          <p:cNvSpPr txBox="1">
            <a:spLocks noChangeArrowheads="1"/>
          </p:cNvSpPr>
          <p:nvPr/>
        </p:nvSpPr>
        <p:spPr bwMode="auto">
          <a:xfrm>
            <a:off x="1571625" y="4440238"/>
            <a:ext cx="423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-7</a:t>
            </a:r>
          </a:p>
        </p:txBody>
      </p:sp>
      <p:sp>
        <p:nvSpPr>
          <p:cNvPr id="40240" name="Text Box 304"/>
          <p:cNvSpPr txBox="1">
            <a:spLocks noChangeArrowheads="1"/>
          </p:cNvSpPr>
          <p:nvPr/>
        </p:nvSpPr>
        <p:spPr bwMode="auto">
          <a:xfrm>
            <a:off x="1287463" y="4440238"/>
            <a:ext cx="425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-8</a:t>
            </a:r>
          </a:p>
        </p:txBody>
      </p:sp>
      <p:sp>
        <p:nvSpPr>
          <p:cNvPr id="40241" name="Text Box 305"/>
          <p:cNvSpPr txBox="1">
            <a:spLocks noChangeArrowheads="1"/>
          </p:cNvSpPr>
          <p:nvPr/>
        </p:nvSpPr>
        <p:spPr bwMode="auto">
          <a:xfrm>
            <a:off x="935038" y="4440238"/>
            <a:ext cx="423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-9</a:t>
            </a:r>
          </a:p>
        </p:txBody>
      </p:sp>
      <p:sp>
        <p:nvSpPr>
          <p:cNvPr id="40242" name="Text Box 306"/>
          <p:cNvSpPr txBox="1">
            <a:spLocks noChangeArrowheads="1"/>
          </p:cNvSpPr>
          <p:nvPr/>
        </p:nvSpPr>
        <p:spPr bwMode="auto">
          <a:xfrm>
            <a:off x="4397375" y="4440238"/>
            <a:ext cx="284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0243" name="Text Box 307"/>
          <p:cNvSpPr txBox="1">
            <a:spLocks noChangeArrowheads="1"/>
          </p:cNvSpPr>
          <p:nvPr/>
        </p:nvSpPr>
        <p:spPr bwMode="auto">
          <a:xfrm>
            <a:off x="3903663" y="3944938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0244" name="Text Box 308"/>
          <p:cNvSpPr txBox="1">
            <a:spLocks noChangeArrowheads="1"/>
          </p:cNvSpPr>
          <p:nvPr/>
        </p:nvSpPr>
        <p:spPr bwMode="auto">
          <a:xfrm>
            <a:off x="3903663" y="359251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0245" name="Text Box 309"/>
          <p:cNvSpPr txBox="1">
            <a:spLocks noChangeArrowheads="1"/>
          </p:cNvSpPr>
          <p:nvPr/>
        </p:nvSpPr>
        <p:spPr bwMode="auto">
          <a:xfrm>
            <a:off x="3903663" y="329406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0246" name="Text Box 310"/>
          <p:cNvSpPr txBox="1">
            <a:spLocks noChangeArrowheads="1"/>
          </p:cNvSpPr>
          <p:nvPr/>
        </p:nvSpPr>
        <p:spPr bwMode="auto">
          <a:xfrm>
            <a:off x="3903663" y="2955925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0247" name="Text Box 311"/>
          <p:cNvSpPr txBox="1">
            <a:spLocks noChangeArrowheads="1"/>
          </p:cNvSpPr>
          <p:nvPr/>
        </p:nvSpPr>
        <p:spPr bwMode="auto">
          <a:xfrm>
            <a:off x="3903663" y="2601913"/>
            <a:ext cx="2968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40248" name="Text Box 312"/>
          <p:cNvSpPr txBox="1">
            <a:spLocks noChangeArrowheads="1"/>
          </p:cNvSpPr>
          <p:nvPr/>
        </p:nvSpPr>
        <p:spPr bwMode="auto">
          <a:xfrm>
            <a:off x="3832225" y="458152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0249" name="Text Box 313"/>
          <p:cNvSpPr txBox="1">
            <a:spLocks noChangeArrowheads="1"/>
          </p:cNvSpPr>
          <p:nvPr/>
        </p:nvSpPr>
        <p:spPr bwMode="auto">
          <a:xfrm>
            <a:off x="3832225" y="491966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40250" name="Text Box 314"/>
          <p:cNvSpPr txBox="1">
            <a:spLocks noChangeArrowheads="1"/>
          </p:cNvSpPr>
          <p:nvPr/>
        </p:nvSpPr>
        <p:spPr bwMode="auto">
          <a:xfrm>
            <a:off x="3832225" y="5273675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-3</a:t>
            </a:r>
          </a:p>
        </p:txBody>
      </p:sp>
      <p:sp>
        <p:nvSpPr>
          <p:cNvPr id="40251" name="Text Box 315"/>
          <p:cNvSpPr txBox="1">
            <a:spLocks noChangeArrowheads="1"/>
          </p:cNvSpPr>
          <p:nvPr/>
        </p:nvSpPr>
        <p:spPr bwMode="auto">
          <a:xfrm>
            <a:off x="3832225" y="5627688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40252" name="Text Box 316"/>
          <p:cNvSpPr txBox="1">
            <a:spLocks noChangeArrowheads="1"/>
          </p:cNvSpPr>
          <p:nvPr/>
        </p:nvSpPr>
        <p:spPr bwMode="auto">
          <a:xfrm>
            <a:off x="3832225" y="5980113"/>
            <a:ext cx="636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0048"/>
                </a:solidFill>
                <a:latin typeface="Times New Roman" panose="02020603050405020304" pitchFamily="18" charset="0"/>
              </a:rPr>
              <a:t>-5</a:t>
            </a:r>
          </a:p>
        </p:txBody>
      </p:sp>
      <p:sp>
        <p:nvSpPr>
          <p:cNvPr id="40253" name="Oval 317"/>
          <p:cNvSpPr>
            <a:spLocks noChangeArrowheads="1"/>
          </p:cNvSpPr>
          <p:nvPr/>
        </p:nvSpPr>
        <p:spPr bwMode="auto">
          <a:xfrm>
            <a:off x="5156200" y="3762375"/>
            <a:ext cx="71438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54" name="Text Box 318"/>
          <p:cNvSpPr txBox="1">
            <a:spLocks noChangeArrowheads="1"/>
          </p:cNvSpPr>
          <p:nvPr/>
        </p:nvSpPr>
        <p:spPr bwMode="auto">
          <a:xfrm>
            <a:off x="5205413" y="3573463"/>
            <a:ext cx="89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charset="-122"/>
                <a:ea typeface="黑体" panose="02010609060101010101" charset="-122"/>
              </a:rPr>
              <a:t>A</a:t>
            </a:r>
          </a:p>
        </p:txBody>
      </p:sp>
      <p:sp>
        <p:nvSpPr>
          <p:cNvPr id="40255" name="Oval 319"/>
          <p:cNvSpPr>
            <a:spLocks noChangeArrowheads="1"/>
          </p:cNvSpPr>
          <p:nvPr/>
        </p:nvSpPr>
        <p:spPr bwMode="auto">
          <a:xfrm>
            <a:off x="5853113" y="3429000"/>
            <a:ext cx="69850" cy="6985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56" name="Text Box 320"/>
          <p:cNvSpPr txBox="1">
            <a:spLocks noChangeArrowheads="1"/>
          </p:cNvSpPr>
          <p:nvPr/>
        </p:nvSpPr>
        <p:spPr bwMode="auto">
          <a:xfrm>
            <a:off x="5494338" y="3213100"/>
            <a:ext cx="95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99"/>
                </a:solidFill>
                <a:latin typeface="黑体" panose="02010609060101010101" charset="-122"/>
                <a:ea typeface="黑体" panose="02010609060101010101" charset="-122"/>
              </a:rPr>
              <a:t>B</a:t>
            </a:r>
          </a:p>
        </p:txBody>
      </p:sp>
      <p:sp>
        <p:nvSpPr>
          <p:cNvPr id="40257" name="Oval 321"/>
          <p:cNvSpPr>
            <a:spLocks noChangeArrowheads="1"/>
          </p:cNvSpPr>
          <p:nvPr/>
        </p:nvSpPr>
        <p:spPr bwMode="auto">
          <a:xfrm>
            <a:off x="1811338" y="6108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58" name="Text Box 322"/>
          <p:cNvSpPr txBox="1">
            <a:spLocks noChangeArrowheads="1"/>
          </p:cNvSpPr>
          <p:nvPr/>
        </p:nvSpPr>
        <p:spPr bwMode="auto">
          <a:xfrm>
            <a:off x="3260725" y="3068638"/>
            <a:ext cx="360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C</a:t>
            </a:r>
          </a:p>
        </p:txBody>
      </p:sp>
      <p:sp>
        <p:nvSpPr>
          <p:cNvPr id="40259" name="Oval 323"/>
          <p:cNvSpPr>
            <a:spLocks noChangeArrowheads="1"/>
          </p:cNvSpPr>
          <p:nvPr/>
        </p:nvSpPr>
        <p:spPr bwMode="auto">
          <a:xfrm>
            <a:off x="3476625" y="3429000"/>
            <a:ext cx="69850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60" name="Oval 324"/>
          <p:cNvSpPr>
            <a:spLocks noChangeArrowheads="1"/>
          </p:cNvSpPr>
          <p:nvPr/>
        </p:nvSpPr>
        <p:spPr bwMode="auto">
          <a:xfrm>
            <a:off x="5834063" y="577691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61" name="Rectangle 325"/>
          <p:cNvSpPr>
            <a:spLocks noGrp="1" noChangeArrowheads="1"/>
          </p:cNvSpPr>
          <p:nvPr>
            <p:ph type="title"/>
          </p:nvPr>
        </p:nvSpPr>
        <p:spPr>
          <a:xfrm>
            <a:off x="179388" y="1196975"/>
            <a:ext cx="8459787" cy="762000"/>
          </a:xfrm>
          <a:noFill/>
        </p:spPr>
        <p:txBody>
          <a:bodyPr anchor="b">
            <a:spAutoFit/>
          </a:bodyPr>
          <a:lstStyle/>
          <a:p>
            <a:r>
              <a:rPr lang="zh-CN" altLang="en-US" b="1"/>
              <a:t>各象限内的点的坐标有何特征？</a:t>
            </a:r>
          </a:p>
        </p:txBody>
      </p:sp>
      <p:sp>
        <p:nvSpPr>
          <p:cNvPr id="40262" name="Text Box 326"/>
          <p:cNvSpPr txBox="1">
            <a:spLocks noChangeArrowheads="1"/>
          </p:cNvSpPr>
          <p:nvPr/>
        </p:nvSpPr>
        <p:spPr bwMode="auto">
          <a:xfrm>
            <a:off x="1893888" y="5949950"/>
            <a:ext cx="2873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D</a:t>
            </a:r>
          </a:p>
        </p:txBody>
      </p:sp>
      <p:sp>
        <p:nvSpPr>
          <p:cNvPr id="40263" name="Text Box 327"/>
          <p:cNvSpPr txBox="1">
            <a:spLocks noChangeArrowheads="1"/>
          </p:cNvSpPr>
          <p:nvPr/>
        </p:nvSpPr>
        <p:spPr bwMode="auto">
          <a:xfrm>
            <a:off x="5878513" y="558641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E</a:t>
            </a:r>
          </a:p>
        </p:txBody>
      </p:sp>
      <p:sp>
        <p:nvSpPr>
          <p:cNvPr id="40264" name="Rectangle 328"/>
          <p:cNvSpPr>
            <a:spLocks noChangeArrowheads="1"/>
          </p:cNvSpPr>
          <p:nvPr/>
        </p:nvSpPr>
        <p:spPr bwMode="auto">
          <a:xfrm>
            <a:off x="3132138" y="2852738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(-2,3)</a:t>
            </a:r>
          </a:p>
        </p:txBody>
      </p:sp>
      <p:sp>
        <p:nvSpPr>
          <p:cNvPr id="40265" name="Rectangle 329"/>
          <p:cNvSpPr>
            <a:spLocks noChangeArrowheads="1"/>
          </p:cNvSpPr>
          <p:nvPr/>
        </p:nvSpPr>
        <p:spPr bwMode="auto">
          <a:xfrm>
            <a:off x="5778500" y="3213100"/>
            <a:ext cx="8270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(5,3)</a:t>
            </a:r>
          </a:p>
        </p:txBody>
      </p:sp>
      <p:sp>
        <p:nvSpPr>
          <p:cNvPr id="40266" name="Rectangle 330"/>
          <p:cNvSpPr>
            <a:spLocks noChangeArrowheads="1"/>
          </p:cNvSpPr>
          <p:nvPr/>
        </p:nvSpPr>
        <p:spPr bwMode="auto">
          <a:xfrm>
            <a:off x="5332413" y="3587750"/>
            <a:ext cx="827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(3,2)</a:t>
            </a:r>
          </a:p>
        </p:txBody>
      </p:sp>
      <p:sp>
        <p:nvSpPr>
          <p:cNvPr id="40267" name="Rectangle 331"/>
          <p:cNvSpPr>
            <a:spLocks noChangeArrowheads="1"/>
          </p:cNvSpPr>
          <p:nvPr/>
        </p:nvSpPr>
        <p:spPr bwMode="auto">
          <a:xfrm>
            <a:off x="6011863" y="5516563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(5,-4)</a:t>
            </a:r>
          </a:p>
        </p:txBody>
      </p:sp>
      <p:sp>
        <p:nvSpPr>
          <p:cNvPr id="40268" name="Rectangle 332"/>
          <p:cNvSpPr>
            <a:spLocks noChangeArrowheads="1"/>
          </p:cNvSpPr>
          <p:nvPr/>
        </p:nvSpPr>
        <p:spPr bwMode="auto">
          <a:xfrm>
            <a:off x="2036763" y="5969000"/>
            <a:ext cx="1084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(-7,-5)</a:t>
            </a:r>
          </a:p>
        </p:txBody>
      </p:sp>
      <p:sp>
        <p:nvSpPr>
          <p:cNvPr id="40269" name="Oval 333"/>
          <p:cNvSpPr>
            <a:spLocks noChangeArrowheads="1"/>
          </p:cNvSpPr>
          <p:nvPr/>
        </p:nvSpPr>
        <p:spPr bwMode="auto">
          <a:xfrm>
            <a:off x="2492375" y="5770563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70" name="Oval 334"/>
          <p:cNvSpPr>
            <a:spLocks noChangeArrowheads="1"/>
          </p:cNvSpPr>
          <p:nvPr/>
        </p:nvSpPr>
        <p:spPr bwMode="auto">
          <a:xfrm>
            <a:off x="1811338" y="3754438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71" name="Oval 335"/>
          <p:cNvSpPr>
            <a:spLocks noChangeArrowheads="1"/>
          </p:cNvSpPr>
          <p:nvPr/>
        </p:nvSpPr>
        <p:spPr bwMode="auto">
          <a:xfrm>
            <a:off x="5160963" y="6103938"/>
            <a:ext cx="69850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272" name="Text Box 336"/>
          <p:cNvSpPr txBox="1">
            <a:spLocks noChangeArrowheads="1"/>
          </p:cNvSpPr>
          <p:nvPr/>
        </p:nvSpPr>
        <p:spPr bwMode="auto">
          <a:xfrm>
            <a:off x="1820863" y="3573463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F</a:t>
            </a:r>
          </a:p>
        </p:txBody>
      </p:sp>
      <p:sp>
        <p:nvSpPr>
          <p:cNvPr id="40273" name="Text Box 337"/>
          <p:cNvSpPr txBox="1">
            <a:spLocks noChangeArrowheads="1"/>
          </p:cNvSpPr>
          <p:nvPr/>
        </p:nvSpPr>
        <p:spPr bwMode="auto">
          <a:xfrm>
            <a:off x="2541588" y="558958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G</a:t>
            </a:r>
          </a:p>
        </p:txBody>
      </p:sp>
      <p:sp>
        <p:nvSpPr>
          <p:cNvPr id="40274" name="Text Box 338"/>
          <p:cNvSpPr txBox="1">
            <a:spLocks noChangeArrowheads="1"/>
          </p:cNvSpPr>
          <p:nvPr/>
        </p:nvSpPr>
        <p:spPr bwMode="auto">
          <a:xfrm>
            <a:off x="5205413" y="5913438"/>
            <a:ext cx="360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9900CC"/>
                </a:solidFill>
                <a:latin typeface="黑体" panose="02010609060101010101" charset="-122"/>
                <a:ea typeface="黑体" panose="02010609060101010101" charset="-122"/>
              </a:rPr>
              <a:t>H</a:t>
            </a:r>
          </a:p>
        </p:txBody>
      </p:sp>
      <p:sp>
        <p:nvSpPr>
          <p:cNvPr id="40275" name="Rectangle 339"/>
          <p:cNvSpPr>
            <a:spLocks noChangeArrowheads="1"/>
          </p:cNvSpPr>
          <p:nvPr/>
        </p:nvSpPr>
        <p:spPr bwMode="auto">
          <a:xfrm>
            <a:off x="1908175" y="3500438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(-7,2)</a:t>
            </a:r>
          </a:p>
        </p:txBody>
      </p:sp>
      <p:sp>
        <p:nvSpPr>
          <p:cNvPr id="40276" name="Rectangle 340"/>
          <p:cNvSpPr>
            <a:spLocks noChangeArrowheads="1"/>
          </p:cNvSpPr>
          <p:nvPr/>
        </p:nvSpPr>
        <p:spPr bwMode="auto">
          <a:xfrm>
            <a:off x="2667000" y="5608638"/>
            <a:ext cx="1084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(-5,-4)</a:t>
            </a:r>
          </a:p>
        </p:txBody>
      </p:sp>
      <p:sp>
        <p:nvSpPr>
          <p:cNvPr id="40277" name="Rectangle 341"/>
          <p:cNvSpPr>
            <a:spLocks noChangeArrowheads="1"/>
          </p:cNvSpPr>
          <p:nvPr/>
        </p:nvSpPr>
        <p:spPr bwMode="auto">
          <a:xfrm>
            <a:off x="5364163" y="6021388"/>
            <a:ext cx="955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000" b="1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(3,-5)</a:t>
            </a:r>
          </a:p>
        </p:txBody>
      </p:sp>
      <p:grpSp>
        <p:nvGrpSpPr>
          <p:cNvPr id="40278" name="Group 342"/>
          <p:cNvGrpSpPr/>
          <p:nvPr/>
        </p:nvGrpSpPr>
        <p:grpSpPr bwMode="auto">
          <a:xfrm>
            <a:off x="250825" y="44450"/>
            <a:ext cx="5257800" cy="944563"/>
            <a:chOff x="2667" y="2576"/>
            <a:chExt cx="2919" cy="504"/>
          </a:xfrm>
        </p:grpSpPr>
        <p:grpSp>
          <p:nvGrpSpPr>
            <p:cNvPr id="40279" name="Group 343"/>
            <p:cNvGrpSpPr/>
            <p:nvPr/>
          </p:nvGrpSpPr>
          <p:grpSpPr bwMode="auto">
            <a:xfrm>
              <a:off x="2667" y="2631"/>
              <a:ext cx="1891" cy="449"/>
              <a:chOff x="490" y="1480"/>
              <a:chExt cx="1771" cy="421"/>
            </a:xfrm>
          </p:grpSpPr>
          <p:sp>
            <p:nvSpPr>
              <p:cNvPr id="40280" name="Rectangle 344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281" name="Rectangle 345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0282" name="Group 346"/>
              <p:cNvGrpSpPr/>
              <p:nvPr/>
            </p:nvGrpSpPr>
            <p:grpSpPr bwMode="auto">
              <a:xfrm>
                <a:off x="1014" y="1731"/>
                <a:ext cx="99" cy="162"/>
                <a:chOff x="3174" y="1497"/>
                <a:chExt cx="59" cy="98"/>
              </a:xfrm>
            </p:grpSpPr>
            <p:sp>
              <p:nvSpPr>
                <p:cNvPr id="40283" name="Rectangle 347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84" name="Rectangle 348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285" name="Group 349"/>
              <p:cNvGrpSpPr/>
              <p:nvPr/>
            </p:nvGrpSpPr>
            <p:grpSpPr bwMode="auto">
              <a:xfrm>
                <a:off x="1178" y="1731"/>
                <a:ext cx="99" cy="162"/>
                <a:chOff x="3272" y="1497"/>
                <a:chExt cx="59" cy="98"/>
              </a:xfrm>
            </p:grpSpPr>
            <p:sp>
              <p:nvSpPr>
                <p:cNvPr id="40286" name="Rectangle 350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87" name="Rectangle 351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288" name="Group 352"/>
              <p:cNvGrpSpPr/>
              <p:nvPr/>
            </p:nvGrpSpPr>
            <p:grpSpPr bwMode="auto">
              <a:xfrm>
                <a:off x="1342" y="1731"/>
                <a:ext cx="99" cy="162"/>
                <a:chOff x="3370" y="1497"/>
                <a:chExt cx="59" cy="98"/>
              </a:xfrm>
            </p:grpSpPr>
            <p:sp>
              <p:nvSpPr>
                <p:cNvPr id="40289" name="Rectangle 353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90" name="Rectangle 354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291" name="Group 355"/>
              <p:cNvGrpSpPr/>
              <p:nvPr/>
            </p:nvGrpSpPr>
            <p:grpSpPr bwMode="auto">
              <a:xfrm>
                <a:off x="1506" y="1731"/>
                <a:ext cx="99" cy="162"/>
                <a:chOff x="3468" y="1497"/>
                <a:chExt cx="59" cy="98"/>
              </a:xfrm>
            </p:grpSpPr>
            <p:sp>
              <p:nvSpPr>
                <p:cNvPr id="40292" name="Rectangle 356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93" name="Rectangle 357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294" name="Group 358"/>
              <p:cNvGrpSpPr/>
              <p:nvPr/>
            </p:nvGrpSpPr>
            <p:grpSpPr bwMode="auto">
              <a:xfrm>
                <a:off x="1670" y="1731"/>
                <a:ext cx="99" cy="162"/>
                <a:chOff x="3566" y="1497"/>
                <a:chExt cx="59" cy="98"/>
              </a:xfrm>
            </p:grpSpPr>
            <p:sp>
              <p:nvSpPr>
                <p:cNvPr id="40295" name="Rectangle 359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96" name="Rectangle 360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297" name="Group 361"/>
              <p:cNvGrpSpPr/>
              <p:nvPr/>
            </p:nvGrpSpPr>
            <p:grpSpPr bwMode="auto">
              <a:xfrm>
                <a:off x="1834" y="1731"/>
                <a:ext cx="99" cy="162"/>
                <a:chOff x="3664" y="1497"/>
                <a:chExt cx="59" cy="98"/>
              </a:xfrm>
            </p:grpSpPr>
            <p:sp>
              <p:nvSpPr>
                <p:cNvPr id="40298" name="Rectangle 362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299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0300" name="Group 364"/>
              <p:cNvGrpSpPr/>
              <p:nvPr/>
            </p:nvGrpSpPr>
            <p:grpSpPr bwMode="auto">
              <a:xfrm>
                <a:off x="2162" y="1731"/>
                <a:ext cx="99" cy="162"/>
                <a:chOff x="3860" y="1497"/>
                <a:chExt cx="59" cy="98"/>
              </a:xfrm>
            </p:grpSpPr>
            <p:sp>
              <p:nvSpPr>
                <p:cNvPr id="40301" name="Rectangle 365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02" name="Rectangle 366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0303" name="Rectangle 367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4" name="Rectangle 368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5" name="Rectangle 369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6" name="Rectangle 370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7" name="Rectangle 371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8" name="Rectangle 372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09" name="Rectangle 373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0" name="Rectangle 374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1" name="Rectangle 375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2" name="Rectangle 376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3" name="Rectangle 377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4" name="Rectangle 378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5" name="Rectangle 379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6" name="Rectangle 380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7" name="Rectangle 381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8" name="Rectangle 382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19" name="Rectangle 383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0" name="Rectangle 384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1" name="Rectangle 385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2" name="Rectangle 386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3" name="Rectangle 387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4" name="Rectangle 388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5" name="Rectangle 389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6" name="Rectangle 390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7" name="Rectangle 391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8" name="Rectangle 392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29" name="Rectangle 393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0" name="Rectangle 394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1" name="Rectangle 395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2" name="Rectangle 396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3" name="Rectangle 397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4" name="Rectangle 398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5" name="Rectangle 399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6" name="Rectangle 400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7" name="Rectangle 401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8" name="Rectangle 402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39" name="Rectangle 403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0" name="Rectangle 404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1" name="Rectangle 405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2" name="Rectangle 406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3" name="Rectangle 407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4" name="Rectangle 408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5" name="Rectangle 409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6" name="Rectangle 410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7" name="Rectangle 411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0348" name="Rectangle 412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0349" name="Group 413"/>
              <p:cNvGrpSpPr/>
              <p:nvPr/>
            </p:nvGrpSpPr>
            <p:grpSpPr bwMode="auto">
              <a:xfrm>
                <a:off x="490" y="1480"/>
                <a:ext cx="414" cy="421"/>
                <a:chOff x="490" y="1480"/>
                <a:chExt cx="414" cy="421"/>
              </a:xfrm>
            </p:grpSpPr>
            <p:sp>
              <p:nvSpPr>
                <p:cNvPr id="40350" name="Rectangle 414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51" name="Rectangle 415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0352" name="Group 416"/>
                <p:cNvGrpSpPr/>
                <p:nvPr/>
              </p:nvGrpSpPr>
              <p:grpSpPr bwMode="auto">
                <a:xfrm>
                  <a:off x="546" y="1521"/>
                  <a:ext cx="331" cy="336"/>
                  <a:chOff x="392" y="1357"/>
                  <a:chExt cx="473" cy="481"/>
                </a:xfrm>
              </p:grpSpPr>
              <p:sp>
                <p:nvSpPr>
                  <p:cNvPr id="40353" name="Oval 417"/>
                  <p:cNvSpPr>
                    <a:spLocks noChangeArrowheads="1"/>
                  </p:cNvSpPr>
                  <p:nvPr/>
                </p:nvSpPr>
                <p:spPr bwMode="auto">
                  <a:xfrm>
                    <a:off x="482" y="1448"/>
                    <a:ext cx="269" cy="29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4" name="Freeform 418"/>
                  <p:cNvSpPr/>
                  <p:nvPr/>
                </p:nvSpPr>
                <p:spPr bwMode="auto">
                  <a:xfrm>
                    <a:off x="542" y="1537"/>
                    <a:ext cx="62" cy="4"/>
                  </a:xfrm>
                  <a:custGeom>
                    <a:avLst/>
                    <a:gdLst>
                      <a:gd name="T0" fmla="*/ 0 w 37"/>
                      <a:gd name="T1" fmla="*/ 0 h 3"/>
                      <a:gd name="T2" fmla="*/ 37 w 37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7" h="3">
                        <a:moveTo>
                          <a:pt x="0" y="0"/>
                        </a:moveTo>
                        <a:cubicBezTo>
                          <a:pt x="16" y="1"/>
                          <a:pt x="31" y="3"/>
                          <a:pt x="37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5" name="Line 41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3" y="1537"/>
                    <a:ext cx="62" cy="31"/>
                  </a:xfrm>
                  <a:prstGeom prst="line">
                    <a:avLst/>
                  </a:prstGeom>
                  <a:noFill/>
                  <a:ln w="31750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6" name="Freeform 420"/>
                  <p:cNvSpPr/>
                  <p:nvPr/>
                </p:nvSpPr>
                <p:spPr bwMode="auto">
                  <a:xfrm>
                    <a:off x="542" y="1627"/>
                    <a:ext cx="153" cy="61"/>
                  </a:xfrm>
                  <a:custGeom>
                    <a:avLst/>
                    <a:gdLst>
                      <a:gd name="T0" fmla="*/ 0 w 91"/>
                      <a:gd name="T1" fmla="*/ 0 h 37"/>
                      <a:gd name="T2" fmla="*/ 55 w 91"/>
                      <a:gd name="T3" fmla="*/ 37 h 37"/>
                      <a:gd name="T4" fmla="*/ 91 w 91"/>
                      <a:gd name="T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7">
                        <a:moveTo>
                          <a:pt x="0" y="0"/>
                        </a:moveTo>
                        <a:cubicBezTo>
                          <a:pt x="20" y="18"/>
                          <a:pt x="39" y="37"/>
                          <a:pt x="55" y="37"/>
                        </a:cubicBezTo>
                        <a:cubicBezTo>
                          <a:pt x="70" y="37"/>
                          <a:pt x="80" y="18"/>
                          <a:pt x="91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7" name="Oval 421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658"/>
                    <a:ext cx="91" cy="6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8" name="Oval 422"/>
                  <p:cNvSpPr>
                    <a:spLocks noChangeArrowheads="1"/>
                  </p:cNvSpPr>
                  <p:nvPr/>
                </p:nvSpPr>
                <p:spPr bwMode="auto">
                  <a:xfrm>
                    <a:off x="452" y="1718"/>
                    <a:ext cx="60" cy="9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59" name="Oval 423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777"/>
                    <a:ext cx="59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0" name="Oval 424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174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1" name="Oval 425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630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2" name="Oval 426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537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3" name="Oval 427"/>
                  <p:cNvSpPr>
                    <a:spLocks noChangeArrowheads="1"/>
                  </p:cNvSpPr>
                  <p:nvPr/>
                </p:nvSpPr>
                <p:spPr bwMode="auto">
                  <a:xfrm>
                    <a:off x="422" y="1420"/>
                    <a:ext cx="60" cy="57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4" name="Oval 428"/>
                  <p:cNvSpPr>
                    <a:spLocks noChangeArrowheads="1"/>
                  </p:cNvSpPr>
                  <p:nvPr/>
                </p:nvSpPr>
                <p:spPr bwMode="auto">
                  <a:xfrm>
                    <a:off x="512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5" name="Oval 429"/>
                  <p:cNvSpPr>
                    <a:spLocks noChangeArrowheads="1"/>
                  </p:cNvSpPr>
                  <p:nvPr/>
                </p:nvSpPr>
                <p:spPr bwMode="auto">
                  <a:xfrm>
                    <a:off x="807" y="153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6" name="Oval 430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1425"/>
                    <a:ext cx="62" cy="5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0367" name="Oval 431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0368" name="Rectangle 432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69" name="Rectangle 433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0" name="Oval 434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1" name="Freeform 435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2" name="Line 436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3" name="Freeform 437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4" name="Oval 438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5" name="Oval 439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6" name="Oval 440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7" name="Oval 441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8" name="Oval 442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79" name="Oval 443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0" name="Oval 444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1" name="Oval 445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2" name="Oval 446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3" name="Oval 447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4" name="Oval 448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5" name="Rectangle 449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6" name="Rectangle 450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7" name="Oval 451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8" name="Freeform 452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89" name="Line 453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0" name="Freeform 454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1" name="Oval 455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2" name="Oval 456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3" name="Oval 457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4" name="Oval 458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5" name="Oval 459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6" name="Oval 460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7" name="Oval 461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8" name="Oval 462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399" name="Oval 463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0" name="Oval 464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1" name="Oval 465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2" name="Oval 466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3" name="Freeform 467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4" name="Line 468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5" name="Freeform 469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6" name="Oval 470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7" name="Oval 471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8" name="Oval 472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09" name="Oval 473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0" name="Oval 474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1" name="Oval 475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2" name="Oval 476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3" name="Oval 477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4" name="Oval 478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5" name="Oval 479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416" name="Oval 480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0417" name="WordArt 481"/>
            <p:cNvSpPr>
              <a:spLocks noChangeArrowheads="1" noChangeShapeType="1" noTextEdit="1"/>
            </p:cNvSpPr>
            <p:nvPr/>
          </p:nvSpPr>
          <p:spPr bwMode="auto">
            <a:xfrm>
              <a:off x="3246" y="2576"/>
              <a:ext cx="2340" cy="38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48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合作探究</a:t>
              </a:r>
              <a:r>
                <a:rPr lang="en-US" altLang="zh-CN" sz="48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2</a:t>
              </a:r>
              <a:endParaRPr lang="zh-CN" altLang="en-US" sz="4800" b="1" kern="10">
                <a:ln w="12700" cap="rnd">
                  <a:solidFill>
                    <a:srgbClr val="000000"/>
                  </a:solidFill>
                  <a:prstDash val="sysDot"/>
                  <a:miter lim="800000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隶书" panose="02010509060101010101" charset="-122"/>
                <a:ea typeface="隶书" panose="02010509060101010101" charset="-122"/>
              </a:endParaRPr>
            </a:p>
          </p:txBody>
        </p:sp>
      </p:grp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300"/>
                                        <p:tgtEl>
                                          <p:spTgt spid="4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300"/>
                                        <p:tgtEl>
                                          <p:spTgt spid="4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300"/>
                                        <p:tgtEl>
                                          <p:spTgt spid="4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300"/>
                                        <p:tgtEl>
                                          <p:spTgt spid="4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87" grpId="0" autoUpdateAnimBg="0"/>
      <p:bldP spid="40188" grpId="0" autoUpdateAnimBg="0"/>
      <p:bldP spid="40189" grpId="0" autoUpdateAnimBg="0"/>
      <p:bldP spid="40190" grpId="0" autoUpdateAnimBg="0"/>
      <p:bldP spid="40264" grpId="0"/>
      <p:bldP spid="40265" grpId="0"/>
      <p:bldP spid="40266" grpId="0"/>
      <p:bldP spid="40267" grpId="0"/>
      <p:bldP spid="40268" grpId="0"/>
      <p:bldP spid="40275" grpId="0"/>
      <p:bldP spid="40276" grpId="0"/>
      <p:bldP spid="402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ext Box 2"/>
          <p:cNvSpPr txBox="1">
            <a:spLocks noChangeArrowheads="1"/>
          </p:cNvSpPr>
          <p:nvPr/>
        </p:nvSpPr>
        <p:spPr bwMode="auto">
          <a:xfrm>
            <a:off x="179388" y="1196975"/>
            <a:ext cx="8610600" cy="500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例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、已知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点坐标为（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a-1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a-5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①点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轴上，则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a=</a:t>
            </a:r>
            <a:r>
              <a:rPr kumimoji="1" lang="en-US" altLang="zh-CN" sz="2800" b="1" u="sng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    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</a:p>
          <a:p>
            <a:pPr>
              <a:spcBef>
                <a:spcPct val="50000"/>
              </a:spcBef>
            </a:pPr>
            <a:endParaRPr kumimoji="1" lang="zh-CN" altLang="en-US" sz="2800" b="1" dirty="0">
              <a:solidFill>
                <a:srgbClr val="14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②点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轴上，则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a=</a:t>
            </a:r>
            <a:r>
              <a:rPr kumimoji="1" lang="en-US" altLang="zh-CN" sz="2800" b="1" u="sng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   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③若</a:t>
            </a:r>
            <a:r>
              <a:rPr kumimoji="1" lang="en-US" altLang="zh-CN" sz="2800" b="1" dirty="0">
                <a:solidFill>
                  <a:srgbClr val="140000"/>
                </a:solidFill>
                <a:latin typeface="Verdana" panose="020B0604030504040204" pitchFamily="34" charset="0"/>
              </a:rPr>
              <a:t>a=-3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，则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在第</a:t>
            </a:r>
            <a:r>
              <a:rPr kumimoji="1" lang="zh-CN" altLang="en-US" sz="2800" b="1" u="sng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象限内；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④若</a:t>
            </a:r>
            <a:r>
              <a:rPr kumimoji="1" lang="en-US" altLang="zh-CN" sz="2800" b="1" dirty="0">
                <a:solidFill>
                  <a:srgbClr val="140000"/>
                </a:solidFill>
                <a:latin typeface="Verdana" panose="020B0604030504040204" pitchFamily="34" charset="0"/>
              </a:rPr>
              <a:t>a=3</a:t>
            </a:r>
            <a:r>
              <a:rPr kumimoji="1" lang="zh-CN" altLang="en-US" sz="2800" b="1" dirty="0">
                <a:solidFill>
                  <a:srgbClr val="140000"/>
                </a:solidFill>
                <a:latin typeface="Verdana" panose="020B0604030504040204" pitchFamily="34" charset="0"/>
              </a:rPr>
              <a:t>，则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点</a:t>
            </a:r>
            <a:r>
              <a:rPr kumimoji="1" lang="en-US" altLang="zh-CN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P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在第</a:t>
            </a:r>
            <a:r>
              <a:rPr kumimoji="1" lang="zh-CN" altLang="en-US" sz="2800" b="1" u="sng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     </a:t>
            </a:r>
            <a:r>
              <a:rPr kumimoji="1" lang="zh-CN" altLang="en-US" sz="28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象限内</a:t>
            </a:r>
            <a:r>
              <a:rPr kumimoji="1" lang="en-US" altLang="zh-CN" sz="2800" b="1" dirty="0"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sp>
        <p:nvSpPr>
          <p:cNvPr id="253955" name="Text Box 3"/>
          <p:cNvSpPr txBox="1">
            <a:spLocks noChangeArrowheads="1"/>
          </p:cNvSpPr>
          <p:nvPr/>
        </p:nvSpPr>
        <p:spPr bwMode="auto">
          <a:xfrm>
            <a:off x="4572000" y="184467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4716463" y="44370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4787900" y="5013325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53958" name="Text Box 6"/>
          <p:cNvSpPr txBox="1">
            <a:spLocks noChangeArrowheads="1"/>
          </p:cNvSpPr>
          <p:nvPr/>
        </p:nvSpPr>
        <p:spPr bwMode="auto">
          <a:xfrm>
            <a:off x="4716463" y="573405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0" y="188913"/>
            <a:ext cx="2012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3600" dirty="0"/>
              <a:t>典型例题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1116013" y="2349500"/>
            <a:ext cx="4325937" cy="1373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2800" dirty="0">
                <a:solidFill>
                  <a:srgbClr val="0000CC"/>
                </a:solidFill>
              </a:rPr>
              <a:t>∵</a:t>
            </a:r>
            <a:r>
              <a:rPr lang="zh-CN" altLang="en-US" sz="2800" dirty="0">
                <a:solidFill>
                  <a:srgbClr val="0000CC"/>
                </a:solidFill>
              </a:rPr>
              <a:t>点</a:t>
            </a:r>
            <a:r>
              <a:rPr lang="en-US" altLang="zh-CN" sz="2800" dirty="0">
                <a:solidFill>
                  <a:srgbClr val="0000CC"/>
                </a:solidFill>
              </a:rPr>
              <a:t>P</a:t>
            </a:r>
            <a:r>
              <a:rPr lang="zh-CN" altLang="en-US" sz="2800" dirty="0">
                <a:solidFill>
                  <a:srgbClr val="0000CC"/>
                </a:solidFill>
              </a:rPr>
              <a:t>在</a:t>
            </a:r>
            <a:r>
              <a:rPr lang="en-US" altLang="zh-CN" sz="2800" dirty="0">
                <a:solidFill>
                  <a:srgbClr val="0000CC"/>
                </a:solidFill>
              </a:rPr>
              <a:t>X</a:t>
            </a:r>
            <a:r>
              <a:rPr lang="zh-CN" altLang="en-US" sz="2800" dirty="0">
                <a:solidFill>
                  <a:srgbClr val="0000CC"/>
                </a:solidFill>
              </a:rPr>
              <a:t>轴上   </a:t>
            </a:r>
          </a:p>
          <a:p>
            <a:endParaRPr lang="zh-CN" altLang="en-US" sz="2800" dirty="0">
              <a:solidFill>
                <a:srgbClr val="0000CC"/>
              </a:solidFill>
            </a:endParaRPr>
          </a:p>
          <a:p>
            <a:r>
              <a:rPr lang="zh-CN" altLang="en-US" sz="2800" dirty="0">
                <a:solidFill>
                  <a:srgbClr val="0000CC"/>
                </a:solidFill>
              </a:rPr>
              <a:t>∴点</a:t>
            </a:r>
            <a:r>
              <a:rPr lang="en-US" altLang="zh-CN" sz="2800" dirty="0">
                <a:solidFill>
                  <a:srgbClr val="0000CC"/>
                </a:solidFill>
              </a:rPr>
              <a:t>P</a:t>
            </a:r>
            <a:r>
              <a:rPr lang="zh-CN" altLang="en-US" sz="2800" dirty="0">
                <a:solidFill>
                  <a:srgbClr val="0000CC"/>
                </a:solidFill>
              </a:rPr>
              <a:t>纵坐标为</a:t>
            </a:r>
            <a:r>
              <a:rPr lang="en-US" altLang="zh-CN" sz="2800" dirty="0">
                <a:solidFill>
                  <a:srgbClr val="0000CC"/>
                </a:solidFill>
              </a:rPr>
              <a:t>0 </a:t>
            </a:r>
            <a:r>
              <a:rPr lang="zh-CN" altLang="en-US" sz="2800" dirty="0">
                <a:solidFill>
                  <a:srgbClr val="0000CC"/>
                </a:solidFill>
              </a:rPr>
              <a:t>即</a:t>
            </a:r>
            <a:r>
              <a:rPr lang="en-US" altLang="zh-CN" sz="2800" dirty="0">
                <a:solidFill>
                  <a:srgbClr val="0000CC"/>
                </a:solidFill>
              </a:rPr>
              <a:t>a-5=0  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1187450" y="3860800"/>
            <a:ext cx="1144588" cy="5191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2800" dirty="0">
                <a:solidFill>
                  <a:srgbClr val="0000CC"/>
                </a:solidFill>
              </a:rPr>
              <a:t>∴a=5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5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 autoUpdateAnimBg="0"/>
      <p:bldP spid="253955" grpId="0" autoUpdateAnimBg="0"/>
      <p:bldP spid="253956" grpId="0" autoUpdateAnimBg="0"/>
      <p:bldP spid="253957" grpId="0" autoUpdateAnimBg="0"/>
      <p:bldP spid="253958" grpId="0" autoUpdateAnimBg="0"/>
      <p:bldP spid="253960" grpId="0"/>
      <p:bldP spid="25396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866" name="Group 2"/>
          <p:cNvGraphicFramePr>
            <a:graphicFrameLocks noGrp="1"/>
          </p:cNvGraphicFramePr>
          <p:nvPr/>
        </p:nvGraphicFramePr>
        <p:xfrm>
          <a:off x="1466850" y="1601788"/>
          <a:ext cx="6096000" cy="521208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64989" name="Text Box 125"/>
          <p:cNvSpPr txBox="1">
            <a:spLocks noChangeArrowheads="1"/>
          </p:cNvSpPr>
          <p:nvPr/>
        </p:nvSpPr>
        <p:spPr bwMode="auto">
          <a:xfrm>
            <a:off x="5445125" y="1917700"/>
            <a:ext cx="319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4990" name="Text Box 126"/>
          <p:cNvSpPr txBox="1">
            <a:spLocks noChangeArrowheads="1"/>
          </p:cNvSpPr>
          <p:nvPr/>
        </p:nvSpPr>
        <p:spPr bwMode="auto">
          <a:xfrm>
            <a:off x="2351088" y="4183063"/>
            <a:ext cx="536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-5</a:t>
            </a:r>
          </a:p>
        </p:txBody>
      </p:sp>
      <p:sp>
        <p:nvSpPr>
          <p:cNvPr id="164991" name="Line 127"/>
          <p:cNvSpPr>
            <a:spLocks noChangeShapeType="1"/>
          </p:cNvSpPr>
          <p:nvPr/>
        </p:nvSpPr>
        <p:spPr bwMode="auto">
          <a:xfrm flipV="1">
            <a:off x="2338388" y="4183063"/>
            <a:ext cx="5630862" cy="14287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992" name="Line 128"/>
          <p:cNvSpPr>
            <a:spLocks noChangeShapeType="1"/>
          </p:cNvSpPr>
          <p:nvPr/>
        </p:nvSpPr>
        <p:spPr bwMode="auto">
          <a:xfrm flipH="1" flipV="1">
            <a:off x="5732463" y="1166813"/>
            <a:ext cx="0" cy="600075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993" name="Text Box 129"/>
          <p:cNvSpPr txBox="1">
            <a:spLocks noChangeArrowheads="1"/>
          </p:cNvSpPr>
          <p:nvPr/>
        </p:nvSpPr>
        <p:spPr bwMode="auto">
          <a:xfrm>
            <a:off x="7620000" y="4329113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b="1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164994" name="Text Box 130"/>
          <p:cNvSpPr txBox="1">
            <a:spLocks noChangeArrowheads="1"/>
          </p:cNvSpPr>
          <p:nvPr/>
        </p:nvSpPr>
        <p:spPr bwMode="auto">
          <a:xfrm>
            <a:off x="5354638" y="1136650"/>
            <a:ext cx="4365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b="1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164995" name="Text Box 131"/>
          <p:cNvSpPr txBox="1">
            <a:spLocks noChangeArrowheads="1"/>
          </p:cNvSpPr>
          <p:nvPr/>
        </p:nvSpPr>
        <p:spPr bwMode="auto">
          <a:xfrm>
            <a:off x="6067425" y="4211638"/>
            <a:ext cx="4349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 1 </a:t>
            </a:r>
          </a:p>
        </p:txBody>
      </p:sp>
      <p:sp>
        <p:nvSpPr>
          <p:cNvPr id="164996" name="Text Box 132"/>
          <p:cNvSpPr txBox="1">
            <a:spLocks noChangeArrowheads="1"/>
          </p:cNvSpPr>
          <p:nvPr/>
        </p:nvSpPr>
        <p:spPr bwMode="auto">
          <a:xfrm>
            <a:off x="5397500" y="3473450"/>
            <a:ext cx="479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 1</a:t>
            </a:r>
            <a:r>
              <a:rPr kumimoji="0" lang="en-US" altLang="zh-CN" sz="18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4997" name="Text Box 133"/>
          <p:cNvSpPr txBox="1">
            <a:spLocks noChangeArrowheads="1"/>
          </p:cNvSpPr>
          <p:nvPr/>
        </p:nvSpPr>
        <p:spPr bwMode="auto">
          <a:xfrm>
            <a:off x="5457825" y="3008313"/>
            <a:ext cx="304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4998" name="Text Box 134"/>
          <p:cNvSpPr txBox="1">
            <a:spLocks noChangeArrowheads="1"/>
          </p:cNvSpPr>
          <p:nvPr/>
        </p:nvSpPr>
        <p:spPr bwMode="auto">
          <a:xfrm>
            <a:off x="6735763" y="4197350"/>
            <a:ext cx="304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4999" name="Text Box 135"/>
          <p:cNvSpPr txBox="1">
            <a:spLocks noChangeArrowheads="1"/>
          </p:cNvSpPr>
          <p:nvPr/>
        </p:nvSpPr>
        <p:spPr bwMode="auto">
          <a:xfrm>
            <a:off x="5441950" y="2486025"/>
            <a:ext cx="2905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65000" name="Text Box 136"/>
          <p:cNvSpPr txBox="1">
            <a:spLocks noChangeArrowheads="1"/>
          </p:cNvSpPr>
          <p:nvPr/>
        </p:nvSpPr>
        <p:spPr bwMode="auto">
          <a:xfrm>
            <a:off x="7329488" y="4198938"/>
            <a:ext cx="3476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165001" name="Text Box 137"/>
          <p:cNvSpPr txBox="1">
            <a:spLocks noChangeArrowheads="1"/>
          </p:cNvSpPr>
          <p:nvPr/>
        </p:nvSpPr>
        <p:spPr bwMode="auto">
          <a:xfrm>
            <a:off x="5437188" y="2051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65002" name="Text Box 138"/>
          <p:cNvSpPr txBox="1">
            <a:spLocks noChangeArrowheads="1"/>
          </p:cNvSpPr>
          <p:nvPr/>
        </p:nvSpPr>
        <p:spPr bwMode="auto">
          <a:xfrm>
            <a:off x="5459413" y="1439863"/>
            <a:ext cx="333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165003" name="Text Box 139"/>
          <p:cNvSpPr txBox="1">
            <a:spLocks noChangeArrowheads="1"/>
          </p:cNvSpPr>
          <p:nvPr/>
        </p:nvSpPr>
        <p:spPr bwMode="auto">
          <a:xfrm>
            <a:off x="4848225" y="4183063"/>
            <a:ext cx="447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65004" name="Text Box 140"/>
          <p:cNvSpPr txBox="1">
            <a:spLocks noChangeArrowheads="1"/>
          </p:cNvSpPr>
          <p:nvPr/>
        </p:nvSpPr>
        <p:spPr bwMode="auto">
          <a:xfrm>
            <a:off x="4206875" y="4198938"/>
            <a:ext cx="5095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65005" name="Text Box 141"/>
          <p:cNvSpPr txBox="1">
            <a:spLocks noChangeArrowheads="1"/>
          </p:cNvSpPr>
          <p:nvPr/>
        </p:nvSpPr>
        <p:spPr bwMode="auto">
          <a:xfrm>
            <a:off x="3584575" y="4198938"/>
            <a:ext cx="711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-3</a:t>
            </a:r>
          </a:p>
        </p:txBody>
      </p:sp>
      <p:sp>
        <p:nvSpPr>
          <p:cNvPr id="165006" name="Text Box 142"/>
          <p:cNvSpPr txBox="1">
            <a:spLocks noChangeArrowheads="1"/>
          </p:cNvSpPr>
          <p:nvPr/>
        </p:nvSpPr>
        <p:spPr bwMode="auto">
          <a:xfrm>
            <a:off x="2973388" y="4183063"/>
            <a:ext cx="4794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-4</a:t>
            </a:r>
          </a:p>
        </p:txBody>
      </p:sp>
      <p:sp>
        <p:nvSpPr>
          <p:cNvPr id="165007" name="Text Box 143"/>
          <p:cNvSpPr txBox="1">
            <a:spLocks noChangeArrowheads="1"/>
          </p:cNvSpPr>
          <p:nvPr/>
        </p:nvSpPr>
        <p:spPr bwMode="auto">
          <a:xfrm>
            <a:off x="5384800" y="4460875"/>
            <a:ext cx="434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-1</a:t>
            </a:r>
          </a:p>
        </p:txBody>
      </p:sp>
      <p:sp>
        <p:nvSpPr>
          <p:cNvPr id="165008" name="Text Box 144"/>
          <p:cNvSpPr txBox="1">
            <a:spLocks noChangeArrowheads="1"/>
          </p:cNvSpPr>
          <p:nvPr/>
        </p:nvSpPr>
        <p:spPr bwMode="auto">
          <a:xfrm>
            <a:off x="5370513" y="4938713"/>
            <a:ext cx="522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-2</a:t>
            </a:r>
          </a:p>
        </p:txBody>
      </p:sp>
      <p:sp>
        <p:nvSpPr>
          <p:cNvPr id="165009" name="Text Box 145"/>
          <p:cNvSpPr txBox="1">
            <a:spLocks noChangeArrowheads="1"/>
          </p:cNvSpPr>
          <p:nvPr/>
        </p:nvSpPr>
        <p:spPr bwMode="auto">
          <a:xfrm>
            <a:off x="5370513" y="5446713"/>
            <a:ext cx="4937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-3</a:t>
            </a:r>
          </a:p>
        </p:txBody>
      </p:sp>
      <p:sp>
        <p:nvSpPr>
          <p:cNvPr id="165010" name="Text Box 146"/>
          <p:cNvSpPr txBox="1">
            <a:spLocks noChangeArrowheads="1"/>
          </p:cNvSpPr>
          <p:nvPr/>
        </p:nvSpPr>
        <p:spPr bwMode="auto">
          <a:xfrm>
            <a:off x="5354638" y="5984875"/>
            <a:ext cx="6381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-4</a:t>
            </a:r>
          </a:p>
        </p:txBody>
      </p:sp>
      <p:sp>
        <p:nvSpPr>
          <p:cNvPr id="165011" name="Text Box 147"/>
          <p:cNvSpPr txBox="1">
            <a:spLocks noChangeArrowheads="1"/>
          </p:cNvSpPr>
          <p:nvPr/>
        </p:nvSpPr>
        <p:spPr bwMode="auto">
          <a:xfrm>
            <a:off x="5370513" y="6491288"/>
            <a:ext cx="492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-5</a:t>
            </a:r>
          </a:p>
        </p:txBody>
      </p:sp>
      <p:sp>
        <p:nvSpPr>
          <p:cNvPr id="165012" name="Text Box 148"/>
          <p:cNvSpPr txBox="1">
            <a:spLocks noChangeArrowheads="1"/>
          </p:cNvSpPr>
          <p:nvPr/>
        </p:nvSpPr>
        <p:spPr bwMode="auto">
          <a:xfrm>
            <a:off x="5413375" y="4154488"/>
            <a:ext cx="4206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kumimoji="0" lang="zh-CN" altLang="zh-CN" sz="1800">
              <a:latin typeface="Arial" panose="020B0604020202020204" pitchFamily="34" charset="0"/>
            </a:endParaRPr>
          </a:p>
        </p:txBody>
      </p:sp>
      <p:sp>
        <p:nvSpPr>
          <p:cNvPr id="165013" name="Text Box 149"/>
          <p:cNvSpPr txBox="1">
            <a:spLocks noChangeArrowheads="1"/>
          </p:cNvSpPr>
          <p:nvPr/>
        </p:nvSpPr>
        <p:spPr bwMode="auto">
          <a:xfrm>
            <a:off x="5440363" y="4210050"/>
            <a:ext cx="522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sz="1800" b="1">
                <a:solidFill>
                  <a:schemeClr val="accent2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65014" name="Text Box 150"/>
          <p:cNvSpPr txBox="1">
            <a:spLocks noChangeArrowheads="1"/>
          </p:cNvSpPr>
          <p:nvPr/>
        </p:nvSpPr>
        <p:spPr bwMode="auto">
          <a:xfrm>
            <a:off x="188913" y="338592"/>
            <a:ext cx="89550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en-US" altLang="zh-CN" b="1" dirty="0">
                <a:latin typeface="Arial" panose="020B0604020202020204" pitchFamily="34" charset="0"/>
              </a:rPr>
              <a:t>2</a:t>
            </a:r>
            <a:r>
              <a:rPr kumimoji="0" lang="zh-CN" altLang="en-US" b="1" dirty="0">
                <a:latin typeface="Arial" panose="020B0604020202020204" pitchFamily="34" charset="0"/>
              </a:rPr>
              <a:t>、在平面直角坐标系中描出下列各组点用线段依次连接起来：</a:t>
            </a:r>
          </a:p>
          <a:p>
            <a:pPr eaLnBrk="0" hangingPunct="0">
              <a:spcBef>
                <a:spcPct val="50000"/>
              </a:spcBef>
            </a:pPr>
            <a:r>
              <a:rPr kumimoji="0" lang="en-US" altLang="zh-CN" b="1" dirty="0">
                <a:latin typeface="Arial" panose="020B0604020202020204" pitchFamily="34" charset="0"/>
              </a:rPr>
              <a:t>(-5,0),(-4,3),(-3,0),(-2,3),(-1,0</a:t>
            </a:r>
            <a:r>
              <a:rPr kumimoji="0" lang="en-US" altLang="zh-CN" b="1" dirty="0" smtClean="0">
                <a:latin typeface="Arial" panose="020B0604020202020204" pitchFamily="34" charset="0"/>
              </a:rPr>
              <a:t>).</a:t>
            </a:r>
            <a:endParaRPr kumimoji="0" lang="en-US" altLang="zh-CN" b="1" dirty="0">
              <a:latin typeface="Arial" panose="020B0604020202020204" pitchFamily="34" charset="0"/>
            </a:endParaRPr>
          </a:p>
        </p:txBody>
      </p:sp>
      <p:grpSp>
        <p:nvGrpSpPr>
          <p:cNvPr id="2" name="Group 151"/>
          <p:cNvGrpSpPr/>
          <p:nvPr/>
        </p:nvGrpSpPr>
        <p:grpSpPr bwMode="auto">
          <a:xfrm>
            <a:off x="1727200" y="3833813"/>
            <a:ext cx="1684338" cy="417512"/>
            <a:chOff x="1051" y="1884"/>
            <a:chExt cx="1061" cy="263"/>
          </a:xfrm>
        </p:grpSpPr>
        <p:sp>
          <p:nvSpPr>
            <p:cNvPr id="165016" name="AutoShape 152"/>
            <p:cNvSpPr>
              <a:spLocks noChangeArrowheads="1"/>
            </p:cNvSpPr>
            <p:nvPr/>
          </p:nvSpPr>
          <p:spPr bwMode="auto">
            <a:xfrm>
              <a:off x="1615" y="2065"/>
              <a:ext cx="82" cy="82"/>
            </a:xfrm>
            <a:prstGeom prst="flowChartConnector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65017" name="Text Box 153"/>
            <p:cNvSpPr txBox="1">
              <a:spLocks noChangeArrowheads="1"/>
            </p:cNvSpPr>
            <p:nvPr/>
          </p:nvSpPr>
          <p:spPr bwMode="auto">
            <a:xfrm>
              <a:off x="1051" y="1884"/>
              <a:ext cx="106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kumimoji="0" lang="zh-CN" altLang="en-US" sz="1600" b="1">
                  <a:latin typeface="Arial" panose="020B0604020202020204" pitchFamily="34" charset="0"/>
                </a:rPr>
                <a:t>（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-5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，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0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）</a:t>
              </a:r>
            </a:p>
          </p:txBody>
        </p:sp>
      </p:grpSp>
      <p:grpSp>
        <p:nvGrpSpPr>
          <p:cNvPr id="3" name="Group 154"/>
          <p:cNvGrpSpPr/>
          <p:nvPr/>
        </p:nvGrpSpPr>
        <p:grpSpPr bwMode="auto">
          <a:xfrm>
            <a:off x="2874963" y="2163763"/>
            <a:ext cx="900112" cy="547687"/>
            <a:chOff x="1774" y="832"/>
            <a:chExt cx="567" cy="345"/>
          </a:xfrm>
        </p:grpSpPr>
        <p:sp>
          <p:nvSpPr>
            <p:cNvPr id="165019" name="AutoShape 155"/>
            <p:cNvSpPr>
              <a:spLocks noChangeArrowheads="1"/>
            </p:cNvSpPr>
            <p:nvPr/>
          </p:nvSpPr>
          <p:spPr bwMode="auto">
            <a:xfrm>
              <a:off x="1998" y="1095"/>
              <a:ext cx="82" cy="82"/>
            </a:xfrm>
            <a:prstGeom prst="flowChartConnector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65020" name="Text Box 156"/>
            <p:cNvSpPr txBox="1">
              <a:spLocks noChangeArrowheads="1"/>
            </p:cNvSpPr>
            <p:nvPr/>
          </p:nvSpPr>
          <p:spPr bwMode="auto">
            <a:xfrm>
              <a:off x="1774" y="832"/>
              <a:ext cx="567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kumimoji="0" lang="en-US" altLang="zh-CN" sz="1600" b="1">
                  <a:latin typeface="Arial" panose="020B0604020202020204" pitchFamily="34" charset="0"/>
                </a:rPr>
                <a:t>(-4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，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3)</a:t>
              </a:r>
            </a:p>
          </p:txBody>
        </p:sp>
      </p:grpSp>
      <p:sp>
        <p:nvSpPr>
          <p:cNvPr id="49309" name="Line 157"/>
          <p:cNvSpPr>
            <a:spLocks noChangeShapeType="1"/>
          </p:cNvSpPr>
          <p:nvPr/>
        </p:nvSpPr>
        <p:spPr bwMode="auto">
          <a:xfrm flipV="1">
            <a:off x="2686050" y="2613025"/>
            <a:ext cx="609600" cy="158273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310" name="Line 158"/>
          <p:cNvSpPr>
            <a:spLocks noChangeShapeType="1"/>
          </p:cNvSpPr>
          <p:nvPr/>
        </p:nvSpPr>
        <p:spPr bwMode="auto">
          <a:xfrm>
            <a:off x="3281363" y="2628900"/>
            <a:ext cx="652462" cy="153828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" name="Group 159"/>
          <p:cNvGrpSpPr/>
          <p:nvPr/>
        </p:nvGrpSpPr>
        <p:grpSpPr bwMode="auto">
          <a:xfrm>
            <a:off x="4106863" y="2178050"/>
            <a:ext cx="914400" cy="512763"/>
            <a:chOff x="2550" y="841"/>
            <a:chExt cx="576" cy="323"/>
          </a:xfrm>
        </p:grpSpPr>
        <p:sp>
          <p:nvSpPr>
            <p:cNvPr id="165024" name="AutoShape 160"/>
            <p:cNvSpPr>
              <a:spLocks noChangeArrowheads="1"/>
            </p:cNvSpPr>
            <p:nvPr/>
          </p:nvSpPr>
          <p:spPr bwMode="auto">
            <a:xfrm>
              <a:off x="2773" y="1082"/>
              <a:ext cx="82" cy="82"/>
            </a:xfrm>
            <a:prstGeom prst="flowChartConnector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65025" name="Text Box 161"/>
            <p:cNvSpPr txBox="1">
              <a:spLocks noChangeArrowheads="1"/>
            </p:cNvSpPr>
            <p:nvPr/>
          </p:nvSpPr>
          <p:spPr bwMode="auto">
            <a:xfrm>
              <a:off x="2550" y="841"/>
              <a:ext cx="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kumimoji="0" lang="en-US" altLang="zh-CN" sz="1600" b="1">
                  <a:latin typeface="Arial" panose="020B0604020202020204" pitchFamily="34" charset="0"/>
                </a:rPr>
                <a:t>(-2,3)</a:t>
              </a:r>
            </a:p>
          </p:txBody>
        </p:sp>
      </p:grpSp>
      <p:sp>
        <p:nvSpPr>
          <p:cNvPr id="49314" name="Line 162"/>
          <p:cNvSpPr>
            <a:spLocks noChangeShapeType="1"/>
          </p:cNvSpPr>
          <p:nvPr/>
        </p:nvSpPr>
        <p:spPr bwMode="auto">
          <a:xfrm flipV="1">
            <a:off x="3919538" y="2613025"/>
            <a:ext cx="595312" cy="1554163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315" name="Line 163"/>
          <p:cNvSpPr>
            <a:spLocks noChangeShapeType="1"/>
          </p:cNvSpPr>
          <p:nvPr/>
        </p:nvSpPr>
        <p:spPr bwMode="auto">
          <a:xfrm>
            <a:off x="4500563" y="2584450"/>
            <a:ext cx="623887" cy="1597025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" name="Group 164"/>
          <p:cNvGrpSpPr/>
          <p:nvPr/>
        </p:nvGrpSpPr>
        <p:grpSpPr bwMode="auto">
          <a:xfrm>
            <a:off x="3252788" y="4117975"/>
            <a:ext cx="1570037" cy="660400"/>
            <a:chOff x="2012" y="2063"/>
            <a:chExt cx="989" cy="416"/>
          </a:xfrm>
        </p:grpSpPr>
        <p:sp>
          <p:nvSpPr>
            <p:cNvPr id="165029" name="AutoShape 165"/>
            <p:cNvSpPr>
              <a:spLocks noChangeArrowheads="1"/>
            </p:cNvSpPr>
            <p:nvPr/>
          </p:nvSpPr>
          <p:spPr bwMode="auto">
            <a:xfrm>
              <a:off x="2390" y="2063"/>
              <a:ext cx="82" cy="82"/>
            </a:xfrm>
            <a:prstGeom prst="flowChartConnector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pPr algn="ctr" eaLnBrk="0" hangingPunct="0"/>
              <a:endParaRPr lang="zh-CN" altLang="zh-CN"/>
            </a:p>
          </p:txBody>
        </p:sp>
        <p:sp>
          <p:nvSpPr>
            <p:cNvPr id="165030" name="Text Box 166"/>
            <p:cNvSpPr txBox="1">
              <a:spLocks noChangeArrowheads="1"/>
            </p:cNvSpPr>
            <p:nvPr/>
          </p:nvSpPr>
          <p:spPr bwMode="auto">
            <a:xfrm>
              <a:off x="2012" y="2267"/>
              <a:ext cx="98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kumimoji="0" lang="zh-CN" altLang="en-US" sz="1600" b="1">
                  <a:latin typeface="Arial" panose="020B0604020202020204" pitchFamily="34" charset="0"/>
                </a:rPr>
                <a:t>（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-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３，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0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）</a:t>
              </a:r>
            </a:p>
          </p:txBody>
        </p:sp>
      </p:grpSp>
      <p:grpSp>
        <p:nvGrpSpPr>
          <p:cNvPr id="6" name="Group 167"/>
          <p:cNvGrpSpPr/>
          <p:nvPr/>
        </p:nvGrpSpPr>
        <p:grpSpPr bwMode="auto">
          <a:xfrm>
            <a:off x="4516438" y="4143375"/>
            <a:ext cx="1349375" cy="576263"/>
            <a:chOff x="2808" y="2079"/>
            <a:chExt cx="850" cy="363"/>
          </a:xfrm>
        </p:grpSpPr>
        <p:sp>
          <p:nvSpPr>
            <p:cNvPr id="165032" name="AutoShape 168"/>
            <p:cNvSpPr>
              <a:spLocks noChangeArrowheads="1"/>
            </p:cNvSpPr>
            <p:nvPr/>
          </p:nvSpPr>
          <p:spPr bwMode="auto">
            <a:xfrm>
              <a:off x="3165" y="2079"/>
              <a:ext cx="82" cy="82"/>
            </a:xfrm>
            <a:prstGeom prst="flowChartConnector">
              <a:avLst/>
            </a:prstGeom>
            <a:solidFill>
              <a:srgbClr val="FF00FF"/>
            </a:solidFill>
            <a:ln w="9525">
              <a:solidFill>
                <a:srgbClr val="FF00FF"/>
              </a:solidFill>
              <a:round/>
            </a:ln>
          </p:spPr>
          <p:txBody>
            <a:bodyPr wrap="none" anchor="ctr"/>
            <a:lstStyle/>
            <a:p>
              <a:endParaRPr lang="zh-CN" altLang="zh-CN"/>
            </a:p>
          </p:txBody>
        </p:sp>
        <p:sp>
          <p:nvSpPr>
            <p:cNvPr id="165033" name="Text Box 169"/>
            <p:cNvSpPr txBox="1">
              <a:spLocks noChangeArrowheads="1"/>
            </p:cNvSpPr>
            <p:nvPr/>
          </p:nvSpPr>
          <p:spPr bwMode="auto">
            <a:xfrm>
              <a:off x="2808" y="2230"/>
              <a:ext cx="8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0" hangingPunct="0">
                <a:spcBef>
                  <a:spcPct val="50000"/>
                </a:spcBef>
              </a:pPr>
              <a:r>
                <a:rPr kumimoji="0" lang="zh-CN" altLang="en-US" sz="1600" b="1">
                  <a:latin typeface="Arial" panose="020B0604020202020204" pitchFamily="34" charset="0"/>
                </a:rPr>
                <a:t>（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-1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，</a:t>
              </a:r>
              <a:r>
                <a:rPr kumimoji="0" lang="en-US" altLang="zh-CN" sz="1600" b="1">
                  <a:latin typeface="Arial" panose="020B0604020202020204" pitchFamily="34" charset="0"/>
                </a:rPr>
                <a:t>0</a:t>
              </a:r>
              <a:r>
                <a:rPr kumimoji="0" lang="zh-CN" altLang="en-US" sz="1600" b="1">
                  <a:latin typeface="Arial" panose="020B0604020202020204" pitchFamily="34" charset="0"/>
                </a:rPr>
                <a:t>）</a:t>
              </a:r>
            </a:p>
          </p:txBody>
        </p:sp>
      </p:grpSp>
      <p:sp>
        <p:nvSpPr>
          <p:cNvPr id="165034" name="Text Box 170"/>
          <p:cNvSpPr txBox="1">
            <a:spLocks noChangeArrowheads="1"/>
          </p:cNvSpPr>
          <p:nvPr/>
        </p:nvSpPr>
        <p:spPr bwMode="auto">
          <a:xfrm>
            <a:off x="174625" y="2308225"/>
            <a:ext cx="2117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kumimoji="0" lang="zh-CN" altLang="en-US" sz="1800" b="1">
                <a:latin typeface="Arial" panose="020B0604020202020204" pitchFamily="34" charset="0"/>
              </a:rPr>
              <a:t>例解（</a:t>
            </a:r>
            <a:r>
              <a:rPr kumimoji="0" lang="en-US" altLang="zh-CN" sz="1800" b="1">
                <a:latin typeface="Arial" panose="020B0604020202020204" pitchFamily="34" charset="0"/>
              </a:rPr>
              <a:t>1</a:t>
            </a:r>
            <a:r>
              <a:rPr kumimoji="0" lang="zh-CN" altLang="en-US" sz="1800" b="1">
                <a:latin typeface="Arial" panose="020B0604020202020204" pitchFamily="34" charset="0"/>
              </a:rPr>
              <a:t>）</a:t>
            </a:r>
            <a:r>
              <a:rPr kumimoji="0" lang="en-US" altLang="zh-CN" sz="1800" b="1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9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09" grpId="0" animBg="1"/>
      <p:bldP spid="49310" grpId="0" animBg="1"/>
      <p:bldP spid="49314" grpId="0" animBg="1"/>
      <p:bldP spid="493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188913"/>
            <a:ext cx="8964612" cy="1143000"/>
          </a:xfrm>
        </p:spPr>
        <p:txBody>
          <a:bodyPr/>
          <a:lstStyle/>
          <a:p>
            <a:pPr algn="l"/>
            <a:r>
              <a:rPr lang="zh-CN" altLang="en-US" sz="3200" dirty="0"/>
              <a:t>典型例题：</a:t>
            </a:r>
            <a:br>
              <a:rPr lang="zh-CN" altLang="en-US" sz="3200" dirty="0"/>
            </a:br>
            <a:r>
              <a:rPr lang="zh-CN" altLang="en-US" sz="3200" dirty="0"/>
              <a:t>例</a:t>
            </a:r>
            <a:r>
              <a:rPr lang="en-US" altLang="zh-CN" sz="3200" dirty="0"/>
              <a:t>2</a:t>
            </a:r>
            <a:r>
              <a:rPr lang="zh-CN" altLang="en-US" sz="3200" dirty="0"/>
              <a:t>、如图，（</a:t>
            </a:r>
            <a:r>
              <a:rPr lang="zh-CN" altLang="en-US" sz="3200" b="1" dirty="0"/>
              <a:t>1）写出点A,B,C的坐标；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r>
              <a:rPr lang="zh-CN" altLang="en-US" sz="3200" dirty="0"/>
              <a:t>                    （2）</a:t>
            </a:r>
            <a:r>
              <a:rPr lang="zh-CN" altLang="en-US" sz="3200" b="1" dirty="0"/>
              <a:t>求△ABC的面积。</a:t>
            </a:r>
          </a:p>
        </p:txBody>
      </p:sp>
      <p:sp>
        <p:nvSpPr>
          <p:cNvPr id="218115" name="Line 3"/>
          <p:cNvSpPr>
            <a:spLocks noChangeShapeType="1"/>
          </p:cNvSpPr>
          <p:nvPr/>
        </p:nvSpPr>
        <p:spPr bwMode="auto">
          <a:xfrm>
            <a:off x="5508625" y="4149725"/>
            <a:ext cx="0" cy="158432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18116" name="Group 4"/>
          <p:cNvGrpSpPr/>
          <p:nvPr/>
        </p:nvGrpSpPr>
        <p:grpSpPr bwMode="auto">
          <a:xfrm>
            <a:off x="1476375" y="1773238"/>
            <a:ext cx="6264275" cy="4662487"/>
            <a:chOff x="0" y="0"/>
            <a:chExt cx="9865" cy="7341"/>
          </a:xfrm>
        </p:grpSpPr>
        <p:grpSp>
          <p:nvGrpSpPr>
            <p:cNvPr id="218117" name="Group 5"/>
            <p:cNvGrpSpPr/>
            <p:nvPr/>
          </p:nvGrpSpPr>
          <p:grpSpPr bwMode="auto">
            <a:xfrm>
              <a:off x="0" y="3402"/>
              <a:ext cx="9070" cy="1200"/>
              <a:chOff x="0" y="0"/>
              <a:chExt cx="4320" cy="480"/>
            </a:xfrm>
          </p:grpSpPr>
          <p:sp>
            <p:nvSpPr>
              <p:cNvPr id="218118" name="Text Box 6"/>
              <p:cNvSpPr txBox="1">
                <a:spLocks noChangeArrowheads="1"/>
              </p:cNvSpPr>
              <p:nvPr/>
            </p:nvSpPr>
            <p:spPr bwMode="auto">
              <a:xfrm>
                <a:off x="1680" y="96"/>
                <a:ext cx="25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0</a:t>
                </a:r>
              </a:p>
            </p:txBody>
          </p:sp>
          <p:grpSp>
            <p:nvGrpSpPr>
              <p:cNvPr id="218119" name="Group 7"/>
              <p:cNvGrpSpPr/>
              <p:nvPr/>
            </p:nvGrpSpPr>
            <p:grpSpPr bwMode="auto">
              <a:xfrm>
                <a:off x="0" y="0"/>
                <a:ext cx="4320" cy="480"/>
                <a:chOff x="0" y="0"/>
                <a:chExt cx="4320" cy="480"/>
              </a:xfrm>
            </p:grpSpPr>
            <p:sp>
              <p:nvSpPr>
                <p:cNvPr id="218120" name="Line 8"/>
                <p:cNvSpPr>
                  <a:spLocks noChangeShapeType="1"/>
                </p:cNvSpPr>
                <p:nvPr/>
              </p:nvSpPr>
              <p:spPr bwMode="auto">
                <a:xfrm>
                  <a:off x="0" y="144"/>
                  <a:ext cx="432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218121" name="Group 9"/>
                <p:cNvGrpSpPr/>
                <p:nvPr/>
              </p:nvGrpSpPr>
              <p:grpSpPr bwMode="auto">
                <a:xfrm>
                  <a:off x="1872" y="0"/>
                  <a:ext cx="384" cy="144"/>
                  <a:chOff x="0" y="0"/>
                  <a:chExt cx="192" cy="96"/>
                </a:xfrm>
              </p:grpSpPr>
              <p:sp>
                <p:nvSpPr>
                  <p:cNvPr id="21812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12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8124" name="Group 12"/>
                <p:cNvGrpSpPr/>
                <p:nvPr/>
              </p:nvGrpSpPr>
              <p:grpSpPr bwMode="auto">
                <a:xfrm>
                  <a:off x="2640" y="0"/>
                  <a:ext cx="384" cy="144"/>
                  <a:chOff x="0" y="0"/>
                  <a:chExt cx="192" cy="96"/>
                </a:xfrm>
              </p:grpSpPr>
              <p:sp>
                <p:nvSpPr>
                  <p:cNvPr id="21812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12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8127" name="Group 15"/>
                <p:cNvGrpSpPr/>
                <p:nvPr/>
              </p:nvGrpSpPr>
              <p:grpSpPr bwMode="auto">
                <a:xfrm>
                  <a:off x="3408" y="0"/>
                  <a:ext cx="384" cy="144"/>
                  <a:chOff x="0" y="0"/>
                  <a:chExt cx="192" cy="96"/>
                </a:xfrm>
              </p:grpSpPr>
              <p:sp>
                <p:nvSpPr>
                  <p:cNvPr id="21812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12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813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160" y="192"/>
                  <a:ext cx="21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US" altLang="zh-CN" b="1"/>
                    <a:t>1</a:t>
                  </a:r>
                </a:p>
              </p:txBody>
            </p:sp>
            <p:sp>
              <p:nvSpPr>
                <p:cNvPr id="21813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543" y="192"/>
                  <a:ext cx="25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2</a:t>
                  </a:r>
                </a:p>
              </p:txBody>
            </p:sp>
            <p:sp>
              <p:nvSpPr>
                <p:cNvPr id="2181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927" y="192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3</a:t>
                  </a:r>
                </a:p>
              </p:txBody>
            </p:sp>
            <p:sp>
              <p:nvSpPr>
                <p:cNvPr id="2181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311" y="192"/>
                  <a:ext cx="25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4</a:t>
                  </a:r>
                </a:p>
              </p:txBody>
            </p:sp>
            <p:sp>
              <p:nvSpPr>
                <p:cNvPr id="21813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696" y="192"/>
                  <a:ext cx="252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5</a:t>
                  </a:r>
                </a:p>
              </p:txBody>
            </p:sp>
            <p:grpSp>
              <p:nvGrpSpPr>
                <p:cNvPr id="218135" name="Group 23"/>
                <p:cNvGrpSpPr/>
                <p:nvPr/>
              </p:nvGrpSpPr>
              <p:grpSpPr bwMode="auto">
                <a:xfrm>
                  <a:off x="288" y="0"/>
                  <a:ext cx="384" cy="144"/>
                  <a:chOff x="0" y="0"/>
                  <a:chExt cx="192" cy="96"/>
                </a:xfrm>
              </p:grpSpPr>
              <p:sp>
                <p:nvSpPr>
                  <p:cNvPr id="218136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13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18138" name="Group 26"/>
                <p:cNvGrpSpPr/>
                <p:nvPr/>
              </p:nvGrpSpPr>
              <p:grpSpPr bwMode="auto">
                <a:xfrm>
                  <a:off x="1056" y="0"/>
                  <a:ext cx="384" cy="144"/>
                  <a:chOff x="0" y="0"/>
                  <a:chExt cx="192" cy="96"/>
                </a:xfrm>
              </p:grpSpPr>
              <p:sp>
                <p:nvSpPr>
                  <p:cNvPr id="218139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0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8140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192" y="0"/>
                    <a:ext cx="0" cy="96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21814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92"/>
                  <a:ext cx="32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-4</a:t>
                  </a:r>
                </a:p>
              </p:txBody>
            </p:sp>
            <p:sp>
              <p:nvSpPr>
                <p:cNvPr id="21814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480" y="192"/>
                  <a:ext cx="32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-3</a:t>
                  </a:r>
                </a:p>
              </p:txBody>
            </p:sp>
            <p:sp>
              <p:nvSpPr>
                <p:cNvPr id="21814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864" y="192"/>
                  <a:ext cx="32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-2</a:t>
                  </a:r>
                </a:p>
              </p:txBody>
            </p:sp>
            <p:sp>
              <p:nvSpPr>
                <p:cNvPr id="21814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248" y="192"/>
                  <a:ext cx="329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b="1"/>
                    <a:t>-1</a:t>
                  </a:r>
                </a:p>
              </p:txBody>
            </p:sp>
          </p:grpSp>
        </p:grpSp>
        <p:grpSp>
          <p:nvGrpSpPr>
            <p:cNvPr id="218145" name="Group 33"/>
            <p:cNvGrpSpPr/>
            <p:nvPr/>
          </p:nvGrpSpPr>
          <p:grpSpPr bwMode="auto">
            <a:xfrm>
              <a:off x="3175" y="0"/>
              <a:ext cx="1080" cy="6675"/>
              <a:chOff x="0" y="0"/>
              <a:chExt cx="432" cy="3605"/>
            </a:xfrm>
          </p:grpSpPr>
          <p:sp>
            <p:nvSpPr>
              <p:cNvPr id="218146" name="Line 34"/>
              <p:cNvSpPr>
                <a:spLocks noChangeShapeType="1"/>
              </p:cNvSpPr>
              <p:nvPr/>
            </p:nvSpPr>
            <p:spPr bwMode="auto">
              <a:xfrm flipV="1">
                <a:off x="288" y="0"/>
                <a:ext cx="0" cy="3552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47" name="Text Box 35"/>
              <p:cNvSpPr txBox="1">
                <a:spLocks noChangeArrowheads="1"/>
              </p:cNvSpPr>
              <p:nvPr/>
            </p:nvSpPr>
            <p:spPr bwMode="auto">
              <a:xfrm>
                <a:off x="48" y="911"/>
                <a:ext cx="212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3</a:t>
                </a:r>
              </a:p>
            </p:txBody>
          </p:sp>
          <p:sp>
            <p:nvSpPr>
              <p:cNvPr id="218148" name="Text Box 36"/>
              <p:cNvSpPr txBox="1">
                <a:spLocks noChangeArrowheads="1"/>
              </p:cNvSpPr>
              <p:nvPr/>
            </p:nvSpPr>
            <p:spPr bwMode="auto">
              <a:xfrm>
                <a:off x="48" y="1584"/>
                <a:ext cx="212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1</a:t>
                </a:r>
              </a:p>
            </p:txBody>
          </p:sp>
          <p:sp>
            <p:nvSpPr>
              <p:cNvPr id="218149" name="Text Box 37"/>
              <p:cNvSpPr txBox="1">
                <a:spLocks noChangeArrowheads="1"/>
              </p:cNvSpPr>
              <p:nvPr/>
            </p:nvSpPr>
            <p:spPr bwMode="auto">
              <a:xfrm>
                <a:off x="48" y="577"/>
                <a:ext cx="212" cy="3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4</a:t>
                </a:r>
              </a:p>
            </p:txBody>
          </p:sp>
          <p:sp>
            <p:nvSpPr>
              <p:cNvPr id="218150" name="Text Box 38"/>
              <p:cNvSpPr txBox="1">
                <a:spLocks noChangeArrowheads="1"/>
              </p:cNvSpPr>
              <p:nvPr/>
            </p:nvSpPr>
            <p:spPr bwMode="auto">
              <a:xfrm>
                <a:off x="48" y="1200"/>
                <a:ext cx="212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2</a:t>
                </a:r>
              </a:p>
            </p:txBody>
          </p:sp>
          <p:sp>
            <p:nvSpPr>
              <p:cNvPr id="218151" name="Text Box 39"/>
              <p:cNvSpPr txBox="1">
                <a:spLocks noChangeArrowheads="1"/>
              </p:cNvSpPr>
              <p:nvPr/>
            </p:nvSpPr>
            <p:spPr bwMode="auto">
              <a:xfrm>
                <a:off x="48" y="239"/>
                <a:ext cx="212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5</a:t>
                </a:r>
              </a:p>
            </p:txBody>
          </p:sp>
          <p:grpSp>
            <p:nvGrpSpPr>
              <p:cNvPr id="218152" name="Group 40"/>
              <p:cNvGrpSpPr/>
              <p:nvPr/>
            </p:nvGrpSpPr>
            <p:grpSpPr bwMode="auto">
              <a:xfrm rot="-5362763">
                <a:off x="192" y="456"/>
                <a:ext cx="312" cy="168"/>
                <a:chOff x="0" y="0"/>
                <a:chExt cx="192" cy="96"/>
              </a:xfrm>
            </p:grpSpPr>
            <p:sp>
              <p:nvSpPr>
                <p:cNvPr id="218153" name="Line 41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8154" name="Line 42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8155" name="Group 43"/>
              <p:cNvGrpSpPr/>
              <p:nvPr/>
            </p:nvGrpSpPr>
            <p:grpSpPr bwMode="auto">
              <a:xfrm rot="-5362763">
                <a:off x="192" y="1128"/>
                <a:ext cx="312" cy="168"/>
                <a:chOff x="0" y="0"/>
                <a:chExt cx="192" cy="96"/>
              </a:xfrm>
            </p:grpSpPr>
            <p:sp>
              <p:nvSpPr>
                <p:cNvPr id="218156" name="Line 4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8157" name="Line 45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8158" name="Group 46"/>
              <p:cNvGrpSpPr/>
              <p:nvPr/>
            </p:nvGrpSpPr>
            <p:grpSpPr bwMode="auto">
              <a:xfrm rot="-5362763">
                <a:off x="192" y="1776"/>
                <a:ext cx="312" cy="168"/>
                <a:chOff x="0" y="0"/>
                <a:chExt cx="192" cy="96"/>
              </a:xfrm>
            </p:grpSpPr>
            <p:sp>
              <p:nvSpPr>
                <p:cNvPr id="218159" name="Line 4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8160" name="Line 4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18161" name="Text Box 49"/>
              <p:cNvSpPr txBox="1">
                <a:spLocks noChangeArrowheads="1"/>
              </p:cNvSpPr>
              <p:nvPr/>
            </p:nvSpPr>
            <p:spPr bwMode="auto">
              <a:xfrm>
                <a:off x="0" y="2544"/>
                <a:ext cx="27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-2</a:t>
                </a:r>
              </a:p>
            </p:txBody>
          </p:sp>
          <p:sp>
            <p:nvSpPr>
              <p:cNvPr id="218162" name="Text Box 50"/>
              <p:cNvSpPr txBox="1">
                <a:spLocks noChangeArrowheads="1"/>
              </p:cNvSpPr>
              <p:nvPr/>
            </p:nvSpPr>
            <p:spPr bwMode="auto">
              <a:xfrm>
                <a:off x="0" y="3216"/>
                <a:ext cx="27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-4</a:t>
                </a:r>
              </a:p>
            </p:txBody>
          </p:sp>
          <p:sp>
            <p:nvSpPr>
              <p:cNvPr id="218163" name="Text Box 51"/>
              <p:cNvSpPr txBox="1">
                <a:spLocks noChangeArrowheads="1"/>
              </p:cNvSpPr>
              <p:nvPr/>
            </p:nvSpPr>
            <p:spPr bwMode="auto">
              <a:xfrm>
                <a:off x="0" y="2207"/>
                <a:ext cx="27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-1</a:t>
                </a:r>
              </a:p>
            </p:txBody>
          </p:sp>
          <p:sp>
            <p:nvSpPr>
              <p:cNvPr id="218164" name="Text Box 52"/>
              <p:cNvSpPr txBox="1">
                <a:spLocks noChangeArrowheads="1"/>
              </p:cNvSpPr>
              <p:nvPr/>
            </p:nvSpPr>
            <p:spPr bwMode="auto">
              <a:xfrm>
                <a:off x="0" y="2832"/>
                <a:ext cx="276" cy="3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zh-CN" b="1"/>
                  <a:t>-3</a:t>
                </a:r>
              </a:p>
            </p:txBody>
          </p:sp>
          <p:grpSp>
            <p:nvGrpSpPr>
              <p:cNvPr id="218165" name="Group 53"/>
              <p:cNvGrpSpPr/>
              <p:nvPr/>
            </p:nvGrpSpPr>
            <p:grpSpPr bwMode="auto">
              <a:xfrm rot="-5362763">
                <a:off x="192" y="2424"/>
                <a:ext cx="312" cy="168"/>
                <a:chOff x="0" y="0"/>
                <a:chExt cx="192" cy="96"/>
              </a:xfrm>
            </p:grpSpPr>
            <p:sp>
              <p:nvSpPr>
                <p:cNvPr id="218166" name="Line 54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8167" name="Line 55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218168" name="Group 56"/>
              <p:cNvGrpSpPr/>
              <p:nvPr/>
            </p:nvGrpSpPr>
            <p:grpSpPr bwMode="auto">
              <a:xfrm rot="-5362763">
                <a:off x="192" y="3096"/>
                <a:ext cx="312" cy="168"/>
                <a:chOff x="0" y="0"/>
                <a:chExt cx="192" cy="96"/>
              </a:xfrm>
            </p:grpSpPr>
            <p:sp>
              <p:nvSpPr>
                <p:cNvPr id="218169" name="Line 57"/>
                <p:cNvSpPr>
                  <a:spLocks noChangeShapeType="1"/>
                </p:cNvSpPr>
                <p:nvPr/>
              </p:nvSpPr>
              <p:spPr bwMode="auto">
                <a:xfrm>
                  <a:off x="0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18170" name="Line 58"/>
                <p:cNvSpPr>
                  <a:spLocks noChangeShapeType="1"/>
                </p:cNvSpPr>
                <p:nvPr/>
              </p:nvSpPr>
              <p:spPr bwMode="auto">
                <a:xfrm>
                  <a:off x="192" y="0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grpSp>
          <p:nvGrpSpPr>
            <p:cNvPr id="218171" name="Group 59"/>
            <p:cNvGrpSpPr/>
            <p:nvPr/>
          </p:nvGrpSpPr>
          <p:grpSpPr bwMode="auto">
            <a:xfrm>
              <a:off x="2948" y="3742"/>
              <a:ext cx="3402" cy="2494"/>
              <a:chOff x="0" y="0"/>
              <a:chExt cx="3402" cy="2494"/>
            </a:xfrm>
          </p:grpSpPr>
          <p:sp>
            <p:nvSpPr>
              <p:cNvPr id="218172" name="Line 60"/>
              <p:cNvSpPr>
                <a:spLocks noChangeShapeType="1"/>
              </p:cNvSpPr>
              <p:nvPr/>
            </p:nvSpPr>
            <p:spPr bwMode="auto">
              <a:xfrm>
                <a:off x="0" y="0"/>
                <a:ext cx="3402" cy="2495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73" name="Line 61"/>
              <p:cNvSpPr>
                <a:spLocks noChangeShapeType="1"/>
              </p:cNvSpPr>
              <p:nvPr/>
            </p:nvSpPr>
            <p:spPr bwMode="auto">
              <a:xfrm>
                <a:off x="2607" y="0"/>
                <a:ext cx="795" cy="2495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8174" name="Line 62"/>
              <p:cNvSpPr>
                <a:spLocks noChangeShapeType="1"/>
              </p:cNvSpPr>
              <p:nvPr/>
            </p:nvSpPr>
            <p:spPr bwMode="auto">
              <a:xfrm>
                <a:off x="112" y="0"/>
                <a:ext cx="2495" cy="0"/>
              </a:xfrm>
              <a:prstGeom prst="line">
                <a:avLst/>
              </a:prstGeom>
              <a:noFill/>
              <a:ln w="57150">
                <a:solidFill>
                  <a:srgbClr val="8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18175" name="Text Box 63"/>
            <p:cNvSpPr txBox="1">
              <a:spLocks noChangeArrowheads="1"/>
            </p:cNvSpPr>
            <p:nvPr/>
          </p:nvSpPr>
          <p:spPr bwMode="auto">
            <a:xfrm>
              <a:off x="2153" y="2495"/>
              <a:ext cx="1247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zh-CN" sz="4000" b="1">
                  <a:latin typeface="宋体" panose="02010600030101010101" pitchFamily="2" charset="-122"/>
                </a:rPr>
                <a:t>A</a:t>
              </a:r>
            </a:p>
          </p:txBody>
        </p:sp>
        <p:sp>
          <p:nvSpPr>
            <p:cNvPr id="218176" name="Text Box 64"/>
            <p:cNvSpPr txBox="1">
              <a:spLocks noChangeArrowheads="1"/>
            </p:cNvSpPr>
            <p:nvPr/>
          </p:nvSpPr>
          <p:spPr bwMode="auto">
            <a:xfrm>
              <a:off x="4763" y="6237"/>
              <a:ext cx="5102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zh-CN" sz="4000" b="1">
                  <a:latin typeface="宋体" panose="02010600030101010101" pitchFamily="2" charset="-122"/>
                </a:rPr>
                <a:t>C</a:t>
              </a:r>
              <a:endParaRPr kumimoji="0" lang="en-US" altLang="zh-CN" sz="2800" b="1">
                <a:latin typeface="宋体" panose="02010600030101010101" pitchFamily="2" charset="-122"/>
              </a:endParaRPr>
            </a:p>
          </p:txBody>
        </p:sp>
        <p:sp>
          <p:nvSpPr>
            <p:cNvPr id="218177" name="Text Box 65"/>
            <p:cNvSpPr txBox="1">
              <a:spLocks noChangeArrowheads="1"/>
            </p:cNvSpPr>
            <p:nvPr/>
          </p:nvSpPr>
          <p:spPr bwMode="auto">
            <a:xfrm>
              <a:off x="4423" y="2267"/>
              <a:ext cx="1815" cy="11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2667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kumimoji="0" lang="en-US" altLang="zh-CN" sz="4000" b="1">
                  <a:latin typeface="宋体" panose="02010600030101010101" pitchFamily="2" charset="-122"/>
                </a:rPr>
                <a:t>B</a:t>
              </a:r>
            </a:p>
          </p:txBody>
        </p:sp>
      </p:grpSp>
      <p:sp>
        <p:nvSpPr>
          <p:cNvPr id="218178" name="Text Box 66"/>
          <p:cNvSpPr txBox="1">
            <a:spLocks noChangeArrowheads="1"/>
          </p:cNvSpPr>
          <p:nvPr/>
        </p:nvSpPr>
        <p:spPr bwMode="auto">
          <a:xfrm>
            <a:off x="4859338" y="3357563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667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CN" sz="3600" b="1">
                <a:latin typeface="宋体" panose="02010600030101010101" pitchFamily="2" charset="-122"/>
              </a:rPr>
              <a:t>D</a:t>
            </a:r>
          </a:p>
        </p:txBody>
      </p:sp>
      <p:sp>
        <p:nvSpPr>
          <p:cNvPr id="218179" name="Text Box 67"/>
          <p:cNvSpPr txBox="1">
            <a:spLocks noChangeArrowheads="1"/>
          </p:cNvSpPr>
          <p:nvPr/>
        </p:nvSpPr>
        <p:spPr bwMode="auto">
          <a:xfrm>
            <a:off x="4932363" y="4076700"/>
            <a:ext cx="64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2667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0" lang="en-US" altLang="zh-CN" sz="1800">
                <a:latin typeface="宋体" panose="02010600030101010101" pitchFamily="2" charset="-122"/>
              </a:rPr>
              <a:t>∟</a:t>
            </a:r>
          </a:p>
        </p:txBody>
      </p:sp>
      <p:sp>
        <p:nvSpPr>
          <p:cNvPr id="218180" name="Line 68"/>
          <p:cNvSpPr>
            <a:spLocks noChangeShapeType="1"/>
          </p:cNvSpPr>
          <p:nvPr/>
        </p:nvSpPr>
        <p:spPr bwMode="auto">
          <a:xfrm>
            <a:off x="3924300" y="5661025"/>
            <a:ext cx="1584325" cy="73025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8181" name="Text Box 69"/>
          <p:cNvSpPr txBox="1">
            <a:spLocks noChangeArrowheads="1"/>
          </p:cNvSpPr>
          <p:nvPr/>
        </p:nvSpPr>
        <p:spPr bwMode="auto">
          <a:xfrm>
            <a:off x="6156325" y="5805488"/>
            <a:ext cx="2220913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3600" b="1"/>
              <a:t>（</a:t>
            </a:r>
            <a:r>
              <a:rPr lang="en-US" altLang="zh-CN" sz="3600" b="1"/>
              <a:t>3</a:t>
            </a:r>
            <a:r>
              <a:rPr lang="zh-CN" altLang="en-US" sz="3600" b="1"/>
              <a:t>，</a:t>
            </a:r>
            <a:r>
              <a:rPr lang="en-US" altLang="zh-CN" sz="3600" b="1"/>
              <a:t>-4</a:t>
            </a:r>
            <a:r>
              <a:rPr lang="zh-CN" altLang="en-US" sz="3600" b="1"/>
              <a:t>）</a:t>
            </a:r>
          </a:p>
        </p:txBody>
      </p:sp>
      <p:sp>
        <p:nvSpPr>
          <p:cNvPr id="218182" name="Text Box 70"/>
          <p:cNvSpPr txBox="1">
            <a:spLocks noChangeArrowheads="1"/>
          </p:cNvSpPr>
          <p:nvPr/>
        </p:nvSpPr>
        <p:spPr bwMode="auto">
          <a:xfrm>
            <a:off x="2555875" y="2924175"/>
            <a:ext cx="12763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3600"/>
              <a:t>(-1,0)</a:t>
            </a:r>
          </a:p>
        </p:txBody>
      </p:sp>
      <p:sp>
        <p:nvSpPr>
          <p:cNvPr id="218183" name="Text Box 71"/>
          <p:cNvSpPr txBox="1">
            <a:spLocks noChangeArrowheads="1"/>
          </p:cNvSpPr>
          <p:nvPr/>
        </p:nvSpPr>
        <p:spPr bwMode="auto">
          <a:xfrm>
            <a:off x="4356100" y="2781300"/>
            <a:ext cx="1123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3600"/>
              <a:t>(2,0)</a:t>
            </a:r>
          </a:p>
        </p:txBody>
      </p:sp>
      <p:sp>
        <p:nvSpPr>
          <p:cNvPr id="218184" name="Text Box 72"/>
          <p:cNvSpPr txBox="1">
            <a:spLocks noChangeArrowheads="1"/>
          </p:cNvSpPr>
          <p:nvPr/>
        </p:nvSpPr>
        <p:spPr bwMode="auto">
          <a:xfrm flipH="1" flipV="1">
            <a:off x="3779838" y="5373688"/>
            <a:ext cx="503237" cy="3667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en-US" altLang="zh-CN"/>
              <a:t>∟</a:t>
            </a:r>
          </a:p>
        </p:txBody>
      </p:sp>
      <p:sp>
        <p:nvSpPr>
          <p:cNvPr id="218185" name="Text Box 73"/>
          <p:cNvSpPr txBox="1">
            <a:spLocks noChangeArrowheads="1"/>
          </p:cNvSpPr>
          <p:nvPr/>
        </p:nvSpPr>
        <p:spPr bwMode="auto">
          <a:xfrm>
            <a:off x="3492500" y="5589588"/>
            <a:ext cx="488950" cy="6413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3600"/>
              <a:t>E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8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8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8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8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animBg="1"/>
      <p:bldP spid="218178" grpId="0"/>
      <p:bldP spid="218179" grpId="0"/>
      <p:bldP spid="218180" grpId="0" animBg="1"/>
      <p:bldP spid="218181" grpId="0"/>
      <p:bldP spid="218182" grpId="0"/>
      <p:bldP spid="218183" grpId="0"/>
      <p:bldP spid="218184" grpId="0"/>
      <p:bldP spid="2181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834" name="Group 2"/>
          <p:cNvGrpSpPr/>
          <p:nvPr/>
        </p:nvGrpSpPr>
        <p:grpSpPr bwMode="auto">
          <a:xfrm>
            <a:off x="395288" y="260350"/>
            <a:ext cx="4103687" cy="830263"/>
            <a:chOff x="96" y="2467"/>
            <a:chExt cx="1392" cy="557"/>
          </a:xfrm>
        </p:grpSpPr>
        <p:sp>
          <p:nvSpPr>
            <p:cNvPr id="248835" name="Rectangle 3"/>
            <p:cNvSpPr>
              <a:spLocks noChangeArrowheads="1"/>
            </p:cNvSpPr>
            <p:nvPr/>
          </p:nvSpPr>
          <p:spPr bwMode="auto">
            <a:xfrm>
              <a:off x="96" y="2784"/>
              <a:ext cx="1296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8ED0F4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8836" name="Text Box 4"/>
            <p:cNvSpPr txBox="1">
              <a:spLocks noChangeArrowheads="1"/>
            </p:cNvSpPr>
            <p:nvPr/>
          </p:nvSpPr>
          <p:spPr bwMode="auto">
            <a:xfrm>
              <a:off x="528" y="2467"/>
              <a:ext cx="960" cy="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4800" b="1">
                  <a:solidFill>
                    <a:srgbClr val="336699"/>
                  </a:solidFill>
                  <a:latin typeface="Times New Roman" panose="02020603050405020304" pitchFamily="18" charset="0"/>
                  <a:ea typeface="黑体" panose="02010609060101010101" charset="-122"/>
                  <a:sym typeface="Marlett" pitchFamily="2" charset="2"/>
                </a:rPr>
                <a:t>课堂小结</a:t>
              </a:r>
            </a:p>
          </p:txBody>
        </p:sp>
        <p:sp>
          <p:nvSpPr>
            <p:cNvPr id="248837" name="Freeform 5"/>
            <p:cNvSpPr/>
            <p:nvPr/>
          </p:nvSpPr>
          <p:spPr bwMode="auto">
            <a:xfrm>
              <a:off x="144" y="2736"/>
              <a:ext cx="384" cy="192"/>
            </a:xfrm>
            <a:custGeom>
              <a:avLst/>
              <a:gdLst>
                <a:gd name="T0" fmla="*/ 0 w 384"/>
                <a:gd name="T1" fmla="*/ 0 h 240"/>
                <a:gd name="T2" fmla="*/ 384 w 384"/>
                <a:gd name="T3" fmla="*/ 0 h 240"/>
                <a:gd name="T4" fmla="*/ 192 w 384"/>
                <a:gd name="T5" fmla="*/ 240 h 240"/>
                <a:gd name="T6" fmla="*/ 0 w 384"/>
                <a:gd name="T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4" h="240">
                  <a:moveTo>
                    <a:pt x="0" y="0"/>
                  </a:moveTo>
                  <a:lnTo>
                    <a:pt x="384" y="0"/>
                  </a:lnTo>
                  <a:lnTo>
                    <a:pt x="192" y="24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777777"/>
                </a:gs>
                <a:gs pos="50000">
                  <a:srgbClr val="FFFFFF"/>
                </a:gs>
                <a:gs pos="100000">
                  <a:srgbClr val="777777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prstDash val="solid"/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8838" name="Freeform 6"/>
            <p:cNvSpPr/>
            <p:nvPr/>
          </p:nvSpPr>
          <p:spPr bwMode="auto">
            <a:xfrm>
              <a:off x="288" y="2891"/>
              <a:ext cx="96" cy="96"/>
            </a:xfrm>
            <a:custGeom>
              <a:avLst/>
              <a:gdLst>
                <a:gd name="T0" fmla="*/ 0 w 96"/>
                <a:gd name="T1" fmla="*/ 0 h 96"/>
                <a:gd name="T2" fmla="*/ 96 w 96"/>
                <a:gd name="T3" fmla="*/ 0 h 96"/>
                <a:gd name="T4" fmla="*/ 48 w 96"/>
                <a:gd name="T5" fmla="*/ 96 h 96"/>
                <a:gd name="T6" fmla="*/ 0 w 96"/>
                <a:gd name="T7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6" h="96">
                  <a:moveTo>
                    <a:pt x="0" y="0"/>
                  </a:moveTo>
                  <a:lnTo>
                    <a:pt x="96" y="0"/>
                  </a:lnTo>
                  <a:lnTo>
                    <a:pt x="48" y="96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rgbClr val="969696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solidFill>
                <a:srgbClr val="000000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8839" name="Freeform 7"/>
            <p:cNvSpPr/>
            <p:nvPr/>
          </p:nvSpPr>
          <p:spPr bwMode="auto">
            <a:xfrm>
              <a:off x="144" y="2544"/>
              <a:ext cx="384" cy="240"/>
            </a:xfrm>
            <a:custGeom>
              <a:avLst/>
              <a:gdLst>
                <a:gd name="T0" fmla="*/ 0 w 336"/>
                <a:gd name="T1" fmla="*/ 0 h 240"/>
                <a:gd name="T2" fmla="*/ 336 w 336"/>
                <a:gd name="T3" fmla="*/ 0 h 240"/>
                <a:gd name="T4" fmla="*/ 336 w 336"/>
                <a:gd name="T5" fmla="*/ 192 h 240"/>
                <a:gd name="T6" fmla="*/ 192 w 336"/>
                <a:gd name="T7" fmla="*/ 240 h 240"/>
                <a:gd name="T8" fmla="*/ 96 w 336"/>
                <a:gd name="T9" fmla="*/ 240 h 240"/>
                <a:gd name="T10" fmla="*/ 0 w 336"/>
                <a:gd name="T11" fmla="*/ 192 h 240"/>
                <a:gd name="T12" fmla="*/ 0 w 336"/>
                <a:gd name="T13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6" h="240">
                  <a:moveTo>
                    <a:pt x="0" y="0"/>
                  </a:moveTo>
                  <a:lnTo>
                    <a:pt x="336" y="0"/>
                  </a:lnTo>
                  <a:lnTo>
                    <a:pt x="336" y="192"/>
                  </a:lnTo>
                  <a:lnTo>
                    <a:pt x="192" y="240"/>
                  </a:lnTo>
                  <a:lnTo>
                    <a:pt x="96" y="240"/>
                  </a:lnTo>
                  <a:lnTo>
                    <a:pt x="0" y="192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rgbClr val="FF9933"/>
                </a:gs>
                <a:gs pos="50000">
                  <a:srgbClr val="FFFF99"/>
                </a:gs>
                <a:gs pos="100000">
                  <a:srgbClr val="FF9933"/>
                </a:gs>
              </a:gsLst>
              <a:lin ang="0" scaled="1"/>
            </a:gradFill>
            <a:ln w="9525" cap="flat" cmpd="sng">
              <a:solidFill>
                <a:srgbClr val="FF9933"/>
              </a:solidFill>
              <a:prstDash val="solid"/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  <p:sp>
          <p:nvSpPr>
            <p:cNvPr id="248840" name="Oval 8"/>
            <p:cNvSpPr>
              <a:spLocks noChangeArrowheads="1"/>
            </p:cNvSpPr>
            <p:nvPr/>
          </p:nvSpPr>
          <p:spPr bwMode="auto">
            <a:xfrm>
              <a:off x="144" y="2496"/>
              <a:ext cx="383" cy="9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9933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48841" name="Oval 9"/>
            <p:cNvSpPr>
              <a:spLocks noChangeArrowheads="1"/>
            </p:cNvSpPr>
            <p:nvPr/>
          </p:nvSpPr>
          <p:spPr bwMode="auto">
            <a:xfrm>
              <a:off x="288" y="2496"/>
              <a:ext cx="96" cy="4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sp>
        <p:nvSpPr>
          <p:cNvPr id="248844" name="WordArt 12"/>
          <p:cNvSpPr>
            <a:spLocks noChangeArrowheads="1" noChangeShapeType="1" noTextEdit="1"/>
          </p:cNvSpPr>
          <p:nvPr/>
        </p:nvSpPr>
        <p:spPr bwMode="auto">
          <a:xfrm>
            <a:off x="2519363" y="1052513"/>
            <a:ext cx="3086100" cy="1189038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zh-CN" altLang="en-US" sz="8000" kern="10">
                <a:ln w="15875">
                  <a:solidFill>
                    <a:srgbClr val="FFFF00"/>
                  </a:solidFill>
                  <a:round/>
                </a:ln>
                <a:solidFill>
                  <a:srgbClr val="0033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丰收园</a:t>
            </a: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1835150" y="2420938"/>
            <a:ext cx="57594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rgbClr val="000048"/>
                </a:solidFill>
                <a:latin typeface="Verdana" panose="020B0604030504040204" pitchFamily="34" charset="0"/>
                <a:ea typeface="隶书" panose="02010509060101010101" charset="-122"/>
              </a:rPr>
              <a:t>通过本堂课的学习</a:t>
            </a: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1439863" y="3284538"/>
            <a:ext cx="5580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 </a:t>
            </a:r>
            <a:r>
              <a:rPr kumimoji="1" lang="zh-CN" altLang="en-US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我学会了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</a:t>
            </a:r>
            <a:r>
              <a:rPr kumimoji="1" lang="en-US" altLang="zh-CN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</a:t>
            </a:r>
            <a:endParaRPr kumimoji="1" lang="en-US" altLang="zh-CN" sz="4000" b="1">
              <a:solidFill>
                <a:srgbClr val="000048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48847" name="Rectangle 15"/>
          <p:cNvSpPr>
            <a:spLocks noChangeArrowheads="1"/>
          </p:cNvSpPr>
          <p:nvPr/>
        </p:nvSpPr>
        <p:spPr bwMode="auto">
          <a:xfrm>
            <a:off x="2843213" y="5013325"/>
            <a:ext cx="5616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 dirty="0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</a:t>
            </a:r>
            <a:r>
              <a:rPr kumimoji="1" lang="zh-CN" altLang="en-US" sz="4000" b="1" dirty="0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我感到困惑的是</a:t>
            </a:r>
            <a:r>
              <a:rPr kumimoji="1" lang="en-US" altLang="zh-CN" sz="4000" b="1" dirty="0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</a:t>
            </a:r>
            <a:r>
              <a:rPr kumimoji="1" lang="en-US" altLang="zh-CN" sz="4000" b="1" dirty="0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</a:t>
            </a:r>
            <a:r>
              <a:rPr kumimoji="1" lang="en-US" altLang="zh-CN" sz="4000" b="1" dirty="0" smtClean="0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 </a:t>
            </a:r>
            <a:endParaRPr kumimoji="1" lang="en-US" altLang="zh-CN" sz="4000" b="1" dirty="0">
              <a:solidFill>
                <a:srgbClr val="000048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sp>
        <p:nvSpPr>
          <p:cNvPr id="248848" name="Rectangle 16"/>
          <p:cNvSpPr>
            <a:spLocks noChangeArrowheads="1"/>
          </p:cNvSpPr>
          <p:nvPr/>
        </p:nvSpPr>
        <p:spPr bwMode="auto">
          <a:xfrm>
            <a:off x="1979613" y="4076700"/>
            <a:ext cx="6769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 </a:t>
            </a:r>
            <a:r>
              <a:rPr kumimoji="1" lang="zh-CN" altLang="en-US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我体会到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</a:t>
            </a:r>
            <a:r>
              <a:rPr kumimoji="1" lang="en-US" altLang="zh-CN" sz="4000" b="1">
                <a:solidFill>
                  <a:srgbClr val="000048"/>
                </a:solidFill>
                <a:latin typeface="隶书" panose="02010509060101010101" charset="-122"/>
                <a:ea typeface="隶书" panose="02010509060101010101" charset="-122"/>
              </a:rPr>
              <a:t> </a:t>
            </a:r>
            <a:r>
              <a:rPr kumimoji="1" lang="en-US" altLang="zh-CN" sz="4000" b="1">
                <a:solidFill>
                  <a:srgbClr val="000048"/>
                </a:solidFill>
                <a:latin typeface="Times New Roman" panose="02020603050405020304"/>
                <a:ea typeface="隶书" panose="02010509060101010101" charset="-122"/>
              </a:rPr>
              <a:t>…</a:t>
            </a:r>
            <a:endParaRPr kumimoji="1" lang="en-US" altLang="zh-CN" sz="4000" b="1">
              <a:solidFill>
                <a:srgbClr val="000048"/>
              </a:solidFill>
              <a:latin typeface="隶书" panose="02010509060101010101" charset="-122"/>
              <a:ea typeface="隶书" panose="02010509060101010101" charset="-122"/>
            </a:endParaRPr>
          </a:p>
        </p:txBody>
      </p:sp>
      <p:pic>
        <p:nvPicPr>
          <p:cNvPr id="248849" name="Picture 17" descr="a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141663"/>
            <a:ext cx="115252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850" name="Picture 18" descr="a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4076700"/>
            <a:ext cx="1223962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851" name="Picture 19" descr="a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5011738"/>
            <a:ext cx="1223963" cy="122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ext Box 2"/>
          <p:cNvSpPr txBox="1">
            <a:spLocks noChangeArrowheads="1"/>
          </p:cNvSpPr>
          <p:nvPr/>
        </p:nvSpPr>
        <p:spPr bwMode="auto">
          <a:xfrm>
            <a:off x="0" y="1219200"/>
            <a:ext cx="8926513" cy="524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3600" b="1" dirty="0">
                <a:solidFill>
                  <a:srgbClr val="17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      </a:t>
            </a:r>
            <a:r>
              <a:rPr kumimoji="1" lang="zh-CN" altLang="en-US" sz="3600" b="1" dirty="0">
                <a:solidFill>
                  <a:srgbClr val="17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本节课我们学习了平面直角坐标系。学习本节我们要掌握以下三方面的知识内容：</a:t>
            </a:r>
          </a:p>
          <a:p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、能够正确画出直角坐标系。</a:t>
            </a:r>
          </a:p>
          <a:p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、能在直角坐标系中，根据坐标找出点，由点求出坐标。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坐标平面内的点和有序实数对是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隶书" panose="02010509060101010101" charset="-122"/>
              </a:rPr>
              <a:t>一一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对应的。</a:t>
            </a:r>
          </a:p>
          <a:p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、掌握象限点、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轴及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轴上点的坐标的特征：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第一象限：（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＋，＋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）第二象限：（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－，＋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第三象限：（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－，－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）第四象限：（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＋，－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轴上的点的纵坐标为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，表示为（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  <a:p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轴上的点的横坐标为</a:t>
            </a:r>
            <a:r>
              <a:rPr kumimoji="1" lang="en-US" altLang="zh-CN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，表示为（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y</a:t>
            </a:r>
            <a:r>
              <a:rPr kumimoji="1" lang="zh-CN" alt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2667000" y="166688"/>
            <a:ext cx="3232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5400" b="1" dirty="0">
                <a:solidFill>
                  <a:srgbClr val="000000"/>
                </a:solidFill>
                <a:latin typeface="Times New Roman" panose="02020603050405020304" pitchFamily="18" charset="0"/>
                <a:ea typeface="方正舒体" panose="02010601030101010101" pitchFamily="2" charset="-122"/>
              </a:rPr>
              <a:t>本节小结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301875" y="1700213"/>
            <a:ext cx="611188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charset="-122"/>
              </a:rPr>
              <a:t>汶河路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335213" y="3568700"/>
            <a:ext cx="611187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CC"/>
                </a:solidFill>
                <a:latin typeface="Times New Roman" panose="02020603050405020304" pitchFamily="18" charset="0"/>
                <a:ea typeface="黑体" panose="02010609060101010101" charset="-122"/>
              </a:rPr>
              <a:t>汶河路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492500" y="4581525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latin typeface="Times New Roman" panose="02020603050405020304" pitchFamily="18" charset="0"/>
                <a:ea typeface="黑体" panose="02010609060101010101" charset="-122"/>
              </a:rPr>
              <a:t>音乐喷泉</a:t>
            </a:r>
          </a:p>
        </p:txBody>
      </p:sp>
      <p:sp>
        <p:nvSpPr>
          <p:cNvPr id="3099" name="Oval 27"/>
          <p:cNvSpPr>
            <a:spLocks noChangeArrowheads="1"/>
          </p:cNvSpPr>
          <p:nvPr/>
        </p:nvSpPr>
        <p:spPr bwMode="auto">
          <a:xfrm>
            <a:off x="3492500" y="4437063"/>
            <a:ext cx="71438" cy="71437"/>
          </a:xfrm>
          <a:prstGeom prst="ellipse">
            <a:avLst/>
          </a:prstGeom>
          <a:solidFill>
            <a:srgbClr val="000048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00" name="Line 28"/>
          <p:cNvSpPr>
            <a:spLocks noChangeShapeType="1"/>
          </p:cNvSpPr>
          <p:nvPr/>
        </p:nvSpPr>
        <p:spPr bwMode="auto">
          <a:xfrm>
            <a:off x="2339975" y="1700213"/>
            <a:ext cx="0" cy="143986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2339975" y="3644900"/>
            <a:ext cx="0" cy="14398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2" name="Line 30"/>
          <p:cNvSpPr>
            <a:spLocks noChangeShapeType="1"/>
          </p:cNvSpPr>
          <p:nvPr/>
        </p:nvSpPr>
        <p:spPr bwMode="auto">
          <a:xfrm>
            <a:off x="2843213" y="1700213"/>
            <a:ext cx="0" cy="143986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3" name="Line 31"/>
          <p:cNvSpPr>
            <a:spLocks noChangeShapeType="1"/>
          </p:cNvSpPr>
          <p:nvPr/>
        </p:nvSpPr>
        <p:spPr bwMode="auto">
          <a:xfrm>
            <a:off x="2843213" y="3644900"/>
            <a:ext cx="0" cy="14398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4" name="Line 32"/>
          <p:cNvSpPr>
            <a:spLocks noChangeShapeType="1"/>
          </p:cNvSpPr>
          <p:nvPr/>
        </p:nvSpPr>
        <p:spPr bwMode="auto">
          <a:xfrm>
            <a:off x="900113" y="3141663"/>
            <a:ext cx="14398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5" name="Line 33"/>
          <p:cNvSpPr>
            <a:spLocks noChangeShapeType="1"/>
          </p:cNvSpPr>
          <p:nvPr/>
        </p:nvSpPr>
        <p:spPr bwMode="auto">
          <a:xfrm>
            <a:off x="2843213" y="3141663"/>
            <a:ext cx="14398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6" name="Line 34"/>
          <p:cNvSpPr>
            <a:spLocks noChangeShapeType="1"/>
          </p:cNvSpPr>
          <p:nvPr/>
        </p:nvSpPr>
        <p:spPr bwMode="auto">
          <a:xfrm>
            <a:off x="900113" y="3644900"/>
            <a:ext cx="14398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7" name="Line 35"/>
          <p:cNvSpPr>
            <a:spLocks noChangeShapeType="1"/>
          </p:cNvSpPr>
          <p:nvPr/>
        </p:nvSpPr>
        <p:spPr bwMode="auto">
          <a:xfrm>
            <a:off x="2843213" y="3644900"/>
            <a:ext cx="1439862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874713" y="309403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文昌路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795588" y="3094038"/>
            <a:ext cx="1441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charset="-122"/>
              </a:rPr>
              <a:t>文昌路</a:t>
            </a:r>
          </a:p>
        </p:txBody>
      </p:sp>
      <p:sp>
        <p:nvSpPr>
          <p:cNvPr id="3110" name="Oval 38"/>
          <p:cNvSpPr>
            <a:spLocks noChangeArrowheads="1"/>
          </p:cNvSpPr>
          <p:nvPr/>
        </p:nvSpPr>
        <p:spPr bwMode="auto">
          <a:xfrm>
            <a:off x="2124075" y="3644900"/>
            <a:ext cx="217488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611188" y="3933825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charset="-122"/>
              </a:rPr>
              <a:t>国际金鹰</a:t>
            </a:r>
          </a:p>
        </p:txBody>
      </p:sp>
      <p:sp>
        <p:nvSpPr>
          <p:cNvPr id="3112" name="Text Box 40"/>
          <p:cNvSpPr txBox="1">
            <a:spLocks noChangeArrowheads="1"/>
          </p:cNvSpPr>
          <p:nvPr/>
        </p:nvSpPr>
        <p:spPr bwMode="auto">
          <a:xfrm>
            <a:off x="2916238" y="2420938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charset="-122"/>
              </a:rPr>
              <a:t>万家福</a:t>
            </a:r>
          </a:p>
        </p:txBody>
      </p:sp>
      <p:sp>
        <p:nvSpPr>
          <p:cNvPr id="3113" name="Oval 41"/>
          <p:cNvSpPr>
            <a:spLocks noChangeArrowheads="1"/>
          </p:cNvSpPr>
          <p:nvPr/>
        </p:nvSpPr>
        <p:spPr bwMode="auto">
          <a:xfrm>
            <a:off x="2843213" y="2903538"/>
            <a:ext cx="217487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 flipH="1">
            <a:off x="1187450" y="4462463"/>
            <a:ext cx="3455988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3116" name="Freeform 44"/>
          <p:cNvSpPr/>
          <p:nvPr/>
        </p:nvSpPr>
        <p:spPr bwMode="auto">
          <a:xfrm flipH="1">
            <a:off x="3467100" y="2205038"/>
            <a:ext cx="69850" cy="3168650"/>
          </a:xfrm>
          <a:custGeom>
            <a:avLst/>
            <a:gdLst>
              <a:gd name="T0" fmla="*/ 0 w 1"/>
              <a:gd name="T1" fmla="*/ 0 h 468"/>
              <a:gd name="T2" fmla="*/ 0 w 1"/>
              <a:gd name="T3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68">
                <a:moveTo>
                  <a:pt x="0" y="0"/>
                </a:moveTo>
                <a:lnTo>
                  <a:pt x="0" y="468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4284" name="Group 188"/>
          <p:cNvGrpSpPr/>
          <p:nvPr/>
        </p:nvGrpSpPr>
        <p:grpSpPr bwMode="auto">
          <a:xfrm>
            <a:off x="4246563" y="476250"/>
            <a:ext cx="4897437" cy="6215063"/>
            <a:chOff x="2675" y="300"/>
            <a:chExt cx="3085" cy="3915"/>
          </a:xfrm>
        </p:grpSpPr>
        <p:grpSp>
          <p:nvGrpSpPr>
            <p:cNvPr id="4281" name="Group 185"/>
            <p:cNvGrpSpPr/>
            <p:nvPr/>
          </p:nvGrpSpPr>
          <p:grpSpPr bwMode="auto">
            <a:xfrm>
              <a:off x="2675" y="300"/>
              <a:ext cx="3085" cy="3915"/>
              <a:chOff x="2675" y="300"/>
              <a:chExt cx="3085" cy="3915"/>
            </a:xfrm>
          </p:grpSpPr>
          <p:pic>
            <p:nvPicPr>
              <p:cNvPr id="3260" name="Picture 188" descr="20041221103565513"/>
              <p:cNvPicPr>
                <a:picLocks noChangeAspect="1" noChangeArrowheads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4105" y="2704"/>
                <a:ext cx="920" cy="15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58" name="AutoShape 186"/>
              <p:cNvSpPr>
                <a:spLocks noChangeArrowheads="1"/>
              </p:cNvSpPr>
              <p:nvPr/>
            </p:nvSpPr>
            <p:spPr bwMode="auto">
              <a:xfrm>
                <a:off x="2675" y="300"/>
                <a:ext cx="3085" cy="2087"/>
              </a:xfrm>
              <a:prstGeom prst="cloudCallout">
                <a:avLst>
                  <a:gd name="adj1" fmla="val -4718"/>
                  <a:gd name="adj2" fmla="val 77889"/>
                </a:avLst>
              </a:prstGeom>
              <a:solidFill>
                <a:srgbClr val="00FF00"/>
              </a:solidFill>
              <a:ln w="44450">
                <a:solidFill>
                  <a:schemeClr val="tx1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kumimoji="1" lang="zh-CN" altLang="en-US" sz="3600" b="1" dirty="0">
                    <a:solidFill>
                      <a:srgbClr val="E60000"/>
                    </a:solidFill>
                    <a:latin typeface="黑体" panose="02010609060101010101" charset="-122"/>
                    <a:ea typeface="黑体" panose="02010609060101010101" charset="-122"/>
                  </a:rPr>
                  <a:t>文昌广场音乐喷泉在文昌路南边</a:t>
                </a:r>
                <a:endParaRPr kumimoji="1" lang="zh-CN" altLang="en-US" sz="3600" b="1" dirty="0">
                  <a:latin typeface="黑体" panose="02010609060101010101" charset="-122"/>
                  <a:ea typeface="黑体" panose="02010609060101010101" charset="-122"/>
                </a:endParaRPr>
              </a:p>
            </p:txBody>
          </p:sp>
        </p:grpSp>
        <p:sp>
          <p:nvSpPr>
            <p:cNvPr id="4282" name="Text Box 186"/>
            <p:cNvSpPr txBox="1">
              <a:spLocks noChangeArrowheads="1"/>
            </p:cNvSpPr>
            <p:nvPr/>
          </p:nvSpPr>
          <p:spPr bwMode="auto">
            <a:xfrm>
              <a:off x="3107" y="1661"/>
              <a:ext cx="2459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8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/>
            <a:p>
              <a:r>
                <a:rPr kumimoji="1" lang="zh-CN" altLang="en-US" sz="3600" b="1">
                  <a:solidFill>
                    <a:srgbClr val="E60000"/>
                  </a:solidFill>
                </a:rPr>
                <a:t>汶河路东边</a:t>
              </a:r>
              <a:r>
                <a:rPr kumimoji="1" lang="en-US" altLang="zh-CN" sz="3600" b="1">
                  <a:solidFill>
                    <a:srgbClr val="E60000"/>
                  </a:solidFill>
                </a:rPr>
                <a:t>30</a:t>
              </a:r>
              <a:r>
                <a:rPr kumimoji="1" lang="zh-CN" altLang="en-US" sz="3600" b="1">
                  <a:solidFill>
                    <a:srgbClr val="E60000"/>
                  </a:solidFill>
                </a:rPr>
                <a:t>米</a:t>
              </a:r>
              <a:r>
                <a:rPr kumimoji="1" lang="zh-CN" altLang="en-US" sz="3600" b="1"/>
                <a:t>。</a:t>
              </a:r>
            </a:p>
          </p:txBody>
        </p:sp>
        <p:sp>
          <p:nvSpPr>
            <p:cNvPr id="4283" name="Text Box 187"/>
            <p:cNvSpPr txBox="1">
              <a:spLocks noChangeArrowheads="1"/>
            </p:cNvSpPr>
            <p:nvPr/>
          </p:nvSpPr>
          <p:spPr bwMode="auto">
            <a:xfrm>
              <a:off x="3742" y="1344"/>
              <a:ext cx="805" cy="40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8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/>
            <a:p>
              <a:r>
                <a:rPr kumimoji="1" lang="en-US" altLang="zh-CN" sz="3600" b="1">
                  <a:solidFill>
                    <a:srgbClr val="E60000"/>
                  </a:solidFill>
                </a:rPr>
                <a:t>50</a:t>
              </a:r>
              <a:r>
                <a:rPr kumimoji="1" lang="zh-CN" altLang="en-US" sz="3600" b="1">
                  <a:solidFill>
                    <a:srgbClr val="E60000"/>
                  </a:solidFill>
                </a:rPr>
                <a:t>米</a:t>
              </a:r>
              <a:r>
                <a:rPr kumimoji="1" lang="en-US" altLang="zh-CN" sz="3600" b="1">
                  <a:solidFill>
                    <a:srgbClr val="E60000"/>
                  </a:solidFill>
                </a:rPr>
                <a:t>,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1"/>
      <p:bldP spid="3099" grpId="0" animBg="1"/>
      <p:bldP spid="3115" grpId="0" animBg="1"/>
      <p:bldP spid="31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5" name="AutoShape 135"/>
          <p:cNvSpPr>
            <a:spLocks noChangeArrowheads="1"/>
          </p:cNvSpPr>
          <p:nvPr/>
        </p:nvSpPr>
        <p:spPr bwMode="auto">
          <a:xfrm>
            <a:off x="5291138" y="333375"/>
            <a:ext cx="3744912" cy="2447925"/>
          </a:xfrm>
          <a:prstGeom prst="wedgeRoundRectCallout">
            <a:avLst>
              <a:gd name="adj1" fmla="val -64412"/>
              <a:gd name="adj2" fmla="val 127625"/>
              <a:gd name="adj3" fmla="val 16667"/>
            </a:avLst>
          </a:prstGeom>
          <a:solidFill>
            <a:srgbClr val="00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kumimoji="1" lang="zh-CN" altLang="en-US" sz="3600" b="1" dirty="0">
                <a:solidFill>
                  <a:srgbClr val="140000"/>
                </a:solidFill>
                <a:latin typeface="Verdana" panose="020B0604030504040204" pitchFamily="34" charset="0"/>
                <a:ea typeface="黑体" panose="02010609060101010101" charset="-122"/>
              </a:rPr>
              <a:t>这样就形成了一个</a:t>
            </a:r>
            <a:r>
              <a:rPr kumimoji="1" lang="zh-CN" altLang="en-US" sz="3600" b="1" u="sng" dirty="0">
                <a:solidFill>
                  <a:srgbClr val="FF3300"/>
                </a:solidFill>
                <a:latin typeface="Verdana" panose="020B0604030504040204" pitchFamily="34" charset="0"/>
                <a:ea typeface="黑体" panose="02010609060101010101" charset="-122"/>
              </a:rPr>
              <a:t>平面直角坐标系。</a:t>
            </a:r>
          </a:p>
        </p:txBody>
      </p:sp>
      <p:sp>
        <p:nvSpPr>
          <p:cNvPr id="5270" name="Text Box 15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500563" y="2997200"/>
            <a:ext cx="433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x</a:t>
            </a:r>
          </a:p>
        </p:txBody>
      </p:sp>
      <p:sp>
        <p:nvSpPr>
          <p:cNvPr id="5271" name="Text Box 15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2343150" y="17256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y</a:t>
            </a:r>
          </a:p>
        </p:txBody>
      </p:sp>
      <p:sp>
        <p:nvSpPr>
          <p:cNvPr id="5272" name="Line 152"/>
          <p:cNvSpPr>
            <a:spLocks noChangeShapeType="1"/>
          </p:cNvSpPr>
          <p:nvPr/>
        </p:nvSpPr>
        <p:spPr bwMode="auto">
          <a:xfrm flipV="1">
            <a:off x="525463" y="3500438"/>
            <a:ext cx="4405312" cy="2540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73" name="Line 153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V="1">
            <a:off x="2409825" y="2132013"/>
            <a:ext cx="0" cy="3744912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274" name="Oval 154"/>
          <p:cNvSpPr>
            <a:spLocks noChangeArrowheads="1"/>
          </p:cNvSpPr>
          <p:nvPr/>
        </p:nvSpPr>
        <p:spPr bwMode="auto">
          <a:xfrm>
            <a:off x="3481388" y="3482975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5" name="Oval 155"/>
          <p:cNvSpPr>
            <a:spLocks noChangeArrowheads="1"/>
          </p:cNvSpPr>
          <p:nvPr/>
        </p:nvSpPr>
        <p:spPr bwMode="auto">
          <a:xfrm>
            <a:off x="1320800" y="34798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6" name="Oval 156"/>
          <p:cNvSpPr>
            <a:spLocks noChangeArrowheads="1"/>
          </p:cNvSpPr>
          <p:nvPr/>
        </p:nvSpPr>
        <p:spPr bwMode="auto">
          <a:xfrm>
            <a:off x="1681163" y="34861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7" name="Oval 157"/>
          <p:cNvSpPr>
            <a:spLocks noChangeArrowheads="1"/>
          </p:cNvSpPr>
          <p:nvPr/>
        </p:nvSpPr>
        <p:spPr bwMode="auto">
          <a:xfrm>
            <a:off x="2041525" y="348615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8" name="Oval 158"/>
          <p:cNvSpPr>
            <a:spLocks noChangeArrowheads="1"/>
          </p:cNvSpPr>
          <p:nvPr/>
        </p:nvSpPr>
        <p:spPr bwMode="auto">
          <a:xfrm>
            <a:off x="2401888" y="34861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79" name="Oval 159"/>
          <p:cNvSpPr>
            <a:spLocks noChangeArrowheads="1"/>
          </p:cNvSpPr>
          <p:nvPr/>
        </p:nvSpPr>
        <p:spPr bwMode="auto">
          <a:xfrm>
            <a:off x="962025" y="34798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0" name="Oval 160"/>
          <p:cNvSpPr>
            <a:spLocks noChangeArrowheads="1"/>
          </p:cNvSpPr>
          <p:nvPr/>
        </p:nvSpPr>
        <p:spPr bwMode="auto">
          <a:xfrm>
            <a:off x="2762250" y="34925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1" name="Oval 161"/>
          <p:cNvSpPr>
            <a:spLocks noChangeArrowheads="1"/>
          </p:cNvSpPr>
          <p:nvPr/>
        </p:nvSpPr>
        <p:spPr bwMode="auto">
          <a:xfrm>
            <a:off x="3121025" y="34925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2" name="Oval 162"/>
          <p:cNvSpPr>
            <a:spLocks noChangeArrowheads="1"/>
          </p:cNvSpPr>
          <p:nvPr/>
        </p:nvSpPr>
        <p:spPr bwMode="auto">
          <a:xfrm>
            <a:off x="2755900" y="34925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3" name="Oval 163"/>
          <p:cNvSpPr>
            <a:spLocks noChangeArrowheads="1"/>
          </p:cNvSpPr>
          <p:nvPr/>
        </p:nvSpPr>
        <p:spPr bwMode="auto">
          <a:xfrm>
            <a:off x="2403475" y="45418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4" name="Oval 164"/>
          <p:cNvSpPr>
            <a:spLocks noChangeArrowheads="1"/>
          </p:cNvSpPr>
          <p:nvPr/>
        </p:nvSpPr>
        <p:spPr bwMode="auto">
          <a:xfrm>
            <a:off x="2395538" y="38354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5" name="Oval 165"/>
          <p:cNvSpPr>
            <a:spLocks noChangeArrowheads="1"/>
          </p:cNvSpPr>
          <p:nvPr/>
        </p:nvSpPr>
        <p:spPr bwMode="auto">
          <a:xfrm>
            <a:off x="2401888" y="42037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6" name="Oval 166"/>
          <p:cNvSpPr>
            <a:spLocks noChangeArrowheads="1"/>
          </p:cNvSpPr>
          <p:nvPr/>
        </p:nvSpPr>
        <p:spPr bwMode="auto">
          <a:xfrm>
            <a:off x="2401888" y="275748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7" name="Oval 167"/>
          <p:cNvSpPr>
            <a:spLocks noChangeArrowheads="1"/>
          </p:cNvSpPr>
          <p:nvPr/>
        </p:nvSpPr>
        <p:spPr bwMode="auto">
          <a:xfrm>
            <a:off x="2401888" y="311308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8" name="Oval 168"/>
          <p:cNvSpPr>
            <a:spLocks noChangeArrowheads="1"/>
          </p:cNvSpPr>
          <p:nvPr/>
        </p:nvSpPr>
        <p:spPr bwMode="auto">
          <a:xfrm>
            <a:off x="2400300" y="34845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89" name="Oval 169"/>
          <p:cNvSpPr>
            <a:spLocks noChangeArrowheads="1"/>
          </p:cNvSpPr>
          <p:nvPr/>
        </p:nvSpPr>
        <p:spPr bwMode="auto">
          <a:xfrm>
            <a:off x="4273550" y="35004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0" name="Oval 170"/>
          <p:cNvSpPr>
            <a:spLocks noChangeArrowheads="1"/>
          </p:cNvSpPr>
          <p:nvPr/>
        </p:nvSpPr>
        <p:spPr bwMode="auto">
          <a:xfrm>
            <a:off x="2401888" y="48593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1" name="Oval 171"/>
          <p:cNvSpPr>
            <a:spLocks noChangeArrowheads="1"/>
          </p:cNvSpPr>
          <p:nvPr/>
        </p:nvSpPr>
        <p:spPr bwMode="auto">
          <a:xfrm>
            <a:off x="2397125" y="51816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2" name="Oval 172"/>
          <p:cNvSpPr>
            <a:spLocks noChangeArrowheads="1"/>
          </p:cNvSpPr>
          <p:nvPr/>
        </p:nvSpPr>
        <p:spPr bwMode="auto">
          <a:xfrm>
            <a:off x="2398713" y="243205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93" name="Text Box 173"/>
          <p:cNvSpPr txBox="1">
            <a:spLocks noChangeArrowheads="1"/>
          </p:cNvSpPr>
          <p:nvPr/>
        </p:nvSpPr>
        <p:spPr bwMode="auto">
          <a:xfrm>
            <a:off x="2338388" y="3352800"/>
            <a:ext cx="433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o</a:t>
            </a:r>
          </a:p>
        </p:txBody>
      </p:sp>
      <p:sp>
        <p:nvSpPr>
          <p:cNvPr id="5294" name="Text Box 174"/>
          <p:cNvSpPr txBox="1">
            <a:spLocks noChangeArrowheads="1"/>
          </p:cNvSpPr>
          <p:nvPr/>
        </p:nvSpPr>
        <p:spPr bwMode="auto">
          <a:xfrm>
            <a:off x="2422525" y="227647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30</a:t>
            </a:r>
          </a:p>
        </p:txBody>
      </p:sp>
      <p:sp>
        <p:nvSpPr>
          <p:cNvPr id="5295" name="Text Box 175"/>
          <p:cNvSpPr txBox="1">
            <a:spLocks noChangeArrowheads="1"/>
          </p:cNvSpPr>
          <p:nvPr/>
        </p:nvSpPr>
        <p:spPr bwMode="auto">
          <a:xfrm>
            <a:off x="2422525" y="263683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</a:p>
        </p:txBody>
      </p:sp>
      <p:sp>
        <p:nvSpPr>
          <p:cNvPr id="5296" name="Text Box 176"/>
          <p:cNvSpPr txBox="1">
            <a:spLocks noChangeArrowheads="1"/>
          </p:cNvSpPr>
          <p:nvPr/>
        </p:nvSpPr>
        <p:spPr bwMode="auto">
          <a:xfrm>
            <a:off x="2351088" y="2995613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</a:p>
        </p:txBody>
      </p:sp>
      <p:sp>
        <p:nvSpPr>
          <p:cNvPr id="5297" name="Text Box 177"/>
          <p:cNvSpPr txBox="1">
            <a:spLocks noChangeArrowheads="1"/>
          </p:cNvSpPr>
          <p:nvPr/>
        </p:nvSpPr>
        <p:spPr bwMode="auto">
          <a:xfrm>
            <a:off x="3778250" y="3495675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40</a:t>
            </a:r>
          </a:p>
        </p:txBody>
      </p:sp>
      <p:sp>
        <p:nvSpPr>
          <p:cNvPr id="5298" name="Text Box 178"/>
          <p:cNvSpPr txBox="1">
            <a:spLocks noChangeArrowheads="1"/>
          </p:cNvSpPr>
          <p:nvPr/>
        </p:nvSpPr>
        <p:spPr bwMode="auto">
          <a:xfrm>
            <a:off x="2625725" y="3500438"/>
            <a:ext cx="431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</a:p>
        </p:txBody>
      </p:sp>
      <p:sp>
        <p:nvSpPr>
          <p:cNvPr id="5299" name="Text Box 179"/>
          <p:cNvSpPr txBox="1">
            <a:spLocks noChangeArrowheads="1"/>
          </p:cNvSpPr>
          <p:nvPr/>
        </p:nvSpPr>
        <p:spPr bwMode="auto">
          <a:xfrm>
            <a:off x="2409825" y="37163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</a:p>
        </p:txBody>
      </p:sp>
      <p:sp>
        <p:nvSpPr>
          <p:cNvPr id="5300" name="Text Box 180"/>
          <p:cNvSpPr txBox="1">
            <a:spLocks noChangeArrowheads="1"/>
          </p:cNvSpPr>
          <p:nvPr/>
        </p:nvSpPr>
        <p:spPr bwMode="auto">
          <a:xfrm>
            <a:off x="2409825" y="4076700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-20</a:t>
            </a:r>
          </a:p>
        </p:txBody>
      </p:sp>
      <p:sp>
        <p:nvSpPr>
          <p:cNvPr id="5301" name="Text Box 181"/>
          <p:cNvSpPr txBox="1">
            <a:spLocks noChangeArrowheads="1"/>
          </p:cNvSpPr>
          <p:nvPr/>
        </p:nvSpPr>
        <p:spPr bwMode="auto">
          <a:xfrm>
            <a:off x="2401888" y="4386263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-30</a:t>
            </a:r>
          </a:p>
        </p:txBody>
      </p:sp>
      <p:sp>
        <p:nvSpPr>
          <p:cNvPr id="5302" name="Text Box 182"/>
          <p:cNvSpPr txBox="1">
            <a:spLocks noChangeArrowheads="1"/>
          </p:cNvSpPr>
          <p:nvPr/>
        </p:nvSpPr>
        <p:spPr bwMode="auto">
          <a:xfrm>
            <a:off x="2401888" y="4699000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-40</a:t>
            </a:r>
          </a:p>
        </p:txBody>
      </p:sp>
      <p:sp>
        <p:nvSpPr>
          <p:cNvPr id="5303" name="Text Box 183"/>
          <p:cNvSpPr txBox="1">
            <a:spLocks noChangeArrowheads="1"/>
          </p:cNvSpPr>
          <p:nvPr/>
        </p:nvSpPr>
        <p:spPr bwMode="auto">
          <a:xfrm>
            <a:off x="2905125" y="35131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</a:p>
        </p:txBody>
      </p:sp>
      <p:sp>
        <p:nvSpPr>
          <p:cNvPr id="5304" name="Text Box 184"/>
          <p:cNvSpPr txBox="1">
            <a:spLocks noChangeArrowheads="1"/>
          </p:cNvSpPr>
          <p:nvPr/>
        </p:nvSpPr>
        <p:spPr bwMode="auto">
          <a:xfrm>
            <a:off x="2401888" y="50371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-50</a:t>
            </a:r>
          </a:p>
        </p:txBody>
      </p:sp>
      <p:sp>
        <p:nvSpPr>
          <p:cNvPr id="5305" name="Text Box 185"/>
          <p:cNvSpPr txBox="1">
            <a:spLocks noChangeArrowheads="1"/>
          </p:cNvSpPr>
          <p:nvPr/>
        </p:nvSpPr>
        <p:spPr bwMode="auto">
          <a:xfrm>
            <a:off x="3346450" y="35004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30</a:t>
            </a:r>
          </a:p>
        </p:txBody>
      </p:sp>
      <p:sp>
        <p:nvSpPr>
          <p:cNvPr id="5306" name="Text Box 186"/>
          <p:cNvSpPr txBox="1">
            <a:spLocks noChangeArrowheads="1"/>
          </p:cNvSpPr>
          <p:nvPr/>
        </p:nvSpPr>
        <p:spPr bwMode="auto">
          <a:xfrm>
            <a:off x="1114425" y="35004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-30</a:t>
            </a:r>
          </a:p>
        </p:txBody>
      </p:sp>
      <p:sp>
        <p:nvSpPr>
          <p:cNvPr id="5307" name="Text Box 187"/>
          <p:cNvSpPr txBox="1">
            <a:spLocks noChangeArrowheads="1"/>
          </p:cNvSpPr>
          <p:nvPr/>
        </p:nvSpPr>
        <p:spPr bwMode="auto">
          <a:xfrm>
            <a:off x="1473200" y="35004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-20</a:t>
            </a:r>
          </a:p>
        </p:txBody>
      </p:sp>
      <p:sp>
        <p:nvSpPr>
          <p:cNvPr id="5308" name="Text Box 188"/>
          <p:cNvSpPr txBox="1">
            <a:spLocks noChangeArrowheads="1"/>
          </p:cNvSpPr>
          <p:nvPr/>
        </p:nvSpPr>
        <p:spPr bwMode="auto">
          <a:xfrm>
            <a:off x="1825625" y="35131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</a:p>
        </p:txBody>
      </p:sp>
      <p:sp>
        <p:nvSpPr>
          <p:cNvPr id="5309" name="Text Box 189"/>
          <p:cNvSpPr txBox="1">
            <a:spLocks noChangeArrowheads="1"/>
          </p:cNvSpPr>
          <p:nvPr/>
        </p:nvSpPr>
        <p:spPr bwMode="auto">
          <a:xfrm>
            <a:off x="609600" y="35004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-40</a:t>
            </a:r>
          </a:p>
        </p:txBody>
      </p:sp>
      <p:sp>
        <p:nvSpPr>
          <p:cNvPr id="5310" name="Text Box 190"/>
          <p:cNvSpPr txBox="1">
            <a:spLocks noChangeArrowheads="1"/>
          </p:cNvSpPr>
          <p:nvPr/>
        </p:nvSpPr>
        <p:spPr bwMode="auto">
          <a:xfrm>
            <a:off x="4065588" y="35004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50</a:t>
            </a:r>
          </a:p>
        </p:txBody>
      </p:sp>
      <p:sp>
        <p:nvSpPr>
          <p:cNvPr id="5311" name="Text Box 191"/>
          <p:cNvSpPr txBox="1">
            <a:spLocks noChangeArrowheads="1"/>
          </p:cNvSpPr>
          <p:nvPr/>
        </p:nvSpPr>
        <p:spPr bwMode="auto">
          <a:xfrm>
            <a:off x="2482850" y="544512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-60</a:t>
            </a:r>
          </a:p>
        </p:txBody>
      </p:sp>
      <p:sp>
        <p:nvSpPr>
          <p:cNvPr id="5312" name="Freeform 192"/>
          <p:cNvSpPr/>
          <p:nvPr/>
        </p:nvSpPr>
        <p:spPr bwMode="auto">
          <a:xfrm flipH="1">
            <a:off x="3443288" y="3500438"/>
            <a:ext cx="69850" cy="1944687"/>
          </a:xfrm>
          <a:custGeom>
            <a:avLst/>
            <a:gdLst>
              <a:gd name="T0" fmla="*/ 0 w 1"/>
              <a:gd name="T1" fmla="*/ 0 h 468"/>
              <a:gd name="T2" fmla="*/ 0 w 1"/>
              <a:gd name="T3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468">
                <a:moveTo>
                  <a:pt x="0" y="0"/>
                </a:moveTo>
                <a:lnTo>
                  <a:pt x="0" y="468"/>
                </a:lnTo>
              </a:path>
            </a:pathLst>
          </a:custGeom>
          <a:noFill/>
          <a:ln w="50800" cap="rnd" cmpd="sng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313" name="Line 193"/>
          <p:cNvSpPr>
            <a:spLocks noChangeShapeType="1"/>
          </p:cNvSpPr>
          <p:nvPr/>
        </p:nvSpPr>
        <p:spPr bwMode="auto">
          <a:xfrm flipH="1">
            <a:off x="2411413" y="5229225"/>
            <a:ext cx="1655762" cy="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5460" name="Group 340"/>
          <p:cNvGrpSpPr/>
          <p:nvPr/>
        </p:nvGrpSpPr>
        <p:grpSpPr bwMode="auto">
          <a:xfrm>
            <a:off x="3201988" y="5194300"/>
            <a:ext cx="1944687" cy="698500"/>
            <a:chOff x="2017" y="3272"/>
            <a:chExt cx="1225" cy="440"/>
          </a:xfrm>
        </p:grpSpPr>
        <p:sp>
          <p:nvSpPr>
            <p:cNvPr id="5314" name="Oval 194"/>
            <p:cNvSpPr>
              <a:spLocks noChangeArrowheads="1"/>
            </p:cNvSpPr>
            <p:nvPr/>
          </p:nvSpPr>
          <p:spPr bwMode="auto">
            <a:xfrm>
              <a:off x="2185" y="3272"/>
              <a:ext cx="45" cy="45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315" name="Text Box 195"/>
            <p:cNvSpPr txBox="1">
              <a:spLocks noChangeArrowheads="1"/>
            </p:cNvSpPr>
            <p:nvPr/>
          </p:nvSpPr>
          <p:spPr bwMode="auto">
            <a:xfrm>
              <a:off x="2017" y="3385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3333FF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音乐喷泉</a:t>
              </a:r>
            </a:p>
          </p:txBody>
        </p:sp>
      </p:grpSp>
      <p:sp>
        <p:nvSpPr>
          <p:cNvPr id="5316" name="Oval 196"/>
          <p:cNvSpPr>
            <a:spLocks noChangeArrowheads="1"/>
          </p:cNvSpPr>
          <p:nvPr/>
        </p:nvSpPr>
        <p:spPr bwMode="auto">
          <a:xfrm>
            <a:off x="3879850" y="35004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7" name="Oval 197"/>
          <p:cNvSpPr>
            <a:spLocks noChangeArrowheads="1"/>
          </p:cNvSpPr>
          <p:nvPr/>
        </p:nvSpPr>
        <p:spPr bwMode="auto">
          <a:xfrm>
            <a:off x="2411413" y="55880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18" name="Text Box 198"/>
          <p:cNvSpPr txBox="1">
            <a:spLocks noChangeArrowheads="1"/>
          </p:cNvSpPr>
          <p:nvPr/>
        </p:nvSpPr>
        <p:spPr bwMode="auto">
          <a:xfrm>
            <a:off x="250825" y="2852738"/>
            <a:ext cx="1584325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Verdana" panose="020B0604030504040204" pitchFamily="34" charset="0"/>
              </a:rPr>
              <a:t>文昌路</a:t>
            </a:r>
          </a:p>
        </p:txBody>
      </p:sp>
      <p:sp>
        <p:nvSpPr>
          <p:cNvPr id="5319" name="Text Box 199"/>
          <p:cNvSpPr txBox="1">
            <a:spLocks noChangeArrowheads="1"/>
          </p:cNvSpPr>
          <p:nvPr/>
        </p:nvSpPr>
        <p:spPr bwMode="auto">
          <a:xfrm flipH="1">
            <a:off x="1762125" y="3787775"/>
            <a:ext cx="611188" cy="15113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FF0000"/>
                </a:solidFill>
                <a:latin typeface="Verdana" panose="020B0604030504040204" pitchFamily="34" charset="0"/>
              </a:rPr>
              <a:t>汶河路</a:t>
            </a:r>
          </a:p>
        </p:txBody>
      </p:sp>
      <p:grpSp>
        <p:nvGrpSpPr>
          <p:cNvPr id="5320" name="Group 200"/>
          <p:cNvGrpSpPr/>
          <p:nvPr/>
        </p:nvGrpSpPr>
        <p:grpSpPr bwMode="auto">
          <a:xfrm>
            <a:off x="100806" y="634059"/>
            <a:ext cx="4643438" cy="998281"/>
            <a:chOff x="2667" y="2576"/>
            <a:chExt cx="1891" cy="504"/>
          </a:xfrm>
        </p:grpSpPr>
        <p:grpSp>
          <p:nvGrpSpPr>
            <p:cNvPr id="5321" name="Group 201"/>
            <p:cNvGrpSpPr/>
            <p:nvPr/>
          </p:nvGrpSpPr>
          <p:grpSpPr bwMode="auto">
            <a:xfrm>
              <a:off x="2667" y="2631"/>
              <a:ext cx="1891" cy="449"/>
              <a:chOff x="490" y="1480"/>
              <a:chExt cx="1771" cy="421"/>
            </a:xfrm>
          </p:grpSpPr>
          <p:sp>
            <p:nvSpPr>
              <p:cNvPr id="5322" name="Rectangle 202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23" name="Rectangle 203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324" name="Group 204"/>
              <p:cNvGrpSpPr/>
              <p:nvPr/>
            </p:nvGrpSpPr>
            <p:grpSpPr bwMode="auto">
              <a:xfrm>
                <a:off x="1014" y="1731"/>
                <a:ext cx="99" cy="162"/>
                <a:chOff x="3174" y="1497"/>
                <a:chExt cx="59" cy="98"/>
              </a:xfrm>
            </p:grpSpPr>
            <p:sp>
              <p:nvSpPr>
                <p:cNvPr id="5325" name="Rectangle 205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26" name="Rectangle 206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27" name="Group 207"/>
              <p:cNvGrpSpPr/>
              <p:nvPr/>
            </p:nvGrpSpPr>
            <p:grpSpPr bwMode="auto">
              <a:xfrm>
                <a:off x="1178" y="1731"/>
                <a:ext cx="99" cy="162"/>
                <a:chOff x="3272" y="1497"/>
                <a:chExt cx="59" cy="98"/>
              </a:xfrm>
            </p:grpSpPr>
            <p:sp>
              <p:nvSpPr>
                <p:cNvPr id="5328" name="Rectangle 208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29" name="Rectangle 209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30" name="Group 210"/>
              <p:cNvGrpSpPr/>
              <p:nvPr/>
            </p:nvGrpSpPr>
            <p:grpSpPr bwMode="auto">
              <a:xfrm>
                <a:off x="1342" y="1731"/>
                <a:ext cx="99" cy="162"/>
                <a:chOff x="3370" y="1497"/>
                <a:chExt cx="59" cy="98"/>
              </a:xfrm>
            </p:grpSpPr>
            <p:sp>
              <p:nvSpPr>
                <p:cNvPr id="5331" name="Rectangle 211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32" name="Rectangle 212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33" name="Group 213"/>
              <p:cNvGrpSpPr/>
              <p:nvPr/>
            </p:nvGrpSpPr>
            <p:grpSpPr bwMode="auto">
              <a:xfrm>
                <a:off x="1506" y="1731"/>
                <a:ext cx="99" cy="162"/>
                <a:chOff x="3468" y="1497"/>
                <a:chExt cx="59" cy="98"/>
              </a:xfrm>
            </p:grpSpPr>
            <p:sp>
              <p:nvSpPr>
                <p:cNvPr id="5334" name="Rectangle 214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35" name="Rectangle 215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36" name="Group 216"/>
              <p:cNvGrpSpPr/>
              <p:nvPr/>
            </p:nvGrpSpPr>
            <p:grpSpPr bwMode="auto">
              <a:xfrm>
                <a:off x="1670" y="1731"/>
                <a:ext cx="99" cy="162"/>
                <a:chOff x="3566" y="1497"/>
                <a:chExt cx="59" cy="98"/>
              </a:xfrm>
            </p:grpSpPr>
            <p:sp>
              <p:nvSpPr>
                <p:cNvPr id="5337" name="Rectangle 217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38" name="Rectangle 218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39" name="Group 219"/>
              <p:cNvGrpSpPr/>
              <p:nvPr/>
            </p:nvGrpSpPr>
            <p:grpSpPr bwMode="auto">
              <a:xfrm>
                <a:off x="1834" y="1731"/>
                <a:ext cx="99" cy="162"/>
                <a:chOff x="3664" y="1497"/>
                <a:chExt cx="59" cy="98"/>
              </a:xfrm>
            </p:grpSpPr>
            <p:sp>
              <p:nvSpPr>
                <p:cNvPr id="5340" name="Rectangle 220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41" name="Rectangle 221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342" name="Group 222"/>
              <p:cNvGrpSpPr/>
              <p:nvPr/>
            </p:nvGrpSpPr>
            <p:grpSpPr bwMode="auto">
              <a:xfrm>
                <a:off x="2162" y="1731"/>
                <a:ext cx="99" cy="162"/>
                <a:chOff x="3860" y="1497"/>
                <a:chExt cx="59" cy="98"/>
              </a:xfrm>
            </p:grpSpPr>
            <p:sp>
              <p:nvSpPr>
                <p:cNvPr id="5343" name="Rectangle 223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44" name="Rectangle 224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5345" name="Rectangle 225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46" name="Rectangle 226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47" name="Rectangle 227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48" name="Rectangle 228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49" name="Rectangle 229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0" name="Rectangle 230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1" name="Rectangle 231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2" name="Rectangle 232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3" name="Rectangle 233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4" name="Rectangle 234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5" name="Rectangle 235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6" name="Rectangle 236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7" name="Rectangle 237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8" name="Rectangle 238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59" name="Rectangle 239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0" name="Rectangle 240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1" name="Rectangle 241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2" name="Rectangle 242"/>
              <p:cNvSpPr>
                <a:spLocks noChangeArrowheads="1"/>
              </p:cNvSpPr>
              <p:nvPr/>
            </p:nvSpPr>
            <p:spPr bwMode="auto">
              <a:xfrm>
                <a:off x="1998" y="1733"/>
                <a:ext cx="99" cy="161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3" name="Rectangle 243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4" name="Rectangle 244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5" name="Rectangle 245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6" name="Rectangle 246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7" name="Rectangle 247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8" name="Rectangle 248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69" name="Rectangle 249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0" name="Rectangle 250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1" name="Rectangle 251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2" name="Rectangle 252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3" name="Rectangle 253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4" name="Rectangle 254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5" name="Rectangle 255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6" name="Rectangle 256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7" name="Rectangle 257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8" name="Rectangle 258"/>
              <p:cNvSpPr>
                <a:spLocks noChangeArrowheads="1"/>
              </p:cNvSpPr>
              <p:nvPr/>
            </p:nvSpPr>
            <p:spPr bwMode="auto">
              <a:xfrm>
                <a:off x="101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79" name="Rectangle 259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0" name="Rectangle 260"/>
              <p:cNvSpPr>
                <a:spLocks noChangeArrowheads="1"/>
              </p:cNvSpPr>
              <p:nvPr/>
            </p:nvSpPr>
            <p:spPr bwMode="auto">
              <a:xfrm>
                <a:off x="1178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1" name="Rectangle 261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2" name="Rectangle 262"/>
              <p:cNvSpPr>
                <a:spLocks noChangeArrowheads="1"/>
              </p:cNvSpPr>
              <p:nvPr/>
            </p:nvSpPr>
            <p:spPr bwMode="auto">
              <a:xfrm>
                <a:off x="134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3" name="Rectangle 263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4" name="Rectangle 264"/>
              <p:cNvSpPr>
                <a:spLocks noChangeArrowheads="1"/>
              </p:cNvSpPr>
              <p:nvPr/>
            </p:nvSpPr>
            <p:spPr bwMode="auto">
              <a:xfrm>
                <a:off x="1506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5" name="Rectangle 265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6" name="Rectangle 266"/>
              <p:cNvSpPr>
                <a:spLocks noChangeArrowheads="1"/>
              </p:cNvSpPr>
              <p:nvPr/>
            </p:nvSpPr>
            <p:spPr bwMode="auto">
              <a:xfrm>
                <a:off x="1670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7" name="Rectangle 267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8" name="Rectangle 268"/>
              <p:cNvSpPr>
                <a:spLocks noChangeArrowheads="1"/>
              </p:cNvSpPr>
              <p:nvPr/>
            </p:nvSpPr>
            <p:spPr bwMode="auto">
              <a:xfrm>
                <a:off x="1834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89" name="Rectangle 269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390" name="Rectangle 270"/>
              <p:cNvSpPr>
                <a:spLocks noChangeArrowheads="1"/>
              </p:cNvSpPr>
              <p:nvPr/>
            </p:nvSpPr>
            <p:spPr bwMode="auto">
              <a:xfrm>
                <a:off x="2162" y="1731"/>
                <a:ext cx="99" cy="162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5391" name="Group 271"/>
              <p:cNvGrpSpPr/>
              <p:nvPr/>
            </p:nvGrpSpPr>
            <p:grpSpPr bwMode="auto">
              <a:xfrm>
                <a:off x="490" y="1480"/>
                <a:ext cx="414" cy="421"/>
                <a:chOff x="490" y="1480"/>
                <a:chExt cx="414" cy="421"/>
              </a:xfrm>
            </p:grpSpPr>
            <p:sp>
              <p:nvSpPr>
                <p:cNvPr id="5392" name="Rectangle 272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393" name="Rectangle 273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5394" name="Group 274"/>
                <p:cNvGrpSpPr/>
                <p:nvPr/>
              </p:nvGrpSpPr>
              <p:grpSpPr bwMode="auto">
                <a:xfrm>
                  <a:off x="546" y="1521"/>
                  <a:ext cx="331" cy="336"/>
                  <a:chOff x="392" y="1357"/>
                  <a:chExt cx="473" cy="481"/>
                </a:xfrm>
              </p:grpSpPr>
              <p:sp>
                <p:nvSpPr>
                  <p:cNvPr id="5395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482" y="1448"/>
                    <a:ext cx="269" cy="29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6" name="Freeform 276"/>
                  <p:cNvSpPr/>
                  <p:nvPr/>
                </p:nvSpPr>
                <p:spPr bwMode="auto">
                  <a:xfrm>
                    <a:off x="542" y="1537"/>
                    <a:ext cx="62" cy="4"/>
                  </a:xfrm>
                  <a:custGeom>
                    <a:avLst/>
                    <a:gdLst>
                      <a:gd name="T0" fmla="*/ 0 w 37"/>
                      <a:gd name="T1" fmla="*/ 0 h 3"/>
                      <a:gd name="T2" fmla="*/ 37 w 37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7" h="3">
                        <a:moveTo>
                          <a:pt x="0" y="0"/>
                        </a:moveTo>
                        <a:cubicBezTo>
                          <a:pt x="16" y="1"/>
                          <a:pt x="31" y="3"/>
                          <a:pt x="37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7" name="Line 2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3" y="1537"/>
                    <a:ext cx="62" cy="31"/>
                  </a:xfrm>
                  <a:prstGeom prst="line">
                    <a:avLst/>
                  </a:prstGeom>
                  <a:noFill/>
                  <a:ln w="31750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8" name="Freeform 278"/>
                  <p:cNvSpPr/>
                  <p:nvPr/>
                </p:nvSpPr>
                <p:spPr bwMode="auto">
                  <a:xfrm>
                    <a:off x="542" y="1627"/>
                    <a:ext cx="153" cy="61"/>
                  </a:xfrm>
                  <a:custGeom>
                    <a:avLst/>
                    <a:gdLst>
                      <a:gd name="T0" fmla="*/ 0 w 91"/>
                      <a:gd name="T1" fmla="*/ 0 h 37"/>
                      <a:gd name="T2" fmla="*/ 55 w 91"/>
                      <a:gd name="T3" fmla="*/ 37 h 37"/>
                      <a:gd name="T4" fmla="*/ 91 w 91"/>
                      <a:gd name="T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7">
                        <a:moveTo>
                          <a:pt x="0" y="0"/>
                        </a:moveTo>
                        <a:cubicBezTo>
                          <a:pt x="20" y="18"/>
                          <a:pt x="39" y="37"/>
                          <a:pt x="55" y="37"/>
                        </a:cubicBezTo>
                        <a:cubicBezTo>
                          <a:pt x="70" y="37"/>
                          <a:pt x="80" y="18"/>
                          <a:pt x="91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399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658"/>
                    <a:ext cx="91" cy="6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0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452" y="1718"/>
                    <a:ext cx="60" cy="9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1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777"/>
                    <a:ext cx="59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2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174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3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630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4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537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5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422" y="1420"/>
                    <a:ext cx="60" cy="57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6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512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7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807" y="153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8" name="Oval 288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1425"/>
                    <a:ext cx="62" cy="5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5409" name="Oval 289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5410" name="Rectangle 290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1" name="Rectangle 291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2" name="Oval 292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3" name="Freeform 293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4" name="Line 294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5" name="Freeform 295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6" name="Oval 296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7" name="Oval 297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8" name="Oval 298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19" name="Oval 299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0" name="Oval 300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1" name="Oval 301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2" name="Oval 302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3" name="Oval 303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4" name="Oval 304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5" name="Oval 305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6" name="Oval 306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7" name="Rectangle 307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8" name="Rectangle 308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29" name="Oval 309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0" name="Freeform 310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1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2" name="Freeform 312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3" name="Oval 313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4" name="Oval 314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5" name="Oval 315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6" name="Oval 316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7" name="Oval 317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8" name="Oval 318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39" name="Oval 319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0" name="Oval 320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1" name="Oval 321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2" name="Oval 322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3" name="Oval 323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4" name="Oval 324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5" name="Freeform 325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6" name="Line 326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7" name="Freeform 327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8" name="Oval 328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49" name="Oval 329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0" name="Oval 330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1" name="Oval 331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2" name="Oval 332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3" name="Oval 333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4" name="Oval 334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5" name="Oval 335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6" name="Oval 336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7" name="Oval 337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458" name="Oval 338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5459" name="WordArt 339"/>
            <p:cNvSpPr>
              <a:spLocks noChangeArrowheads="1" noChangeShapeType="1" noTextEdit="1"/>
            </p:cNvSpPr>
            <p:nvPr/>
          </p:nvSpPr>
          <p:spPr bwMode="auto">
            <a:xfrm>
              <a:off x="3246" y="2576"/>
              <a:ext cx="1296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5400" b="1" kern="10" dirty="0">
                  <a:ln w="12700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导入新知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5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5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5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5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5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5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5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5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5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5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5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5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5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5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5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5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5" grpId="0" animBg="1"/>
      <p:bldP spid="5270" grpId="0"/>
      <p:bldP spid="5271" grpId="0"/>
      <p:bldP spid="5272" grpId="0" animBg="1"/>
      <p:bldP spid="5273" grpId="0" animBg="1"/>
      <p:bldP spid="5274" grpId="0" animBg="1"/>
      <p:bldP spid="5275" grpId="0" animBg="1"/>
      <p:bldP spid="5276" grpId="0" animBg="1"/>
      <p:bldP spid="5277" grpId="0" animBg="1"/>
      <p:bldP spid="5278" grpId="0" animBg="1"/>
      <p:bldP spid="5278" grpId="1" animBg="1"/>
      <p:bldP spid="5279" grpId="0" animBg="1"/>
      <p:bldP spid="5280" grpId="0" animBg="1"/>
      <p:bldP spid="5280" grpId="1" animBg="1"/>
      <p:bldP spid="5281" grpId="0" animBg="1"/>
      <p:bldP spid="5281" grpId="1" animBg="1"/>
      <p:bldP spid="5282" grpId="0" animBg="1"/>
      <p:bldP spid="5282" grpId="1" animBg="1"/>
      <p:bldP spid="5283" grpId="0" animBg="1"/>
      <p:bldP spid="5284" grpId="0" animBg="1"/>
      <p:bldP spid="5285" grpId="0" animBg="1"/>
      <p:bldP spid="5286" grpId="0" animBg="1"/>
      <p:bldP spid="5287" grpId="0" animBg="1"/>
      <p:bldP spid="5288" grpId="0" animBg="1"/>
      <p:bldP spid="5288" grpId="1" animBg="1"/>
      <p:bldP spid="5289" grpId="0" animBg="1"/>
      <p:bldP spid="5290" grpId="0" animBg="1"/>
      <p:bldP spid="5291" grpId="0" animBg="1"/>
      <p:bldP spid="5292" grpId="0" animBg="1"/>
      <p:bldP spid="5293" grpId="0"/>
      <p:bldP spid="5293" grpId="1"/>
      <p:bldP spid="5294" grpId="0"/>
      <p:bldP spid="5295" grpId="0"/>
      <p:bldP spid="5296" grpId="0"/>
      <p:bldP spid="5297" grpId="0"/>
      <p:bldP spid="5298" grpId="0"/>
      <p:bldP spid="5298" grpId="1"/>
      <p:bldP spid="5299" grpId="0"/>
      <p:bldP spid="5300" grpId="0"/>
      <p:bldP spid="5301" grpId="0"/>
      <p:bldP spid="5302" grpId="0"/>
      <p:bldP spid="5303" grpId="0"/>
      <p:bldP spid="5304" grpId="0"/>
      <p:bldP spid="5305" grpId="0"/>
      <p:bldP spid="5306" grpId="0"/>
      <p:bldP spid="5307" grpId="0"/>
      <p:bldP spid="5308" grpId="0"/>
      <p:bldP spid="5309" grpId="0"/>
      <p:bldP spid="5310" grpId="0"/>
      <p:bldP spid="5311" grpId="0"/>
      <p:bldP spid="5312" grpId="0" animBg="1"/>
      <p:bldP spid="5313" grpId="0" animBg="1"/>
      <p:bldP spid="5316" grpId="0" animBg="1"/>
      <p:bldP spid="53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7" name="Text Box 2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16913" y="981075"/>
            <a:ext cx="468312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x</a:t>
            </a:r>
          </a:p>
        </p:txBody>
      </p:sp>
      <p:sp>
        <p:nvSpPr>
          <p:cNvPr id="6169" name="Line 25"/>
          <p:cNvSpPr>
            <a:spLocks noChangeShapeType="1"/>
          </p:cNvSpPr>
          <p:nvPr/>
        </p:nvSpPr>
        <p:spPr bwMode="auto">
          <a:xfrm flipV="1">
            <a:off x="5892800" y="1390650"/>
            <a:ext cx="2827338" cy="174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0" name="Line 26">
            <a:hlinkClick r:id="rId4" action="ppaction://hlinksldjump"/>
          </p:cNvPr>
          <p:cNvSpPr>
            <a:spLocks noChangeShapeType="1"/>
          </p:cNvSpPr>
          <p:nvPr/>
        </p:nvSpPr>
        <p:spPr bwMode="auto">
          <a:xfrm flipV="1">
            <a:off x="6956425" y="244475"/>
            <a:ext cx="0" cy="3522663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171" name="Oval 27"/>
          <p:cNvSpPr>
            <a:spLocks noChangeArrowheads="1"/>
          </p:cNvSpPr>
          <p:nvPr/>
        </p:nvSpPr>
        <p:spPr bwMode="auto">
          <a:xfrm>
            <a:off x="8043863" y="1338263"/>
            <a:ext cx="76200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3" name="Oval 29"/>
          <p:cNvSpPr>
            <a:spLocks noChangeArrowheads="1"/>
          </p:cNvSpPr>
          <p:nvPr/>
        </p:nvSpPr>
        <p:spPr bwMode="auto">
          <a:xfrm>
            <a:off x="6100763" y="1343025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4" name="Oval 30"/>
          <p:cNvSpPr>
            <a:spLocks noChangeArrowheads="1"/>
          </p:cNvSpPr>
          <p:nvPr/>
        </p:nvSpPr>
        <p:spPr bwMode="auto">
          <a:xfrm>
            <a:off x="6489700" y="1343025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5" name="Oval 31"/>
          <p:cNvSpPr>
            <a:spLocks noChangeArrowheads="1"/>
          </p:cNvSpPr>
          <p:nvPr/>
        </p:nvSpPr>
        <p:spPr bwMode="auto">
          <a:xfrm>
            <a:off x="6878638" y="1343025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7" name="Oval 33"/>
          <p:cNvSpPr>
            <a:spLocks noChangeArrowheads="1"/>
          </p:cNvSpPr>
          <p:nvPr/>
        </p:nvSpPr>
        <p:spPr bwMode="auto">
          <a:xfrm>
            <a:off x="7267575" y="1349375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8" name="Oval 34"/>
          <p:cNvSpPr>
            <a:spLocks noChangeArrowheads="1"/>
          </p:cNvSpPr>
          <p:nvPr/>
        </p:nvSpPr>
        <p:spPr bwMode="auto">
          <a:xfrm>
            <a:off x="7654925" y="1349375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79" name="Oval 35"/>
          <p:cNvSpPr>
            <a:spLocks noChangeArrowheads="1"/>
          </p:cNvSpPr>
          <p:nvPr/>
        </p:nvSpPr>
        <p:spPr bwMode="auto">
          <a:xfrm>
            <a:off x="7261225" y="1349375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6880225" y="2524125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1" name="Oval 37"/>
          <p:cNvSpPr>
            <a:spLocks noChangeArrowheads="1"/>
          </p:cNvSpPr>
          <p:nvPr/>
        </p:nvSpPr>
        <p:spPr bwMode="auto">
          <a:xfrm>
            <a:off x="6872288" y="1733550"/>
            <a:ext cx="76200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2" name="Oval 38"/>
          <p:cNvSpPr>
            <a:spLocks noChangeArrowheads="1"/>
          </p:cNvSpPr>
          <p:nvPr/>
        </p:nvSpPr>
        <p:spPr bwMode="auto">
          <a:xfrm>
            <a:off x="6878638" y="2144713"/>
            <a:ext cx="77787" cy="809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3" name="Oval 39"/>
          <p:cNvSpPr>
            <a:spLocks noChangeArrowheads="1"/>
          </p:cNvSpPr>
          <p:nvPr/>
        </p:nvSpPr>
        <p:spPr bwMode="auto">
          <a:xfrm>
            <a:off x="6878638" y="527050"/>
            <a:ext cx="77787" cy="809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4" name="Oval 40"/>
          <p:cNvSpPr>
            <a:spLocks noChangeArrowheads="1"/>
          </p:cNvSpPr>
          <p:nvPr/>
        </p:nvSpPr>
        <p:spPr bwMode="auto">
          <a:xfrm>
            <a:off x="6878638" y="925513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85" name="Oval 41"/>
          <p:cNvSpPr>
            <a:spLocks noChangeArrowheads="1"/>
          </p:cNvSpPr>
          <p:nvPr/>
        </p:nvSpPr>
        <p:spPr bwMode="auto">
          <a:xfrm>
            <a:off x="6877050" y="1341438"/>
            <a:ext cx="77788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90" name="Text Box 46"/>
          <p:cNvSpPr txBox="1">
            <a:spLocks noChangeArrowheads="1"/>
          </p:cNvSpPr>
          <p:nvPr/>
        </p:nvSpPr>
        <p:spPr bwMode="auto">
          <a:xfrm>
            <a:off x="6810375" y="1193800"/>
            <a:ext cx="468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o</a:t>
            </a:r>
          </a:p>
        </p:txBody>
      </p:sp>
      <p:sp>
        <p:nvSpPr>
          <p:cNvPr id="6192" name="Text Box 48"/>
          <p:cNvSpPr txBox="1">
            <a:spLocks noChangeArrowheads="1"/>
          </p:cNvSpPr>
          <p:nvPr/>
        </p:nvSpPr>
        <p:spPr bwMode="auto">
          <a:xfrm>
            <a:off x="6900863" y="392113"/>
            <a:ext cx="466725" cy="30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</a:p>
        </p:txBody>
      </p:sp>
      <p:sp>
        <p:nvSpPr>
          <p:cNvPr id="6193" name="Text Box 49"/>
          <p:cNvSpPr txBox="1">
            <a:spLocks noChangeArrowheads="1"/>
          </p:cNvSpPr>
          <p:nvPr/>
        </p:nvSpPr>
        <p:spPr bwMode="auto">
          <a:xfrm>
            <a:off x="6824663" y="793750"/>
            <a:ext cx="4651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 10</a:t>
            </a:r>
          </a:p>
        </p:txBody>
      </p:sp>
      <p:sp>
        <p:nvSpPr>
          <p:cNvPr id="6195" name="Text Box 51"/>
          <p:cNvSpPr txBox="1">
            <a:spLocks noChangeArrowheads="1"/>
          </p:cNvSpPr>
          <p:nvPr/>
        </p:nvSpPr>
        <p:spPr bwMode="auto">
          <a:xfrm>
            <a:off x="7119938" y="1358900"/>
            <a:ext cx="466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10</a:t>
            </a:r>
          </a:p>
        </p:txBody>
      </p:sp>
      <p:sp>
        <p:nvSpPr>
          <p:cNvPr id="6196" name="Text Box 52"/>
          <p:cNvSpPr txBox="1">
            <a:spLocks noChangeArrowheads="1"/>
          </p:cNvSpPr>
          <p:nvPr/>
        </p:nvSpPr>
        <p:spPr bwMode="auto">
          <a:xfrm>
            <a:off x="6888163" y="1600200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</a:p>
        </p:txBody>
      </p:sp>
      <p:sp>
        <p:nvSpPr>
          <p:cNvPr id="6197" name="Text Box 53"/>
          <p:cNvSpPr txBox="1">
            <a:spLocks noChangeArrowheads="1"/>
          </p:cNvSpPr>
          <p:nvPr/>
        </p:nvSpPr>
        <p:spPr bwMode="auto">
          <a:xfrm>
            <a:off x="6888163" y="2003425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-20</a:t>
            </a:r>
          </a:p>
        </p:txBody>
      </p:sp>
      <p:sp>
        <p:nvSpPr>
          <p:cNvPr id="6198" name="Text Box 54"/>
          <p:cNvSpPr txBox="1">
            <a:spLocks noChangeArrowheads="1"/>
          </p:cNvSpPr>
          <p:nvPr/>
        </p:nvSpPr>
        <p:spPr bwMode="auto">
          <a:xfrm>
            <a:off x="6884988" y="2398713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-30</a:t>
            </a:r>
          </a:p>
        </p:txBody>
      </p:sp>
      <p:sp>
        <p:nvSpPr>
          <p:cNvPr id="6200" name="Text Box 56"/>
          <p:cNvSpPr txBox="1">
            <a:spLocks noChangeArrowheads="1"/>
          </p:cNvSpPr>
          <p:nvPr/>
        </p:nvSpPr>
        <p:spPr bwMode="auto">
          <a:xfrm>
            <a:off x="7421563" y="1373188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20</a:t>
            </a:r>
          </a:p>
        </p:txBody>
      </p:sp>
      <p:sp>
        <p:nvSpPr>
          <p:cNvPr id="6202" name="Text Box 58"/>
          <p:cNvSpPr txBox="1">
            <a:spLocks noChangeArrowheads="1"/>
          </p:cNvSpPr>
          <p:nvPr/>
        </p:nvSpPr>
        <p:spPr bwMode="auto">
          <a:xfrm>
            <a:off x="7820025" y="1390650"/>
            <a:ext cx="54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30</a:t>
            </a:r>
          </a:p>
        </p:txBody>
      </p:sp>
      <p:sp>
        <p:nvSpPr>
          <p:cNvPr id="6204" name="Text Box 60"/>
          <p:cNvSpPr txBox="1">
            <a:spLocks noChangeArrowheads="1"/>
          </p:cNvSpPr>
          <p:nvPr/>
        </p:nvSpPr>
        <p:spPr bwMode="auto">
          <a:xfrm>
            <a:off x="5876925" y="1358900"/>
            <a:ext cx="54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-20</a:t>
            </a:r>
          </a:p>
        </p:txBody>
      </p:sp>
      <p:sp>
        <p:nvSpPr>
          <p:cNvPr id="6205" name="Text Box 61"/>
          <p:cNvSpPr txBox="1">
            <a:spLocks noChangeArrowheads="1"/>
          </p:cNvSpPr>
          <p:nvPr/>
        </p:nvSpPr>
        <p:spPr bwMode="auto">
          <a:xfrm>
            <a:off x="6257925" y="1373188"/>
            <a:ext cx="54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-10</a:t>
            </a:r>
          </a:p>
        </p:txBody>
      </p:sp>
      <p:sp>
        <p:nvSpPr>
          <p:cNvPr id="6211" name="Text Box 67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6948488" y="0"/>
            <a:ext cx="4937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i="1">
                <a:solidFill>
                  <a:srgbClr val="DA0000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y</a:t>
            </a:r>
          </a:p>
        </p:txBody>
      </p:sp>
      <p:grpSp>
        <p:nvGrpSpPr>
          <p:cNvPr id="6412" name="Group 268"/>
          <p:cNvGrpSpPr/>
          <p:nvPr/>
        </p:nvGrpSpPr>
        <p:grpSpPr bwMode="auto">
          <a:xfrm>
            <a:off x="0" y="82550"/>
            <a:ext cx="6338888" cy="1258888"/>
            <a:chOff x="0" y="52"/>
            <a:chExt cx="3993" cy="793"/>
          </a:xfrm>
        </p:grpSpPr>
        <p:grpSp>
          <p:nvGrpSpPr>
            <p:cNvPr id="6411" name="Group 267"/>
            <p:cNvGrpSpPr/>
            <p:nvPr/>
          </p:nvGrpSpPr>
          <p:grpSpPr bwMode="auto">
            <a:xfrm>
              <a:off x="0" y="52"/>
              <a:ext cx="3107" cy="793"/>
              <a:chOff x="0" y="52"/>
              <a:chExt cx="3107" cy="793"/>
            </a:xfrm>
          </p:grpSpPr>
          <p:sp>
            <p:nvSpPr>
              <p:cNvPr id="6215" name="Rectangle 71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16" name="Rectangle 72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217" name="Group 73"/>
              <p:cNvGrpSpPr/>
              <p:nvPr/>
            </p:nvGrpSpPr>
            <p:grpSpPr bwMode="auto">
              <a:xfrm>
                <a:off x="919" y="525"/>
                <a:ext cx="174" cy="305"/>
                <a:chOff x="3174" y="1497"/>
                <a:chExt cx="59" cy="98"/>
              </a:xfrm>
            </p:grpSpPr>
            <p:sp>
              <p:nvSpPr>
                <p:cNvPr id="6218" name="Rectangle 74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19" name="Rectangle 75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20" name="Group 76"/>
              <p:cNvGrpSpPr/>
              <p:nvPr/>
            </p:nvGrpSpPr>
            <p:grpSpPr bwMode="auto">
              <a:xfrm>
                <a:off x="1207" y="525"/>
                <a:ext cx="174" cy="305"/>
                <a:chOff x="3272" y="1497"/>
                <a:chExt cx="59" cy="98"/>
              </a:xfrm>
            </p:grpSpPr>
            <p:sp>
              <p:nvSpPr>
                <p:cNvPr id="6221" name="Rectangle 77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2" name="Rectangle 78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23" name="Group 79"/>
              <p:cNvGrpSpPr/>
              <p:nvPr/>
            </p:nvGrpSpPr>
            <p:grpSpPr bwMode="auto">
              <a:xfrm>
                <a:off x="1495" y="525"/>
                <a:ext cx="173" cy="305"/>
                <a:chOff x="3370" y="1497"/>
                <a:chExt cx="59" cy="98"/>
              </a:xfrm>
            </p:grpSpPr>
            <p:sp>
              <p:nvSpPr>
                <p:cNvPr id="6224" name="Rectangle 80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5" name="Rectangle 81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26" name="Group 82"/>
              <p:cNvGrpSpPr/>
              <p:nvPr/>
            </p:nvGrpSpPr>
            <p:grpSpPr bwMode="auto">
              <a:xfrm>
                <a:off x="1782" y="525"/>
                <a:ext cx="174" cy="305"/>
                <a:chOff x="3468" y="1497"/>
                <a:chExt cx="59" cy="98"/>
              </a:xfrm>
            </p:grpSpPr>
            <p:sp>
              <p:nvSpPr>
                <p:cNvPr id="6227" name="Rectangle 83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28" name="Rectangle 84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29" name="Group 85"/>
              <p:cNvGrpSpPr/>
              <p:nvPr/>
            </p:nvGrpSpPr>
            <p:grpSpPr bwMode="auto">
              <a:xfrm>
                <a:off x="2070" y="525"/>
                <a:ext cx="174" cy="305"/>
                <a:chOff x="3566" y="1497"/>
                <a:chExt cx="59" cy="98"/>
              </a:xfrm>
            </p:grpSpPr>
            <p:sp>
              <p:nvSpPr>
                <p:cNvPr id="6230" name="Rectangle 86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1" name="Rectangle 87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32" name="Group 88"/>
              <p:cNvGrpSpPr/>
              <p:nvPr/>
            </p:nvGrpSpPr>
            <p:grpSpPr bwMode="auto">
              <a:xfrm>
                <a:off x="2358" y="525"/>
                <a:ext cx="174" cy="305"/>
                <a:chOff x="3664" y="1497"/>
                <a:chExt cx="59" cy="98"/>
              </a:xfrm>
            </p:grpSpPr>
            <p:sp>
              <p:nvSpPr>
                <p:cNvPr id="6233" name="Rectangle 89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4" name="Rectangle 90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235" name="Group 91"/>
              <p:cNvGrpSpPr/>
              <p:nvPr/>
            </p:nvGrpSpPr>
            <p:grpSpPr bwMode="auto">
              <a:xfrm>
                <a:off x="2933" y="525"/>
                <a:ext cx="174" cy="305"/>
                <a:chOff x="3860" y="1497"/>
                <a:chExt cx="59" cy="98"/>
              </a:xfrm>
            </p:grpSpPr>
            <p:sp>
              <p:nvSpPr>
                <p:cNvPr id="6236" name="Rectangle 92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37" name="Rectangle 93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238" name="Rectangle 94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39" name="Rectangle 95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0" name="Rectangle 96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1" name="Rectangle 97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2" name="Rectangle 98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3" name="Rectangle 99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4" name="Rectangle 100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5" name="Rectangle 101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6" name="Rectangle 102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7" name="Rectangle 103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8" name="Rectangle 104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49" name="Rectangle 105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0" name="Rectangle 106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1" name="Rectangle 107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2" name="Rectangle 108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3" name="Rectangle 109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4" name="Rectangle 110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5" name="Rectangle 111"/>
              <p:cNvSpPr>
                <a:spLocks noChangeArrowheads="1"/>
              </p:cNvSpPr>
              <p:nvPr/>
            </p:nvSpPr>
            <p:spPr bwMode="auto">
              <a:xfrm>
                <a:off x="2646" y="529"/>
                <a:ext cx="173" cy="303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6" name="Rectangle 112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7" name="Rectangle 113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8" name="Rectangle 114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59" name="Rectangle 115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0" name="Rectangle 116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1" name="Rectangle 117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2" name="Rectangle 118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3" name="Rectangle 119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4" name="Rectangle 120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5" name="Rectangle 121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6" name="Rectangle 122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7" name="Rectangle 123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8" name="Rectangle 124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69" name="Rectangle 125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0" name="Rectangle 126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1" name="Rectangle 127"/>
              <p:cNvSpPr>
                <a:spLocks noChangeArrowheads="1"/>
              </p:cNvSpPr>
              <p:nvPr/>
            </p:nvSpPr>
            <p:spPr bwMode="auto">
              <a:xfrm>
                <a:off x="919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2" name="Rectangle 128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3" name="Rectangle 129"/>
              <p:cNvSpPr>
                <a:spLocks noChangeArrowheads="1"/>
              </p:cNvSpPr>
              <p:nvPr/>
            </p:nvSpPr>
            <p:spPr bwMode="auto">
              <a:xfrm>
                <a:off x="1207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4" name="Rectangle 130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5" name="Rectangle 131"/>
              <p:cNvSpPr>
                <a:spLocks noChangeArrowheads="1"/>
              </p:cNvSpPr>
              <p:nvPr/>
            </p:nvSpPr>
            <p:spPr bwMode="auto">
              <a:xfrm>
                <a:off x="1495" y="525"/>
                <a:ext cx="173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6" name="Rectangle 132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7" name="Rectangle 133"/>
              <p:cNvSpPr>
                <a:spLocks noChangeArrowheads="1"/>
              </p:cNvSpPr>
              <p:nvPr/>
            </p:nvSpPr>
            <p:spPr bwMode="auto">
              <a:xfrm>
                <a:off x="1782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8" name="Rectangle 134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79" name="Rectangle 135"/>
              <p:cNvSpPr>
                <a:spLocks noChangeArrowheads="1"/>
              </p:cNvSpPr>
              <p:nvPr/>
            </p:nvSpPr>
            <p:spPr bwMode="auto">
              <a:xfrm>
                <a:off x="2070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80" name="Rectangle 136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81" name="Rectangle 137"/>
              <p:cNvSpPr>
                <a:spLocks noChangeArrowheads="1"/>
              </p:cNvSpPr>
              <p:nvPr/>
            </p:nvSpPr>
            <p:spPr bwMode="auto">
              <a:xfrm>
                <a:off x="2358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82" name="Rectangle 138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83" name="Rectangle 139"/>
              <p:cNvSpPr>
                <a:spLocks noChangeArrowheads="1"/>
              </p:cNvSpPr>
              <p:nvPr/>
            </p:nvSpPr>
            <p:spPr bwMode="auto">
              <a:xfrm>
                <a:off x="2933" y="525"/>
                <a:ext cx="174" cy="305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6284" name="Group 140"/>
              <p:cNvGrpSpPr/>
              <p:nvPr/>
            </p:nvGrpSpPr>
            <p:grpSpPr bwMode="auto">
              <a:xfrm>
                <a:off x="0" y="52"/>
                <a:ext cx="726" cy="793"/>
                <a:chOff x="490" y="1480"/>
                <a:chExt cx="414" cy="421"/>
              </a:xfrm>
            </p:grpSpPr>
            <p:sp>
              <p:nvSpPr>
                <p:cNvPr id="6285" name="Rectangle 141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286" name="Rectangle 142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6287" name="Group 143"/>
                <p:cNvGrpSpPr/>
                <p:nvPr/>
              </p:nvGrpSpPr>
              <p:grpSpPr bwMode="auto">
                <a:xfrm>
                  <a:off x="546" y="1521"/>
                  <a:ext cx="331" cy="336"/>
                  <a:chOff x="392" y="1357"/>
                  <a:chExt cx="473" cy="481"/>
                </a:xfrm>
              </p:grpSpPr>
              <p:sp>
                <p:nvSpPr>
                  <p:cNvPr id="6288" name="Oval 144"/>
                  <p:cNvSpPr>
                    <a:spLocks noChangeArrowheads="1"/>
                  </p:cNvSpPr>
                  <p:nvPr/>
                </p:nvSpPr>
                <p:spPr bwMode="auto">
                  <a:xfrm>
                    <a:off x="482" y="1448"/>
                    <a:ext cx="269" cy="29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89" name="Freeform 145"/>
                  <p:cNvSpPr/>
                  <p:nvPr/>
                </p:nvSpPr>
                <p:spPr bwMode="auto">
                  <a:xfrm>
                    <a:off x="542" y="1537"/>
                    <a:ext cx="62" cy="4"/>
                  </a:xfrm>
                  <a:custGeom>
                    <a:avLst/>
                    <a:gdLst>
                      <a:gd name="T0" fmla="*/ 0 w 37"/>
                      <a:gd name="T1" fmla="*/ 0 h 3"/>
                      <a:gd name="T2" fmla="*/ 37 w 37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7" h="3">
                        <a:moveTo>
                          <a:pt x="0" y="0"/>
                        </a:moveTo>
                        <a:cubicBezTo>
                          <a:pt x="16" y="1"/>
                          <a:pt x="31" y="3"/>
                          <a:pt x="37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0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3" y="1537"/>
                    <a:ext cx="62" cy="31"/>
                  </a:xfrm>
                  <a:prstGeom prst="line">
                    <a:avLst/>
                  </a:prstGeom>
                  <a:noFill/>
                  <a:ln w="31750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1" name="Freeform 147"/>
                  <p:cNvSpPr/>
                  <p:nvPr/>
                </p:nvSpPr>
                <p:spPr bwMode="auto">
                  <a:xfrm>
                    <a:off x="542" y="1627"/>
                    <a:ext cx="153" cy="61"/>
                  </a:xfrm>
                  <a:custGeom>
                    <a:avLst/>
                    <a:gdLst>
                      <a:gd name="T0" fmla="*/ 0 w 91"/>
                      <a:gd name="T1" fmla="*/ 0 h 37"/>
                      <a:gd name="T2" fmla="*/ 55 w 91"/>
                      <a:gd name="T3" fmla="*/ 37 h 37"/>
                      <a:gd name="T4" fmla="*/ 91 w 91"/>
                      <a:gd name="T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7">
                        <a:moveTo>
                          <a:pt x="0" y="0"/>
                        </a:moveTo>
                        <a:cubicBezTo>
                          <a:pt x="20" y="18"/>
                          <a:pt x="39" y="37"/>
                          <a:pt x="55" y="37"/>
                        </a:cubicBezTo>
                        <a:cubicBezTo>
                          <a:pt x="70" y="37"/>
                          <a:pt x="80" y="18"/>
                          <a:pt x="91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2" name="Oval 148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658"/>
                    <a:ext cx="91" cy="6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3" name="Oval 149"/>
                  <p:cNvSpPr>
                    <a:spLocks noChangeArrowheads="1"/>
                  </p:cNvSpPr>
                  <p:nvPr/>
                </p:nvSpPr>
                <p:spPr bwMode="auto">
                  <a:xfrm>
                    <a:off x="452" y="1718"/>
                    <a:ext cx="60" cy="9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4" name="Oval 150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777"/>
                    <a:ext cx="59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5" name="Oval 151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174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6" name="Oval 152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630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7" name="Oval 153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537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8" name="Oval 154"/>
                  <p:cNvSpPr>
                    <a:spLocks noChangeArrowheads="1"/>
                  </p:cNvSpPr>
                  <p:nvPr/>
                </p:nvSpPr>
                <p:spPr bwMode="auto">
                  <a:xfrm>
                    <a:off x="422" y="1420"/>
                    <a:ext cx="60" cy="57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299" name="Oval 155"/>
                  <p:cNvSpPr>
                    <a:spLocks noChangeArrowheads="1"/>
                  </p:cNvSpPr>
                  <p:nvPr/>
                </p:nvSpPr>
                <p:spPr bwMode="auto">
                  <a:xfrm>
                    <a:off x="512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00" name="Oval 156"/>
                  <p:cNvSpPr>
                    <a:spLocks noChangeArrowheads="1"/>
                  </p:cNvSpPr>
                  <p:nvPr/>
                </p:nvSpPr>
                <p:spPr bwMode="auto">
                  <a:xfrm>
                    <a:off x="807" y="153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01" name="Oval 157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1425"/>
                    <a:ext cx="62" cy="5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6302" name="Oval 158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303" name="Rectangle 159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4" name="Rectangle 160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5" name="Oval 161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6" name="Freeform 162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7" name="Line 163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8" name="Freeform 164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09" name="Oval 165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0" name="Oval 166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1" name="Oval 167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2" name="Oval 168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3" name="Oval 169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4" name="Oval 170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5" name="Oval 171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6" name="Oval 172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7" name="Oval 173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8" name="Oval 174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19" name="Oval 175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0" name="Rectangle 176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1" name="Rectangle 177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2" name="Oval 178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3" name="Freeform 179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4" name="Line 180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5" name="Freeform 181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6" name="Oval 182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7" name="Oval 183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8" name="Oval 184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29" name="Oval 185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0" name="Oval 186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1" name="Oval 187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2" name="Oval 188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3" name="Oval 189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4" name="Oval 190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5" name="Oval 191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6" name="Oval 192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7" name="Oval 193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8" name="Freeform 194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39" name="Line 195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0" name="Freeform 196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1" name="Oval 197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2" name="Oval 198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3" name="Oval 199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4" name="Oval 200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5" name="Oval 201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6" name="Oval 202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7" name="Oval 203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8" name="Oval 204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49" name="Oval 205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0" name="Oval 206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6351" name="Oval 207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352" name="WordArt 208"/>
            <p:cNvSpPr>
              <a:spLocks noChangeArrowheads="1" noChangeShapeType="1" noTextEdit="1"/>
            </p:cNvSpPr>
            <p:nvPr/>
          </p:nvSpPr>
          <p:spPr bwMode="auto">
            <a:xfrm>
              <a:off x="839" y="129"/>
              <a:ext cx="3154" cy="35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4800" b="1" kern="10" dirty="0">
                  <a:ln w="12700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新知一：什么是平面直角坐标系</a:t>
              </a:r>
            </a:p>
          </p:txBody>
        </p:sp>
      </p:grpSp>
      <p:sp>
        <p:nvSpPr>
          <p:cNvPr id="6403" name="Oval 259"/>
          <p:cNvSpPr>
            <a:spLocks noChangeArrowheads="1"/>
          </p:cNvSpPr>
          <p:nvPr/>
        </p:nvSpPr>
        <p:spPr bwMode="auto">
          <a:xfrm>
            <a:off x="6884988" y="2895600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04" name="Oval 260"/>
          <p:cNvSpPr>
            <a:spLocks noChangeArrowheads="1"/>
          </p:cNvSpPr>
          <p:nvPr/>
        </p:nvSpPr>
        <p:spPr bwMode="auto">
          <a:xfrm>
            <a:off x="6884988" y="3255963"/>
            <a:ext cx="77787" cy="79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405" name="Text Box 261"/>
          <p:cNvSpPr txBox="1">
            <a:spLocks noChangeArrowheads="1"/>
          </p:cNvSpPr>
          <p:nvPr/>
        </p:nvSpPr>
        <p:spPr bwMode="auto">
          <a:xfrm>
            <a:off x="6884988" y="2759075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-40</a:t>
            </a:r>
          </a:p>
        </p:txBody>
      </p:sp>
      <p:sp>
        <p:nvSpPr>
          <p:cNvPr id="6406" name="Text Box 262"/>
          <p:cNvSpPr txBox="1">
            <a:spLocks noChangeArrowheads="1"/>
          </p:cNvSpPr>
          <p:nvPr/>
        </p:nvSpPr>
        <p:spPr bwMode="auto">
          <a:xfrm>
            <a:off x="6884988" y="3190875"/>
            <a:ext cx="5445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altLang="zh-CN" sz="1400" b="1">
                <a:solidFill>
                  <a:srgbClr val="3333FF"/>
                </a:solidFill>
                <a:latin typeface="黑体" panose="02010609060101010101" charset="-122"/>
                <a:ea typeface="黑体" panose="02010609060101010101" charset="-122"/>
              </a:rPr>
              <a:t>-50</a:t>
            </a:r>
          </a:p>
        </p:txBody>
      </p:sp>
      <p:sp>
        <p:nvSpPr>
          <p:cNvPr id="6409" name="Oval 265"/>
          <p:cNvSpPr>
            <a:spLocks noChangeArrowheads="1"/>
          </p:cNvSpPr>
          <p:nvPr/>
        </p:nvSpPr>
        <p:spPr bwMode="auto">
          <a:xfrm>
            <a:off x="8035925" y="3262313"/>
            <a:ext cx="71438" cy="71437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417" name="Group 273"/>
          <p:cNvGrpSpPr/>
          <p:nvPr/>
        </p:nvGrpSpPr>
        <p:grpSpPr bwMode="auto">
          <a:xfrm>
            <a:off x="6897688" y="1462088"/>
            <a:ext cx="2246312" cy="2414587"/>
            <a:chOff x="4345" y="921"/>
            <a:chExt cx="1415" cy="1521"/>
          </a:xfrm>
        </p:grpSpPr>
        <p:sp>
          <p:nvSpPr>
            <p:cNvPr id="6407" name="Freeform 263"/>
            <p:cNvSpPr/>
            <p:nvPr/>
          </p:nvSpPr>
          <p:spPr bwMode="auto">
            <a:xfrm flipH="1">
              <a:off x="5049" y="921"/>
              <a:ext cx="44" cy="1225"/>
            </a:xfrm>
            <a:custGeom>
              <a:avLst/>
              <a:gdLst>
                <a:gd name="T0" fmla="*/ 0 w 1"/>
                <a:gd name="T1" fmla="*/ 0 h 468"/>
                <a:gd name="T2" fmla="*/ 0 w 1"/>
                <a:gd name="T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468">
                  <a:moveTo>
                    <a:pt x="0" y="0"/>
                  </a:moveTo>
                  <a:lnTo>
                    <a:pt x="0" y="468"/>
                  </a:lnTo>
                </a:path>
              </a:pathLst>
            </a:custGeom>
            <a:noFill/>
            <a:ln w="50800" cap="rnd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08" name="Line 264"/>
            <p:cNvSpPr>
              <a:spLocks noChangeShapeType="1"/>
            </p:cNvSpPr>
            <p:nvPr/>
          </p:nvSpPr>
          <p:spPr bwMode="auto">
            <a:xfrm flipH="1">
              <a:off x="4345" y="2069"/>
              <a:ext cx="862" cy="0"/>
            </a:xfrm>
            <a:prstGeom prst="line">
              <a:avLst/>
            </a:prstGeom>
            <a:noFill/>
            <a:ln w="50800" cap="rnd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410" name="Text Box 266"/>
            <p:cNvSpPr txBox="1">
              <a:spLocks noChangeArrowheads="1"/>
            </p:cNvSpPr>
            <p:nvPr/>
          </p:nvSpPr>
          <p:spPr bwMode="auto">
            <a:xfrm>
              <a:off x="4535" y="2115"/>
              <a:ext cx="122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0000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kumimoji="1" lang="zh-CN" altLang="en-US" sz="2800" b="1">
                  <a:solidFill>
                    <a:srgbClr val="3333FF"/>
                  </a:solidFill>
                  <a:latin typeface="Times New Roman" panose="02020603050405020304" pitchFamily="18" charset="0"/>
                  <a:ea typeface="黑体" panose="02010609060101010101" charset="-122"/>
                </a:rPr>
                <a:t>音乐喷泉</a:t>
              </a:r>
            </a:p>
          </p:txBody>
        </p:sp>
      </p:grpSp>
      <p:sp>
        <p:nvSpPr>
          <p:cNvPr id="6413" name="Text Box 269"/>
          <p:cNvSpPr txBox="1">
            <a:spLocks noChangeArrowheads="1"/>
          </p:cNvSpPr>
          <p:nvPr/>
        </p:nvSpPr>
        <p:spPr bwMode="auto">
          <a:xfrm>
            <a:off x="0" y="1562100"/>
            <a:ext cx="6459538" cy="155416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3200" b="1" dirty="0">
                <a:solidFill>
                  <a:srgbClr val="140000"/>
                </a:solidFill>
              </a:rPr>
              <a:t>平面上有</a:t>
            </a:r>
            <a:r>
              <a:rPr lang="zh-CN" altLang="en-US" sz="3200" b="1" u="sng" dirty="0">
                <a:solidFill>
                  <a:srgbClr val="140000"/>
                </a:solidFill>
              </a:rPr>
              <a:t>公共原点且互相垂直</a:t>
            </a:r>
          </a:p>
          <a:p>
            <a:r>
              <a:rPr lang="zh-CN" altLang="en-US" sz="3200" b="1" dirty="0">
                <a:solidFill>
                  <a:srgbClr val="140000"/>
                </a:solidFill>
              </a:rPr>
              <a:t>的</a:t>
            </a:r>
            <a:r>
              <a:rPr lang="en-US" altLang="zh-CN" sz="3200" b="1" dirty="0">
                <a:solidFill>
                  <a:srgbClr val="140000"/>
                </a:solidFill>
              </a:rPr>
              <a:t>2</a:t>
            </a:r>
            <a:r>
              <a:rPr lang="zh-CN" altLang="en-US" sz="3200" b="1" dirty="0">
                <a:solidFill>
                  <a:srgbClr val="140000"/>
                </a:solidFill>
              </a:rPr>
              <a:t>条数轴构成</a:t>
            </a:r>
            <a:r>
              <a:rPr lang="zh-CN" altLang="en-US" sz="3200" b="1" dirty="0">
                <a:solidFill>
                  <a:srgbClr val="E60000"/>
                </a:solidFill>
              </a:rPr>
              <a:t>平面直角坐标系</a:t>
            </a:r>
            <a:r>
              <a:rPr lang="zh-CN" altLang="en-US" sz="3200" b="1" dirty="0">
                <a:solidFill>
                  <a:srgbClr val="140000"/>
                </a:solidFill>
              </a:rPr>
              <a:t>，   </a:t>
            </a:r>
          </a:p>
          <a:p>
            <a:r>
              <a:rPr lang="zh-CN" altLang="en-US" sz="3200" b="1" dirty="0">
                <a:solidFill>
                  <a:srgbClr val="140000"/>
                </a:solidFill>
              </a:rPr>
              <a:t>简称</a:t>
            </a:r>
            <a:r>
              <a:rPr lang="zh-CN" altLang="en-US" sz="3200" b="1" u="sng" dirty="0">
                <a:solidFill>
                  <a:srgbClr val="140000"/>
                </a:solidFill>
              </a:rPr>
              <a:t>直角坐标系</a:t>
            </a:r>
            <a:r>
              <a:rPr lang="zh-CN" altLang="en-US" sz="3200" b="1" dirty="0">
                <a:solidFill>
                  <a:srgbClr val="140000"/>
                </a:solidFill>
              </a:rPr>
              <a:t>。</a:t>
            </a:r>
          </a:p>
        </p:txBody>
      </p:sp>
      <p:sp>
        <p:nvSpPr>
          <p:cNvPr id="6414" name="Text Box 270"/>
          <p:cNvSpPr txBox="1">
            <a:spLocks noChangeArrowheads="1"/>
          </p:cNvSpPr>
          <p:nvPr/>
        </p:nvSpPr>
        <p:spPr bwMode="auto">
          <a:xfrm>
            <a:off x="-17371" y="3484940"/>
            <a:ext cx="8000908" cy="15696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3200" b="1" dirty="0">
                <a:solidFill>
                  <a:srgbClr val="140000"/>
                </a:solidFill>
              </a:rPr>
              <a:t>水平方向的数轴称为</a:t>
            </a:r>
            <a:r>
              <a:rPr lang="en-US" altLang="zh-CN" sz="3200" b="1" i="1" u="sng" dirty="0">
                <a:solidFill>
                  <a:srgbClr val="E60000"/>
                </a:solidFill>
              </a:rPr>
              <a:t>x</a:t>
            </a:r>
            <a:r>
              <a:rPr lang="zh-CN" altLang="en-US" sz="3200" b="1" u="sng" dirty="0">
                <a:solidFill>
                  <a:srgbClr val="E60000"/>
                </a:solidFill>
              </a:rPr>
              <a:t>轴或横轴</a:t>
            </a:r>
            <a:r>
              <a:rPr lang="zh-CN" altLang="en-US" sz="3200" b="1" dirty="0">
                <a:solidFill>
                  <a:srgbClr val="140000"/>
                </a:solidFill>
              </a:rPr>
              <a:t>。</a:t>
            </a:r>
          </a:p>
          <a:p>
            <a:r>
              <a:rPr lang="zh-CN" altLang="en-US" sz="3200" b="1" dirty="0">
                <a:solidFill>
                  <a:srgbClr val="140000"/>
                </a:solidFill>
              </a:rPr>
              <a:t>竖直方向的数轴称为</a:t>
            </a:r>
            <a:r>
              <a:rPr lang="en-US" altLang="zh-CN" sz="3200" b="1" i="1" u="sng" dirty="0">
                <a:solidFill>
                  <a:srgbClr val="E60000"/>
                </a:solidFill>
              </a:rPr>
              <a:t>y</a:t>
            </a:r>
            <a:r>
              <a:rPr lang="zh-CN" altLang="en-US" sz="3200" b="1" u="sng" dirty="0">
                <a:solidFill>
                  <a:srgbClr val="E60000"/>
                </a:solidFill>
              </a:rPr>
              <a:t>轴或纵轴</a:t>
            </a:r>
            <a:r>
              <a:rPr lang="zh-CN" altLang="en-US" sz="3200" b="1" dirty="0">
                <a:solidFill>
                  <a:srgbClr val="140000"/>
                </a:solidFill>
              </a:rPr>
              <a:t>。                </a:t>
            </a:r>
          </a:p>
          <a:p>
            <a:r>
              <a:rPr lang="zh-CN" altLang="en-US" sz="3200" b="1" dirty="0">
                <a:solidFill>
                  <a:srgbClr val="140000"/>
                </a:solidFill>
              </a:rPr>
              <a:t>（它们统称坐标轴</a:t>
            </a:r>
            <a:r>
              <a:rPr lang="zh-CN" altLang="en-US" sz="3200" b="1" dirty="0" smtClean="0">
                <a:solidFill>
                  <a:srgbClr val="140000"/>
                </a:solidFill>
              </a:rPr>
              <a:t>）</a:t>
            </a:r>
            <a:endParaRPr lang="zh-CN" altLang="en-US" sz="3200" b="1" dirty="0">
              <a:solidFill>
                <a:srgbClr val="140000"/>
              </a:solidFill>
            </a:endParaRPr>
          </a:p>
        </p:txBody>
      </p:sp>
      <p:sp>
        <p:nvSpPr>
          <p:cNvPr id="6415" name="Text Box 271"/>
          <p:cNvSpPr txBox="1">
            <a:spLocks noChangeArrowheads="1"/>
          </p:cNvSpPr>
          <p:nvPr/>
        </p:nvSpPr>
        <p:spPr bwMode="auto">
          <a:xfrm>
            <a:off x="0" y="5445125"/>
            <a:ext cx="4987925" cy="5794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zh-CN" altLang="en-US" sz="3200" b="1" dirty="0">
                <a:solidFill>
                  <a:srgbClr val="140000"/>
                </a:solidFill>
              </a:rPr>
              <a:t>公共原点</a:t>
            </a:r>
            <a:r>
              <a:rPr lang="en-US" altLang="zh-CN" sz="3200" b="1" dirty="0">
                <a:solidFill>
                  <a:srgbClr val="140000"/>
                </a:solidFill>
              </a:rPr>
              <a:t>O</a:t>
            </a:r>
            <a:r>
              <a:rPr lang="zh-CN" altLang="en-US" sz="3200" b="1" dirty="0">
                <a:solidFill>
                  <a:srgbClr val="140000"/>
                </a:solidFill>
              </a:rPr>
              <a:t>称为</a:t>
            </a:r>
            <a:r>
              <a:rPr lang="zh-CN" altLang="en-US" sz="3200" b="1" u="sng" dirty="0">
                <a:solidFill>
                  <a:srgbClr val="E60000"/>
                </a:solidFill>
              </a:rPr>
              <a:t>坐标原点</a:t>
            </a:r>
            <a:r>
              <a:rPr lang="zh-CN" altLang="en-US" sz="3200" b="1" dirty="0">
                <a:solidFill>
                  <a:srgbClr val="140000"/>
                </a:solidFill>
              </a:rPr>
              <a:t>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9" grpId="0" animBg="1"/>
      <p:bldP spid="6413" grpId="0"/>
      <p:bldP spid="6414" grpId="0"/>
      <p:bldP spid="64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442" name="Group 2"/>
          <p:cNvGraphicFramePr>
            <a:graphicFrameLocks noGrp="1"/>
          </p:cNvGraphicFramePr>
          <p:nvPr/>
        </p:nvGraphicFramePr>
        <p:xfrm>
          <a:off x="3995738" y="836613"/>
          <a:ext cx="4535487" cy="5180014"/>
        </p:xfrm>
        <a:graphic>
          <a:graphicData uri="http://schemas.openxmlformats.org/drawingml/2006/table">
            <a:tbl>
              <a:tblPr/>
              <a:tblGrid>
                <a:gridCol w="64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30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5000"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89516" name="Group 76"/>
          <p:cNvGrpSpPr/>
          <p:nvPr/>
        </p:nvGrpSpPr>
        <p:grpSpPr bwMode="auto">
          <a:xfrm>
            <a:off x="4159250" y="2852738"/>
            <a:ext cx="4176713" cy="673100"/>
            <a:chOff x="2744" y="1797"/>
            <a:chExt cx="2631" cy="424"/>
          </a:xfrm>
        </p:grpSpPr>
        <p:sp>
          <p:nvSpPr>
            <p:cNvPr id="189517" name="Line 77"/>
            <p:cNvSpPr>
              <a:spLocks noChangeShapeType="1"/>
            </p:cNvSpPr>
            <p:nvPr/>
          </p:nvSpPr>
          <p:spPr bwMode="auto">
            <a:xfrm>
              <a:off x="2744" y="1888"/>
              <a:ext cx="2631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18" name="Line 78"/>
            <p:cNvSpPr>
              <a:spLocks noChangeShapeType="1"/>
            </p:cNvSpPr>
            <p:nvPr/>
          </p:nvSpPr>
          <p:spPr bwMode="auto">
            <a:xfrm>
              <a:off x="3878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19" name="Line 79"/>
            <p:cNvSpPr>
              <a:spLocks noChangeShapeType="1"/>
            </p:cNvSpPr>
            <p:nvPr/>
          </p:nvSpPr>
          <p:spPr bwMode="auto">
            <a:xfrm>
              <a:off x="4286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20" name="Line 80"/>
            <p:cNvSpPr>
              <a:spLocks noChangeShapeType="1"/>
            </p:cNvSpPr>
            <p:nvPr/>
          </p:nvSpPr>
          <p:spPr bwMode="auto">
            <a:xfrm>
              <a:off x="5103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21" name="Line 81"/>
            <p:cNvSpPr>
              <a:spLocks noChangeShapeType="1"/>
            </p:cNvSpPr>
            <p:nvPr/>
          </p:nvSpPr>
          <p:spPr bwMode="auto">
            <a:xfrm flipH="1">
              <a:off x="4694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22" name="Line 82"/>
            <p:cNvSpPr>
              <a:spLocks noChangeShapeType="1"/>
            </p:cNvSpPr>
            <p:nvPr/>
          </p:nvSpPr>
          <p:spPr bwMode="auto">
            <a:xfrm>
              <a:off x="3470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23" name="Line 83"/>
            <p:cNvSpPr>
              <a:spLocks noChangeShapeType="1"/>
            </p:cNvSpPr>
            <p:nvPr/>
          </p:nvSpPr>
          <p:spPr bwMode="auto">
            <a:xfrm>
              <a:off x="3061" y="1797"/>
              <a:ext cx="0" cy="9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24" name="Text Box 84"/>
            <p:cNvSpPr txBox="1">
              <a:spLocks noChangeArrowheads="1"/>
            </p:cNvSpPr>
            <p:nvPr/>
          </p:nvSpPr>
          <p:spPr bwMode="auto">
            <a:xfrm>
              <a:off x="3696" y="1933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ea typeface="黑体" panose="02010609060101010101" charset="-122"/>
                </a:rPr>
                <a:t>0</a:t>
              </a:r>
            </a:p>
          </p:txBody>
        </p:sp>
        <p:sp>
          <p:nvSpPr>
            <p:cNvPr id="189525" name="Text Box 85"/>
            <p:cNvSpPr txBox="1">
              <a:spLocks noChangeArrowheads="1"/>
            </p:cNvSpPr>
            <p:nvPr/>
          </p:nvSpPr>
          <p:spPr bwMode="auto">
            <a:xfrm>
              <a:off x="4150" y="187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1</a:t>
              </a:r>
            </a:p>
          </p:txBody>
        </p:sp>
        <p:sp>
          <p:nvSpPr>
            <p:cNvPr id="189526" name="Text Box 86"/>
            <p:cNvSpPr txBox="1">
              <a:spLocks noChangeArrowheads="1"/>
            </p:cNvSpPr>
            <p:nvPr/>
          </p:nvSpPr>
          <p:spPr bwMode="auto">
            <a:xfrm>
              <a:off x="4591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2</a:t>
              </a:r>
            </a:p>
          </p:txBody>
        </p:sp>
        <p:sp>
          <p:nvSpPr>
            <p:cNvPr id="189527" name="Text Box 87"/>
            <p:cNvSpPr txBox="1">
              <a:spLocks noChangeArrowheads="1"/>
            </p:cNvSpPr>
            <p:nvPr/>
          </p:nvSpPr>
          <p:spPr bwMode="auto">
            <a:xfrm>
              <a:off x="4999" y="18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3</a:t>
              </a:r>
            </a:p>
          </p:txBody>
        </p:sp>
        <p:sp>
          <p:nvSpPr>
            <p:cNvPr id="189528" name="Text Box 88"/>
            <p:cNvSpPr txBox="1">
              <a:spLocks noChangeArrowheads="1"/>
            </p:cNvSpPr>
            <p:nvPr/>
          </p:nvSpPr>
          <p:spPr bwMode="auto">
            <a:xfrm>
              <a:off x="3288" y="192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-1</a:t>
              </a:r>
            </a:p>
          </p:txBody>
        </p:sp>
        <p:sp>
          <p:nvSpPr>
            <p:cNvPr id="189529" name="Text Box 89"/>
            <p:cNvSpPr txBox="1">
              <a:spLocks noChangeArrowheads="1"/>
            </p:cNvSpPr>
            <p:nvPr/>
          </p:nvSpPr>
          <p:spPr bwMode="auto">
            <a:xfrm>
              <a:off x="2867" y="193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-2</a:t>
              </a:r>
            </a:p>
          </p:txBody>
        </p:sp>
      </p:grpSp>
      <p:grpSp>
        <p:nvGrpSpPr>
          <p:cNvPr id="189530" name="Group 90"/>
          <p:cNvGrpSpPr/>
          <p:nvPr/>
        </p:nvGrpSpPr>
        <p:grpSpPr bwMode="auto">
          <a:xfrm>
            <a:off x="5383213" y="765175"/>
            <a:ext cx="735012" cy="4537075"/>
            <a:chOff x="3515" y="482"/>
            <a:chExt cx="463" cy="2858"/>
          </a:xfrm>
        </p:grpSpPr>
        <p:sp>
          <p:nvSpPr>
            <p:cNvPr id="189531" name="Line 91"/>
            <p:cNvSpPr>
              <a:spLocks noChangeShapeType="1"/>
            </p:cNvSpPr>
            <p:nvPr/>
          </p:nvSpPr>
          <p:spPr bwMode="auto">
            <a:xfrm flipV="1">
              <a:off x="3878" y="482"/>
              <a:ext cx="0" cy="285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2" name="Line 92"/>
            <p:cNvSpPr>
              <a:spLocks noChangeShapeType="1"/>
            </p:cNvSpPr>
            <p:nvPr/>
          </p:nvSpPr>
          <p:spPr bwMode="auto">
            <a:xfrm>
              <a:off x="3878" y="1480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3" name="Line 93"/>
            <p:cNvSpPr>
              <a:spLocks noChangeShapeType="1"/>
            </p:cNvSpPr>
            <p:nvPr/>
          </p:nvSpPr>
          <p:spPr bwMode="auto">
            <a:xfrm>
              <a:off x="3878" y="1071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4" name="Line 94"/>
            <p:cNvSpPr>
              <a:spLocks noChangeShapeType="1"/>
            </p:cNvSpPr>
            <p:nvPr/>
          </p:nvSpPr>
          <p:spPr bwMode="auto">
            <a:xfrm>
              <a:off x="3878" y="65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5" name="Line 95"/>
            <p:cNvSpPr>
              <a:spLocks noChangeShapeType="1"/>
            </p:cNvSpPr>
            <p:nvPr/>
          </p:nvSpPr>
          <p:spPr bwMode="auto">
            <a:xfrm>
              <a:off x="3878" y="2296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6" name="Line 96"/>
            <p:cNvSpPr>
              <a:spLocks noChangeShapeType="1"/>
            </p:cNvSpPr>
            <p:nvPr/>
          </p:nvSpPr>
          <p:spPr bwMode="auto">
            <a:xfrm>
              <a:off x="3887" y="2704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7" name="Line 97"/>
            <p:cNvSpPr>
              <a:spLocks noChangeShapeType="1"/>
            </p:cNvSpPr>
            <p:nvPr/>
          </p:nvSpPr>
          <p:spPr bwMode="auto">
            <a:xfrm>
              <a:off x="3878" y="3113"/>
              <a:ext cx="9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38" name="Text Box 98"/>
            <p:cNvSpPr txBox="1">
              <a:spLocks noChangeArrowheads="1"/>
            </p:cNvSpPr>
            <p:nvPr/>
          </p:nvSpPr>
          <p:spPr bwMode="auto">
            <a:xfrm>
              <a:off x="3638" y="129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1</a:t>
              </a:r>
            </a:p>
          </p:txBody>
        </p:sp>
        <p:sp>
          <p:nvSpPr>
            <p:cNvPr id="189539" name="Text Box 99"/>
            <p:cNvSpPr txBox="1">
              <a:spLocks noChangeArrowheads="1"/>
            </p:cNvSpPr>
            <p:nvPr/>
          </p:nvSpPr>
          <p:spPr bwMode="auto">
            <a:xfrm>
              <a:off x="3638" y="89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2</a:t>
              </a:r>
            </a:p>
          </p:txBody>
        </p:sp>
        <p:sp>
          <p:nvSpPr>
            <p:cNvPr id="189540" name="Text Box 100"/>
            <p:cNvSpPr txBox="1">
              <a:spLocks noChangeArrowheads="1"/>
            </p:cNvSpPr>
            <p:nvPr/>
          </p:nvSpPr>
          <p:spPr bwMode="auto">
            <a:xfrm>
              <a:off x="3651" y="51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3</a:t>
              </a:r>
            </a:p>
          </p:txBody>
        </p:sp>
        <p:sp>
          <p:nvSpPr>
            <p:cNvPr id="189541" name="Text Box 101"/>
            <p:cNvSpPr txBox="1">
              <a:spLocks noChangeArrowheads="1"/>
            </p:cNvSpPr>
            <p:nvPr/>
          </p:nvSpPr>
          <p:spPr bwMode="auto">
            <a:xfrm>
              <a:off x="3515" y="2160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-1</a:t>
              </a:r>
            </a:p>
          </p:txBody>
        </p:sp>
        <p:sp>
          <p:nvSpPr>
            <p:cNvPr id="189542" name="Text Box 102"/>
            <p:cNvSpPr txBox="1">
              <a:spLocks noChangeArrowheads="1"/>
            </p:cNvSpPr>
            <p:nvPr/>
          </p:nvSpPr>
          <p:spPr bwMode="auto">
            <a:xfrm>
              <a:off x="3515" y="252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-2</a:t>
              </a:r>
            </a:p>
          </p:txBody>
        </p:sp>
        <p:sp>
          <p:nvSpPr>
            <p:cNvPr id="189543" name="Text Box 103"/>
            <p:cNvSpPr txBox="1">
              <a:spLocks noChangeArrowheads="1"/>
            </p:cNvSpPr>
            <p:nvPr/>
          </p:nvSpPr>
          <p:spPr bwMode="auto">
            <a:xfrm>
              <a:off x="3515" y="2931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>
                  <a:latin typeface="黑体" panose="02010609060101010101" charset="-122"/>
                  <a:ea typeface="黑体" panose="02010609060101010101" charset="-122"/>
                </a:rPr>
                <a:t>-3</a:t>
              </a:r>
            </a:p>
          </p:txBody>
        </p:sp>
      </p:grpSp>
      <p:sp>
        <p:nvSpPr>
          <p:cNvPr id="189544" name="Text Box 104"/>
          <p:cNvSpPr txBox="1">
            <a:spLocks noChangeArrowheads="1"/>
          </p:cNvSpPr>
          <p:nvPr/>
        </p:nvSpPr>
        <p:spPr bwMode="auto">
          <a:xfrm>
            <a:off x="8120063" y="29972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latin typeface="黑体" panose="02010609060101010101" charset="-122"/>
                <a:ea typeface="黑体" panose="02010609060101010101" charset="-122"/>
              </a:rPr>
              <a:t>X</a:t>
            </a:r>
          </a:p>
        </p:txBody>
      </p:sp>
      <p:sp>
        <p:nvSpPr>
          <p:cNvPr id="189545" name="Text Box 105"/>
          <p:cNvSpPr txBox="1">
            <a:spLocks noChangeArrowheads="1"/>
          </p:cNvSpPr>
          <p:nvPr/>
        </p:nvSpPr>
        <p:spPr bwMode="auto">
          <a:xfrm>
            <a:off x="5959475" y="5492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latin typeface="黑体" panose="02010609060101010101" charset="-122"/>
                <a:ea typeface="黑体" panose="02010609060101010101" charset="-122"/>
              </a:rPr>
              <a:t>Y</a:t>
            </a:r>
          </a:p>
        </p:txBody>
      </p:sp>
      <p:sp>
        <p:nvSpPr>
          <p:cNvPr id="189546" name="Text Box 106"/>
          <p:cNvSpPr txBox="1">
            <a:spLocks noChangeArrowheads="1"/>
          </p:cNvSpPr>
          <p:nvPr/>
        </p:nvSpPr>
        <p:spPr bwMode="auto">
          <a:xfrm>
            <a:off x="6319838" y="126841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ea typeface="黑体" panose="02010609060101010101" charset="-122"/>
              </a:rPr>
              <a:t>第一象限</a:t>
            </a:r>
          </a:p>
        </p:txBody>
      </p:sp>
      <p:sp>
        <p:nvSpPr>
          <p:cNvPr id="189547" name="Text Box 107"/>
          <p:cNvSpPr txBox="1">
            <a:spLocks noChangeArrowheads="1"/>
          </p:cNvSpPr>
          <p:nvPr/>
        </p:nvSpPr>
        <p:spPr bwMode="auto">
          <a:xfrm>
            <a:off x="4211638" y="126841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ea typeface="黑体" panose="02010609060101010101" charset="-122"/>
              </a:rPr>
              <a:t>第二象限</a:t>
            </a:r>
          </a:p>
        </p:txBody>
      </p:sp>
      <p:sp>
        <p:nvSpPr>
          <p:cNvPr id="189548" name="Text Box 108"/>
          <p:cNvSpPr txBox="1">
            <a:spLocks noChangeArrowheads="1"/>
          </p:cNvSpPr>
          <p:nvPr/>
        </p:nvSpPr>
        <p:spPr bwMode="auto">
          <a:xfrm>
            <a:off x="4087813" y="37893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ea typeface="黑体" panose="02010609060101010101" charset="-122"/>
              </a:rPr>
              <a:t>第三象限</a:t>
            </a:r>
          </a:p>
        </p:txBody>
      </p:sp>
      <p:sp>
        <p:nvSpPr>
          <p:cNvPr id="189549" name="Text Box 109"/>
          <p:cNvSpPr txBox="1">
            <a:spLocks noChangeArrowheads="1"/>
          </p:cNvSpPr>
          <p:nvPr/>
        </p:nvSpPr>
        <p:spPr bwMode="auto">
          <a:xfrm>
            <a:off x="6391275" y="3789363"/>
            <a:ext cx="1606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0000FF"/>
                </a:solidFill>
                <a:ea typeface="黑体" panose="02010609060101010101" charset="-122"/>
              </a:rPr>
              <a:t>第四象限</a:t>
            </a:r>
          </a:p>
        </p:txBody>
      </p:sp>
      <p:sp>
        <p:nvSpPr>
          <p:cNvPr id="189550" name="Text Box 110"/>
          <p:cNvSpPr txBox="1">
            <a:spLocks noChangeArrowheads="1"/>
          </p:cNvSpPr>
          <p:nvPr/>
        </p:nvSpPr>
        <p:spPr bwMode="auto">
          <a:xfrm>
            <a:off x="323850" y="1916113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ea typeface="黑体" panose="02010609060101010101" charset="-122"/>
              </a:rPr>
              <a:t>注意：</a:t>
            </a:r>
          </a:p>
        </p:txBody>
      </p:sp>
      <p:sp>
        <p:nvSpPr>
          <p:cNvPr id="189552" name="Text Box 112"/>
          <p:cNvSpPr txBox="1">
            <a:spLocks noChangeArrowheads="1"/>
          </p:cNvSpPr>
          <p:nvPr/>
        </p:nvSpPr>
        <p:spPr bwMode="auto">
          <a:xfrm>
            <a:off x="611188" y="2871788"/>
            <a:ext cx="28511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坐标轴上的点不</a:t>
            </a:r>
          </a:p>
          <a:p>
            <a:r>
              <a:rPr lang="zh-CN" altLang="en-US" sz="2800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  属于任何象限</a:t>
            </a:r>
            <a:r>
              <a:rPr lang="en-US" altLang="zh-CN" sz="2800" dirty="0">
                <a:solidFill>
                  <a:srgbClr val="0000FF"/>
                </a:solidFill>
                <a:latin typeface="黑体" panose="02010609060101010101" charset="-122"/>
                <a:ea typeface="黑体" panose="02010609060101010101" charset="-122"/>
              </a:rPr>
              <a:t>.</a:t>
            </a:r>
          </a:p>
        </p:txBody>
      </p:sp>
      <p:grpSp>
        <p:nvGrpSpPr>
          <p:cNvPr id="189553" name="Group 113"/>
          <p:cNvGrpSpPr/>
          <p:nvPr/>
        </p:nvGrpSpPr>
        <p:grpSpPr bwMode="auto">
          <a:xfrm>
            <a:off x="6391275" y="2133600"/>
            <a:ext cx="709613" cy="590550"/>
            <a:chOff x="4150" y="1344"/>
            <a:chExt cx="447" cy="372"/>
          </a:xfrm>
        </p:grpSpPr>
        <p:sp>
          <p:nvSpPr>
            <p:cNvPr id="189554" name="Rectangle 114"/>
            <p:cNvSpPr>
              <a:spLocks noChangeArrowheads="1"/>
            </p:cNvSpPr>
            <p:nvPr/>
          </p:nvSpPr>
          <p:spPr bwMode="auto">
            <a:xfrm>
              <a:off x="4150" y="1344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55" name="Text Box 115"/>
            <p:cNvSpPr txBox="1">
              <a:spLocks noChangeArrowheads="1"/>
            </p:cNvSpPr>
            <p:nvPr/>
          </p:nvSpPr>
          <p:spPr bwMode="auto">
            <a:xfrm>
              <a:off x="4332" y="1389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A</a:t>
              </a:r>
            </a:p>
          </p:txBody>
        </p:sp>
      </p:grpSp>
      <p:grpSp>
        <p:nvGrpSpPr>
          <p:cNvPr id="189556" name="Group 116"/>
          <p:cNvGrpSpPr/>
          <p:nvPr/>
        </p:nvGrpSpPr>
        <p:grpSpPr bwMode="auto">
          <a:xfrm>
            <a:off x="4460875" y="4767263"/>
            <a:ext cx="695325" cy="549275"/>
            <a:chOff x="2934" y="3003"/>
            <a:chExt cx="438" cy="346"/>
          </a:xfrm>
        </p:grpSpPr>
        <p:sp>
          <p:nvSpPr>
            <p:cNvPr id="189557" name="Rectangle 117"/>
            <p:cNvSpPr>
              <a:spLocks noChangeArrowheads="1"/>
            </p:cNvSpPr>
            <p:nvPr/>
          </p:nvSpPr>
          <p:spPr bwMode="auto">
            <a:xfrm>
              <a:off x="2934" y="3003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58" name="Text Box 118"/>
            <p:cNvSpPr txBox="1">
              <a:spLocks noChangeArrowheads="1"/>
            </p:cNvSpPr>
            <p:nvPr/>
          </p:nvSpPr>
          <p:spPr bwMode="auto">
            <a:xfrm>
              <a:off x="3107" y="302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B</a:t>
              </a:r>
            </a:p>
          </p:txBody>
        </p:sp>
      </p:grpSp>
      <p:grpSp>
        <p:nvGrpSpPr>
          <p:cNvPr id="189559" name="Group 119"/>
          <p:cNvGrpSpPr/>
          <p:nvPr/>
        </p:nvGrpSpPr>
        <p:grpSpPr bwMode="auto">
          <a:xfrm>
            <a:off x="5124450" y="2316163"/>
            <a:ext cx="463550" cy="801687"/>
            <a:chOff x="3352" y="1459"/>
            <a:chExt cx="292" cy="505"/>
          </a:xfrm>
        </p:grpSpPr>
        <p:sp>
          <p:nvSpPr>
            <p:cNvPr id="189560" name="Rectangle 120"/>
            <p:cNvSpPr>
              <a:spLocks noChangeArrowheads="1"/>
            </p:cNvSpPr>
            <p:nvPr/>
          </p:nvSpPr>
          <p:spPr bwMode="auto">
            <a:xfrm>
              <a:off x="3352" y="175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CC0000"/>
                  </a:solidFill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61" name="Text Box 121"/>
            <p:cNvSpPr txBox="1">
              <a:spLocks noChangeArrowheads="1"/>
            </p:cNvSpPr>
            <p:nvPr/>
          </p:nvSpPr>
          <p:spPr bwMode="auto">
            <a:xfrm>
              <a:off x="3366" y="1459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C</a:t>
              </a:r>
            </a:p>
          </p:txBody>
        </p:sp>
      </p:grpSp>
      <p:grpSp>
        <p:nvGrpSpPr>
          <p:cNvPr id="189562" name="Group 122"/>
          <p:cNvGrpSpPr/>
          <p:nvPr/>
        </p:nvGrpSpPr>
        <p:grpSpPr bwMode="auto">
          <a:xfrm>
            <a:off x="5772150" y="4724400"/>
            <a:ext cx="752475" cy="631825"/>
            <a:chOff x="3760" y="2976"/>
            <a:chExt cx="474" cy="398"/>
          </a:xfrm>
        </p:grpSpPr>
        <p:sp>
          <p:nvSpPr>
            <p:cNvPr id="189563" name="Rectangle 123"/>
            <p:cNvSpPr>
              <a:spLocks noChangeArrowheads="1"/>
            </p:cNvSpPr>
            <p:nvPr/>
          </p:nvSpPr>
          <p:spPr bwMode="auto">
            <a:xfrm>
              <a:off x="3760" y="2976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CC0000"/>
                  </a:solidFill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64" name="Text Box 124"/>
            <p:cNvSpPr txBox="1">
              <a:spLocks noChangeArrowheads="1"/>
            </p:cNvSpPr>
            <p:nvPr/>
          </p:nvSpPr>
          <p:spPr bwMode="auto">
            <a:xfrm>
              <a:off x="3956" y="3047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D</a:t>
              </a:r>
            </a:p>
          </p:txBody>
        </p:sp>
      </p:grpSp>
      <p:grpSp>
        <p:nvGrpSpPr>
          <p:cNvPr id="189565" name="Group 125"/>
          <p:cNvGrpSpPr/>
          <p:nvPr/>
        </p:nvGrpSpPr>
        <p:grpSpPr bwMode="auto">
          <a:xfrm>
            <a:off x="5772150" y="2335213"/>
            <a:ext cx="639763" cy="801687"/>
            <a:chOff x="3352" y="1459"/>
            <a:chExt cx="403" cy="505"/>
          </a:xfrm>
        </p:grpSpPr>
        <p:sp>
          <p:nvSpPr>
            <p:cNvPr id="189566" name="Rectangle 126"/>
            <p:cNvSpPr>
              <a:spLocks noChangeArrowheads="1"/>
            </p:cNvSpPr>
            <p:nvPr/>
          </p:nvSpPr>
          <p:spPr bwMode="auto">
            <a:xfrm>
              <a:off x="3352" y="175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CC0000"/>
                  </a:solidFill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67" name="Text Box 127"/>
            <p:cNvSpPr txBox="1">
              <a:spLocks noChangeArrowheads="1"/>
            </p:cNvSpPr>
            <p:nvPr/>
          </p:nvSpPr>
          <p:spPr bwMode="auto">
            <a:xfrm>
              <a:off x="3366" y="1459"/>
              <a:ext cx="3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  E</a:t>
              </a:r>
            </a:p>
          </p:txBody>
        </p:sp>
      </p:grpSp>
      <p:grpSp>
        <p:nvGrpSpPr>
          <p:cNvPr id="189568" name="Group 128"/>
          <p:cNvGrpSpPr/>
          <p:nvPr/>
        </p:nvGrpSpPr>
        <p:grpSpPr bwMode="auto">
          <a:xfrm>
            <a:off x="7081838" y="2319338"/>
            <a:ext cx="423862" cy="801687"/>
            <a:chOff x="3352" y="1459"/>
            <a:chExt cx="267" cy="505"/>
          </a:xfrm>
        </p:grpSpPr>
        <p:sp>
          <p:nvSpPr>
            <p:cNvPr id="189569" name="Rectangle 129"/>
            <p:cNvSpPr>
              <a:spLocks noChangeArrowheads="1"/>
            </p:cNvSpPr>
            <p:nvPr/>
          </p:nvSpPr>
          <p:spPr bwMode="auto">
            <a:xfrm>
              <a:off x="3352" y="1752"/>
              <a:ext cx="2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1600">
                  <a:solidFill>
                    <a:srgbClr val="CC0000"/>
                  </a:solidFill>
                  <a:ea typeface="黑体" panose="02010609060101010101" charset="-122"/>
                </a:rPr>
                <a:t>●</a:t>
              </a:r>
            </a:p>
          </p:txBody>
        </p:sp>
        <p:sp>
          <p:nvSpPr>
            <p:cNvPr id="189570" name="Text Box 130"/>
            <p:cNvSpPr txBox="1">
              <a:spLocks noChangeArrowheads="1"/>
            </p:cNvSpPr>
            <p:nvPr/>
          </p:nvSpPr>
          <p:spPr bwMode="auto">
            <a:xfrm>
              <a:off x="3366" y="1459"/>
              <a:ext cx="25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800">
                  <a:ea typeface="黑体" panose="02010609060101010101" charset="-122"/>
                </a:rPr>
                <a:t>F</a:t>
              </a:r>
            </a:p>
          </p:txBody>
        </p:sp>
      </p:grpSp>
      <p:grpSp>
        <p:nvGrpSpPr>
          <p:cNvPr id="189571" name="Group 131"/>
          <p:cNvGrpSpPr/>
          <p:nvPr/>
        </p:nvGrpSpPr>
        <p:grpSpPr bwMode="auto">
          <a:xfrm>
            <a:off x="0" y="0"/>
            <a:ext cx="1152525" cy="1258888"/>
            <a:chOff x="490" y="1480"/>
            <a:chExt cx="414" cy="421"/>
          </a:xfrm>
        </p:grpSpPr>
        <p:sp>
          <p:nvSpPr>
            <p:cNvPr id="189572" name="Rectangle 132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73" name="Rectangle 133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noFill/>
            <a:ln w="31750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89574" name="Group 134"/>
            <p:cNvGrpSpPr/>
            <p:nvPr/>
          </p:nvGrpSpPr>
          <p:grpSpPr bwMode="auto">
            <a:xfrm>
              <a:off x="546" y="1521"/>
              <a:ext cx="331" cy="336"/>
              <a:chOff x="392" y="1357"/>
              <a:chExt cx="473" cy="481"/>
            </a:xfrm>
          </p:grpSpPr>
          <p:sp>
            <p:nvSpPr>
              <p:cNvPr id="189575" name="Oval 135"/>
              <p:cNvSpPr>
                <a:spLocks noChangeArrowheads="1"/>
              </p:cNvSpPr>
              <p:nvPr/>
            </p:nvSpPr>
            <p:spPr bwMode="auto">
              <a:xfrm>
                <a:off x="482" y="1448"/>
                <a:ext cx="269" cy="299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76" name="Freeform 136"/>
              <p:cNvSpPr/>
              <p:nvPr/>
            </p:nvSpPr>
            <p:spPr bwMode="auto">
              <a:xfrm>
                <a:off x="542" y="1537"/>
                <a:ext cx="62" cy="4"/>
              </a:xfrm>
              <a:custGeom>
                <a:avLst/>
                <a:gdLst>
                  <a:gd name="T0" fmla="*/ 0 w 37"/>
                  <a:gd name="T1" fmla="*/ 0 h 3"/>
                  <a:gd name="T2" fmla="*/ 37 w 3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">
                    <a:moveTo>
                      <a:pt x="0" y="0"/>
                    </a:moveTo>
                    <a:cubicBezTo>
                      <a:pt x="16" y="1"/>
                      <a:pt x="31" y="3"/>
                      <a:pt x="37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77" name="Line 137"/>
              <p:cNvSpPr>
                <a:spLocks noChangeShapeType="1"/>
              </p:cNvSpPr>
              <p:nvPr/>
            </p:nvSpPr>
            <p:spPr bwMode="auto">
              <a:xfrm flipV="1">
                <a:off x="663" y="1537"/>
                <a:ext cx="62" cy="31"/>
              </a:xfrm>
              <a:prstGeom prst="line">
                <a:avLst/>
              </a:prstGeom>
              <a:noFill/>
              <a:ln w="3175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78" name="Freeform 138"/>
              <p:cNvSpPr/>
              <p:nvPr/>
            </p:nvSpPr>
            <p:spPr bwMode="auto">
              <a:xfrm>
                <a:off x="542" y="1627"/>
                <a:ext cx="153" cy="61"/>
              </a:xfrm>
              <a:custGeom>
                <a:avLst/>
                <a:gdLst>
                  <a:gd name="T0" fmla="*/ 0 w 91"/>
                  <a:gd name="T1" fmla="*/ 0 h 37"/>
                  <a:gd name="T2" fmla="*/ 55 w 91"/>
                  <a:gd name="T3" fmla="*/ 37 h 37"/>
                  <a:gd name="T4" fmla="*/ 91 w 91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37">
                    <a:moveTo>
                      <a:pt x="0" y="0"/>
                    </a:moveTo>
                    <a:cubicBezTo>
                      <a:pt x="20" y="18"/>
                      <a:pt x="39" y="37"/>
                      <a:pt x="55" y="37"/>
                    </a:cubicBezTo>
                    <a:cubicBezTo>
                      <a:pt x="70" y="37"/>
                      <a:pt x="80" y="18"/>
                      <a:pt x="91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79" name="Oval 139"/>
              <p:cNvSpPr>
                <a:spLocks noChangeArrowheads="1"/>
              </p:cNvSpPr>
              <p:nvPr/>
            </p:nvSpPr>
            <p:spPr bwMode="auto">
              <a:xfrm>
                <a:off x="751" y="1658"/>
                <a:ext cx="91" cy="60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0" name="Oval 140"/>
              <p:cNvSpPr>
                <a:spLocks noChangeArrowheads="1"/>
              </p:cNvSpPr>
              <p:nvPr/>
            </p:nvSpPr>
            <p:spPr bwMode="auto">
              <a:xfrm>
                <a:off x="452" y="1718"/>
                <a:ext cx="60" cy="90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1" name="Oval 141"/>
              <p:cNvSpPr>
                <a:spLocks noChangeArrowheads="1"/>
              </p:cNvSpPr>
              <p:nvPr/>
            </p:nvSpPr>
            <p:spPr bwMode="auto">
              <a:xfrm>
                <a:off x="574" y="1777"/>
                <a:ext cx="59" cy="6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2" name="Oval 142"/>
              <p:cNvSpPr>
                <a:spLocks noChangeArrowheads="1"/>
              </p:cNvSpPr>
              <p:nvPr/>
            </p:nvSpPr>
            <p:spPr bwMode="auto">
              <a:xfrm>
                <a:off x="693" y="1747"/>
                <a:ext cx="58" cy="6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3" name="Oval 143"/>
              <p:cNvSpPr>
                <a:spLocks noChangeArrowheads="1"/>
              </p:cNvSpPr>
              <p:nvPr/>
            </p:nvSpPr>
            <p:spPr bwMode="auto">
              <a:xfrm>
                <a:off x="392" y="1630"/>
                <a:ext cx="60" cy="6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4" name="Oval 144"/>
              <p:cNvSpPr>
                <a:spLocks noChangeArrowheads="1"/>
              </p:cNvSpPr>
              <p:nvPr/>
            </p:nvSpPr>
            <p:spPr bwMode="auto">
              <a:xfrm>
                <a:off x="392" y="1537"/>
                <a:ext cx="60" cy="6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5" name="Oval 145"/>
              <p:cNvSpPr>
                <a:spLocks noChangeArrowheads="1"/>
              </p:cNvSpPr>
              <p:nvPr/>
            </p:nvSpPr>
            <p:spPr bwMode="auto">
              <a:xfrm>
                <a:off x="422" y="1420"/>
                <a:ext cx="60" cy="57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6" name="Oval 146"/>
              <p:cNvSpPr>
                <a:spLocks noChangeArrowheads="1"/>
              </p:cNvSpPr>
              <p:nvPr/>
            </p:nvSpPr>
            <p:spPr bwMode="auto">
              <a:xfrm>
                <a:off x="512" y="1357"/>
                <a:ext cx="62" cy="6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7" name="Oval 147"/>
              <p:cNvSpPr>
                <a:spLocks noChangeArrowheads="1"/>
              </p:cNvSpPr>
              <p:nvPr/>
            </p:nvSpPr>
            <p:spPr bwMode="auto">
              <a:xfrm>
                <a:off x="807" y="1537"/>
                <a:ext cx="58" cy="6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8" name="Oval 148"/>
              <p:cNvSpPr>
                <a:spLocks noChangeArrowheads="1"/>
              </p:cNvSpPr>
              <p:nvPr/>
            </p:nvSpPr>
            <p:spPr bwMode="auto">
              <a:xfrm>
                <a:off x="745" y="1425"/>
                <a:ext cx="62" cy="59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9589" name="Oval 149"/>
              <p:cNvSpPr>
                <a:spLocks noChangeArrowheads="1"/>
              </p:cNvSpPr>
              <p:nvPr/>
            </p:nvSpPr>
            <p:spPr bwMode="auto">
              <a:xfrm>
                <a:off x="633" y="1357"/>
                <a:ext cx="62" cy="6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89590" name="Rectangle 150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1" name="Rectangle 151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noFill/>
            <a:ln w="31750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2" name="Oval 152"/>
            <p:cNvSpPr>
              <a:spLocks noChangeArrowheads="1"/>
            </p:cNvSpPr>
            <p:nvPr/>
          </p:nvSpPr>
          <p:spPr bwMode="auto">
            <a:xfrm>
              <a:off x="609" y="1584"/>
              <a:ext cx="189" cy="210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3" name="Freeform 153"/>
            <p:cNvSpPr/>
            <p:nvPr/>
          </p:nvSpPr>
          <p:spPr bwMode="auto">
            <a:xfrm>
              <a:off x="652" y="1646"/>
              <a:ext cx="42" cy="4"/>
            </a:xfrm>
            <a:custGeom>
              <a:avLst/>
              <a:gdLst>
                <a:gd name="T0" fmla="*/ 0 w 37"/>
                <a:gd name="T1" fmla="*/ 0 h 3"/>
                <a:gd name="T2" fmla="*/ 37 w 3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">
                  <a:moveTo>
                    <a:pt x="0" y="0"/>
                  </a:moveTo>
                  <a:cubicBezTo>
                    <a:pt x="16" y="1"/>
                    <a:pt x="31" y="3"/>
                    <a:pt x="37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4" name="Line 154"/>
            <p:cNvSpPr>
              <a:spLocks noChangeShapeType="1"/>
            </p:cNvSpPr>
            <p:nvPr/>
          </p:nvSpPr>
          <p:spPr bwMode="auto">
            <a:xfrm flipV="1">
              <a:off x="735" y="1646"/>
              <a:ext cx="44" cy="22"/>
            </a:xfrm>
            <a:prstGeom prst="line">
              <a:avLst/>
            </a:prstGeom>
            <a:noFill/>
            <a:ln w="3175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5" name="Freeform 155"/>
            <p:cNvSpPr/>
            <p:nvPr/>
          </p:nvSpPr>
          <p:spPr bwMode="auto">
            <a:xfrm>
              <a:off x="652" y="1709"/>
              <a:ext cx="106" cy="43"/>
            </a:xfrm>
            <a:custGeom>
              <a:avLst/>
              <a:gdLst>
                <a:gd name="T0" fmla="*/ 0 w 91"/>
                <a:gd name="T1" fmla="*/ 0 h 37"/>
                <a:gd name="T2" fmla="*/ 55 w 91"/>
                <a:gd name="T3" fmla="*/ 37 h 37"/>
                <a:gd name="T4" fmla="*/ 91 w 91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7">
                  <a:moveTo>
                    <a:pt x="0" y="0"/>
                  </a:moveTo>
                  <a:cubicBezTo>
                    <a:pt x="20" y="18"/>
                    <a:pt x="39" y="37"/>
                    <a:pt x="55" y="37"/>
                  </a:cubicBezTo>
                  <a:cubicBezTo>
                    <a:pt x="70" y="37"/>
                    <a:pt x="80" y="18"/>
                    <a:pt x="91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6" name="Oval 156"/>
            <p:cNvSpPr>
              <a:spLocks noChangeArrowheads="1"/>
            </p:cNvSpPr>
            <p:nvPr/>
          </p:nvSpPr>
          <p:spPr bwMode="auto">
            <a:xfrm>
              <a:off x="798" y="1732"/>
              <a:ext cx="63" cy="41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7" name="Oval 157"/>
            <p:cNvSpPr>
              <a:spLocks noChangeArrowheads="1"/>
            </p:cNvSpPr>
            <p:nvPr/>
          </p:nvSpPr>
          <p:spPr bwMode="auto">
            <a:xfrm>
              <a:off x="588" y="1773"/>
              <a:ext cx="42" cy="6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8" name="Oval 158"/>
            <p:cNvSpPr>
              <a:spLocks noChangeArrowheads="1"/>
            </p:cNvSpPr>
            <p:nvPr/>
          </p:nvSpPr>
          <p:spPr bwMode="auto">
            <a:xfrm>
              <a:off x="673" y="1814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599" name="Oval 159"/>
            <p:cNvSpPr>
              <a:spLocks noChangeArrowheads="1"/>
            </p:cNvSpPr>
            <p:nvPr/>
          </p:nvSpPr>
          <p:spPr bwMode="auto">
            <a:xfrm>
              <a:off x="756" y="1794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0" name="Oval 160"/>
            <p:cNvSpPr>
              <a:spLocks noChangeArrowheads="1"/>
            </p:cNvSpPr>
            <p:nvPr/>
          </p:nvSpPr>
          <p:spPr bwMode="auto">
            <a:xfrm>
              <a:off x="546" y="1712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1" name="Oval 161"/>
            <p:cNvSpPr>
              <a:spLocks noChangeArrowheads="1"/>
            </p:cNvSpPr>
            <p:nvPr/>
          </p:nvSpPr>
          <p:spPr bwMode="auto">
            <a:xfrm>
              <a:off x="546" y="1646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2" name="Oval 162"/>
            <p:cNvSpPr>
              <a:spLocks noChangeArrowheads="1"/>
            </p:cNvSpPr>
            <p:nvPr/>
          </p:nvSpPr>
          <p:spPr bwMode="auto">
            <a:xfrm>
              <a:off x="567" y="1565"/>
              <a:ext cx="42" cy="39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3" name="Oval 163"/>
            <p:cNvSpPr>
              <a:spLocks noChangeArrowheads="1"/>
            </p:cNvSpPr>
            <p:nvPr/>
          </p:nvSpPr>
          <p:spPr bwMode="auto">
            <a:xfrm>
              <a:off x="630" y="1521"/>
              <a:ext cx="43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4" name="Oval 164"/>
            <p:cNvSpPr>
              <a:spLocks noChangeArrowheads="1"/>
            </p:cNvSpPr>
            <p:nvPr/>
          </p:nvSpPr>
          <p:spPr bwMode="auto">
            <a:xfrm>
              <a:off x="836" y="1646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5" name="Oval 165"/>
            <p:cNvSpPr>
              <a:spLocks noChangeArrowheads="1"/>
            </p:cNvSpPr>
            <p:nvPr/>
          </p:nvSpPr>
          <p:spPr bwMode="auto">
            <a:xfrm>
              <a:off x="793" y="1567"/>
              <a:ext cx="43" cy="42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6" name="Oval 166"/>
            <p:cNvSpPr>
              <a:spLocks noChangeArrowheads="1"/>
            </p:cNvSpPr>
            <p:nvPr/>
          </p:nvSpPr>
          <p:spPr bwMode="auto">
            <a:xfrm>
              <a:off x="714" y="1521"/>
              <a:ext cx="44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7" name="Rectangle 167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8" name="Rectangle 168"/>
            <p:cNvSpPr>
              <a:spLocks noChangeArrowheads="1"/>
            </p:cNvSpPr>
            <p:nvPr/>
          </p:nvSpPr>
          <p:spPr bwMode="auto">
            <a:xfrm>
              <a:off x="490" y="1480"/>
              <a:ext cx="414" cy="421"/>
            </a:xfrm>
            <a:prstGeom prst="rect">
              <a:avLst/>
            </a:prstGeom>
            <a:noFill/>
            <a:ln w="31750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09" name="Oval 169"/>
            <p:cNvSpPr>
              <a:spLocks noChangeArrowheads="1"/>
            </p:cNvSpPr>
            <p:nvPr/>
          </p:nvSpPr>
          <p:spPr bwMode="auto">
            <a:xfrm>
              <a:off x="609" y="1584"/>
              <a:ext cx="189" cy="210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0" name="Freeform 170"/>
            <p:cNvSpPr/>
            <p:nvPr/>
          </p:nvSpPr>
          <p:spPr bwMode="auto">
            <a:xfrm>
              <a:off x="652" y="1646"/>
              <a:ext cx="42" cy="4"/>
            </a:xfrm>
            <a:custGeom>
              <a:avLst/>
              <a:gdLst>
                <a:gd name="T0" fmla="*/ 0 w 37"/>
                <a:gd name="T1" fmla="*/ 0 h 3"/>
                <a:gd name="T2" fmla="*/ 37 w 3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">
                  <a:moveTo>
                    <a:pt x="0" y="0"/>
                  </a:moveTo>
                  <a:cubicBezTo>
                    <a:pt x="16" y="1"/>
                    <a:pt x="31" y="3"/>
                    <a:pt x="37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1" name="Line 171"/>
            <p:cNvSpPr>
              <a:spLocks noChangeShapeType="1"/>
            </p:cNvSpPr>
            <p:nvPr/>
          </p:nvSpPr>
          <p:spPr bwMode="auto">
            <a:xfrm flipV="1">
              <a:off x="735" y="1646"/>
              <a:ext cx="44" cy="22"/>
            </a:xfrm>
            <a:prstGeom prst="line">
              <a:avLst/>
            </a:prstGeom>
            <a:noFill/>
            <a:ln w="3175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2" name="Freeform 172"/>
            <p:cNvSpPr/>
            <p:nvPr/>
          </p:nvSpPr>
          <p:spPr bwMode="auto">
            <a:xfrm>
              <a:off x="652" y="1709"/>
              <a:ext cx="106" cy="43"/>
            </a:xfrm>
            <a:custGeom>
              <a:avLst/>
              <a:gdLst>
                <a:gd name="T0" fmla="*/ 0 w 91"/>
                <a:gd name="T1" fmla="*/ 0 h 37"/>
                <a:gd name="T2" fmla="*/ 55 w 91"/>
                <a:gd name="T3" fmla="*/ 37 h 37"/>
                <a:gd name="T4" fmla="*/ 91 w 91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7">
                  <a:moveTo>
                    <a:pt x="0" y="0"/>
                  </a:moveTo>
                  <a:cubicBezTo>
                    <a:pt x="20" y="18"/>
                    <a:pt x="39" y="37"/>
                    <a:pt x="55" y="37"/>
                  </a:cubicBezTo>
                  <a:cubicBezTo>
                    <a:pt x="70" y="37"/>
                    <a:pt x="80" y="18"/>
                    <a:pt x="91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3" name="Oval 173"/>
            <p:cNvSpPr>
              <a:spLocks noChangeArrowheads="1"/>
            </p:cNvSpPr>
            <p:nvPr/>
          </p:nvSpPr>
          <p:spPr bwMode="auto">
            <a:xfrm>
              <a:off x="798" y="1732"/>
              <a:ext cx="63" cy="41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4" name="Oval 174"/>
            <p:cNvSpPr>
              <a:spLocks noChangeArrowheads="1"/>
            </p:cNvSpPr>
            <p:nvPr/>
          </p:nvSpPr>
          <p:spPr bwMode="auto">
            <a:xfrm>
              <a:off x="588" y="1773"/>
              <a:ext cx="42" cy="6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5" name="Oval 175"/>
            <p:cNvSpPr>
              <a:spLocks noChangeArrowheads="1"/>
            </p:cNvSpPr>
            <p:nvPr/>
          </p:nvSpPr>
          <p:spPr bwMode="auto">
            <a:xfrm>
              <a:off x="673" y="1814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6" name="Oval 176"/>
            <p:cNvSpPr>
              <a:spLocks noChangeArrowheads="1"/>
            </p:cNvSpPr>
            <p:nvPr/>
          </p:nvSpPr>
          <p:spPr bwMode="auto">
            <a:xfrm>
              <a:off x="756" y="1794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7" name="Oval 177"/>
            <p:cNvSpPr>
              <a:spLocks noChangeArrowheads="1"/>
            </p:cNvSpPr>
            <p:nvPr/>
          </p:nvSpPr>
          <p:spPr bwMode="auto">
            <a:xfrm>
              <a:off x="546" y="1712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8" name="Oval 178"/>
            <p:cNvSpPr>
              <a:spLocks noChangeArrowheads="1"/>
            </p:cNvSpPr>
            <p:nvPr/>
          </p:nvSpPr>
          <p:spPr bwMode="auto">
            <a:xfrm>
              <a:off x="546" y="1646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19" name="Oval 179"/>
            <p:cNvSpPr>
              <a:spLocks noChangeArrowheads="1"/>
            </p:cNvSpPr>
            <p:nvPr/>
          </p:nvSpPr>
          <p:spPr bwMode="auto">
            <a:xfrm>
              <a:off x="567" y="1565"/>
              <a:ext cx="42" cy="39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0" name="Oval 180"/>
            <p:cNvSpPr>
              <a:spLocks noChangeArrowheads="1"/>
            </p:cNvSpPr>
            <p:nvPr/>
          </p:nvSpPr>
          <p:spPr bwMode="auto">
            <a:xfrm>
              <a:off x="630" y="1521"/>
              <a:ext cx="43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1" name="Oval 181"/>
            <p:cNvSpPr>
              <a:spLocks noChangeArrowheads="1"/>
            </p:cNvSpPr>
            <p:nvPr/>
          </p:nvSpPr>
          <p:spPr bwMode="auto">
            <a:xfrm>
              <a:off x="836" y="1646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2" name="Oval 182"/>
            <p:cNvSpPr>
              <a:spLocks noChangeArrowheads="1"/>
            </p:cNvSpPr>
            <p:nvPr/>
          </p:nvSpPr>
          <p:spPr bwMode="auto">
            <a:xfrm>
              <a:off x="793" y="1567"/>
              <a:ext cx="43" cy="42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3" name="Oval 183"/>
            <p:cNvSpPr>
              <a:spLocks noChangeArrowheads="1"/>
            </p:cNvSpPr>
            <p:nvPr/>
          </p:nvSpPr>
          <p:spPr bwMode="auto">
            <a:xfrm>
              <a:off x="714" y="1521"/>
              <a:ext cx="44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4" name="Oval 184"/>
            <p:cNvSpPr>
              <a:spLocks noChangeArrowheads="1"/>
            </p:cNvSpPr>
            <p:nvPr/>
          </p:nvSpPr>
          <p:spPr bwMode="auto">
            <a:xfrm>
              <a:off x="609" y="1584"/>
              <a:ext cx="189" cy="210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5" name="Freeform 185"/>
            <p:cNvSpPr/>
            <p:nvPr/>
          </p:nvSpPr>
          <p:spPr bwMode="auto">
            <a:xfrm>
              <a:off x="652" y="1646"/>
              <a:ext cx="42" cy="4"/>
            </a:xfrm>
            <a:custGeom>
              <a:avLst/>
              <a:gdLst>
                <a:gd name="T0" fmla="*/ 0 w 37"/>
                <a:gd name="T1" fmla="*/ 0 h 3"/>
                <a:gd name="T2" fmla="*/ 37 w 37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" h="3">
                  <a:moveTo>
                    <a:pt x="0" y="0"/>
                  </a:moveTo>
                  <a:cubicBezTo>
                    <a:pt x="16" y="1"/>
                    <a:pt x="31" y="3"/>
                    <a:pt x="37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6" name="Line 186"/>
            <p:cNvSpPr>
              <a:spLocks noChangeShapeType="1"/>
            </p:cNvSpPr>
            <p:nvPr/>
          </p:nvSpPr>
          <p:spPr bwMode="auto">
            <a:xfrm flipV="1">
              <a:off x="735" y="1646"/>
              <a:ext cx="44" cy="22"/>
            </a:xfrm>
            <a:prstGeom prst="line">
              <a:avLst/>
            </a:prstGeom>
            <a:noFill/>
            <a:ln w="31750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7" name="Freeform 187"/>
            <p:cNvSpPr/>
            <p:nvPr/>
          </p:nvSpPr>
          <p:spPr bwMode="auto">
            <a:xfrm>
              <a:off x="652" y="1709"/>
              <a:ext cx="106" cy="43"/>
            </a:xfrm>
            <a:custGeom>
              <a:avLst/>
              <a:gdLst>
                <a:gd name="T0" fmla="*/ 0 w 91"/>
                <a:gd name="T1" fmla="*/ 0 h 37"/>
                <a:gd name="T2" fmla="*/ 55 w 91"/>
                <a:gd name="T3" fmla="*/ 37 h 37"/>
                <a:gd name="T4" fmla="*/ 91 w 91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" h="37">
                  <a:moveTo>
                    <a:pt x="0" y="0"/>
                  </a:moveTo>
                  <a:cubicBezTo>
                    <a:pt x="20" y="18"/>
                    <a:pt x="39" y="37"/>
                    <a:pt x="55" y="37"/>
                  </a:cubicBezTo>
                  <a:cubicBezTo>
                    <a:pt x="70" y="37"/>
                    <a:pt x="80" y="18"/>
                    <a:pt x="91" y="0"/>
                  </a:cubicBezTo>
                </a:path>
              </a:pathLst>
            </a:custGeom>
            <a:noFill/>
            <a:ln w="31750" cap="flat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8" name="Oval 188"/>
            <p:cNvSpPr>
              <a:spLocks noChangeArrowheads="1"/>
            </p:cNvSpPr>
            <p:nvPr/>
          </p:nvSpPr>
          <p:spPr bwMode="auto">
            <a:xfrm>
              <a:off x="798" y="1732"/>
              <a:ext cx="63" cy="41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29" name="Oval 189"/>
            <p:cNvSpPr>
              <a:spLocks noChangeArrowheads="1"/>
            </p:cNvSpPr>
            <p:nvPr/>
          </p:nvSpPr>
          <p:spPr bwMode="auto">
            <a:xfrm>
              <a:off x="588" y="1773"/>
              <a:ext cx="42" cy="6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0" name="Oval 190"/>
            <p:cNvSpPr>
              <a:spLocks noChangeArrowheads="1"/>
            </p:cNvSpPr>
            <p:nvPr/>
          </p:nvSpPr>
          <p:spPr bwMode="auto">
            <a:xfrm>
              <a:off x="673" y="1814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1" name="Oval 191"/>
            <p:cNvSpPr>
              <a:spLocks noChangeArrowheads="1"/>
            </p:cNvSpPr>
            <p:nvPr/>
          </p:nvSpPr>
          <p:spPr bwMode="auto">
            <a:xfrm>
              <a:off x="756" y="1794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2" name="Oval 192"/>
            <p:cNvSpPr>
              <a:spLocks noChangeArrowheads="1"/>
            </p:cNvSpPr>
            <p:nvPr/>
          </p:nvSpPr>
          <p:spPr bwMode="auto">
            <a:xfrm>
              <a:off x="546" y="1712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3" name="Oval 193"/>
            <p:cNvSpPr>
              <a:spLocks noChangeArrowheads="1"/>
            </p:cNvSpPr>
            <p:nvPr/>
          </p:nvSpPr>
          <p:spPr bwMode="auto">
            <a:xfrm>
              <a:off x="546" y="1646"/>
              <a:ext cx="42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4" name="Oval 194"/>
            <p:cNvSpPr>
              <a:spLocks noChangeArrowheads="1"/>
            </p:cNvSpPr>
            <p:nvPr/>
          </p:nvSpPr>
          <p:spPr bwMode="auto">
            <a:xfrm>
              <a:off x="567" y="1565"/>
              <a:ext cx="42" cy="39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5" name="Oval 195"/>
            <p:cNvSpPr>
              <a:spLocks noChangeArrowheads="1"/>
            </p:cNvSpPr>
            <p:nvPr/>
          </p:nvSpPr>
          <p:spPr bwMode="auto">
            <a:xfrm>
              <a:off x="630" y="1521"/>
              <a:ext cx="43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6" name="Oval 196"/>
            <p:cNvSpPr>
              <a:spLocks noChangeArrowheads="1"/>
            </p:cNvSpPr>
            <p:nvPr/>
          </p:nvSpPr>
          <p:spPr bwMode="auto">
            <a:xfrm>
              <a:off x="836" y="1646"/>
              <a:ext cx="41" cy="43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7" name="Oval 197"/>
            <p:cNvSpPr>
              <a:spLocks noChangeArrowheads="1"/>
            </p:cNvSpPr>
            <p:nvPr/>
          </p:nvSpPr>
          <p:spPr bwMode="auto">
            <a:xfrm>
              <a:off x="793" y="1567"/>
              <a:ext cx="43" cy="42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638" name="Oval 198"/>
            <p:cNvSpPr>
              <a:spLocks noChangeArrowheads="1"/>
            </p:cNvSpPr>
            <p:nvPr/>
          </p:nvSpPr>
          <p:spPr bwMode="auto">
            <a:xfrm>
              <a:off x="714" y="1521"/>
              <a:ext cx="44" cy="44"/>
            </a:xfrm>
            <a:prstGeom prst="ellipse">
              <a:avLst/>
            </a:prstGeom>
            <a:noFill/>
            <a:ln w="31750" cap="rnd">
              <a:solidFill>
                <a:srgbClr val="FFFF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9639" name="Text Box 199"/>
          <p:cNvSpPr txBox="1">
            <a:spLocks noChangeArrowheads="1"/>
          </p:cNvSpPr>
          <p:nvPr/>
        </p:nvSpPr>
        <p:spPr bwMode="auto">
          <a:xfrm>
            <a:off x="1258888" y="260350"/>
            <a:ext cx="8156575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zh-CN" altLang="en-US" sz="2400" b="1" dirty="0">
                <a:solidFill>
                  <a:srgbClr val="000048"/>
                </a:solidFill>
              </a:rPr>
              <a:t>新知二：</a:t>
            </a:r>
            <a:r>
              <a:rPr lang="en-US" altLang="zh-CN" sz="2400" b="1" dirty="0">
                <a:solidFill>
                  <a:srgbClr val="000048"/>
                </a:solidFill>
              </a:rPr>
              <a:t>X</a:t>
            </a:r>
            <a:r>
              <a:rPr lang="zh-CN" altLang="en-US" sz="2400" b="1" dirty="0">
                <a:solidFill>
                  <a:srgbClr val="000048"/>
                </a:solidFill>
              </a:rPr>
              <a:t>轴、</a:t>
            </a:r>
            <a:r>
              <a:rPr lang="en-US" altLang="zh-CN" sz="2400" b="1" dirty="0">
                <a:solidFill>
                  <a:srgbClr val="000048"/>
                </a:solidFill>
              </a:rPr>
              <a:t>Y</a:t>
            </a:r>
            <a:r>
              <a:rPr lang="zh-CN" altLang="en-US" sz="2400" b="1" dirty="0">
                <a:solidFill>
                  <a:srgbClr val="000048"/>
                </a:solidFill>
              </a:rPr>
              <a:t>轴把平面分成几部分？它们分别叫什么？</a:t>
            </a: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548" grpId="0"/>
      <p:bldP spid="189550" grpId="0"/>
      <p:bldP spid="1895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Line 2"/>
          <p:cNvSpPr>
            <a:spLocks noChangeShapeType="1"/>
          </p:cNvSpPr>
          <p:nvPr/>
        </p:nvSpPr>
        <p:spPr bwMode="auto">
          <a:xfrm flipV="1">
            <a:off x="6324600" y="2667000"/>
            <a:ext cx="0" cy="9906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3886200" y="260985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172200" y="2190750"/>
            <a:ext cx="336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5883275" y="2133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grpSp>
        <p:nvGrpSpPr>
          <p:cNvPr id="103430" name="Group 6"/>
          <p:cNvGrpSpPr/>
          <p:nvPr/>
        </p:nvGrpSpPr>
        <p:grpSpPr bwMode="auto">
          <a:xfrm>
            <a:off x="3429000" y="457200"/>
            <a:ext cx="685800" cy="5638800"/>
            <a:chOff x="2160" y="288"/>
            <a:chExt cx="432" cy="3552"/>
          </a:xfrm>
        </p:grpSpPr>
        <p:sp>
          <p:nvSpPr>
            <p:cNvPr id="103431" name="Line 7"/>
            <p:cNvSpPr>
              <a:spLocks noChangeShapeType="1"/>
            </p:cNvSpPr>
            <p:nvPr/>
          </p:nvSpPr>
          <p:spPr bwMode="auto">
            <a:xfrm flipV="1">
              <a:off x="2448" y="288"/>
              <a:ext cx="0" cy="35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432" name="Text Box 8"/>
            <p:cNvSpPr txBox="1">
              <a:spLocks noChangeArrowheads="1"/>
            </p:cNvSpPr>
            <p:nvPr/>
          </p:nvSpPr>
          <p:spPr bwMode="auto">
            <a:xfrm>
              <a:off x="2208" y="120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3433" name="Text Box 9"/>
            <p:cNvSpPr txBox="1">
              <a:spLocks noChangeArrowheads="1"/>
            </p:cNvSpPr>
            <p:nvPr/>
          </p:nvSpPr>
          <p:spPr bwMode="auto">
            <a:xfrm>
              <a:off x="2208" y="187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3434" name="Text Box 10"/>
            <p:cNvSpPr txBox="1">
              <a:spLocks noChangeArrowheads="1"/>
            </p:cNvSpPr>
            <p:nvPr/>
          </p:nvSpPr>
          <p:spPr bwMode="auto">
            <a:xfrm>
              <a:off x="2208" y="86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3435" name="Text Box 11"/>
            <p:cNvSpPr txBox="1">
              <a:spLocks noChangeArrowheads="1"/>
            </p:cNvSpPr>
            <p:nvPr/>
          </p:nvSpPr>
          <p:spPr bwMode="auto">
            <a:xfrm>
              <a:off x="2208" y="148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3436" name="Text Box 12"/>
            <p:cNvSpPr txBox="1">
              <a:spLocks noChangeArrowheads="1"/>
            </p:cNvSpPr>
            <p:nvPr/>
          </p:nvSpPr>
          <p:spPr bwMode="auto">
            <a:xfrm>
              <a:off x="2208" y="52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03437" name="Group 13"/>
            <p:cNvGrpSpPr/>
            <p:nvPr/>
          </p:nvGrpSpPr>
          <p:grpSpPr bwMode="auto">
            <a:xfrm rot="-5362763">
              <a:off x="2352" y="744"/>
              <a:ext cx="312" cy="168"/>
              <a:chOff x="2160" y="3888"/>
              <a:chExt cx="192" cy="96"/>
            </a:xfrm>
          </p:grpSpPr>
          <p:sp>
            <p:nvSpPr>
              <p:cNvPr id="103438" name="Line 14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39" name="Line 15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40" name="Group 16"/>
            <p:cNvGrpSpPr/>
            <p:nvPr/>
          </p:nvGrpSpPr>
          <p:grpSpPr bwMode="auto">
            <a:xfrm rot="-5362763">
              <a:off x="2352" y="1416"/>
              <a:ext cx="312" cy="168"/>
              <a:chOff x="2160" y="3888"/>
              <a:chExt cx="192" cy="96"/>
            </a:xfrm>
          </p:grpSpPr>
          <p:sp>
            <p:nvSpPr>
              <p:cNvPr id="103441" name="Line 1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42" name="Line 1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43" name="Group 19"/>
            <p:cNvGrpSpPr/>
            <p:nvPr/>
          </p:nvGrpSpPr>
          <p:grpSpPr bwMode="auto">
            <a:xfrm rot="-5362763">
              <a:off x="2352" y="2064"/>
              <a:ext cx="312" cy="168"/>
              <a:chOff x="2160" y="3888"/>
              <a:chExt cx="192" cy="96"/>
            </a:xfrm>
          </p:grpSpPr>
          <p:sp>
            <p:nvSpPr>
              <p:cNvPr id="103444" name="Line 2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45" name="Line 2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3446" name="Text Box 22"/>
            <p:cNvSpPr txBox="1">
              <a:spLocks noChangeArrowheads="1"/>
            </p:cNvSpPr>
            <p:nvPr/>
          </p:nvSpPr>
          <p:spPr bwMode="auto">
            <a:xfrm>
              <a:off x="2160" y="283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03447" name="Text Box 23"/>
            <p:cNvSpPr txBox="1">
              <a:spLocks noChangeArrowheads="1"/>
            </p:cNvSpPr>
            <p:nvPr/>
          </p:nvSpPr>
          <p:spPr bwMode="auto">
            <a:xfrm>
              <a:off x="2160" y="3504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03448" name="Text Box 24"/>
            <p:cNvSpPr txBox="1">
              <a:spLocks noChangeArrowheads="1"/>
            </p:cNvSpPr>
            <p:nvPr/>
          </p:nvSpPr>
          <p:spPr bwMode="auto">
            <a:xfrm>
              <a:off x="2160" y="2496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  <p:sp>
          <p:nvSpPr>
            <p:cNvPr id="103449" name="Text Box 25"/>
            <p:cNvSpPr txBox="1">
              <a:spLocks noChangeArrowheads="1"/>
            </p:cNvSpPr>
            <p:nvPr/>
          </p:nvSpPr>
          <p:spPr bwMode="auto">
            <a:xfrm>
              <a:off x="2160" y="312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grpSp>
          <p:nvGrpSpPr>
            <p:cNvPr id="103450" name="Group 26"/>
            <p:cNvGrpSpPr/>
            <p:nvPr/>
          </p:nvGrpSpPr>
          <p:grpSpPr bwMode="auto">
            <a:xfrm rot="-5362763">
              <a:off x="2352" y="2712"/>
              <a:ext cx="312" cy="168"/>
              <a:chOff x="2160" y="3888"/>
              <a:chExt cx="192" cy="96"/>
            </a:xfrm>
          </p:grpSpPr>
          <p:sp>
            <p:nvSpPr>
              <p:cNvPr id="103451" name="Line 27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52" name="Line 28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3453" name="Group 29"/>
            <p:cNvGrpSpPr/>
            <p:nvPr/>
          </p:nvGrpSpPr>
          <p:grpSpPr bwMode="auto">
            <a:xfrm rot="-5362763">
              <a:off x="2352" y="3384"/>
              <a:ext cx="312" cy="168"/>
              <a:chOff x="2160" y="3888"/>
              <a:chExt cx="192" cy="96"/>
            </a:xfrm>
          </p:grpSpPr>
          <p:sp>
            <p:nvSpPr>
              <p:cNvPr id="103454" name="Line 30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3455" name="Line 31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103456" name="Group 32"/>
          <p:cNvGrpSpPr/>
          <p:nvPr/>
        </p:nvGrpSpPr>
        <p:grpSpPr bwMode="auto">
          <a:xfrm>
            <a:off x="914400" y="3429000"/>
            <a:ext cx="6858000" cy="762000"/>
            <a:chOff x="576" y="2160"/>
            <a:chExt cx="4320" cy="480"/>
          </a:xfrm>
        </p:grpSpPr>
        <p:sp>
          <p:nvSpPr>
            <p:cNvPr id="103457" name="Text Box 33"/>
            <p:cNvSpPr txBox="1">
              <a:spLocks noChangeArrowheads="1"/>
            </p:cNvSpPr>
            <p:nvPr/>
          </p:nvSpPr>
          <p:spPr bwMode="auto">
            <a:xfrm>
              <a:off x="2256" y="225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  <p:grpSp>
          <p:nvGrpSpPr>
            <p:cNvPr id="103458" name="Group 34"/>
            <p:cNvGrpSpPr/>
            <p:nvPr/>
          </p:nvGrpSpPr>
          <p:grpSpPr bwMode="auto">
            <a:xfrm>
              <a:off x="576" y="2160"/>
              <a:ext cx="4320" cy="480"/>
              <a:chOff x="576" y="2160"/>
              <a:chExt cx="4320" cy="480"/>
            </a:xfrm>
          </p:grpSpPr>
          <p:sp>
            <p:nvSpPr>
              <p:cNvPr id="103459" name="Line 35"/>
              <p:cNvSpPr>
                <a:spLocks noChangeShapeType="1"/>
              </p:cNvSpPr>
              <p:nvPr/>
            </p:nvSpPr>
            <p:spPr bwMode="auto">
              <a:xfrm>
                <a:off x="576" y="2304"/>
                <a:ext cx="4320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103460" name="Group 36"/>
              <p:cNvGrpSpPr/>
              <p:nvPr/>
            </p:nvGrpSpPr>
            <p:grpSpPr bwMode="auto">
              <a:xfrm>
                <a:off x="2448" y="2160"/>
                <a:ext cx="384" cy="144"/>
                <a:chOff x="2160" y="3888"/>
                <a:chExt cx="192" cy="96"/>
              </a:xfrm>
            </p:grpSpPr>
            <p:sp>
              <p:nvSpPr>
                <p:cNvPr id="103461" name="Line 37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62" name="Line 38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463" name="Group 39"/>
              <p:cNvGrpSpPr/>
              <p:nvPr/>
            </p:nvGrpSpPr>
            <p:grpSpPr bwMode="auto">
              <a:xfrm>
                <a:off x="3216" y="2160"/>
                <a:ext cx="384" cy="144"/>
                <a:chOff x="2160" y="3888"/>
                <a:chExt cx="192" cy="96"/>
              </a:xfrm>
            </p:grpSpPr>
            <p:sp>
              <p:nvSpPr>
                <p:cNvPr id="103464" name="Line 40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65" name="Line 41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466" name="Group 42"/>
              <p:cNvGrpSpPr/>
              <p:nvPr/>
            </p:nvGrpSpPr>
            <p:grpSpPr bwMode="auto">
              <a:xfrm>
                <a:off x="3984" y="2160"/>
                <a:ext cx="384" cy="144"/>
                <a:chOff x="2160" y="3888"/>
                <a:chExt cx="192" cy="96"/>
              </a:xfrm>
            </p:grpSpPr>
            <p:sp>
              <p:nvSpPr>
                <p:cNvPr id="103467" name="Line 43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68" name="Line 44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469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3470" name="Text Box 46"/>
              <p:cNvSpPr txBox="1">
                <a:spLocks noChangeArrowheads="1"/>
              </p:cNvSpPr>
              <p:nvPr/>
            </p:nvSpPr>
            <p:spPr bwMode="auto">
              <a:xfrm>
                <a:off x="3120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2</a:t>
                </a:r>
              </a:p>
            </p:txBody>
          </p:sp>
          <p:sp>
            <p:nvSpPr>
              <p:cNvPr id="103471" name="Text Box 47"/>
              <p:cNvSpPr txBox="1">
                <a:spLocks noChangeArrowheads="1"/>
              </p:cNvSpPr>
              <p:nvPr/>
            </p:nvSpPr>
            <p:spPr bwMode="auto">
              <a:xfrm>
                <a:off x="3504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3</a:t>
                </a:r>
              </a:p>
            </p:txBody>
          </p:sp>
          <p:sp>
            <p:nvSpPr>
              <p:cNvPr id="103472" name="Text Box 48"/>
              <p:cNvSpPr txBox="1">
                <a:spLocks noChangeArrowheads="1"/>
              </p:cNvSpPr>
              <p:nvPr/>
            </p:nvSpPr>
            <p:spPr bwMode="auto">
              <a:xfrm>
                <a:off x="3888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4</a:t>
                </a:r>
              </a:p>
            </p:txBody>
          </p:sp>
          <p:sp>
            <p:nvSpPr>
              <p:cNvPr id="103473" name="Text Box 49"/>
              <p:cNvSpPr txBox="1">
                <a:spLocks noChangeArrowheads="1"/>
              </p:cNvSpPr>
              <p:nvPr/>
            </p:nvSpPr>
            <p:spPr bwMode="auto">
              <a:xfrm>
                <a:off x="4272" y="2352"/>
                <a:ext cx="21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5</a:t>
                </a:r>
              </a:p>
            </p:txBody>
          </p:sp>
          <p:grpSp>
            <p:nvGrpSpPr>
              <p:cNvPr id="103474" name="Group 50"/>
              <p:cNvGrpSpPr/>
              <p:nvPr/>
            </p:nvGrpSpPr>
            <p:grpSpPr bwMode="auto">
              <a:xfrm>
                <a:off x="864" y="2160"/>
                <a:ext cx="384" cy="144"/>
                <a:chOff x="2160" y="3888"/>
                <a:chExt cx="192" cy="96"/>
              </a:xfrm>
            </p:grpSpPr>
            <p:sp>
              <p:nvSpPr>
                <p:cNvPr id="103475" name="Line 51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76" name="Line 52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03477" name="Group 53"/>
              <p:cNvGrpSpPr/>
              <p:nvPr/>
            </p:nvGrpSpPr>
            <p:grpSpPr bwMode="auto">
              <a:xfrm>
                <a:off x="1632" y="2160"/>
                <a:ext cx="384" cy="144"/>
                <a:chOff x="2160" y="3888"/>
                <a:chExt cx="192" cy="96"/>
              </a:xfrm>
            </p:grpSpPr>
            <p:sp>
              <p:nvSpPr>
                <p:cNvPr id="103478" name="Line 54"/>
                <p:cNvSpPr>
                  <a:spLocks noChangeShapeType="1"/>
                </p:cNvSpPr>
                <p:nvPr/>
              </p:nvSpPr>
              <p:spPr bwMode="auto">
                <a:xfrm>
                  <a:off x="2160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03479" name="Line 55"/>
                <p:cNvSpPr>
                  <a:spLocks noChangeShapeType="1"/>
                </p:cNvSpPr>
                <p:nvPr/>
              </p:nvSpPr>
              <p:spPr bwMode="auto">
                <a:xfrm>
                  <a:off x="2352" y="3888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03480" name="Text Box 56"/>
              <p:cNvSpPr txBox="1">
                <a:spLocks noChangeArrowheads="1"/>
              </p:cNvSpPr>
              <p:nvPr/>
            </p:nvSpPr>
            <p:spPr bwMode="auto">
              <a:xfrm>
                <a:off x="672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-4</a:t>
                </a:r>
              </a:p>
            </p:txBody>
          </p:sp>
          <p:sp>
            <p:nvSpPr>
              <p:cNvPr id="103481" name="Text Box 57"/>
              <p:cNvSpPr txBox="1">
                <a:spLocks noChangeArrowheads="1"/>
              </p:cNvSpPr>
              <p:nvPr/>
            </p:nvSpPr>
            <p:spPr bwMode="auto">
              <a:xfrm>
                <a:off x="1056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-3</a:t>
                </a:r>
              </a:p>
            </p:txBody>
          </p:sp>
          <p:sp>
            <p:nvSpPr>
              <p:cNvPr id="103482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-2</a:t>
                </a:r>
              </a:p>
            </p:txBody>
          </p:sp>
          <p:sp>
            <p:nvSpPr>
              <p:cNvPr id="103483" name="Text Box 59"/>
              <p:cNvSpPr txBox="1">
                <a:spLocks noChangeArrowheads="1"/>
              </p:cNvSpPr>
              <p:nvPr/>
            </p:nvSpPr>
            <p:spPr bwMode="auto">
              <a:xfrm>
                <a:off x="1824" y="2352"/>
                <a:ext cx="27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1" lang="en-US" altLang="zh-CN" sz="2400" b="1">
                    <a:latin typeface="Times New Roman" panose="02020603050405020304" pitchFamily="18" charset="0"/>
                  </a:rPr>
                  <a:t>-1</a:t>
                </a:r>
              </a:p>
            </p:txBody>
          </p:sp>
        </p:grpSp>
      </p:grpSp>
      <p:grpSp>
        <p:nvGrpSpPr>
          <p:cNvPr id="103484" name="Group 60"/>
          <p:cNvGrpSpPr/>
          <p:nvPr/>
        </p:nvGrpSpPr>
        <p:grpSpPr bwMode="auto">
          <a:xfrm>
            <a:off x="7543800" y="3733800"/>
            <a:ext cx="1371600" cy="457200"/>
            <a:chOff x="4752" y="2352"/>
            <a:chExt cx="864" cy="288"/>
          </a:xfrm>
        </p:grpSpPr>
        <p:sp>
          <p:nvSpPr>
            <p:cNvPr id="103485" name="Text Box 61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3486" name="Text Box 62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103487" name="Group 63"/>
          <p:cNvGrpSpPr/>
          <p:nvPr/>
        </p:nvGrpSpPr>
        <p:grpSpPr bwMode="auto">
          <a:xfrm>
            <a:off x="2476500" y="228600"/>
            <a:ext cx="1289050" cy="533400"/>
            <a:chOff x="1560" y="144"/>
            <a:chExt cx="812" cy="336"/>
          </a:xfrm>
        </p:grpSpPr>
        <p:sp>
          <p:nvSpPr>
            <p:cNvPr id="103488" name="Text Box 64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3489" name="Text Box 65"/>
            <p:cNvSpPr txBox="1">
              <a:spLocks noChangeArrowheads="1"/>
            </p:cNvSpPr>
            <p:nvPr/>
          </p:nvSpPr>
          <p:spPr bwMode="auto">
            <a:xfrm>
              <a:off x="1560" y="19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103490" name="Text Box 66"/>
          <p:cNvSpPr txBox="1">
            <a:spLocks noChangeArrowheads="1"/>
          </p:cNvSpPr>
          <p:nvPr/>
        </p:nvSpPr>
        <p:spPr bwMode="auto">
          <a:xfrm>
            <a:off x="4356100" y="188913"/>
            <a:ext cx="2405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E6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E60000"/>
                </a:solidFill>
                <a:latin typeface="Times New Roman" panose="02020603050405020304" pitchFamily="18" charset="0"/>
              </a:rPr>
              <a:t>的横坐标</a:t>
            </a:r>
            <a:r>
              <a:rPr kumimoji="1" lang="zh-CN" altLang="en-US" sz="2800" b="1">
                <a:solidFill>
                  <a:srgbClr val="140000"/>
                </a:solidFill>
                <a:latin typeface="Times New Roman" panose="02020603050405020304" pitchFamily="18" charset="0"/>
              </a:rPr>
              <a:t>为</a:t>
            </a:r>
            <a:r>
              <a:rPr kumimoji="1" lang="en-US" altLang="zh-CN" sz="2800" b="1">
                <a:solidFill>
                  <a:srgbClr val="14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3491" name="Text Box 67"/>
          <p:cNvSpPr txBox="1">
            <a:spLocks noChangeArrowheads="1"/>
          </p:cNvSpPr>
          <p:nvPr/>
        </p:nvSpPr>
        <p:spPr bwMode="auto">
          <a:xfrm>
            <a:off x="4343400" y="635000"/>
            <a:ext cx="2405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 dirty="0">
                <a:solidFill>
                  <a:srgbClr val="E6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solidFill>
                  <a:srgbClr val="E60000"/>
                </a:solidFill>
                <a:latin typeface="Times New Roman" panose="02020603050405020304" pitchFamily="18" charset="0"/>
              </a:rPr>
              <a:t>的纵坐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标</a:t>
            </a:r>
            <a:r>
              <a:rPr kumimoji="1" lang="zh-CN" altLang="en-US" sz="2800" b="1" dirty="0">
                <a:solidFill>
                  <a:srgbClr val="140000"/>
                </a:solidFill>
                <a:latin typeface="Times New Roman" panose="02020603050405020304" pitchFamily="18" charset="0"/>
              </a:rPr>
              <a:t>为</a:t>
            </a:r>
            <a:r>
              <a:rPr kumimoji="1" lang="en-US" altLang="zh-CN" sz="2800" b="1" dirty="0">
                <a:solidFill>
                  <a:srgbClr val="140000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3492" name="Text Box 68"/>
          <p:cNvSpPr txBox="1">
            <a:spLocks noChangeArrowheads="1"/>
          </p:cNvSpPr>
          <p:nvPr/>
        </p:nvSpPr>
        <p:spPr bwMode="auto">
          <a:xfrm>
            <a:off x="4211638" y="1143000"/>
            <a:ext cx="49323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140000"/>
                </a:solidFill>
                <a:latin typeface="Times New Roman" panose="02020603050405020304" pitchFamily="18" charset="0"/>
              </a:rPr>
              <a:t>有序数对</a:t>
            </a:r>
            <a:r>
              <a:rPr kumimoji="1"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(4, 2)</a:t>
            </a:r>
            <a:r>
              <a:rPr kumimoji="1" lang="zh-CN" altLang="en-US" sz="2800" b="1">
                <a:solidFill>
                  <a:srgbClr val="140000"/>
                </a:solidFill>
                <a:latin typeface="Times New Roman" panose="02020603050405020304" pitchFamily="18" charset="0"/>
              </a:rPr>
              <a:t>就叫做</a:t>
            </a:r>
            <a:r>
              <a:rPr kumimoji="1" lang="en-US" altLang="zh-CN" sz="2800" b="1">
                <a:solidFill>
                  <a:srgbClr val="140000"/>
                </a:solidFill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solidFill>
                  <a:srgbClr val="140000"/>
                </a:solidFill>
                <a:latin typeface="Times New Roman" panose="02020603050405020304" pitchFamily="18" charset="0"/>
              </a:rPr>
              <a:t>的坐标</a:t>
            </a:r>
          </a:p>
        </p:txBody>
      </p:sp>
      <p:sp>
        <p:nvSpPr>
          <p:cNvPr id="103496" name="Line 72"/>
          <p:cNvSpPr>
            <a:spLocks noChangeShapeType="1"/>
          </p:cNvSpPr>
          <p:nvPr/>
        </p:nvSpPr>
        <p:spPr bwMode="auto">
          <a:xfrm flipV="1">
            <a:off x="1371600" y="3124200"/>
            <a:ext cx="0" cy="5334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97" name="Line 73"/>
          <p:cNvSpPr>
            <a:spLocks noChangeShapeType="1"/>
          </p:cNvSpPr>
          <p:nvPr/>
        </p:nvSpPr>
        <p:spPr bwMode="auto">
          <a:xfrm>
            <a:off x="1371600" y="3140075"/>
            <a:ext cx="25146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98" name="Text Box 74"/>
          <p:cNvSpPr txBox="1">
            <a:spLocks noChangeArrowheads="1"/>
          </p:cNvSpPr>
          <p:nvPr/>
        </p:nvSpPr>
        <p:spPr bwMode="auto">
          <a:xfrm>
            <a:off x="1219200" y="2590800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3499" name="Text Box 75"/>
          <p:cNvSpPr txBox="1">
            <a:spLocks noChangeArrowheads="1"/>
          </p:cNvSpPr>
          <p:nvPr/>
        </p:nvSpPr>
        <p:spPr bwMode="auto">
          <a:xfrm>
            <a:off x="838200" y="268287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3500" name="Text Box 76"/>
          <p:cNvSpPr txBox="1">
            <a:spLocks noChangeArrowheads="1"/>
          </p:cNvSpPr>
          <p:nvPr/>
        </p:nvSpPr>
        <p:spPr bwMode="auto">
          <a:xfrm>
            <a:off x="1219200" y="2667000"/>
            <a:ext cx="1643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latin typeface="Times New Roman" panose="02020603050405020304" pitchFamily="18" charset="0"/>
              </a:rPr>
              <a:t>（</a:t>
            </a:r>
            <a:r>
              <a:rPr kumimoji="1" lang="en-US" altLang="zh-CN" sz="3200" b="1">
                <a:latin typeface="Times New Roman" panose="02020603050405020304" pitchFamily="18" charset="0"/>
              </a:rPr>
              <a:t>-4,1</a:t>
            </a:r>
            <a:r>
              <a:rPr kumimoji="1" lang="zh-CN" altLang="en-US" sz="3200" b="1">
                <a:latin typeface="Times New Roman" panose="02020603050405020304" pitchFamily="18" charset="0"/>
              </a:rPr>
              <a:t>）</a:t>
            </a:r>
          </a:p>
        </p:txBody>
      </p:sp>
      <p:sp>
        <p:nvSpPr>
          <p:cNvPr id="103502" name="Text Box 78"/>
          <p:cNvSpPr txBox="1">
            <a:spLocks noChangeArrowheads="1"/>
          </p:cNvSpPr>
          <p:nvPr/>
        </p:nvSpPr>
        <p:spPr bwMode="auto">
          <a:xfrm>
            <a:off x="4724400" y="2133600"/>
            <a:ext cx="2787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solidFill>
                  <a:srgbClr val="140000"/>
                </a:solidFill>
              </a:rPr>
              <a:t>记作：（</a:t>
            </a:r>
            <a:r>
              <a:rPr kumimoji="1" lang="en-US" altLang="zh-CN" sz="3200" b="1">
                <a:solidFill>
                  <a:srgbClr val="140000"/>
                </a:solidFill>
              </a:rPr>
              <a:t>4,2</a:t>
            </a:r>
            <a:r>
              <a:rPr kumimoji="1" lang="zh-CN" altLang="en-US" sz="3200" b="1">
                <a:solidFill>
                  <a:srgbClr val="140000"/>
                </a:solidFill>
              </a:rPr>
              <a:t>）</a:t>
            </a:r>
          </a:p>
        </p:txBody>
      </p:sp>
      <p:grpSp>
        <p:nvGrpSpPr>
          <p:cNvPr id="103503" name="Group 79"/>
          <p:cNvGrpSpPr/>
          <p:nvPr/>
        </p:nvGrpSpPr>
        <p:grpSpPr bwMode="auto">
          <a:xfrm>
            <a:off x="6324600" y="3429000"/>
            <a:ext cx="228600" cy="228600"/>
            <a:chOff x="3984" y="2160"/>
            <a:chExt cx="144" cy="144"/>
          </a:xfrm>
        </p:grpSpPr>
        <p:sp>
          <p:nvSpPr>
            <p:cNvPr id="103504" name="Line 80"/>
            <p:cNvSpPr>
              <a:spLocks noChangeShapeType="1"/>
            </p:cNvSpPr>
            <p:nvPr/>
          </p:nvSpPr>
          <p:spPr bwMode="auto">
            <a:xfrm>
              <a:off x="3984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05" name="Line 81"/>
            <p:cNvSpPr>
              <a:spLocks noChangeShapeType="1"/>
            </p:cNvSpPr>
            <p:nvPr/>
          </p:nvSpPr>
          <p:spPr bwMode="auto">
            <a:xfrm>
              <a:off x="4128" y="21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3506" name="Group 82"/>
          <p:cNvGrpSpPr/>
          <p:nvPr/>
        </p:nvGrpSpPr>
        <p:grpSpPr bwMode="auto">
          <a:xfrm>
            <a:off x="3886200" y="2362200"/>
            <a:ext cx="228600" cy="228600"/>
            <a:chOff x="3984" y="2160"/>
            <a:chExt cx="144" cy="144"/>
          </a:xfrm>
        </p:grpSpPr>
        <p:sp>
          <p:nvSpPr>
            <p:cNvPr id="103507" name="Line 83"/>
            <p:cNvSpPr>
              <a:spLocks noChangeShapeType="1"/>
            </p:cNvSpPr>
            <p:nvPr/>
          </p:nvSpPr>
          <p:spPr bwMode="auto">
            <a:xfrm>
              <a:off x="3984" y="2160"/>
              <a:ext cx="1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508" name="Line 84"/>
            <p:cNvSpPr>
              <a:spLocks noChangeShapeType="1"/>
            </p:cNvSpPr>
            <p:nvPr/>
          </p:nvSpPr>
          <p:spPr bwMode="auto">
            <a:xfrm>
              <a:off x="4128" y="2160"/>
              <a:ext cx="0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75" fill="hold"/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75" fill="hold"/>
                                        <p:tgtEl>
                                          <p:spTgt spid="10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" fill="hold"/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" fill="hold"/>
                                        <p:tgtEl>
                                          <p:spTgt spid="103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" fill="hold"/>
                                        <p:tgtEl>
                                          <p:spTgt spid="10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3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nimBg="1"/>
      <p:bldP spid="103427" grpId="0" animBg="1"/>
      <p:bldP spid="103490" grpId="0" autoUpdateAnimBg="0"/>
      <p:bldP spid="103491" grpId="0" autoUpdateAnimBg="0"/>
      <p:bldP spid="103492" grpId="0" autoUpdateAnimBg="0"/>
      <p:bldP spid="103496" grpId="0" animBg="1"/>
      <p:bldP spid="103497" grpId="0" animBg="1"/>
      <p:bldP spid="103498" grpId="0" autoUpdateAnimBg="0"/>
      <p:bldP spid="103499" grpId="0" autoUpdateAnimBg="0"/>
      <p:bldP spid="103500" grpId="0" autoUpdateAnimBg="0"/>
      <p:bldP spid="10350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46" name="Group 2"/>
          <p:cNvGrpSpPr/>
          <p:nvPr/>
        </p:nvGrpSpPr>
        <p:grpSpPr bwMode="auto">
          <a:xfrm>
            <a:off x="7543800" y="4343400"/>
            <a:ext cx="1371600" cy="457200"/>
            <a:chOff x="4752" y="2352"/>
            <a:chExt cx="864" cy="288"/>
          </a:xfrm>
        </p:grpSpPr>
        <p:sp>
          <p:nvSpPr>
            <p:cNvPr id="108547" name="Text Box 3"/>
            <p:cNvSpPr txBox="1">
              <a:spLocks noChangeArrowheads="1"/>
            </p:cNvSpPr>
            <p:nvPr/>
          </p:nvSpPr>
          <p:spPr bwMode="auto">
            <a:xfrm>
              <a:off x="4752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08548" name="Text Box 4"/>
            <p:cNvSpPr txBox="1">
              <a:spLocks noChangeArrowheads="1"/>
            </p:cNvSpPr>
            <p:nvPr/>
          </p:nvSpPr>
          <p:spPr bwMode="auto">
            <a:xfrm>
              <a:off x="5112" y="235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横轴</a:t>
              </a:r>
            </a:p>
          </p:txBody>
        </p:sp>
      </p:grpSp>
      <p:grpSp>
        <p:nvGrpSpPr>
          <p:cNvPr id="108549" name="Group 5"/>
          <p:cNvGrpSpPr/>
          <p:nvPr/>
        </p:nvGrpSpPr>
        <p:grpSpPr bwMode="auto">
          <a:xfrm>
            <a:off x="2476500" y="1066800"/>
            <a:ext cx="1289050" cy="533400"/>
            <a:chOff x="1560" y="144"/>
            <a:chExt cx="812" cy="336"/>
          </a:xfrm>
        </p:grpSpPr>
        <p:sp>
          <p:nvSpPr>
            <p:cNvPr id="108550" name="Text Box 6"/>
            <p:cNvSpPr txBox="1">
              <a:spLocks noChangeArrowheads="1"/>
            </p:cNvSpPr>
            <p:nvPr/>
          </p:nvSpPr>
          <p:spPr bwMode="auto">
            <a:xfrm>
              <a:off x="2160" y="14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108551" name="Text Box 7"/>
            <p:cNvSpPr txBox="1">
              <a:spLocks noChangeArrowheads="1"/>
            </p:cNvSpPr>
            <p:nvPr/>
          </p:nvSpPr>
          <p:spPr bwMode="auto">
            <a:xfrm>
              <a:off x="1560" y="192"/>
              <a:ext cx="5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纵轴</a:t>
              </a:r>
            </a:p>
          </p:txBody>
        </p:sp>
      </p:grp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511300" y="215900"/>
            <a:ext cx="7099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 dirty="0">
                <a:solidFill>
                  <a:srgbClr val="140000"/>
                </a:solidFill>
                <a:latin typeface="Times New Roman" panose="02020603050405020304" pitchFamily="18" charset="0"/>
              </a:rPr>
              <a:t>在直角坐标系中，说出下列各点的坐标：</a:t>
            </a:r>
          </a:p>
        </p:txBody>
      </p:sp>
      <p:sp>
        <p:nvSpPr>
          <p:cNvPr id="108553" name="WordArt 9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1296988" cy="6461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沙场练兵</a:t>
            </a:r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 flipV="1">
            <a:off x="3886200" y="1066800"/>
            <a:ext cx="0" cy="5638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3505200" y="25146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3505200" y="35814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3505200" y="19812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3505200" y="2971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3505200" y="14478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5</a:t>
            </a:r>
          </a:p>
        </p:txBody>
      </p:sp>
      <p:grpSp>
        <p:nvGrpSpPr>
          <p:cNvPr id="108565" name="Group 21"/>
          <p:cNvGrpSpPr/>
          <p:nvPr/>
        </p:nvGrpSpPr>
        <p:grpSpPr bwMode="auto">
          <a:xfrm rot="-5362763">
            <a:off x="3733800" y="1790700"/>
            <a:ext cx="495300" cy="266700"/>
            <a:chOff x="2160" y="3888"/>
            <a:chExt cx="192" cy="96"/>
          </a:xfrm>
        </p:grpSpPr>
        <p:sp>
          <p:nvSpPr>
            <p:cNvPr id="108566" name="Line 22"/>
            <p:cNvSpPr>
              <a:spLocks noChangeShapeType="1"/>
            </p:cNvSpPr>
            <p:nvPr/>
          </p:nvSpPr>
          <p:spPr bwMode="auto">
            <a:xfrm>
              <a:off x="2160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67" name="Line 23"/>
            <p:cNvSpPr>
              <a:spLocks noChangeShapeType="1"/>
            </p:cNvSpPr>
            <p:nvPr/>
          </p:nvSpPr>
          <p:spPr bwMode="auto">
            <a:xfrm>
              <a:off x="2352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8568" name="Group 24"/>
          <p:cNvGrpSpPr/>
          <p:nvPr/>
        </p:nvGrpSpPr>
        <p:grpSpPr bwMode="auto">
          <a:xfrm rot="-5362763">
            <a:off x="3733800" y="2857500"/>
            <a:ext cx="495300" cy="266700"/>
            <a:chOff x="2160" y="3888"/>
            <a:chExt cx="192" cy="96"/>
          </a:xfrm>
        </p:grpSpPr>
        <p:sp>
          <p:nvSpPr>
            <p:cNvPr id="108569" name="Line 25"/>
            <p:cNvSpPr>
              <a:spLocks noChangeShapeType="1"/>
            </p:cNvSpPr>
            <p:nvPr/>
          </p:nvSpPr>
          <p:spPr bwMode="auto">
            <a:xfrm>
              <a:off x="2160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0" name="Line 26"/>
            <p:cNvSpPr>
              <a:spLocks noChangeShapeType="1"/>
            </p:cNvSpPr>
            <p:nvPr/>
          </p:nvSpPr>
          <p:spPr bwMode="auto">
            <a:xfrm>
              <a:off x="2352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8571" name="Group 27"/>
          <p:cNvGrpSpPr/>
          <p:nvPr/>
        </p:nvGrpSpPr>
        <p:grpSpPr bwMode="auto">
          <a:xfrm rot="-5362763">
            <a:off x="3733800" y="3886200"/>
            <a:ext cx="495300" cy="266700"/>
            <a:chOff x="2160" y="3888"/>
            <a:chExt cx="192" cy="96"/>
          </a:xfrm>
        </p:grpSpPr>
        <p:sp>
          <p:nvSpPr>
            <p:cNvPr id="108572" name="Line 28"/>
            <p:cNvSpPr>
              <a:spLocks noChangeShapeType="1"/>
            </p:cNvSpPr>
            <p:nvPr/>
          </p:nvSpPr>
          <p:spPr bwMode="auto">
            <a:xfrm>
              <a:off x="2160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73" name="Line 29"/>
            <p:cNvSpPr>
              <a:spLocks noChangeShapeType="1"/>
            </p:cNvSpPr>
            <p:nvPr/>
          </p:nvSpPr>
          <p:spPr bwMode="auto">
            <a:xfrm>
              <a:off x="2352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74" name="Text Box 30"/>
          <p:cNvSpPr txBox="1">
            <a:spLocks noChangeArrowheads="1"/>
          </p:cNvSpPr>
          <p:nvPr/>
        </p:nvSpPr>
        <p:spPr bwMode="auto">
          <a:xfrm>
            <a:off x="3429000" y="51054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-2</a:t>
            </a:r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3429000" y="61722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-4</a:t>
            </a:r>
          </a:p>
        </p:txBody>
      </p:sp>
      <p:sp>
        <p:nvSpPr>
          <p:cNvPr id="108576" name="Text Box 32"/>
          <p:cNvSpPr txBox="1">
            <a:spLocks noChangeArrowheads="1"/>
          </p:cNvSpPr>
          <p:nvPr/>
        </p:nvSpPr>
        <p:spPr bwMode="auto">
          <a:xfrm>
            <a:off x="3429000" y="45720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108577" name="Text Box 33"/>
          <p:cNvSpPr txBox="1">
            <a:spLocks noChangeArrowheads="1"/>
          </p:cNvSpPr>
          <p:nvPr/>
        </p:nvSpPr>
        <p:spPr bwMode="auto">
          <a:xfrm>
            <a:off x="3429000" y="5562600"/>
            <a:ext cx="43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latin typeface="Times New Roman" panose="02020603050405020304" pitchFamily="18" charset="0"/>
              </a:rPr>
              <a:t>-3</a:t>
            </a:r>
          </a:p>
        </p:txBody>
      </p:sp>
      <p:grpSp>
        <p:nvGrpSpPr>
          <p:cNvPr id="108578" name="Group 34"/>
          <p:cNvGrpSpPr/>
          <p:nvPr/>
        </p:nvGrpSpPr>
        <p:grpSpPr bwMode="auto">
          <a:xfrm rot="-5362763">
            <a:off x="3733800" y="4914900"/>
            <a:ext cx="495300" cy="266700"/>
            <a:chOff x="2160" y="3888"/>
            <a:chExt cx="192" cy="96"/>
          </a:xfrm>
        </p:grpSpPr>
        <p:sp>
          <p:nvSpPr>
            <p:cNvPr id="108579" name="Line 35"/>
            <p:cNvSpPr>
              <a:spLocks noChangeShapeType="1"/>
            </p:cNvSpPr>
            <p:nvPr/>
          </p:nvSpPr>
          <p:spPr bwMode="auto">
            <a:xfrm>
              <a:off x="2160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0" name="Line 36"/>
            <p:cNvSpPr>
              <a:spLocks noChangeShapeType="1"/>
            </p:cNvSpPr>
            <p:nvPr/>
          </p:nvSpPr>
          <p:spPr bwMode="auto">
            <a:xfrm>
              <a:off x="2352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08581" name="Group 37"/>
          <p:cNvGrpSpPr/>
          <p:nvPr/>
        </p:nvGrpSpPr>
        <p:grpSpPr bwMode="auto">
          <a:xfrm rot="-5362763">
            <a:off x="3733800" y="5981700"/>
            <a:ext cx="495300" cy="266700"/>
            <a:chOff x="2160" y="3888"/>
            <a:chExt cx="192" cy="96"/>
          </a:xfrm>
        </p:grpSpPr>
        <p:sp>
          <p:nvSpPr>
            <p:cNvPr id="108582" name="Line 38"/>
            <p:cNvSpPr>
              <a:spLocks noChangeShapeType="1"/>
            </p:cNvSpPr>
            <p:nvPr/>
          </p:nvSpPr>
          <p:spPr bwMode="auto">
            <a:xfrm>
              <a:off x="2160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583" name="Line 39"/>
            <p:cNvSpPr>
              <a:spLocks noChangeShapeType="1"/>
            </p:cNvSpPr>
            <p:nvPr/>
          </p:nvSpPr>
          <p:spPr bwMode="auto">
            <a:xfrm>
              <a:off x="2352" y="3888"/>
              <a:ext cx="0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08585" name="Text Box 41"/>
          <p:cNvSpPr txBox="1">
            <a:spLocks noChangeArrowheads="1"/>
          </p:cNvSpPr>
          <p:nvPr/>
        </p:nvSpPr>
        <p:spPr bwMode="auto">
          <a:xfrm>
            <a:off x="3581400" y="41910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400" b="1">
                <a:solidFill>
                  <a:srgbClr val="FF3300"/>
                </a:solidFill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108586" name="Group 42"/>
          <p:cNvGrpSpPr/>
          <p:nvPr/>
        </p:nvGrpSpPr>
        <p:grpSpPr bwMode="auto">
          <a:xfrm>
            <a:off x="914400" y="4038600"/>
            <a:ext cx="6858000" cy="762000"/>
            <a:chOff x="576" y="2160"/>
            <a:chExt cx="4320" cy="480"/>
          </a:xfrm>
        </p:grpSpPr>
        <p:sp>
          <p:nvSpPr>
            <p:cNvPr id="108587" name="Line 43"/>
            <p:cNvSpPr>
              <a:spLocks noChangeShapeType="1"/>
            </p:cNvSpPr>
            <p:nvPr/>
          </p:nvSpPr>
          <p:spPr bwMode="auto">
            <a:xfrm>
              <a:off x="576" y="2304"/>
              <a:ext cx="432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08588" name="Group 44"/>
            <p:cNvGrpSpPr/>
            <p:nvPr/>
          </p:nvGrpSpPr>
          <p:grpSpPr bwMode="auto">
            <a:xfrm>
              <a:off x="2448" y="2160"/>
              <a:ext cx="384" cy="144"/>
              <a:chOff x="2160" y="3888"/>
              <a:chExt cx="192" cy="96"/>
            </a:xfrm>
          </p:grpSpPr>
          <p:sp>
            <p:nvSpPr>
              <p:cNvPr id="108589" name="Line 45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590" name="Line 46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8591" name="Group 47"/>
            <p:cNvGrpSpPr/>
            <p:nvPr/>
          </p:nvGrpSpPr>
          <p:grpSpPr bwMode="auto">
            <a:xfrm>
              <a:off x="3216" y="2160"/>
              <a:ext cx="384" cy="144"/>
              <a:chOff x="2160" y="3888"/>
              <a:chExt cx="192" cy="96"/>
            </a:xfrm>
          </p:grpSpPr>
          <p:sp>
            <p:nvSpPr>
              <p:cNvPr id="108592" name="Line 48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593" name="Line 49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8594" name="Group 50"/>
            <p:cNvGrpSpPr/>
            <p:nvPr/>
          </p:nvGrpSpPr>
          <p:grpSpPr bwMode="auto">
            <a:xfrm>
              <a:off x="3984" y="2160"/>
              <a:ext cx="384" cy="144"/>
              <a:chOff x="2160" y="3888"/>
              <a:chExt cx="192" cy="96"/>
            </a:xfrm>
          </p:grpSpPr>
          <p:sp>
            <p:nvSpPr>
              <p:cNvPr id="108595" name="Line 51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596" name="Line 52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8597" name="Text Box 53"/>
            <p:cNvSpPr txBox="1">
              <a:spLocks noChangeArrowheads="1"/>
            </p:cNvSpPr>
            <p:nvPr/>
          </p:nvSpPr>
          <p:spPr bwMode="auto">
            <a:xfrm>
              <a:off x="2736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08598" name="Text Box 54"/>
            <p:cNvSpPr txBox="1">
              <a:spLocks noChangeArrowheads="1"/>
            </p:cNvSpPr>
            <p:nvPr/>
          </p:nvSpPr>
          <p:spPr bwMode="auto">
            <a:xfrm>
              <a:off x="3120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08599" name="Text Box 55"/>
            <p:cNvSpPr txBox="1">
              <a:spLocks noChangeArrowheads="1"/>
            </p:cNvSpPr>
            <p:nvPr/>
          </p:nvSpPr>
          <p:spPr bwMode="auto">
            <a:xfrm>
              <a:off x="3504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8600" name="Text Box 56"/>
            <p:cNvSpPr txBox="1">
              <a:spLocks noChangeArrowheads="1"/>
            </p:cNvSpPr>
            <p:nvPr/>
          </p:nvSpPr>
          <p:spPr bwMode="auto">
            <a:xfrm>
              <a:off x="3888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8601" name="Text Box 57"/>
            <p:cNvSpPr txBox="1">
              <a:spLocks noChangeArrowheads="1"/>
            </p:cNvSpPr>
            <p:nvPr/>
          </p:nvSpPr>
          <p:spPr bwMode="auto">
            <a:xfrm>
              <a:off x="4272" y="2352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5</a:t>
              </a:r>
            </a:p>
          </p:txBody>
        </p:sp>
        <p:grpSp>
          <p:nvGrpSpPr>
            <p:cNvPr id="108602" name="Group 58"/>
            <p:cNvGrpSpPr/>
            <p:nvPr/>
          </p:nvGrpSpPr>
          <p:grpSpPr bwMode="auto">
            <a:xfrm>
              <a:off x="864" y="2160"/>
              <a:ext cx="384" cy="144"/>
              <a:chOff x="2160" y="3888"/>
              <a:chExt cx="192" cy="96"/>
            </a:xfrm>
          </p:grpSpPr>
          <p:sp>
            <p:nvSpPr>
              <p:cNvPr id="108603" name="Line 59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604" name="Line 60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08605" name="Group 61"/>
            <p:cNvGrpSpPr/>
            <p:nvPr/>
          </p:nvGrpSpPr>
          <p:grpSpPr bwMode="auto">
            <a:xfrm>
              <a:off x="1632" y="2160"/>
              <a:ext cx="384" cy="144"/>
              <a:chOff x="2160" y="3888"/>
              <a:chExt cx="192" cy="96"/>
            </a:xfrm>
          </p:grpSpPr>
          <p:sp>
            <p:nvSpPr>
              <p:cNvPr id="108606" name="Line 62"/>
              <p:cNvSpPr>
                <a:spLocks noChangeShapeType="1"/>
              </p:cNvSpPr>
              <p:nvPr/>
            </p:nvSpPr>
            <p:spPr bwMode="auto">
              <a:xfrm>
                <a:off x="2160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8607" name="Line 63"/>
              <p:cNvSpPr>
                <a:spLocks noChangeShapeType="1"/>
              </p:cNvSpPr>
              <p:nvPr/>
            </p:nvSpPr>
            <p:spPr bwMode="auto">
              <a:xfrm>
                <a:off x="2352" y="3888"/>
                <a:ext cx="0" cy="9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08608" name="Text Box 64"/>
            <p:cNvSpPr txBox="1">
              <a:spLocks noChangeArrowheads="1"/>
            </p:cNvSpPr>
            <p:nvPr/>
          </p:nvSpPr>
          <p:spPr bwMode="auto">
            <a:xfrm>
              <a:off x="672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-4</a:t>
              </a:r>
            </a:p>
          </p:txBody>
        </p:sp>
        <p:sp>
          <p:nvSpPr>
            <p:cNvPr id="108609" name="Text Box 65"/>
            <p:cNvSpPr txBox="1">
              <a:spLocks noChangeArrowheads="1"/>
            </p:cNvSpPr>
            <p:nvPr/>
          </p:nvSpPr>
          <p:spPr bwMode="auto">
            <a:xfrm>
              <a:off x="1056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-3</a:t>
              </a:r>
            </a:p>
          </p:txBody>
        </p:sp>
        <p:sp>
          <p:nvSpPr>
            <p:cNvPr id="108610" name="Text Box 66"/>
            <p:cNvSpPr txBox="1">
              <a:spLocks noChangeArrowheads="1"/>
            </p:cNvSpPr>
            <p:nvPr/>
          </p:nvSpPr>
          <p:spPr bwMode="auto">
            <a:xfrm>
              <a:off x="1440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-2</a:t>
              </a:r>
            </a:p>
          </p:txBody>
        </p:sp>
        <p:sp>
          <p:nvSpPr>
            <p:cNvPr id="108611" name="Text Box 67"/>
            <p:cNvSpPr txBox="1">
              <a:spLocks noChangeArrowheads="1"/>
            </p:cNvSpPr>
            <p:nvPr/>
          </p:nvSpPr>
          <p:spPr bwMode="auto">
            <a:xfrm>
              <a:off x="1824" y="2352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400" b="1">
                  <a:latin typeface="Times New Roman" panose="02020603050405020304" pitchFamily="18" charset="0"/>
                </a:rPr>
                <a:t>-1</a:t>
              </a:r>
            </a:p>
          </p:txBody>
        </p:sp>
      </p:grpSp>
      <p:sp>
        <p:nvSpPr>
          <p:cNvPr id="108615" name="Text Box 71"/>
          <p:cNvSpPr txBox="1">
            <a:spLocks noChangeArrowheads="1"/>
          </p:cNvSpPr>
          <p:nvPr/>
        </p:nvSpPr>
        <p:spPr bwMode="auto">
          <a:xfrm>
            <a:off x="2438400" y="2209800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8616" name="Text Box 72"/>
          <p:cNvSpPr txBox="1">
            <a:spLocks noChangeArrowheads="1"/>
          </p:cNvSpPr>
          <p:nvPr/>
        </p:nvSpPr>
        <p:spPr bwMode="auto">
          <a:xfrm>
            <a:off x="2133600" y="21336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08618" name="Line 74"/>
          <p:cNvSpPr>
            <a:spLocks noChangeShapeType="1"/>
          </p:cNvSpPr>
          <p:nvPr/>
        </p:nvSpPr>
        <p:spPr bwMode="auto">
          <a:xfrm flipV="1">
            <a:off x="6324600" y="2743200"/>
            <a:ext cx="0" cy="152400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619" name="Line 75"/>
          <p:cNvSpPr>
            <a:spLocks noChangeShapeType="1"/>
          </p:cNvSpPr>
          <p:nvPr/>
        </p:nvSpPr>
        <p:spPr bwMode="auto">
          <a:xfrm>
            <a:off x="3886200" y="2743200"/>
            <a:ext cx="2438400" cy="0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8620" name="Text Box 76"/>
          <p:cNvSpPr txBox="1">
            <a:spLocks noChangeArrowheads="1"/>
          </p:cNvSpPr>
          <p:nvPr/>
        </p:nvSpPr>
        <p:spPr bwMode="auto">
          <a:xfrm>
            <a:off x="6172200" y="2193925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8621" name="Text Box 77"/>
          <p:cNvSpPr txBox="1">
            <a:spLocks noChangeArrowheads="1"/>
          </p:cNvSpPr>
          <p:nvPr/>
        </p:nvSpPr>
        <p:spPr bwMode="auto">
          <a:xfrm>
            <a:off x="6096000" y="20574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08625" name="Text Box 81"/>
          <p:cNvSpPr txBox="1">
            <a:spLocks noChangeArrowheads="1"/>
          </p:cNvSpPr>
          <p:nvPr/>
        </p:nvSpPr>
        <p:spPr bwMode="auto">
          <a:xfrm>
            <a:off x="4959350" y="4708525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8626" name="Text Box 82"/>
          <p:cNvSpPr txBox="1">
            <a:spLocks noChangeArrowheads="1"/>
          </p:cNvSpPr>
          <p:nvPr/>
        </p:nvSpPr>
        <p:spPr bwMode="auto">
          <a:xfrm>
            <a:off x="5105400" y="53340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08631" name="Text Box 87"/>
          <p:cNvSpPr txBox="1">
            <a:spLocks noChangeArrowheads="1"/>
          </p:cNvSpPr>
          <p:nvPr/>
        </p:nvSpPr>
        <p:spPr bwMode="auto">
          <a:xfrm>
            <a:off x="1187450" y="4221163"/>
            <a:ext cx="374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6000" b="1">
                <a:solidFill>
                  <a:srgbClr val="0000FF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108632" name="Text Box 88"/>
          <p:cNvSpPr txBox="1">
            <a:spLocks noChangeArrowheads="1"/>
          </p:cNvSpPr>
          <p:nvPr/>
        </p:nvSpPr>
        <p:spPr bwMode="auto">
          <a:xfrm>
            <a:off x="762000" y="4648200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8636" name="Text Box 92"/>
          <p:cNvSpPr txBox="1">
            <a:spLocks noChangeArrowheads="1"/>
          </p:cNvSpPr>
          <p:nvPr/>
        </p:nvSpPr>
        <p:spPr bwMode="auto">
          <a:xfrm>
            <a:off x="7885113" y="549275"/>
            <a:ext cx="1038225" cy="46529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b"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</a:rPr>
              <a:t>在平面直角坐标系内任意一点</a:t>
            </a:r>
          </a:p>
          <a:p>
            <a:r>
              <a:rPr lang="zh-CN" altLang="en-US" sz="2800" b="1" dirty="0">
                <a:solidFill>
                  <a:srgbClr val="0000CC"/>
                </a:solidFill>
              </a:rPr>
              <a:t>都可以用一组有序数对来表示</a:t>
            </a:r>
          </a:p>
        </p:txBody>
      </p:sp>
      <p:sp>
        <p:nvSpPr>
          <p:cNvPr id="108637" name="Text Box 93"/>
          <p:cNvSpPr txBox="1">
            <a:spLocks noChangeArrowheads="1"/>
          </p:cNvSpPr>
          <p:nvPr/>
        </p:nvSpPr>
        <p:spPr bwMode="auto">
          <a:xfrm>
            <a:off x="6640513" y="2008188"/>
            <a:ext cx="811212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/>
          <a:p>
            <a:r>
              <a:rPr lang="en-US" altLang="zh-CN" sz="2400">
                <a:solidFill>
                  <a:srgbClr val="E60000"/>
                </a:solidFill>
              </a:rPr>
              <a:t>(4,3)</a:t>
            </a:r>
          </a:p>
        </p:txBody>
      </p:sp>
      <p:grpSp>
        <p:nvGrpSpPr>
          <p:cNvPr id="108641" name="Group 97"/>
          <p:cNvGrpSpPr/>
          <p:nvPr/>
        </p:nvGrpSpPr>
        <p:grpSpPr bwMode="auto">
          <a:xfrm>
            <a:off x="3851275" y="4292600"/>
            <a:ext cx="2514600" cy="1582738"/>
            <a:chOff x="2448" y="2688"/>
            <a:chExt cx="1584" cy="997"/>
          </a:xfrm>
        </p:grpSpPr>
        <p:sp>
          <p:nvSpPr>
            <p:cNvPr id="108623" name="Line 79"/>
            <p:cNvSpPr>
              <a:spLocks noChangeShapeType="1"/>
            </p:cNvSpPr>
            <p:nvPr/>
          </p:nvSpPr>
          <p:spPr bwMode="auto">
            <a:xfrm flipV="1">
              <a:off x="3216" y="2688"/>
              <a:ext cx="0" cy="624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24" name="Line 80"/>
            <p:cNvSpPr>
              <a:spLocks noChangeShapeType="1"/>
            </p:cNvSpPr>
            <p:nvPr/>
          </p:nvSpPr>
          <p:spPr bwMode="auto">
            <a:xfrm>
              <a:off x="2448" y="3312"/>
              <a:ext cx="768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38" name="Text Box 94"/>
            <p:cNvSpPr txBox="1">
              <a:spLocks noChangeArrowheads="1"/>
            </p:cNvSpPr>
            <p:nvPr/>
          </p:nvSpPr>
          <p:spPr bwMode="auto">
            <a:xfrm>
              <a:off x="3457" y="3397"/>
              <a:ext cx="575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8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/>
            <a:p>
              <a:r>
                <a:rPr lang="en-US" altLang="zh-CN" sz="2400">
                  <a:solidFill>
                    <a:srgbClr val="E60000"/>
                  </a:solidFill>
                </a:rPr>
                <a:t>(2,-2)</a:t>
              </a:r>
            </a:p>
          </p:txBody>
        </p:sp>
      </p:grpSp>
      <p:grpSp>
        <p:nvGrpSpPr>
          <p:cNvPr id="108642" name="Group 98"/>
          <p:cNvGrpSpPr/>
          <p:nvPr/>
        </p:nvGrpSpPr>
        <p:grpSpPr bwMode="auto">
          <a:xfrm>
            <a:off x="950913" y="4283075"/>
            <a:ext cx="2935287" cy="1206500"/>
            <a:chOff x="599" y="2698"/>
            <a:chExt cx="1849" cy="760"/>
          </a:xfrm>
        </p:grpSpPr>
        <p:sp>
          <p:nvSpPr>
            <p:cNvPr id="108628" name="Line 84"/>
            <p:cNvSpPr>
              <a:spLocks noChangeShapeType="1"/>
            </p:cNvSpPr>
            <p:nvPr/>
          </p:nvSpPr>
          <p:spPr bwMode="auto">
            <a:xfrm flipV="1">
              <a:off x="864" y="2698"/>
              <a:ext cx="0" cy="33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30" name="Line 86"/>
            <p:cNvSpPr>
              <a:spLocks noChangeShapeType="1"/>
            </p:cNvSpPr>
            <p:nvPr/>
          </p:nvSpPr>
          <p:spPr bwMode="auto">
            <a:xfrm>
              <a:off x="864" y="3024"/>
              <a:ext cx="1584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39" name="Text Box 95"/>
            <p:cNvSpPr txBox="1">
              <a:spLocks noChangeArrowheads="1"/>
            </p:cNvSpPr>
            <p:nvPr/>
          </p:nvSpPr>
          <p:spPr bwMode="auto">
            <a:xfrm>
              <a:off x="599" y="3170"/>
              <a:ext cx="639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8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/>
            <a:p>
              <a:r>
                <a:rPr lang="en-US" altLang="zh-CN" sz="2400">
                  <a:solidFill>
                    <a:srgbClr val="E60000"/>
                  </a:solidFill>
                </a:rPr>
                <a:t>(-4,-1)</a:t>
              </a:r>
            </a:p>
          </p:txBody>
        </p:sp>
      </p:grpSp>
      <p:grpSp>
        <p:nvGrpSpPr>
          <p:cNvPr id="108643" name="Group 99"/>
          <p:cNvGrpSpPr/>
          <p:nvPr/>
        </p:nvGrpSpPr>
        <p:grpSpPr bwMode="auto">
          <a:xfrm>
            <a:off x="1816100" y="1792288"/>
            <a:ext cx="2070100" cy="2474912"/>
            <a:chOff x="1144" y="1129"/>
            <a:chExt cx="1304" cy="1559"/>
          </a:xfrm>
        </p:grpSpPr>
        <p:sp>
          <p:nvSpPr>
            <p:cNvPr id="108613" name="Line 69"/>
            <p:cNvSpPr>
              <a:spLocks noChangeShapeType="1"/>
            </p:cNvSpPr>
            <p:nvPr/>
          </p:nvSpPr>
          <p:spPr bwMode="auto">
            <a:xfrm flipV="1">
              <a:off x="1632" y="1728"/>
              <a:ext cx="0" cy="96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14" name="Line 70"/>
            <p:cNvSpPr>
              <a:spLocks noChangeShapeType="1"/>
            </p:cNvSpPr>
            <p:nvPr/>
          </p:nvSpPr>
          <p:spPr bwMode="auto">
            <a:xfrm>
              <a:off x="1632" y="1728"/>
              <a:ext cx="816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640" name="Text Box 96"/>
            <p:cNvSpPr txBox="1">
              <a:spLocks noChangeArrowheads="1"/>
            </p:cNvSpPr>
            <p:nvPr/>
          </p:nvSpPr>
          <p:spPr bwMode="auto">
            <a:xfrm>
              <a:off x="1144" y="1129"/>
              <a:ext cx="575" cy="288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>
                  <a:alpha val="8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/>
            <a:p>
              <a:r>
                <a:rPr lang="en-US" altLang="zh-CN" sz="2400">
                  <a:solidFill>
                    <a:srgbClr val="E60000"/>
                  </a:solidFill>
                </a:rPr>
                <a:t>(-2,3)</a:t>
              </a:r>
            </a:p>
          </p:txBody>
        </p:sp>
      </p:grp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618" grpId="0" animBg="1"/>
      <p:bldP spid="108619" grpId="0" animBg="1"/>
      <p:bldP spid="108636" grpId="0"/>
      <p:bldP spid="1086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8" name="Line 100"/>
          <p:cNvSpPr>
            <a:spLocks noChangeShapeType="1"/>
          </p:cNvSpPr>
          <p:nvPr/>
        </p:nvSpPr>
        <p:spPr bwMode="auto">
          <a:xfrm>
            <a:off x="1293812" y="3990975"/>
            <a:ext cx="8572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69" name="Line 101"/>
          <p:cNvSpPr>
            <a:spLocks noChangeShapeType="1"/>
          </p:cNvSpPr>
          <p:nvPr/>
        </p:nvSpPr>
        <p:spPr bwMode="auto">
          <a:xfrm>
            <a:off x="1276350" y="4511675"/>
            <a:ext cx="8572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2" name="Line 104"/>
          <p:cNvSpPr>
            <a:spLocks noChangeShapeType="1"/>
          </p:cNvSpPr>
          <p:nvPr/>
        </p:nvSpPr>
        <p:spPr bwMode="auto">
          <a:xfrm>
            <a:off x="1276350" y="5959475"/>
            <a:ext cx="85725" cy="1588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77" name="Line 109"/>
          <p:cNvSpPr>
            <a:spLocks noChangeShapeType="1"/>
          </p:cNvSpPr>
          <p:nvPr/>
        </p:nvSpPr>
        <p:spPr bwMode="auto">
          <a:xfrm>
            <a:off x="11112" y="5216525"/>
            <a:ext cx="3097213" cy="1588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85" name="Line 117"/>
          <p:cNvSpPr>
            <a:spLocks noChangeShapeType="1"/>
          </p:cNvSpPr>
          <p:nvPr/>
        </p:nvSpPr>
        <p:spPr bwMode="auto">
          <a:xfrm>
            <a:off x="590550" y="5197475"/>
            <a:ext cx="1587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89" name="Line 121"/>
          <p:cNvSpPr>
            <a:spLocks noChangeShapeType="1"/>
          </p:cNvSpPr>
          <p:nvPr/>
        </p:nvSpPr>
        <p:spPr bwMode="auto">
          <a:xfrm>
            <a:off x="2390775" y="5197475"/>
            <a:ext cx="1587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90" name="Line 122"/>
          <p:cNvSpPr>
            <a:spLocks noChangeShapeType="1"/>
          </p:cNvSpPr>
          <p:nvPr/>
        </p:nvSpPr>
        <p:spPr bwMode="auto">
          <a:xfrm>
            <a:off x="1955800" y="5216525"/>
            <a:ext cx="1587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96" name="Text Box 128"/>
          <p:cNvSpPr txBox="1">
            <a:spLocks noChangeArrowheads="1"/>
          </p:cNvSpPr>
          <p:nvPr/>
        </p:nvSpPr>
        <p:spPr bwMode="auto">
          <a:xfrm>
            <a:off x="2676525" y="5287963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7297" name="Text Box 129"/>
          <p:cNvSpPr txBox="1">
            <a:spLocks noChangeArrowheads="1"/>
          </p:cNvSpPr>
          <p:nvPr/>
        </p:nvSpPr>
        <p:spPr bwMode="auto">
          <a:xfrm>
            <a:off x="1379537" y="284003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7298" name="Text Box 130"/>
          <p:cNvSpPr txBox="1">
            <a:spLocks noChangeArrowheads="1"/>
          </p:cNvSpPr>
          <p:nvPr/>
        </p:nvSpPr>
        <p:spPr bwMode="auto">
          <a:xfrm>
            <a:off x="1308100" y="5143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7299" name="Text Box 131"/>
          <p:cNvSpPr txBox="1">
            <a:spLocks noChangeArrowheads="1"/>
          </p:cNvSpPr>
          <p:nvPr/>
        </p:nvSpPr>
        <p:spPr bwMode="auto">
          <a:xfrm>
            <a:off x="876300" y="57912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7317" name="Text Box 149"/>
          <p:cNvSpPr txBox="1">
            <a:spLocks noChangeArrowheads="1"/>
          </p:cNvSpPr>
          <p:nvPr/>
        </p:nvSpPr>
        <p:spPr bwMode="auto">
          <a:xfrm>
            <a:off x="1811337" y="5216525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330" name="Line 162"/>
          <p:cNvSpPr>
            <a:spLocks noChangeShapeType="1"/>
          </p:cNvSpPr>
          <p:nvPr/>
        </p:nvSpPr>
        <p:spPr bwMode="auto">
          <a:xfrm flipV="1">
            <a:off x="1308100" y="3055938"/>
            <a:ext cx="1587" cy="3168650"/>
          </a:xfrm>
          <a:prstGeom prst="line">
            <a:avLst/>
          </a:prstGeom>
          <a:noFill/>
          <a:ln w="50800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33" name="Text Box 165"/>
          <p:cNvSpPr txBox="1">
            <a:spLocks noChangeArrowheads="1"/>
          </p:cNvSpPr>
          <p:nvPr/>
        </p:nvSpPr>
        <p:spPr bwMode="auto">
          <a:xfrm>
            <a:off x="371475" y="521652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7334" name="Text Box 166"/>
          <p:cNvSpPr txBox="1">
            <a:spLocks noChangeArrowheads="1"/>
          </p:cNvSpPr>
          <p:nvPr/>
        </p:nvSpPr>
        <p:spPr bwMode="auto">
          <a:xfrm>
            <a:off x="947737" y="4279900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7529" name="Group 361"/>
          <p:cNvGrpSpPr/>
          <p:nvPr/>
        </p:nvGrpSpPr>
        <p:grpSpPr bwMode="auto">
          <a:xfrm>
            <a:off x="2216150" y="3990975"/>
            <a:ext cx="320675" cy="1635125"/>
            <a:chOff x="1683" y="2522"/>
            <a:chExt cx="202" cy="1030"/>
          </a:xfrm>
        </p:grpSpPr>
        <p:sp>
          <p:nvSpPr>
            <p:cNvPr id="7332" name="Line 164"/>
            <p:cNvSpPr>
              <a:spLocks noChangeShapeType="1"/>
            </p:cNvSpPr>
            <p:nvPr/>
          </p:nvSpPr>
          <p:spPr bwMode="auto">
            <a:xfrm>
              <a:off x="1791" y="2522"/>
              <a:ext cx="1" cy="772"/>
            </a:xfrm>
            <a:prstGeom prst="line">
              <a:avLst/>
            </a:prstGeom>
            <a:noFill/>
            <a:ln w="50800" cap="rnd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35" name="Text Box 167"/>
            <p:cNvSpPr txBox="1">
              <a:spLocks noChangeArrowheads="1"/>
            </p:cNvSpPr>
            <p:nvPr/>
          </p:nvSpPr>
          <p:spPr bwMode="auto">
            <a:xfrm>
              <a:off x="1683" y="3264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7530" name="Group 362"/>
          <p:cNvGrpSpPr/>
          <p:nvPr/>
        </p:nvGrpSpPr>
        <p:grpSpPr bwMode="auto">
          <a:xfrm>
            <a:off x="947737" y="3775075"/>
            <a:ext cx="1439863" cy="457200"/>
            <a:chOff x="884" y="2386"/>
            <a:chExt cx="907" cy="288"/>
          </a:xfrm>
        </p:grpSpPr>
        <p:sp>
          <p:nvSpPr>
            <p:cNvPr id="7331" name="Line 163"/>
            <p:cNvSpPr>
              <a:spLocks noChangeShapeType="1"/>
            </p:cNvSpPr>
            <p:nvPr/>
          </p:nvSpPr>
          <p:spPr bwMode="auto">
            <a:xfrm>
              <a:off x="1111" y="2522"/>
              <a:ext cx="680" cy="1"/>
            </a:xfrm>
            <a:prstGeom prst="line">
              <a:avLst/>
            </a:prstGeom>
            <a:noFill/>
            <a:ln w="50800" cap="rnd">
              <a:solidFill>
                <a:srgbClr val="FF0000"/>
              </a:solidFill>
              <a:prstDash val="sysDot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7336" name="Text Box 168"/>
            <p:cNvSpPr txBox="1">
              <a:spLocks noChangeArrowheads="1"/>
            </p:cNvSpPr>
            <p:nvPr/>
          </p:nvSpPr>
          <p:spPr bwMode="auto">
            <a:xfrm>
              <a:off x="884" y="2386"/>
              <a:ext cx="20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7338" name="Text Box 170"/>
          <p:cNvSpPr txBox="1">
            <a:spLocks noChangeArrowheads="1"/>
          </p:cNvSpPr>
          <p:nvPr/>
        </p:nvSpPr>
        <p:spPr bwMode="auto">
          <a:xfrm>
            <a:off x="2027237" y="3632200"/>
            <a:ext cx="719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kumimoji="1" lang="zh-CN" altLang="en-US" sz="36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　</a:t>
            </a:r>
          </a:p>
        </p:txBody>
      </p:sp>
      <p:sp>
        <p:nvSpPr>
          <p:cNvPr id="7339" name="Text Box 171"/>
          <p:cNvSpPr txBox="1">
            <a:spLocks noChangeArrowheads="1"/>
          </p:cNvSpPr>
          <p:nvPr/>
        </p:nvSpPr>
        <p:spPr bwMode="auto">
          <a:xfrm>
            <a:off x="1812925" y="3560763"/>
            <a:ext cx="5032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solidFill>
                  <a:schemeClr val="tx2"/>
                </a:solidFill>
                <a:latin typeface="宋体" panose="02010600030101010101" pitchFamily="2" charset="-122"/>
              </a:rPr>
              <a:t>Ｐ</a:t>
            </a:r>
          </a:p>
        </p:txBody>
      </p:sp>
      <p:sp>
        <p:nvSpPr>
          <p:cNvPr id="7340" name="Text Box 172"/>
          <p:cNvSpPr txBox="1">
            <a:spLocks noChangeArrowheads="1"/>
          </p:cNvSpPr>
          <p:nvPr/>
        </p:nvSpPr>
        <p:spPr bwMode="auto">
          <a:xfrm>
            <a:off x="323850" y="1341438"/>
            <a:ext cx="62277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kumimoji="1" lang="zh-CN" altLang="en-US" sz="4000" b="1" dirty="0">
                <a:solidFill>
                  <a:srgbClr val="14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如何确</a:t>
            </a:r>
            <a:r>
              <a:rPr kumimoji="1" lang="zh-CN" altLang="en-US" sz="4000" b="1" u="sng" dirty="0">
                <a:solidFill>
                  <a:srgbClr val="14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定点Ｐ</a:t>
            </a:r>
            <a:r>
              <a:rPr kumimoji="1" lang="zh-CN" altLang="en-US" sz="4000" b="1" dirty="0">
                <a:solidFill>
                  <a:srgbClr val="140000"/>
                </a:solidFill>
                <a:latin typeface="Times New Roman" panose="02020603050405020304" pitchFamily="18" charset="0"/>
                <a:ea typeface="黑体" panose="02010609060101010101" charset="-122"/>
              </a:rPr>
              <a:t>坐标呢？</a:t>
            </a:r>
          </a:p>
        </p:txBody>
      </p:sp>
      <p:sp>
        <p:nvSpPr>
          <p:cNvPr id="7341" name="Text Box 173"/>
          <p:cNvSpPr txBox="1">
            <a:spLocks noChangeArrowheads="1"/>
          </p:cNvSpPr>
          <p:nvPr/>
        </p:nvSpPr>
        <p:spPr bwMode="auto">
          <a:xfrm>
            <a:off x="1955800" y="3487738"/>
            <a:ext cx="1439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（</a:t>
            </a:r>
            <a:r>
              <a:rPr kumimoji="1" lang="en-US" altLang="zh-CN" sz="28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a,b</a:t>
            </a:r>
            <a:r>
              <a:rPr kumimoji="1" lang="zh-CN" altLang="en-US" sz="2800" b="1">
                <a:solidFill>
                  <a:srgbClr val="FF3300"/>
                </a:solidFill>
                <a:latin typeface="黑体" panose="02010609060101010101" charset="-122"/>
                <a:ea typeface="黑体" panose="02010609060101010101" charset="-122"/>
              </a:rPr>
              <a:t>）</a:t>
            </a:r>
          </a:p>
        </p:txBody>
      </p:sp>
      <p:sp>
        <p:nvSpPr>
          <p:cNvPr id="7346" name="Rectangle 178"/>
          <p:cNvSpPr>
            <a:spLocks noChangeArrowheads="1"/>
          </p:cNvSpPr>
          <p:nvPr/>
        </p:nvSpPr>
        <p:spPr bwMode="auto">
          <a:xfrm>
            <a:off x="2555875" y="725488"/>
            <a:ext cx="168275" cy="382587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47" name="Rectangle 179"/>
          <p:cNvSpPr>
            <a:spLocks noChangeArrowheads="1"/>
          </p:cNvSpPr>
          <p:nvPr/>
        </p:nvSpPr>
        <p:spPr bwMode="auto">
          <a:xfrm>
            <a:off x="2555875" y="725488"/>
            <a:ext cx="168275" cy="382587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348" name="Group 180"/>
          <p:cNvGrpSpPr/>
          <p:nvPr/>
        </p:nvGrpSpPr>
        <p:grpSpPr bwMode="auto">
          <a:xfrm>
            <a:off x="889000" y="720725"/>
            <a:ext cx="166688" cy="385763"/>
            <a:chOff x="3174" y="1497"/>
            <a:chExt cx="59" cy="98"/>
          </a:xfrm>
        </p:grpSpPr>
        <p:sp>
          <p:nvSpPr>
            <p:cNvPr id="7349" name="Rectangle 181"/>
            <p:cNvSpPr>
              <a:spLocks noChangeArrowheads="1"/>
            </p:cNvSpPr>
            <p:nvPr/>
          </p:nvSpPr>
          <p:spPr bwMode="auto">
            <a:xfrm>
              <a:off x="3174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50" name="Rectangle 182"/>
            <p:cNvSpPr>
              <a:spLocks noChangeArrowheads="1"/>
            </p:cNvSpPr>
            <p:nvPr/>
          </p:nvSpPr>
          <p:spPr bwMode="auto">
            <a:xfrm>
              <a:off x="3174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51" name="Group 183"/>
          <p:cNvGrpSpPr/>
          <p:nvPr/>
        </p:nvGrpSpPr>
        <p:grpSpPr bwMode="auto">
          <a:xfrm>
            <a:off x="1166813" y="720725"/>
            <a:ext cx="166687" cy="385763"/>
            <a:chOff x="3272" y="1497"/>
            <a:chExt cx="59" cy="98"/>
          </a:xfrm>
        </p:grpSpPr>
        <p:sp>
          <p:nvSpPr>
            <p:cNvPr id="7352" name="Rectangle 184"/>
            <p:cNvSpPr>
              <a:spLocks noChangeArrowheads="1"/>
            </p:cNvSpPr>
            <p:nvPr/>
          </p:nvSpPr>
          <p:spPr bwMode="auto">
            <a:xfrm>
              <a:off x="3272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53" name="Rectangle 185"/>
            <p:cNvSpPr>
              <a:spLocks noChangeArrowheads="1"/>
            </p:cNvSpPr>
            <p:nvPr/>
          </p:nvSpPr>
          <p:spPr bwMode="auto">
            <a:xfrm>
              <a:off x="3272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54" name="Group 186"/>
          <p:cNvGrpSpPr/>
          <p:nvPr/>
        </p:nvGrpSpPr>
        <p:grpSpPr bwMode="auto">
          <a:xfrm>
            <a:off x="1444625" y="720725"/>
            <a:ext cx="166688" cy="385763"/>
            <a:chOff x="3370" y="1497"/>
            <a:chExt cx="59" cy="98"/>
          </a:xfrm>
        </p:grpSpPr>
        <p:sp>
          <p:nvSpPr>
            <p:cNvPr id="7355" name="Rectangle 187"/>
            <p:cNvSpPr>
              <a:spLocks noChangeArrowheads="1"/>
            </p:cNvSpPr>
            <p:nvPr/>
          </p:nvSpPr>
          <p:spPr bwMode="auto">
            <a:xfrm>
              <a:off x="3370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56" name="Rectangle 188"/>
            <p:cNvSpPr>
              <a:spLocks noChangeArrowheads="1"/>
            </p:cNvSpPr>
            <p:nvPr/>
          </p:nvSpPr>
          <p:spPr bwMode="auto">
            <a:xfrm>
              <a:off x="3370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57" name="Group 189"/>
          <p:cNvGrpSpPr/>
          <p:nvPr/>
        </p:nvGrpSpPr>
        <p:grpSpPr bwMode="auto">
          <a:xfrm>
            <a:off x="1722438" y="720725"/>
            <a:ext cx="168275" cy="385763"/>
            <a:chOff x="3468" y="1497"/>
            <a:chExt cx="59" cy="98"/>
          </a:xfrm>
        </p:grpSpPr>
        <p:sp>
          <p:nvSpPr>
            <p:cNvPr id="7358" name="Rectangle 190"/>
            <p:cNvSpPr>
              <a:spLocks noChangeArrowheads="1"/>
            </p:cNvSpPr>
            <p:nvPr/>
          </p:nvSpPr>
          <p:spPr bwMode="auto">
            <a:xfrm>
              <a:off x="3468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59" name="Rectangle 191"/>
            <p:cNvSpPr>
              <a:spLocks noChangeArrowheads="1"/>
            </p:cNvSpPr>
            <p:nvPr/>
          </p:nvSpPr>
          <p:spPr bwMode="auto">
            <a:xfrm>
              <a:off x="3468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60" name="Group 192"/>
          <p:cNvGrpSpPr/>
          <p:nvPr/>
        </p:nvGrpSpPr>
        <p:grpSpPr bwMode="auto">
          <a:xfrm>
            <a:off x="2000250" y="720725"/>
            <a:ext cx="168275" cy="385763"/>
            <a:chOff x="3566" y="1497"/>
            <a:chExt cx="59" cy="98"/>
          </a:xfrm>
        </p:grpSpPr>
        <p:sp>
          <p:nvSpPr>
            <p:cNvPr id="7361" name="Rectangle 193"/>
            <p:cNvSpPr>
              <a:spLocks noChangeArrowheads="1"/>
            </p:cNvSpPr>
            <p:nvPr/>
          </p:nvSpPr>
          <p:spPr bwMode="auto">
            <a:xfrm>
              <a:off x="3566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62" name="Rectangle 194"/>
            <p:cNvSpPr>
              <a:spLocks noChangeArrowheads="1"/>
            </p:cNvSpPr>
            <p:nvPr/>
          </p:nvSpPr>
          <p:spPr bwMode="auto">
            <a:xfrm>
              <a:off x="3566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63" name="Group 195"/>
          <p:cNvGrpSpPr/>
          <p:nvPr/>
        </p:nvGrpSpPr>
        <p:grpSpPr bwMode="auto">
          <a:xfrm>
            <a:off x="2278063" y="720725"/>
            <a:ext cx="168275" cy="385763"/>
            <a:chOff x="3664" y="1497"/>
            <a:chExt cx="59" cy="98"/>
          </a:xfrm>
        </p:grpSpPr>
        <p:sp>
          <p:nvSpPr>
            <p:cNvPr id="7364" name="Rectangle 196"/>
            <p:cNvSpPr>
              <a:spLocks noChangeArrowheads="1"/>
            </p:cNvSpPr>
            <p:nvPr/>
          </p:nvSpPr>
          <p:spPr bwMode="auto">
            <a:xfrm>
              <a:off x="3664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65" name="Rectangle 197"/>
            <p:cNvSpPr>
              <a:spLocks noChangeArrowheads="1"/>
            </p:cNvSpPr>
            <p:nvPr/>
          </p:nvSpPr>
          <p:spPr bwMode="auto">
            <a:xfrm>
              <a:off x="3664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366" name="Group 198"/>
          <p:cNvGrpSpPr/>
          <p:nvPr/>
        </p:nvGrpSpPr>
        <p:grpSpPr bwMode="auto">
          <a:xfrm>
            <a:off x="2833688" y="720725"/>
            <a:ext cx="168275" cy="385763"/>
            <a:chOff x="3860" y="1497"/>
            <a:chExt cx="59" cy="98"/>
          </a:xfrm>
        </p:grpSpPr>
        <p:sp>
          <p:nvSpPr>
            <p:cNvPr id="7367" name="Rectangle 199"/>
            <p:cNvSpPr>
              <a:spLocks noChangeArrowheads="1"/>
            </p:cNvSpPr>
            <p:nvPr/>
          </p:nvSpPr>
          <p:spPr bwMode="auto">
            <a:xfrm>
              <a:off x="3860" y="1497"/>
              <a:ext cx="59" cy="98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68" name="Rectangle 200"/>
            <p:cNvSpPr>
              <a:spLocks noChangeArrowheads="1"/>
            </p:cNvSpPr>
            <p:nvPr/>
          </p:nvSpPr>
          <p:spPr bwMode="auto">
            <a:xfrm>
              <a:off x="3860" y="1497"/>
              <a:ext cx="59" cy="98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369" name="Rectangle 201"/>
          <p:cNvSpPr>
            <a:spLocks noChangeArrowheads="1"/>
          </p:cNvSpPr>
          <p:nvPr/>
        </p:nvSpPr>
        <p:spPr bwMode="auto">
          <a:xfrm>
            <a:off x="2555875" y="725488"/>
            <a:ext cx="168275" cy="382587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0" name="Rectangle 202"/>
          <p:cNvSpPr>
            <a:spLocks noChangeArrowheads="1"/>
          </p:cNvSpPr>
          <p:nvPr/>
        </p:nvSpPr>
        <p:spPr bwMode="auto">
          <a:xfrm>
            <a:off x="2555875" y="725488"/>
            <a:ext cx="168275" cy="382587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1" name="Rectangle 203"/>
          <p:cNvSpPr>
            <a:spLocks noChangeArrowheads="1"/>
          </p:cNvSpPr>
          <p:nvPr/>
        </p:nvSpPr>
        <p:spPr bwMode="auto">
          <a:xfrm>
            <a:off x="889000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2" name="Rectangle 204"/>
          <p:cNvSpPr>
            <a:spLocks noChangeArrowheads="1"/>
          </p:cNvSpPr>
          <p:nvPr/>
        </p:nvSpPr>
        <p:spPr bwMode="auto">
          <a:xfrm>
            <a:off x="889000" y="720725"/>
            <a:ext cx="166688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3" name="Rectangle 205"/>
          <p:cNvSpPr>
            <a:spLocks noChangeArrowheads="1"/>
          </p:cNvSpPr>
          <p:nvPr/>
        </p:nvSpPr>
        <p:spPr bwMode="auto">
          <a:xfrm>
            <a:off x="1166813" y="720725"/>
            <a:ext cx="166687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4" name="Rectangle 206"/>
          <p:cNvSpPr>
            <a:spLocks noChangeArrowheads="1"/>
          </p:cNvSpPr>
          <p:nvPr/>
        </p:nvSpPr>
        <p:spPr bwMode="auto">
          <a:xfrm>
            <a:off x="1166813" y="720725"/>
            <a:ext cx="166687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5" name="Rectangle 207"/>
          <p:cNvSpPr>
            <a:spLocks noChangeArrowheads="1"/>
          </p:cNvSpPr>
          <p:nvPr/>
        </p:nvSpPr>
        <p:spPr bwMode="auto">
          <a:xfrm>
            <a:off x="1444625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6" name="Rectangle 208"/>
          <p:cNvSpPr>
            <a:spLocks noChangeArrowheads="1"/>
          </p:cNvSpPr>
          <p:nvPr/>
        </p:nvSpPr>
        <p:spPr bwMode="auto">
          <a:xfrm>
            <a:off x="1444625" y="720725"/>
            <a:ext cx="166688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7" name="Rectangle 209"/>
          <p:cNvSpPr>
            <a:spLocks noChangeArrowheads="1"/>
          </p:cNvSpPr>
          <p:nvPr/>
        </p:nvSpPr>
        <p:spPr bwMode="auto">
          <a:xfrm>
            <a:off x="1722438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8" name="Rectangle 210"/>
          <p:cNvSpPr>
            <a:spLocks noChangeArrowheads="1"/>
          </p:cNvSpPr>
          <p:nvPr/>
        </p:nvSpPr>
        <p:spPr bwMode="auto">
          <a:xfrm>
            <a:off x="1722438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79" name="Rectangle 211"/>
          <p:cNvSpPr>
            <a:spLocks noChangeArrowheads="1"/>
          </p:cNvSpPr>
          <p:nvPr/>
        </p:nvSpPr>
        <p:spPr bwMode="auto">
          <a:xfrm>
            <a:off x="2000250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0" name="Rectangle 212"/>
          <p:cNvSpPr>
            <a:spLocks noChangeArrowheads="1"/>
          </p:cNvSpPr>
          <p:nvPr/>
        </p:nvSpPr>
        <p:spPr bwMode="auto">
          <a:xfrm>
            <a:off x="2000250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1" name="Rectangle 213"/>
          <p:cNvSpPr>
            <a:spLocks noChangeArrowheads="1"/>
          </p:cNvSpPr>
          <p:nvPr/>
        </p:nvSpPr>
        <p:spPr bwMode="auto">
          <a:xfrm>
            <a:off x="2278063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2" name="Rectangle 214"/>
          <p:cNvSpPr>
            <a:spLocks noChangeArrowheads="1"/>
          </p:cNvSpPr>
          <p:nvPr/>
        </p:nvSpPr>
        <p:spPr bwMode="auto">
          <a:xfrm>
            <a:off x="2278063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3" name="Rectangle 215"/>
          <p:cNvSpPr>
            <a:spLocks noChangeArrowheads="1"/>
          </p:cNvSpPr>
          <p:nvPr/>
        </p:nvSpPr>
        <p:spPr bwMode="auto">
          <a:xfrm>
            <a:off x="2833688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4" name="Rectangle 216"/>
          <p:cNvSpPr>
            <a:spLocks noChangeArrowheads="1"/>
          </p:cNvSpPr>
          <p:nvPr/>
        </p:nvSpPr>
        <p:spPr bwMode="auto">
          <a:xfrm>
            <a:off x="2833688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5" name="Rectangle 217"/>
          <p:cNvSpPr>
            <a:spLocks noChangeArrowheads="1"/>
          </p:cNvSpPr>
          <p:nvPr/>
        </p:nvSpPr>
        <p:spPr bwMode="auto">
          <a:xfrm>
            <a:off x="2555875" y="725488"/>
            <a:ext cx="168275" cy="382587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7" name="Rectangle 219"/>
          <p:cNvSpPr>
            <a:spLocks noChangeArrowheads="1"/>
          </p:cNvSpPr>
          <p:nvPr/>
        </p:nvSpPr>
        <p:spPr bwMode="auto">
          <a:xfrm>
            <a:off x="889000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8" name="Rectangle 220"/>
          <p:cNvSpPr>
            <a:spLocks noChangeArrowheads="1"/>
          </p:cNvSpPr>
          <p:nvPr/>
        </p:nvSpPr>
        <p:spPr bwMode="auto">
          <a:xfrm>
            <a:off x="889000" y="720725"/>
            <a:ext cx="166688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89" name="Rectangle 221"/>
          <p:cNvSpPr>
            <a:spLocks noChangeArrowheads="1"/>
          </p:cNvSpPr>
          <p:nvPr/>
        </p:nvSpPr>
        <p:spPr bwMode="auto">
          <a:xfrm>
            <a:off x="1166813" y="720725"/>
            <a:ext cx="166687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0" name="Rectangle 222"/>
          <p:cNvSpPr>
            <a:spLocks noChangeArrowheads="1"/>
          </p:cNvSpPr>
          <p:nvPr/>
        </p:nvSpPr>
        <p:spPr bwMode="auto">
          <a:xfrm>
            <a:off x="1166813" y="720725"/>
            <a:ext cx="166687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1" name="Rectangle 223"/>
          <p:cNvSpPr>
            <a:spLocks noChangeArrowheads="1"/>
          </p:cNvSpPr>
          <p:nvPr/>
        </p:nvSpPr>
        <p:spPr bwMode="auto">
          <a:xfrm>
            <a:off x="1444625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2" name="Rectangle 224"/>
          <p:cNvSpPr>
            <a:spLocks noChangeArrowheads="1"/>
          </p:cNvSpPr>
          <p:nvPr/>
        </p:nvSpPr>
        <p:spPr bwMode="auto">
          <a:xfrm>
            <a:off x="1444625" y="720725"/>
            <a:ext cx="166688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3" name="Rectangle 225"/>
          <p:cNvSpPr>
            <a:spLocks noChangeArrowheads="1"/>
          </p:cNvSpPr>
          <p:nvPr/>
        </p:nvSpPr>
        <p:spPr bwMode="auto">
          <a:xfrm>
            <a:off x="1722438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4" name="Rectangle 226"/>
          <p:cNvSpPr>
            <a:spLocks noChangeArrowheads="1"/>
          </p:cNvSpPr>
          <p:nvPr/>
        </p:nvSpPr>
        <p:spPr bwMode="auto">
          <a:xfrm>
            <a:off x="1722438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5" name="Rectangle 227"/>
          <p:cNvSpPr>
            <a:spLocks noChangeArrowheads="1"/>
          </p:cNvSpPr>
          <p:nvPr/>
        </p:nvSpPr>
        <p:spPr bwMode="auto">
          <a:xfrm>
            <a:off x="2000250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6" name="Rectangle 228"/>
          <p:cNvSpPr>
            <a:spLocks noChangeArrowheads="1"/>
          </p:cNvSpPr>
          <p:nvPr/>
        </p:nvSpPr>
        <p:spPr bwMode="auto">
          <a:xfrm>
            <a:off x="2000250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7" name="Rectangle 229"/>
          <p:cNvSpPr>
            <a:spLocks noChangeArrowheads="1"/>
          </p:cNvSpPr>
          <p:nvPr/>
        </p:nvSpPr>
        <p:spPr bwMode="auto">
          <a:xfrm>
            <a:off x="2278063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8" name="Rectangle 230"/>
          <p:cNvSpPr>
            <a:spLocks noChangeArrowheads="1"/>
          </p:cNvSpPr>
          <p:nvPr/>
        </p:nvSpPr>
        <p:spPr bwMode="auto">
          <a:xfrm>
            <a:off x="2278063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399" name="Rectangle 231"/>
          <p:cNvSpPr>
            <a:spLocks noChangeArrowheads="1"/>
          </p:cNvSpPr>
          <p:nvPr/>
        </p:nvSpPr>
        <p:spPr bwMode="auto">
          <a:xfrm>
            <a:off x="2833688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0" name="Rectangle 232"/>
          <p:cNvSpPr>
            <a:spLocks noChangeArrowheads="1"/>
          </p:cNvSpPr>
          <p:nvPr/>
        </p:nvSpPr>
        <p:spPr bwMode="auto">
          <a:xfrm>
            <a:off x="2833688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1" name="Rectangle 233"/>
          <p:cNvSpPr>
            <a:spLocks noChangeArrowheads="1"/>
          </p:cNvSpPr>
          <p:nvPr/>
        </p:nvSpPr>
        <p:spPr bwMode="auto">
          <a:xfrm>
            <a:off x="889000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3" name="Rectangle 235"/>
          <p:cNvSpPr>
            <a:spLocks noChangeArrowheads="1"/>
          </p:cNvSpPr>
          <p:nvPr/>
        </p:nvSpPr>
        <p:spPr bwMode="auto">
          <a:xfrm>
            <a:off x="1166813" y="720725"/>
            <a:ext cx="166687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5" name="Rectangle 237"/>
          <p:cNvSpPr>
            <a:spLocks noChangeArrowheads="1"/>
          </p:cNvSpPr>
          <p:nvPr/>
        </p:nvSpPr>
        <p:spPr bwMode="auto">
          <a:xfrm>
            <a:off x="1444625" y="720725"/>
            <a:ext cx="166688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8" name="Rectangle 240"/>
          <p:cNvSpPr>
            <a:spLocks noChangeArrowheads="1"/>
          </p:cNvSpPr>
          <p:nvPr/>
        </p:nvSpPr>
        <p:spPr bwMode="auto">
          <a:xfrm>
            <a:off x="1722438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09" name="Rectangle 241"/>
          <p:cNvSpPr>
            <a:spLocks noChangeArrowheads="1"/>
          </p:cNvSpPr>
          <p:nvPr/>
        </p:nvSpPr>
        <p:spPr bwMode="auto">
          <a:xfrm>
            <a:off x="2000250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12" name="Rectangle 244"/>
          <p:cNvSpPr>
            <a:spLocks noChangeArrowheads="1"/>
          </p:cNvSpPr>
          <p:nvPr/>
        </p:nvSpPr>
        <p:spPr bwMode="auto">
          <a:xfrm>
            <a:off x="2278063" y="720725"/>
            <a:ext cx="168275" cy="385763"/>
          </a:xfrm>
          <a:prstGeom prst="rect">
            <a:avLst/>
          </a:prstGeom>
          <a:noFill/>
          <a:ln w="49213" cap="rnd">
            <a:solidFill>
              <a:srgbClr val="0066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13" name="Rectangle 245"/>
          <p:cNvSpPr>
            <a:spLocks noChangeArrowheads="1"/>
          </p:cNvSpPr>
          <p:nvPr/>
        </p:nvSpPr>
        <p:spPr bwMode="auto">
          <a:xfrm>
            <a:off x="2833688" y="720725"/>
            <a:ext cx="168275" cy="38576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7527" name="Group 359"/>
          <p:cNvGrpSpPr/>
          <p:nvPr/>
        </p:nvGrpSpPr>
        <p:grpSpPr bwMode="auto">
          <a:xfrm>
            <a:off x="0" y="1"/>
            <a:ext cx="7993063" cy="1125538"/>
            <a:chOff x="0" y="0"/>
            <a:chExt cx="5035" cy="709"/>
          </a:xfrm>
        </p:grpSpPr>
        <p:sp>
          <p:nvSpPr>
            <p:cNvPr id="7386" name="Rectangle 218"/>
            <p:cNvSpPr>
              <a:spLocks noChangeArrowheads="1"/>
            </p:cNvSpPr>
            <p:nvPr/>
          </p:nvSpPr>
          <p:spPr bwMode="auto">
            <a:xfrm>
              <a:off x="1610" y="457"/>
              <a:ext cx="106" cy="241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02" name="Rectangle 234"/>
            <p:cNvSpPr>
              <a:spLocks noChangeArrowheads="1"/>
            </p:cNvSpPr>
            <p:nvPr/>
          </p:nvSpPr>
          <p:spPr bwMode="auto">
            <a:xfrm>
              <a:off x="560" y="454"/>
              <a:ext cx="105" cy="243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04" name="Rectangle 236"/>
            <p:cNvSpPr>
              <a:spLocks noChangeArrowheads="1"/>
            </p:cNvSpPr>
            <p:nvPr/>
          </p:nvSpPr>
          <p:spPr bwMode="auto">
            <a:xfrm>
              <a:off x="735" y="454"/>
              <a:ext cx="105" cy="243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06" name="Rectangle 238"/>
            <p:cNvSpPr>
              <a:spLocks noChangeArrowheads="1"/>
            </p:cNvSpPr>
            <p:nvPr/>
          </p:nvSpPr>
          <p:spPr bwMode="auto">
            <a:xfrm>
              <a:off x="910" y="454"/>
              <a:ext cx="105" cy="243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07" name="Rectangle 239"/>
            <p:cNvSpPr>
              <a:spLocks noChangeArrowheads="1"/>
            </p:cNvSpPr>
            <p:nvPr/>
          </p:nvSpPr>
          <p:spPr bwMode="auto">
            <a:xfrm>
              <a:off x="1085" y="454"/>
              <a:ext cx="106" cy="243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10" name="Rectangle 242"/>
            <p:cNvSpPr>
              <a:spLocks noChangeArrowheads="1"/>
            </p:cNvSpPr>
            <p:nvPr/>
          </p:nvSpPr>
          <p:spPr bwMode="auto">
            <a:xfrm>
              <a:off x="1260" y="454"/>
              <a:ext cx="106" cy="243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11" name="Rectangle 243"/>
            <p:cNvSpPr>
              <a:spLocks noChangeArrowheads="1"/>
            </p:cNvSpPr>
            <p:nvPr/>
          </p:nvSpPr>
          <p:spPr bwMode="auto">
            <a:xfrm>
              <a:off x="1435" y="454"/>
              <a:ext cx="106" cy="243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14" name="Rectangle 246"/>
            <p:cNvSpPr>
              <a:spLocks noChangeArrowheads="1"/>
            </p:cNvSpPr>
            <p:nvPr/>
          </p:nvSpPr>
          <p:spPr bwMode="auto">
            <a:xfrm>
              <a:off x="1785" y="454"/>
              <a:ext cx="106" cy="243"/>
            </a:xfrm>
            <a:prstGeom prst="rect">
              <a:avLst/>
            </a:prstGeom>
            <a:noFill/>
            <a:ln w="49213" cap="rnd">
              <a:solidFill>
                <a:srgbClr val="0066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7415" name="Group 247"/>
            <p:cNvGrpSpPr/>
            <p:nvPr/>
          </p:nvGrpSpPr>
          <p:grpSpPr bwMode="auto">
            <a:xfrm>
              <a:off x="0" y="77"/>
              <a:ext cx="442" cy="632"/>
              <a:chOff x="490" y="1480"/>
              <a:chExt cx="414" cy="421"/>
            </a:xfrm>
          </p:grpSpPr>
          <p:sp>
            <p:nvSpPr>
              <p:cNvPr id="7416" name="Rectangle 248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17" name="Rectangle 249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noFill/>
              <a:ln w="317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7418" name="Group 250"/>
              <p:cNvGrpSpPr/>
              <p:nvPr/>
            </p:nvGrpSpPr>
            <p:grpSpPr bwMode="auto">
              <a:xfrm>
                <a:off x="546" y="1521"/>
                <a:ext cx="331" cy="336"/>
                <a:chOff x="392" y="1357"/>
                <a:chExt cx="473" cy="481"/>
              </a:xfrm>
            </p:grpSpPr>
            <p:sp>
              <p:nvSpPr>
                <p:cNvPr id="7419" name="Oval 251"/>
                <p:cNvSpPr>
                  <a:spLocks noChangeArrowheads="1"/>
                </p:cNvSpPr>
                <p:nvPr/>
              </p:nvSpPr>
              <p:spPr bwMode="auto">
                <a:xfrm>
                  <a:off x="482" y="1448"/>
                  <a:ext cx="269" cy="29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0" name="Freeform 252"/>
                <p:cNvSpPr/>
                <p:nvPr/>
              </p:nvSpPr>
              <p:spPr bwMode="auto">
                <a:xfrm>
                  <a:off x="542" y="1537"/>
                  <a:ext cx="6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1" name="Line 253"/>
                <p:cNvSpPr>
                  <a:spLocks noChangeShapeType="1"/>
                </p:cNvSpPr>
                <p:nvPr/>
              </p:nvSpPr>
              <p:spPr bwMode="auto">
                <a:xfrm flipV="1">
                  <a:off x="663" y="1537"/>
                  <a:ext cx="62" cy="31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2" name="Freeform 254"/>
                <p:cNvSpPr/>
                <p:nvPr/>
              </p:nvSpPr>
              <p:spPr bwMode="auto">
                <a:xfrm>
                  <a:off x="542" y="1627"/>
                  <a:ext cx="153" cy="61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3" name="Oval 255"/>
                <p:cNvSpPr>
                  <a:spLocks noChangeArrowheads="1"/>
                </p:cNvSpPr>
                <p:nvPr/>
              </p:nvSpPr>
              <p:spPr bwMode="auto">
                <a:xfrm>
                  <a:off x="751" y="1658"/>
                  <a:ext cx="91" cy="6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4" name="Oval 256"/>
                <p:cNvSpPr>
                  <a:spLocks noChangeArrowheads="1"/>
                </p:cNvSpPr>
                <p:nvPr/>
              </p:nvSpPr>
              <p:spPr bwMode="auto">
                <a:xfrm>
                  <a:off x="452" y="1718"/>
                  <a:ext cx="60" cy="9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5" name="Oval 257"/>
                <p:cNvSpPr>
                  <a:spLocks noChangeArrowheads="1"/>
                </p:cNvSpPr>
                <p:nvPr/>
              </p:nvSpPr>
              <p:spPr bwMode="auto">
                <a:xfrm>
                  <a:off x="574" y="1777"/>
                  <a:ext cx="59" cy="6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6" name="Oval 258"/>
                <p:cNvSpPr>
                  <a:spLocks noChangeArrowheads="1"/>
                </p:cNvSpPr>
                <p:nvPr/>
              </p:nvSpPr>
              <p:spPr bwMode="auto">
                <a:xfrm>
                  <a:off x="693" y="1747"/>
                  <a:ext cx="58" cy="6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7" name="Oval 259"/>
                <p:cNvSpPr>
                  <a:spLocks noChangeArrowheads="1"/>
                </p:cNvSpPr>
                <p:nvPr/>
              </p:nvSpPr>
              <p:spPr bwMode="auto">
                <a:xfrm>
                  <a:off x="392" y="1630"/>
                  <a:ext cx="60" cy="6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8" name="Oval 260"/>
                <p:cNvSpPr>
                  <a:spLocks noChangeArrowheads="1"/>
                </p:cNvSpPr>
                <p:nvPr/>
              </p:nvSpPr>
              <p:spPr bwMode="auto">
                <a:xfrm>
                  <a:off x="392" y="1537"/>
                  <a:ext cx="60" cy="6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29" name="Oval 261"/>
                <p:cNvSpPr>
                  <a:spLocks noChangeArrowheads="1"/>
                </p:cNvSpPr>
                <p:nvPr/>
              </p:nvSpPr>
              <p:spPr bwMode="auto">
                <a:xfrm>
                  <a:off x="422" y="1420"/>
                  <a:ext cx="60" cy="57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30" name="Oval 262"/>
                <p:cNvSpPr>
                  <a:spLocks noChangeArrowheads="1"/>
                </p:cNvSpPr>
                <p:nvPr/>
              </p:nvSpPr>
              <p:spPr bwMode="auto">
                <a:xfrm>
                  <a:off x="512" y="1357"/>
                  <a:ext cx="62" cy="6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31" name="Oval 263"/>
                <p:cNvSpPr>
                  <a:spLocks noChangeArrowheads="1"/>
                </p:cNvSpPr>
                <p:nvPr/>
              </p:nvSpPr>
              <p:spPr bwMode="auto">
                <a:xfrm>
                  <a:off x="807" y="1537"/>
                  <a:ext cx="58" cy="6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32" name="Oval 264"/>
                <p:cNvSpPr>
                  <a:spLocks noChangeArrowheads="1"/>
                </p:cNvSpPr>
                <p:nvPr/>
              </p:nvSpPr>
              <p:spPr bwMode="auto">
                <a:xfrm>
                  <a:off x="745" y="1425"/>
                  <a:ext cx="62" cy="5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7433" name="Oval 265"/>
                <p:cNvSpPr>
                  <a:spLocks noChangeArrowheads="1"/>
                </p:cNvSpPr>
                <p:nvPr/>
              </p:nvSpPr>
              <p:spPr bwMode="auto">
                <a:xfrm>
                  <a:off x="633" y="1357"/>
                  <a:ext cx="62" cy="6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7434" name="Rectangle 266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35" name="Rectangle 267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noFill/>
              <a:ln w="317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36" name="Oval 268"/>
              <p:cNvSpPr>
                <a:spLocks noChangeArrowheads="1"/>
              </p:cNvSpPr>
              <p:nvPr/>
            </p:nvSpPr>
            <p:spPr bwMode="auto">
              <a:xfrm>
                <a:off x="609" y="1584"/>
                <a:ext cx="189" cy="210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37" name="Freeform 269"/>
              <p:cNvSpPr/>
              <p:nvPr/>
            </p:nvSpPr>
            <p:spPr bwMode="auto">
              <a:xfrm>
                <a:off x="652" y="1646"/>
                <a:ext cx="42" cy="4"/>
              </a:xfrm>
              <a:custGeom>
                <a:avLst/>
                <a:gdLst>
                  <a:gd name="T0" fmla="*/ 0 w 37"/>
                  <a:gd name="T1" fmla="*/ 0 h 3"/>
                  <a:gd name="T2" fmla="*/ 37 w 3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">
                    <a:moveTo>
                      <a:pt x="0" y="0"/>
                    </a:moveTo>
                    <a:cubicBezTo>
                      <a:pt x="16" y="1"/>
                      <a:pt x="31" y="3"/>
                      <a:pt x="37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38" name="Line 270"/>
              <p:cNvSpPr>
                <a:spLocks noChangeShapeType="1"/>
              </p:cNvSpPr>
              <p:nvPr/>
            </p:nvSpPr>
            <p:spPr bwMode="auto">
              <a:xfrm flipV="1">
                <a:off x="735" y="1646"/>
                <a:ext cx="44" cy="22"/>
              </a:xfrm>
              <a:prstGeom prst="line">
                <a:avLst/>
              </a:prstGeom>
              <a:noFill/>
              <a:ln w="3175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39" name="Freeform 271"/>
              <p:cNvSpPr/>
              <p:nvPr/>
            </p:nvSpPr>
            <p:spPr bwMode="auto">
              <a:xfrm>
                <a:off x="652" y="1709"/>
                <a:ext cx="106" cy="43"/>
              </a:xfrm>
              <a:custGeom>
                <a:avLst/>
                <a:gdLst>
                  <a:gd name="T0" fmla="*/ 0 w 91"/>
                  <a:gd name="T1" fmla="*/ 0 h 37"/>
                  <a:gd name="T2" fmla="*/ 55 w 91"/>
                  <a:gd name="T3" fmla="*/ 37 h 37"/>
                  <a:gd name="T4" fmla="*/ 91 w 91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37">
                    <a:moveTo>
                      <a:pt x="0" y="0"/>
                    </a:moveTo>
                    <a:cubicBezTo>
                      <a:pt x="20" y="18"/>
                      <a:pt x="39" y="37"/>
                      <a:pt x="55" y="37"/>
                    </a:cubicBezTo>
                    <a:cubicBezTo>
                      <a:pt x="70" y="37"/>
                      <a:pt x="80" y="18"/>
                      <a:pt x="91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0" name="Oval 272"/>
              <p:cNvSpPr>
                <a:spLocks noChangeArrowheads="1"/>
              </p:cNvSpPr>
              <p:nvPr/>
            </p:nvSpPr>
            <p:spPr bwMode="auto">
              <a:xfrm>
                <a:off x="798" y="1732"/>
                <a:ext cx="63" cy="4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1" name="Oval 273"/>
              <p:cNvSpPr>
                <a:spLocks noChangeArrowheads="1"/>
              </p:cNvSpPr>
              <p:nvPr/>
            </p:nvSpPr>
            <p:spPr bwMode="auto">
              <a:xfrm>
                <a:off x="588" y="1773"/>
                <a:ext cx="42" cy="6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2" name="Oval 274"/>
              <p:cNvSpPr>
                <a:spLocks noChangeArrowheads="1"/>
              </p:cNvSpPr>
              <p:nvPr/>
            </p:nvSpPr>
            <p:spPr bwMode="auto">
              <a:xfrm>
                <a:off x="673" y="1814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3" name="Oval 275"/>
              <p:cNvSpPr>
                <a:spLocks noChangeArrowheads="1"/>
              </p:cNvSpPr>
              <p:nvPr/>
            </p:nvSpPr>
            <p:spPr bwMode="auto">
              <a:xfrm>
                <a:off x="756" y="1794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4" name="Oval 276"/>
              <p:cNvSpPr>
                <a:spLocks noChangeArrowheads="1"/>
              </p:cNvSpPr>
              <p:nvPr/>
            </p:nvSpPr>
            <p:spPr bwMode="auto">
              <a:xfrm>
                <a:off x="546" y="1712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5" name="Oval 277"/>
              <p:cNvSpPr>
                <a:spLocks noChangeArrowheads="1"/>
              </p:cNvSpPr>
              <p:nvPr/>
            </p:nvSpPr>
            <p:spPr bwMode="auto">
              <a:xfrm>
                <a:off x="546" y="1646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6" name="Oval 278"/>
              <p:cNvSpPr>
                <a:spLocks noChangeArrowheads="1"/>
              </p:cNvSpPr>
              <p:nvPr/>
            </p:nvSpPr>
            <p:spPr bwMode="auto">
              <a:xfrm>
                <a:off x="567" y="1565"/>
                <a:ext cx="42" cy="39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7" name="Oval 279"/>
              <p:cNvSpPr>
                <a:spLocks noChangeArrowheads="1"/>
              </p:cNvSpPr>
              <p:nvPr/>
            </p:nvSpPr>
            <p:spPr bwMode="auto">
              <a:xfrm>
                <a:off x="630" y="1521"/>
                <a:ext cx="43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8" name="Oval 280"/>
              <p:cNvSpPr>
                <a:spLocks noChangeArrowheads="1"/>
              </p:cNvSpPr>
              <p:nvPr/>
            </p:nvSpPr>
            <p:spPr bwMode="auto">
              <a:xfrm>
                <a:off x="836" y="1646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49" name="Oval 281"/>
              <p:cNvSpPr>
                <a:spLocks noChangeArrowheads="1"/>
              </p:cNvSpPr>
              <p:nvPr/>
            </p:nvSpPr>
            <p:spPr bwMode="auto">
              <a:xfrm>
                <a:off x="793" y="1567"/>
                <a:ext cx="43" cy="42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0" name="Oval 282"/>
              <p:cNvSpPr>
                <a:spLocks noChangeArrowheads="1"/>
              </p:cNvSpPr>
              <p:nvPr/>
            </p:nvSpPr>
            <p:spPr bwMode="auto">
              <a:xfrm>
                <a:off x="714" y="1521"/>
                <a:ext cx="44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1" name="Rectangle 283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2" name="Rectangle 284"/>
              <p:cNvSpPr>
                <a:spLocks noChangeArrowheads="1"/>
              </p:cNvSpPr>
              <p:nvPr/>
            </p:nvSpPr>
            <p:spPr bwMode="auto">
              <a:xfrm>
                <a:off x="490" y="1480"/>
                <a:ext cx="414" cy="421"/>
              </a:xfrm>
              <a:prstGeom prst="rect">
                <a:avLst/>
              </a:prstGeom>
              <a:noFill/>
              <a:ln w="31750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3" name="Oval 285"/>
              <p:cNvSpPr>
                <a:spLocks noChangeArrowheads="1"/>
              </p:cNvSpPr>
              <p:nvPr/>
            </p:nvSpPr>
            <p:spPr bwMode="auto">
              <a:xfrm>
                <a:off x="609" y="1584"/>
                <a:ext cx="189" cy="210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4" name="Freeform 286"/>
              <p:cNvSpPr/>
              <p:nvPr/>
            </p:nvSpPr>
            <p:spPr bwMode="auto">
              <a:xfrm>
                <a:off x="652" y="1646"/>
                <a:ext cx="42" cy="4"/>
              </a:xfrm>
              <a:custGeom>
                <a:avLst/>
                <a:gdLst>
                  <a:gd name="T0" fmla="*/ 0 w 37"/>
                  <a:gd name="T1" fmla="*/ 0 h 3"/>
                  <a:gd name="T2" fmla="*/ 37 w 3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">
                    <a:moveTo>
                      <a:pt x="0" y="0"/>
                    </a:moveTo>
                    <a:cubicBezTo>
                      <a:pt x="16" y="1"/>
                      <a:pt x="31" y="3"/>
                      <a:pt x="37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5" name="Line 287"/>
              <p:cNvSpPr>
                <a:spLocks noChangeShapeType="1"/>
              </p:cNvSpPr>
              <p:nvPr/>
            </p:nvSpPr>
            <p:spPr bwMode="auto">
              <a:xfrm flipV="1">
                <a:off x="735" y="1646"/>
                <a:ext cx="44" cy="22"/>
              </a:xfrm>
              <a:prstGeom prst="line">
                <a:avLst/>
              </a:prstGeom>
              <a:noFill/>
              <a:ln w="3175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6" name="Freeform 288"/>
              <p:cNvSpPr/>
              <p:nvPr/>
            </p:nvSpPr>
            <p:spPr bwMode="auto">
              <a:xfrm>
                <a:off x="652" y="1709"/>
                <a:ext cx="106" cy="43"/>
              </a:xfrm>
              <a:custGeom>
                <a:avLst/>
                <a:gdLst>
                  <a:gd name="T0" fmla="*/ 0 w 91"/>
                  <a:gd name="T1" fmla="*/ 0 h 37"/>
                  <a:gd name="T2" fmla="*/ 55 w 91"/>
                  <a:gd name="T3" fmla="*/ 37 h 37"/>
                  <a:gd name="T4" fmla="*/ 91 w 91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37">
                    <a:moveTo>
                      <a:pt x="0" y="0"/>
                    </a:moveTo>
                    <a:cubicBezTo>
                      <a:pt x="20" y="18"/>
                      <a:pt x="39" y="37"/>
                      <a:pt x="55" y="37"/>
                    </a:cubicBezTo>
                    <a:cubicBezTo>
                      <a:pt x="70" y="37"/>
                      <a:pt x="80" y="18"/>
                      <a:pt x="91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7" name="Oval 289"/>
              <p:cNvSpPr>
                <a:spLocks noChangeArrowheads="1"/>
              </p:cNvSpPr>
              <p:nvPr/>
            </p:nvSpPr>
            <p:spPr bwMode="auto">
              <a:xfrm>
                <a:off x="798" y="1732"/>
                <a:ext cx="63" cy="4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8" name="Oval 290"/>
              <p:cNvSpPr>
                <a:spLocks noChangeArrowheads="1"/>
              </p:cNvSpPr>
              <p:nvPr/>
            </p:nvSpPr>
            <p:spPr bwMode="auto">
              <a:xfrm>
                <a:off x="588" y="1773"/>
                <a:ext cx="42" cy="6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59" name="Oval 291"/>
              <p:cNvSpPr>
                <a:spLocks noChangeArrowheads="1"/>
              </p:cNvSpPr>
              <p:nvPr/>
            </p:nvSpPr>
            <p:spPr bwMode="auto">
              <a:xfrm>
                <a:off x="673" y="1814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0" name="Oval 292"/>
              <p:cNvSpPr>
                <a:spLocks noChangeArrowheads="1"/>
              </p:cNvSpPr>
              <p:nvPr/>
            </p:nvSpPr>
            <p:spPr bwMode="auto">
              <a:xfrm>
                <a:off x="756" y="1794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1" name="Oval 293"/>
              <p:cNvSpPr>
                <a:spLocks noChangeArrowheads="1"/>
              </p:cNvSpPr>
              <p:nvPr/>
            </p:nvSpPr>
            <p:spPr bwMode="auto">
              <a:xfrm>
                <a:off x="546" y="1712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2" name="Oval 294"/>
              <p:cNvSpPr>
                <a:spLocks noChangeArrowheads="1"/>
              </p:cNvSpPr>
              <p:nvPr/>
            </p:nvSpPr>
            <p:spPr bwMode="auto">
              <a:xfrm>
                <a:off x="546" y="1646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3" name="Oval 295"/>
              <p:cNvSpPr>
                <a:spLocks noChangeArrowheads="1"/>
              </p:cNvSpPr>
              <p:nvPr/>
            </p:nvSpPr>
            <p:spPr bwMode="auto">
              <a:xfrm>
                <a:off x="567" y="1565"/>
                <a:ext cx="42" cy="39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4" name="Oval 296"/>
              <p:cNvSpPr>
                <a:spLocks noChangeArrowheads="1"/>
              </p:cNvSpPr>
              <p:nvPr/>
            </p:nvSpPr>
            <p:spPr bwMode="auto">
              <a:xfrm>
                <a:off x="630" y="1521"/>
                <a:ext cx="43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5" name="Oval 297"/>
              <p:cNvSpPr>
                <a:spLocks noChangeArrowheads="1"/>
              </p:cNvSpPr>
              <p:nvPr/>
            </p:nvSpPr>
            <p:spPr bwMode="auto">
              <a:xfrm>
                <a:off x="836" y="1646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6" name="Oval 298"/>
              <p:cNvSpPr>
                <a:spLocks noChangeArrowheads="1"/>
              </p:cNvSpPr>
              <p:nvPr/>
            </p:nvSpPr>
            <p:spPr bwMode="auto">
              <a:xfrm>
                <a:off x="793" y="1567"/>
                <a:ext cx="43" cy="42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7" name="Oval 299"/>
              <p:cNvSpPr>
                <a:spLocks noChangeArrowheads="1"/>
              </p:cNvSpPr>
              <p:nvPr/>
            </p:nvSpPr>
            <p:spPr bwMode="auto">
              <a:xfrm>
                <a:off x="714" y="1521"/>
                <a:ext cx="44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8" name="Oval 300"/>
              <p:cNvSpPr>
                <a:spLocks noChangeArrowheads="1"/>
              </p:cNvSpPr>
              <p:nvPr/>
            </p:nvSpPr>
            <p:spPr bwMode="auto">
              <a:xfrm>
                <a:off x="609" y="1584"/>
                <a:ext cx="189" cy="210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69" name="Freeform 301"/>
              <p:cNvSpPr/>
              <p:nvPr/>
            </p:nvSpPr>
            <p:spPr bwMode="auto">
              <a:xfrm>
                <a:off x="652" y="1646"/>
                <a:ext cx="42" cy="4"/>
              </a:xfrm>
              <a:custGeom>
                <a:avLst/>
                <a:gdLst>
                  <a:gd name="T0" fmla="*/ 0 w 37"/>
                  <a:gd name="T1" fmla="*/ 0 h 3"/>
                  <a:gd name="T2" fmla="*/ 37 w 37"/>
                  <a:gd name="T3" fmla="*/ 0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</a:cxnLst>
                <a:rect l="0" t="0" r="r" b="b"/>
                <a:pathLst>
                  <a:path w="37" h="3">
                    <a:moveTo>
                      <a:pt x="0" y="0"/>
                    </a:moveTo>
                    <a:cubicBezTo>
                      <a:pt x="16" y="1"/>
                      <a:pt x="31" y="3"/>
                      <a:pt x="37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0" name="Line 302"/>
              <p:cNvSpPr>
                <a:spLocks noChangeShapeType="1"/>
              </p:cNvSpPr>
              <p:nvPr/>
            </p:nvSpPr>
            <p:spPr bwMode="auto">
              <a:xfrm flipV="1">
                <a:off x="735" y="1646"/>
                <a:ext cx="44" cy="22"/>
              </a:xfrm>
              <a:prstGeom prst="line">
                <a:avLst/>
              </a:prstGeom>
              <a:noFill/>
              <a:ln w="31750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1" name="Freeform 303"/>
              <p:cNvSpPr/>
              <p:nvPr/>
            </p:nvSpPr>
            <p:spPr bwMode="auto">
              <a:xfrm>
                <a:off x="652" y="1709"/>
                <a:ext cx="106" cy="43"/>
              </a:xfrm>
              <a:custGeom>
                <a:avLst/>
                <a:gdLst>
                  <a:gd name="T0" fmla="*/ 0 w 91"/>
                  <a:gd name="T1" fmla="*/ 0 h 37"/>
                  <a:gd name="T2" fmla="*/ 55 w 91"/>
                  <a:gd name="T3" fmla="*/ 37 h 37"/>
                  <a:gd name="T4" fmla="*/ 91 w 91"/>
                  <a:gd name="T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91" h="37">
                    <a:moveTo>
                      <a:pt x="0" y="0"/>
                    </a:moveTo>
                    <a:cubicBezTo>
                      <a:pt x="20" y="18"/>
                      <a:pt x="39" y="37"/>
                      <a:pt x="55" y="37"/>
                    </a:cubicBezTo>
                    <a:cubicBezTo>
                      <a:pt x="70" y="37"/>
                      <a:pt x="80" y="18"/>
                      <a:pt x="91" y="0"/>
                    </a:cubicBezTo>
                  </a:path>
                </a:pathLst>
              </a:custGeom>
              <a:noFill/>
              <a:ln w="31750" cap="flat">
                <a:solidFill>
                  <a:srgbClr val="FFFFFF"/>
                </a:solidFill>
                <a:prstDash val="solid"/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2" name="Oval 304"/>
              <p:cNvSpPr>
                <a:spLocks noChangeArrowheads="1"/>
              </p:cNvSpPr>
              <p:nvPr/>
            </p:nvSpPr>
            <p:spPr bwMode="auto">
              <a:xfrm>
                <a:off x="798" y="1732"/>
                <a:ext cx="63" cy="41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3" name="Oval 305"/>
              <p:cNvSpPr>
                <a:spLocks noChangeArrowheads="1"/>
              </p:cNvSpPr>
              <p:nvPr/>
            </p:nvSpPr>
            <p:spPr bwMode="auto">
              <a:xfrm>
                <a:off x="588" y="1773"/>
                <a:ext cx="42" cy="6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4" name="Oval 306"/>
              <p:cNvSpPr>
                <a:spLocks noChangeArrowheads="1"/>
              </p:cNvSpPr>
              <p:nvPr/>
            </p:nvSpPr>
            <p:spPr bwMode="auto">
              <a:xfrm>
                <a:off x="673" y="1814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5" name="Oval 307"/>
              <p:cNvSpPr>
                <a:spLocks noChangeArrowheads="1"/>
              </p:cNvSpPr>
              <p:nvPr/>
            </p:nvSpPr>
            <p:spPr bwMode="auto">
              <a:xfrm>
                <a:off x="756" y="1794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6" name="Oval 308"/>
              <p:cNvSpPr>
                <a:spLocks noChangeArrowheads="1"/>
              </p:cNvSpPr>
              <p:nvPr/>
            </p:nvSpPr>
            <p:spPr bwMode="auto">
              <a:xfrm>
                <a:off x="546" y="1712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7" name="Oval 309"/>
              <p:cNvSpPr>
                <a:spLocks noChangeArrowheads="1"/>
              </p:cNvSpPr>
              <p:nvPr/>
            </p:nvSpPr>
            <p:spPr bwMode="auto">
              <a:xfrm>
                <a:off x="546" y="1646"/>
                <a:ext cx="42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8" name="Oval 310"/>
              <p:cNvSpPr>
                <a:spLocks noChangeArrowheads="1"/>
              </p:cNvSpPr>
              <p:nvPr/>
            </p:nvSpPr>
            <p:spPr bwMode="auto">
              <a:xfrm>
                <a:off x="567" y="1565"/>
                <a:ext cx="42" cy="39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79" name="Oval 311"/>
              <p:cNvSpPr>
                <a:spLocks noChangeArrowheads="1"/>
              </p:cNvSpPr>
              <p:nvPr/>
            </p:nvSpPr>
            <p:spPr bwMode="auto">
              <a:xfrm>
                <a:off x="630" y="1521"/>
                <a:ext cx="43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0" name="Oval 312"/>
              <p:cNvSpPr>
                <a:spLocks noChangeArrowheads="1"/>
              </p:cNvSpPr>
              <p:nvPr/>
            </p:nvSpPr>
            <p:spPr bwMode="auto">
              <a:xfrm>
                <a:off x="836" y="1646"/>
                <a:ext cx="41" cy="43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1" name="Oval 313"/>
              <p:cNvSpPr>
                <a:spLocks noChangeArrowheads="1"/>
              </p:cNvSpPr>
              <p:nvPr/>
            </p:nvSpPr>
            <p:spPr bwMode="auto">
              <a:xfrm>
                <a:off x="793" y="1567"/>
                <a:ext cx="43" cy="42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482" name="Oval 314"/>
              <p:cNvSpPr>
                <a:spLocks noChangeArrowheads="1"/>
              </p:cNvSpPr>
              <p:nvPr/>
            </p:nvSpPr>
            <p:spPr bwMode="auto">
              <a:xfrm>
                <a:off x="714" y="1521"/>
                <a:ext cx="44" cy="44"/>
              </a:xfrm>
              <a:prstGeom prst="ellipse">
                <a:avLst/>
              </a:prstGeom>
              <a:noFill/>
              <a:ln w="31750" cap="rnd">
                <a:solidFill>
                  <a:srgbClr val="FFFF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483" name="WordArt 315"/>
            <p:cNvSpPr>
              <a:spLocks noChangeArrowheads="1" noChangeShapeType="1" noTextEdit="1"/>
            </p:cNvSpPr>
            <p:nvPr/>
          </p:nvSpPr>
          <p:spPr bwMode="auto">
            <a:xfrm>
              <a:off x="1663" y="0"/>
              <a:ext cx="3372" cy="69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4400" b="1" kern="10" dirty="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已知点的位置，</a:t>
              </a:r>
            </a:p>
            <a:p>
              <a:pPr algn="ctr"/>
              <a:r>
                <a:rPr lang="zh-CN" altLang="en-US" sz="4400" b="1" kern="10" dirty="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怎样确定点的坐标</a:t>
              </a:r>
            </a:p>
          </p:txBody>
        </p:sp>
      </p:grpSp>
      <p:sp>
        <p:nvSpPr>
          <p:cNvPr id="7521" name="Line 353"/>
          <p:cNvSpPr>
            <a:spLocks noChangeShapeType="1"/>
          </p:cNvSpPr>
          <p:nvPr/>
        </p:nvSpPr>
        <p:spPr bwMode="auto">
          <a:xfrm flipH="1" flipV="1">
            <a:off x="2244725" y="2911475"/>
            <a:ext cx="2159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>
            <a:spAutoFit/>
          </a:bodyPr>
          <a:lstStyle/>
          <a:p>
            <a:endParaRPr lang="zh-CN" altLang="en-US"/>
          </a:p>
        </p:txBody>
      </p:sp>
      <p:sp>
        <p:nvSpPr>
          <p:cNvPr id="7522" name="Text Box 354"/>
          <p:cNvSpPr txBox="1">
            <a:spLocks noChangeArrowheads="1"/>
          </p:cNvSpPr>
          <p:nvPr/>
        </p:nvSpPr>
        <p:spPr bwMode="auto">
          <a:xfrm>
            <a:off x="1379537" y="2408238"/>
            <a:ext cx="1296988" cy="519112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latin typeface="Verdana" panose="020B0604030504040204" pitchFamily="34" charset="0"/>
                <a:ea typeface="黑体" panose="02010609060101010101" charset="-122"/>
              </a:rPr>
              <a:t>横坐标</a:t>
            </a:r>
          </a:p>
        </p:txBody>
      </p:sp>
      <p:sp>
        <p:nvSpPr>
          <p:cNvPr id="7523" name="Line 355"/>
          <p:cNvSpPr>
            <a:spLocks noChangeShapeType="1"/>
          </p:cNvSpPr>
          <p:nvPr/>
        </p:nvSpPr>
        <p:spPr bwMode="auto">
          <a:xfrm>
            <a:off x="2820987" y="3921125"/>
            <a:ext cx="142875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>
            <a:spAutoFit/>
          </a:bodyPr>
          <a:lstStyle/>
          <a:p>
            <a:endParaRPr lang="zh-CN" altLang="en-US"/>
          </a:p>
        </p:txBody>
      </p:sp>
      <p:sp>
        <p:nvSpPr>
          <p:cNvPr id="7524" name="Text Box 356"/>
          <p:cNvSpPr txBox="1">
            <a:spLocks noChangeArrowheads="1"/>
          </p:cNvSpPr>
          <p:nvPr/>
        </p:nvSpPr>
        <p:spPr bwMode="auto">
          <a:xfrm>
            <a:off x="2532062" y="4495800"/>
            <a:ext cx="1295400" cy="519113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CCFFFF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800" b="1">
                <a:latin typeface="Verdana" panose="020B0604030504040204" pitchFamily="34" charset="0"/>
                <a:ea typeface="黑体" panose="02010609060101010101" charset="-122"/>
              </a:rPr>
              <a:t>纵坐标</a:t>
            </a:r>
          </a:p>
        </p:txBody>
      </p:sp>
      <p:sp>
        <p:nvSpPr>
          <p:cNvPr id="7528" name="Text Box 360"/>
          <p:cNvSpPr txBox="1">
            <a:spLocks noChangeArrowheads="1"/>
          </p:cNvSpPr>
          <p:nvPr/>
        </p:nvSpPr>
        <p:spPr bwMode="auto">
          <a:xfrm>
            <a:off x="3395662" y="2160647"/>
            <a:ext cx="5938837" cy="206210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>
                <a:alpha val="8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r>
              <a:rPr lang="zh-CN" altLang="en-US" sz="3200" b="1" dirty="0">
                <a:solidFill>
                  <a:srgbClr val="0000CC"/>
                </a:solidFill>
              </a:rPr>
              <a:t>方法：先向横轴作垂线，</a:t>
            </a:r>
          </a:p>
          <a:p>
            <a:r>
              <a:rPr lang="zh-CN" altLang="en-US" sz="3200" b="1" dirty="0">
                <a:solidFill>
                  <a:srgbClr val="0000CC"/>
                </a:solidFill>
              </a:rPr>
              <a:t>垂足对应的数就是点的横坐标。</a:t>
            </a:r>
          </a:p>
          <a:p>
            <a:r>
              <a:rPr lang="zh-CN" altLang="en-US" sz="3200" b="1" dirty="0" smtClean="0">
                <a:solidFill>
                  <a:srgbClr val="0000CC"/>
                </a:solidFill>
              </a:rPr>
              <a:t>再</a:t>
            </a:r>
            <a:r>
              <a:rPr lang="zh-CN" altLang="en-US" sz="3200" b="1" dirty="0">
                <a:solidFill>
                  <a:srgbClr val="0000CC"/>
                </a:solidFill>
              </a:rPr>
              <a:t>向纵轴作垂线，</a:t>
            </a:r>
          </a:p>
          <a:p>
            <a:r>
              <a:rPr lang="zh-CN" altLang="en-US" sz="3200" b="1" dirty="0">
                <a:solidFill>
                  <a:srgbClr val="0000CC"/>
                </a:solidFill>
              </a:rPr>
              <a:t>垂足对应的数就是点的纵坐标。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41" grpId="0"/>
      <p:bldP spid="7521" grpId="0" animBg="1"/>
      <p:bldP spid="7522" grpId="0" animBg="1"/>
      <p:bldP spid="7523" grpId="0" animBg="1"/>
      <p:bldP spid="75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1484313"/>
            <a:ext cx="8893175" cy="579437"/>
          </a:xfrm>
        </p:spPr>
        <p:txBody>
          <a:bodyPr/>
          <a:lstStyle/>
          <a:p>
            <a:r>
              <a:rPr lang="zh-CN" altLang="en-US" sz="32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Ｑ的坐标为（</a:t>
            </a:r>
            <a:r>
              <a:rPr lang="en-US" altLang="zh-CN" sz="32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lang="zh-CN" altLang="en-US" sz="32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，</a:t>
            </a:r>
            <a:r>
              <a:rPr lang="en-US" altLang="zh-CN" sz="32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lang="zh-CN" altLang="en-US" sz="3200" b="1" dirty="0">
                <a:solidFill>
                  <a:srgbClr val="140000"/>
                </a:solidFill>
                <a:latin typeface="黑体" panose="02010609060101010101" charset="-122"/>
                <a:ea typeface="黑体" panose="02010609060101010101" charset="-122"/>
              </a:rPr>
              <a:t>），如何确定Ｑ的位置呢？</a:t>
            </a:r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1893888" y="3500438"/>
            <a:ext cx="8572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1876425" y="4021138"/>
            <a:ext cx="8572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1876425" y="5468938"/>
            <a:ext cx="85725" cy="1587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39" name="Line 7"/>
          <p:cNvSpPr>
            <a:spLocks noChangeShapeType="1"/>
          </p:cNvSpPr>
          <p:nvPr/>
        </p:nvSpPr>
        <p:spPr bwMode="auto">
          <a:xfrm>
            <a:off x="611188" y="4725988"/>
            <a:ext cx="3097212" cy="1587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1190625" y="4706938"/>
            <a:ext cx="1588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1" name="Line 9"/>
          <p:cNvSpPr>
            <a:spLocks noChangeShapeType="1"/>
          </p:cNvSpPr>
          <p:nvPr/>
        </p:nvSpPr>
        <p:spPr bwMode="auto">
          <a:xfrm>
            <a:off x="2990850" y="4706938"/>
            <a:ext cx="1588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2" name="Line 10"/>
          <p:cNvSpPr>
            <a:spLocks noChangeShapeType="1"/>
          </p:cNvSpPr>
          <p:nvPr/>
        </p:nvSpPr>
        <p:spPr bwMode="auto">
          <a:xfrm>
            <a:off x="2555875" y="4725988"/>
            <a:ext cx="1588" cy="85725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1979613" y="2349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1908175" y="46529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1476375" y="5300663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2411413" y="4725988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47" name="Line 15"/>
          <p:cNvSpPr>
            <a:spLocks noChangeShapeType="1"/>
          </p:cNvSpPr>
          <p:nvPr/>
        </p:nvSpPr>
        <p:spPr bwMode="auto">
          <a:xfrm flipV="1">
            <a:off x="1908175" y="2565400"/>
            <a:ext cx="1588" cy="3168650"/>
          </a:xfrm>
          <a:prstGeom prst="line">
            <a:avLst/>
          </a:prstGeom>
          <a:noFill/>
          <a:ln w="76200">
            <a:solidFill>
              <a:srgbClr val="00008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>
            <a:off x="1908175" y="3500438"/>
            <a:ext cx="1079500" cy="1587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049" name="Line 17"/>
          <p:cNvSpPr>
            <a:spLocks noChangeShapeType="1"/>
          </p:cNvSpPr>
          <p:nvPr/>
        </p:nvSpPr>
        <p:spPr bwMode="auto">
          <a:xfrm>
            <a:off x="2987675" y="3500438"/>
            <a:ext cx="1588" cy="1225550"/>
          </a:xfrm>
          <a:prstGeom prst="line">
            <a:avLst/>
          </a:prstGeom>
          <a:noFill/>
          <a:ln w="50800" cap="rnd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971550" y="4725988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dist"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-1</a:t>
            </a:r>
          </a:p>
        </p:txBody>
      </p:sp>
      <p:sp>
        <p:nvSpPr>
          <p:cNvPr id="44051" name="Text Box 19"/>
          <p:cNvSpPr txBox="1">
            <a:spLocks noChangeArrowheads="1"/>
          </p:cNvSpPr>
          <p:nvPr/>
        </p:nvSpPr>
        <p:spPr bwMode="auto">
          <a:xfrm>
            <a:off x="1547813" y="3789363"/>
            <a:ext cx="320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0033CC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2816225" y="4678363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44053" name="Text Box 21"/>
          <p:cNvSpPr txBox="1">
            <a:spLocks noChangeArrowheads="1"/>
          </p:cNvSpPr>
          <p:nvPr/>
        </p:nvSpPr>
        <p:spPr bwMode="auto">
          <a:xfrm>
            <a:off x="1547813" y="3284538"/>
            <a:ext cx="32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44054" name="Text Box 22"/>
          <p:cNvSpPr txBox="1">
            <a:spLocks noChangeArrowheads="1"/>
          </p:cNvSpPr>
          <p:nvPr/>
        </p:nvSpPr>
        <p:spPr bwMode="auto">
          <a:xfrm>
            <a:off x="2627313" y="3141663"/>
            <a:ext cx="719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</a:pPr>
            <a:r>
              <a:rPr kumimoji="1" lang="zh-CN" altLang="en-US" sz="3600">
                <a:solidFill>
                  <a:srgbClr val="3333FF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　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2771775" y="3070225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CC66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zh-CN" altLang="en-US" sz="2000" b="1">
                <a:solidFill>
                  <a:srgbClr val="3333FF"/>
                </a:solidFill>
                <a:latin typeface="宋体" panose="02010600030101010101" pitchFamily="2" charset="-122"/>
              </a:rPr>
              <a:t>Ｑ</a:t>
            </a:r>
          </a:p>
        </p:txBody>
      </p:sp>
      <p:sp>
        <p:nvSpPr>
          <p:cNvPr id="44057" name="Text Box 25"/>
          <p:cNvSpPr txBox="1">
            <a:spLocks noChangeArrowheads="1"/>
          </p:cNvSpPr>
          <p:nvPr/>
        </p:nvSpPr>
        <p:spPr bwMode="auto">
          <a:xfrm>
            <a:off x="3492500" y="4724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>
                <a:solidFill>
                  <a:srgbClr val="0033CC"/>
                </a:solidFill>
                <a:latin typeface="Times New Roman" panose="02020603050405020304" pitchFamily="18" charset="0"/>
              </a:rPr>
              <a:t>x</a:t>
            </a:r>
          </a:p>
        </p:txBody>
      </p:sp>
      <p:grpSp>
        <p:nvGrpSpPr>
          <p:cNvPr id="44203" name="Group 171"/>
          <p:cNvGrpSpPr/>
          <p:nvPr/>
        </p:nvGrpSpPr>
        <p:grpSpPr bwMode="auto">
          <a:xfrm>
            <a:off x="0" y="0"/>
            <a:ext cx="7092950" cy="1123950"/>
            <a:chOff x="2109" y="0"/>
            <a:chExt cx="3376" cy="708"/>
          </a:xfrm>
        </p:grpSpPr>
        <p:grpSp>
          <p:nvGrpSpPr>
            <p:cNvPr id="44202" name="Group 170"/>
            <p:cNvGrpSpPr/>
            <p:nvPr/>
          </p:nvGrpSpPr>
          <p:grpSpPr bwMode="auto">
            <a:xfrm>
              <a:off x="2109" y="0"/>
              <a:ext cx="2153" cy="653"/>
              <a:chOff x="2109" y="0"/>
              <a:chExt cx="2153" cy="653"/>
            </a:xfrm>
          </p:grpSpPr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61" name="Rectangle 29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062" name="Group 30"/>
              <p:cNvGrpSpPr/>
              <p:nvPr/>
            </p:nvGrpSpPr>
            <p:grpSpPr bwMode="auto">
              <a:xfrm>
                <a:off x="2762" y="424"/>
                <a:ext cx="119" cy="228"/>
                <a:chOff x="3174" y="1497"/>
                <a:chExt cx="59" cy="98"/>
              </a:xfrm>
            </p:grpSpPr>
            <p:sp>
              <p:nvSpPr>
                <p:cNvPr id="44063" name="Rectangle 31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64" name="Rectangle 32"/>
                <p:cNvSpPr>
                  <a:spLocks noChangeArrowheads="1"/>
                </p:cNvSpPr>
                <p:nvPr/>
              </p:nvSpPr>
              <p:spPr bwMode="auto">
                <a:xfrm>
                  <a:off x="317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65" name="Group 33"/>
              <p:cNvGrpSpPr/>
              <p:nvPr/>
            </p:nvGrpSpPr>
            <p:grpSpPr bwMode="auto">
              <a:xfrm>
                <a:off x="2959" y="424"/>
                <a:ext cx="120" cy="228"/>
                <a:chOff x="3272" y="1497"/>
                <a:chExt cx="59" cy="98"/>
              </a:xfrm>
            </p:grpSpPr>
            <p:sp>
              <p:nvSpPr>
                <p:cNvPr id="44066" name="Rectangle 34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67" name="Rectangle 35"/>
                <p:cNvSpPr>
                  <a:spLocks noChangeArrowheads="1"/>
                </p:cNvSpPr>
                <p:nvPr/>
              </p:nvSpPr>
              <p:spPr bwMode="auto">
                <a:xfrm>
                  <a:off x="3272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68" name="Group 36"/>
              <p:cNvGrpSpPr/>
              <p:nvPr/>
            </p:nvGrpSpPr>
            <p:grpSpPr bwMode="auto">
              <a:xfrm>
                <a:off x="3157" y="424"/>
                <a:ext cx="119" cy="228"/>
                <a:chOff x="3370" y="1497"/>
                <a:chExt cx="59" cy="98"/>
              </a:xfrm>
            </p:grpSpPr>
            <p:sp>
              <p:nvSpPr>
                <p:cNvPr id="44069" name="Rectangle 37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70" name="Rectangle 38"/>
                <p:cNvSpPr>
                  <a:spLocks noChangeArrowheads="1"/>
                </p:cNvSpPr>
                <p:nvPr/>
              </p:nvSpPr>
              <p:spPr bwMode="auto">
                <a:xfrm>
                  <a:off x="337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71" name="Group 39"/>
              <p:cNvGrpSpPr/>
              <p:nvPr/>
            </p:nvGrpSpPr>
            <p:grpSpPr bwMode="auto">
              <a:xfrm>
                <a:off x="3354" y="424"/>
                <a:ext cx="119" cy="228"/>
                <a:chOff x="3468" y="1497"/>
                <a:chExt cx="59" cy="98"/>
              </a:xfrm>
            </p:grpSpPr>
            <p:sp>
              <p:nvSpPr>
                <p:cNvPr id="44072" name="Rectangle 40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73" name="Rectangle 41"/>
                <p:cNvSpPr>
                  <a:spLocks noChangeArrowheads="1"/>
                </p:cNvSpPr>
                <p:nvPr/>
              </p:nvSpPr>
              <p:spPr bwMode="auto">
                <a:xfrm>
                  <a:off x="3468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74" name="Group 42"/>
              <p:cNvGrpSpPr/>
              <p:nvPr/>
            </p:nvGrpSpPr>
            <p:grpSpPr bwMode="auto">
              <a:xfrm>
                <a:off x="3551" y="424"/>
                <a:ext cx="119" cy="228"/>
                <a:chOff x="3566" y="1497"/>
                <a:chExt cx="59" cy="98"/>
              </a:xfrm>
            </p:grpSpPr>
            <p:sp>
              <p:nvSpPr>
                <p:cNvPr id="44075" name="Rectangle 43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76" name="Rectangle 44"/>
                <p:cNvSpPr>
                  <a:spLocks noChangeArrowheads="1"/>
                </p:cNvSpPr>
                <p:nvPr/>
              </p:nvSpPr>
              <p:spPr bwMode="auto">
                <a:xfrm>
                  <a:off x="3566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77" name="Group 45"/>
              <p:cNvGrpSpPr/>
              <p:nvPr/>
            </p:nvGrpSpPr>
            <p:grpSpPr bwMode="auto">
              <a:xfrm>
                <a:off x="3748" y="424"/>
                <a:ext cx="120" cy="228"/>
                <a:chOff x="3664" y="1497"/>
                <a:chExt cx="59" cy="98"/>
              </a:xfrm>
            </p:grpSpPr>
            <p:sp>
              <p:nvSpPr>
                <p:cNvPr id="44078" name="Rectangle 46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79" name="Rectangle 47"/>
                <p:cNvSpPr>
                  <a:spLocks noChangeArrowheads="1"/>
                </p:cNvSpPr>
                <p:nvPr/>
              </p:nvSpPr>
              <p:spPr bwMode="auto">
                <a:xfrm>
                  <a:off x="3664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44080" name="Group 48"/>
              <p:cNvGrpSpPr/>
              <p:nvPr/>
            </p:nvGrpSpPr>
            <p:grpSpPr bwMode="auto">
              <a:xfrm>
                <a:off x="4143" y="424"/>
                <a:ext cx="119" cy="228"/>
                <a:chOff x="3860" y="1497"/>
                <a:chExt cx="59" cy="98"/>
              </a:xfrm>
            </p:grpSpPr>
            <p:sp>
              <p:nvSpPr>
                <p:cNvPr id="44081" name="Rectangle 49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082" name="Rectangle 50"/>
                <p:cNvSpPr>
                  <a:spLocks noChangeArrowheads="1"/>
                </p:cNvSpPr>
                <p:nvPr/>
              </p:nvSpPr>
              <p:spPr bwMode="auto">
                <a:xfrm>
                  <a:off x="3860" y="1497"/>
                  <a:ext cx="59" cy="98"/>
                </a:xfrm>
                <a:prstGeom prst="rect">
                  <a:avLst/>
                </a:prstGeom>
                <a:noFill/>
                <a:ln w="49213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44083" name="Rectangle 51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4" name="Rectangle 52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5" name="Rectangle 53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6" name="Rectangle 54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7" name="Rectangle 55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8" name="Rectangle 56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89" name="Rectangle 57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0" name="Rectangle 58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1" name="Rectangle 59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2" name="Rectangle 60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3" name="Rectangle 61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4" name="Rectangle 62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5" name="Rectangle 63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6" name="Rectangle 64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7" name="Rectangle 65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8" name="Rectangle 66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099" name="Rectangle 67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0" name="Rectangle 68"/>
              <p:cNvSpPr>
                <a:spLocks noChangeArrowheads="1"/>
              </p:cNvSpPr>
              <p:nvPr/>
            </p:nvSpPr>
            <p:spPr bwMode="auto">
              <a:xfrm>
                <a:off x="3946" y="427"/>
                <a:ext cx="119" cy="226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1" name="Rectangle 69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2" name="Rectangle 70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3" name="Rectangle 71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4" name="Rectangle 72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5" name="Rectangle 73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6" name="Rectangle 74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7" name="Rectangle 75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8" name="Rectangle 76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09" name="Rectangle 77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0" name="Rectangle 78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1" name="Rectangle 79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2" name="Rectangle 80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3" name="Rectangle 81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4" name="Rectangle 82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5" name="Rectangle 83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6" name="Rectangle 84"/>
              <p:cNvSpPr>
                <a:spLocks noChangeArrowheads="1"/>
              </p:cNvSpPr>
              <p:nvPr/>
            </p:nvSpPr>
            <p:spPr bwMode="auto">
              <a:xfrm>
                <a:off x="2762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7" name="Rectangle 85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8" name="Rectangle 86"/>
              <p:cNvSpPr>
                <a:spLocks noChangeArrowheads="1"/>
              </p:cNvSpPr>
              <p:nvPr/>
            </p:nvSpPr>
            <p:spPr bwMode="auto">
              <a:xfrm>
                <a:off x="2959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19" name="Rectangle 87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0" name="Rectangle 88"/>
              <p:cNvSpPr>
                <a:spLocks noChangeArrowheads="1"/>
              </p:cNvSpPr>
              <p:nvPr/>
            </p:nvSpPr>
            <p:spPr bwMode="auto">
              <a:xfrm>
                <a:off x="3157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1" name="Rectangle 89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2" name="Rectangle 90"/>
              <p:cNvSpPr>
                <a:spLocks noChangeArrowheads="1"/>
              </p:cNvSpPr>
              <p:nvPr/>
            </p:nvSpPr>
            <p:spPr bwMode="auto">
              <a:xfrm>
                <a:off x="3354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3" name="Rectangle 91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4" name="Rectangle 92"/>
              <p:cNvSpPr>
                <a:spLocks noChangeArrowheads="1"/>
              </p:cNvSpPr>
              <p:nvPr/>
            </p:nvSpPr>
            <p:spPr bwMode="auto">
              <a:xfrm>
                <a:off x="3551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5" name="Rectangle 93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6" name="Rectangle 94"/>
              <p:cNvSpPr>
                <a:spLocks noChangeArrowheads="1"/>
              </p:cNvSpPr>
              <p:nvPr/>
            </p:nvSpPr>
            <p:spPr bwMode="auto">
              <a:xfrm>
                <a:off x="3748" y="424"/>
                <a:ext cx="120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7" name="Rectangle 95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4128" name="Rectangle 96"/>
              <p:cNvSpPr>
                <a:spLocks noChangeArrowheads="1"/>
              </p:cNvSpPr>
              <p:nvPr/>
            </p:nvSpPr>
            <p:spPr bwMode="auto">
              <a:xfrm>
                <a:off x="4143" y="424"/>
                <a:ext cx="119" cy="228"/>
              </a:xfrm>
              <a:prstGeom prst="rect">
                <a:avLst/>
              </a:prstGeom>
              <a:noFill/>
              <a:ln w="49213" cap="rnd">
                <a:solidFill>
                  <a:srgbClr val="006600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44129" name="Group 97"/>
              <p:cNvGrpSpPr/>
              <p:nvPr/>
            </p:nvGrpSpPr>
            <p:grpSpPr bwMode="auto">
              <a:xfrm>
                <a:off x="2109" y="0"/>
                <a:ext cx="498" cy="591"/>
                <a:chOff x="490" y="1480"/>
                <a:chExt cx="414" cy="421"/>
              </a:xfrm>
            </p:grpSpPr>
            <p:sp>
              <p:nvSpPr>
                <p:cNvPr id="44130" name="Rectangle 98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31" name="Rectangle 99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44132" name="Group 100"/>
                <p:cNvGrpSpPr/>
                <p:nvPr/>
              </p:nvGrpSpPr>
              <p:grpSpPr bwMode="auto">
                <a:xfrm>
                  <a:off x="546" y="1521"/>
                  <a:ext cx="331" cy="336"/>
                  <a:chOff x="392" y="1357"/>
                  <a:chExt cx="473" cy="481"/>
                </a:xfrm>
              </p:grpSpPr>
              <p:sp>
                <p:nvSpPr>
                  <p:cNvPr id="44133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482" y="1448"/>
                    <a:ext cx="269" cy="29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4" name="Freeform 102"/>
                  <p:cNvSpPr/>
                  <p:nvPr/>
                </p:nvSpPr>
                <p:spPr bwMode="auto">
                  <a:xfrm>
                    <a:off x="542" y="1537"/>
                    <a:ext cx="62" cy="4"/>
                  </a:xfrm>
                  <a:custGeom>
                    <a:avLst/>
                    <a:gdLst>
                      <a:gd name="T0" fmla="*/ 0 w 37"/>
                      <a:gd name="T1" fmla="*/ 0 h 3"/>
                      <a:gd name="T2" fmla="*/ 37 w 37"/>
                      <a:gd name="T3" fmla="*/ 0 h 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</a:cxnLst>
                    <a:rect l="0" t="0" r="r" b="b"/>
                    <a:pathLst>
                      <a:path w="37" h="3">
                        <a:moveTo>
                          <a:pt x="0" y="0"/>
                        </a:moveTo>
                        <a:cubicBezTo>
                          <a:pt x="16" y="1"/>
                          <a:pt x="31" y="3"/>
                          <a:pt x="37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5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3" y="1537"/>
                    <a:ext cx="62" cy="31"/>
                  </a:xfrm>
                  <a:prstGeom prst="line">
                    <a:avLst/>
                  </a:prstGeom>
                  <a:noFill/>
                  <a:ln w="31750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6" name="Freeform 104"/>
                  <p:cNvSpPr/>
                  <p:nvPr/>
                </p:nvSpPr>
                <p:spPr bwMode="auto">
                  <a:xfrm>
                    <a:off x="542" y="1627"/>
                    <a:ext cx="153" cy="61"/>
                  </a:xfrm>
                  <a:custGeom>
                    <a:avLst/>
                    <a:gdLst>
                      <a:gd name="T0" fmla="*/ 0 w 91"/>
                      <a:gd name="T1" fmla="*/ 0 h 37"/>
                      <a:gd name="T2" fmla="*/ 55 w 91"/>
                      <a:gd name="T3" fmla="*/ 37 h 37"/>
                      <a:gd name="T4" fmla="*/ 91 w 91"/>
                      <a:gd name="T5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1" h="37">
                        <a:moveTo>
                          <a:pt x="0" y="0"/>
                        </a:moveTo>
                        <a:cubicBezTo>
                          <a:pt x="20" y="18"/>
                          <a:pt x="39" y="37"/>
                          <a:pt x="55" y="37"/>
                        </a:cubicBezTo>
                        <a:cubicBezTo>
                          <a:pt x="70" y="37"/>
                          <a:pt x="80" y="18"/>
                          <a:pt x="91" y="0"/>
                        </a:cubicBezTo>
                      </a:path>
                    </a:pathLst>
                  </a:custGeom>
                  <a:noFill/>
                  <a:ln w="31750" cap="flat">
                    <a:solidFill>
                      <a:srgbClr val="FFFFFF"/>
                    </a:solidFill>
                    <a:prstDash val="solid"/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7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751" y="1658"/>
                    <a:ext cx="91" cy="6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8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452" y="1718"/>
                    <a:ext cx="60" cy="90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39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574" y="1777"/>
                    <a:ext cx="59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0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693" y="174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1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630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2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92" y="1537"/>
                    <a:ext cx="60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3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422" y="1420"/>
                    <a:ext cx="60" cy="57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4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512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5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807" y="1537"/>
                    <a:ext cx="58" cy="61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6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745" y="1425"/>
                    <a:ext cx="62" cy="59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44147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633" y="1357"/>
                    <a:ext cx="62" cy="63"/>
                  </a:xfrm>
                  <a:prstGeom prst="ellipse">
                    <a:avLst/>
                  </a:prstGeom>
                  <a:noFill/>
                  <a:ln w="31750" cap="rnd">
                    <a:solidFill>
                      <a:srgbClr val="FFFFFF"/>
                    </a:solidFill>
                    <a:rou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44148" name="Rectangle 116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49" name="Rectangle 117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0" name="Oval 118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1" name="Freeform 119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2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3" name="Freeform 121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4" name="Oval 122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5" name="Oval 123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6" name="Oval 124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7" name="Oval 125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8" name="Oval 126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59" name="Oval 127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0" name="Oval 128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1" name="Oval 129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2" name="Oval 130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3" name="Oval 131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4" name="Oval 132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5" name="Rectangle 133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solidFill>
                  <a:srgbClr val="0066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6" name="Rectangle 134"/>
                <p:cNvSpPr>
                  <a:spLocks noChangeArrowheads="1"/>
                </p:cNvSpPr>
                <p:nvPr/>
              </p:nvSpPr>
              <p:spPr bwMode="auto">
                <a:xfrm>
                  <a:off x="490" y="1480"/>
                  <a:ext cx="414" cy="421"/>
                </a:xfrm>
                <a:prstGeom prst="rect">
                  <a:avLst/>
                </a:prstGeom>
                <a:noFill/>
                <a:ln w="31750" cap="rnd">
                  <a:solidFill>
                    <a:srgbClr val="006600"/>
                  </a:solidFill>
                  <a:miter lim="800000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7" name="Oval 135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8" name="Freeform 136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69" name="Line 137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0" name="Freeform 138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1" name="Oval 139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2" name="Oval 140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3" name="Oval 141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4" name="Oval 142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5" name="Oval 143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6" name="Oval 144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7" name="Oval 145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8" name="Oval 146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79" name="Oval 147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0" name="Oval 148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1" name="Oval 149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2" name="Oval 150"/>
                <p:cNvSpPr>
                  <a:spLocks noChangeArrowheads="1"/>
                </p:cNvSpPr>
                <p:nvPr/>
              </p:nvSpPr>
              <p:spPr bwMode="auto">
                <a:xfrm>
                  <a:off x="609" y="1584"/>
                  <a:ext cx="189" cy="210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3" name="Freeform 151"/>
                <p:cNvSpPr/>
                <p:nvPr/>
              </p:nvSpPr>
              <p:spPr bwMode="auto">
                <a:xfrm>
                  <a:off x="652" y="1646"/>
                  <a:ext cx="42" cy="4"/>
                </a:xfrm>
                <a:custGeom>
                  <a:avLst/>
                  <a:gdLst>
                    <a:gd name="T0" fmla="*/ 0 w 37"/>
                    <a:gd name="T1" fmla="*/ 0 h 3"/>
                    <a:gd name="T2" fmla="*/ 37 w 37"/>
                    <a:gd name="T3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</a:cxnLst>
                  <a:rect l="0" t="0" r="r" b="b"/>
                  <a:pathLst>
                    <a:path w="37" h="3">
                      <a:moveTo>
                        <a:pt x="0" y="0"/>
                      </a:moveTo>
                      <a:cubicBezTo>
                        <a:pt x="16" y="1"/>
                        <a:pt x="31" y="3"/>
                        <a:pt x="37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4" name="Line 152"/>
                <p:cNvSpPr>
                  <a:spLocks noChangeShapeType="1"/>
                </p:cNvSpPr>
                <p:nvPr/>
              </p:nvSpPr>
              <p:spPr bwMode="auto">
                <a:xfrm flipV="1">
                  <a:off x="735" y="1646"/>
                  <a:ext cx="44" cy="22"/>
                </a:xfrm>
                <a:prstGeom prst="line">
                  <a:avLst/>
                </a:prstGeom>
                <a:noFill/>
                <a:ln w="31750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5" name="Freeform 153"/>
                <p:cNvSpPr/>
                <p:nvPr/>
              </p:nvSpPr>
              <p:spPr bwMode="auto">
                <a:xfrm>
                  <a:off x="652" y="1709"/>
                  <a:ext cx="106" cy="43"/>
                </a:xfrm>
                <a:custGeom>
                  <a:avLst/>
                  <a:gdLst>
                    <a:gd name="T0" fmla="*/ 0 w 91"/>
                    <a:gd name="T1" fmla="*/ 0 h 37"/>
                    <a:gd name="T2" fmla="*/ 55 w 91"/>
                    <a:gd name="T3" fmla="*/ 37 h 37"/>
                    <a:gd name="T4" fmla="*/ 91 w 91"/>
                    <a:gd name="T5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1" h="37">
                      <a:moveTo>
                        <a:pt x="0" y="0"/>
                      </a:moveTo>
                      <a:cubicBezTo>
                        <a:pt x="20" y="18"/>
                        <a:pt x="39" y="37"/>
                        <a:pt x="55" y="37"/>
                      </a:cubicBezTo>
                      <a:cubicBezTo>
                        <a:pt x="70" y="37"/>
                        <a:pt x="80" y="18"/>
                        <a:pt x="91" y="0"/>
                      </a:cubicBezTo>
                    </a:path>
                  </a:pathLst>
                </a:custGeom>
                <a:noFill/>
                <a:ln w="31750" cap="flat">
                  <a:solidFill>
                    <a:srgbClr val="FFFFFF"/>
                  </a:solidFill>
                  <a:prstDash val="solid"/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6" name="Oval 154"/>
                <p:cNvSpPr>
                  <a:spLocks noChangeArrowheads="1"/>
                </p:cNvSpPr>
                <p:nvPr/>
              </p:nvSpPr>
              <p:spPr bwMode="auto">
                <a:xfrm>
                  <a:off x="798" y="1732"/>
                  <a:ext cx="63" cy="41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7" name="Oval 155"/>
                <p:cNvSpPr>
                  <a:spLocks noChangeArrowheads="1"/>
                </p:cNvSpPr>
                <p:nvPr/>
              </p:nvSpPr>
              <p:spPr bwMode="auto">
                <a:xfrm>
                  <a:off x="588" y="1773"/>
                  <a:ext cx="42" cy="6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8" name="Oval 156"/>
                <p:cNvSpPr>
                  <a:spLocks noChangeArrowheads="1"/>
                </p:cNvSpPr>
                <p:nvPr/>
              </p:nvSpPr>
              <p:spPr bwMode="auto">
                <a:xfrm>
                  <a:off x="673" y="1814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89" name="Oval 157"/>
                <p:cNvSpPr>
                  <a:spLocks noChangeArrowheads="1"/>
                </p:cNvSpPr>
                <p:nvPr/>
              </p:nvSpPr>
              <p:spPr bwMode="auto">
                <a:xfrm>
                  <a:off x="756" y="1794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0" name="Oval 158"/>
                <p:cNvSpPr>
                  <a:spLocks noChangeArrowheads="1"/>
                </p:cNvSpPr>
                <p:nvPr/>
              </p:nvSpPr>
              <p:spPr bwMode="auto">
                <a:xfrm>
                  <a:off x="546" y="1712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1" name="Oval 159"/>
                <p:cNvSpPr>
                  <a:spLocks noChangeArrowheads="1"/>
                </p:cNvSpPr>
                <p:nvPr/>
              </p:nvSpPr>
              <p:spPr bwMode="auto">
                <a:xfrm>
                  <a:off x="546" y="1646"/>
                  <a:ext cx="42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2" name="Oval 160"/>
                <p:cNvSpPr>
                  <a:spLocks noChangeArrowheads="1"/>
                </p:cNvSpPr>
                <p:nvPr/>
              </p:nvSpPr>
              <p:spPr bwMode="auto">
                <a:xfrm>
                  <a:off x="567" y="1565"/>
                  <a:ext cx="42" cy="39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3" name="Oval 161"/>
                <p:cNvSpPr>
                  <a:spLocks noChangeArrowheads="1"/>
                </p:cNvSpPr>
                <p:nvPr/>
              </p:nvSpPr>
              <p:spPr bwMode="auto">
                <a:xfrm>
                  <a:off x="630" y="1521"/>
                  <a:ext cx="43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4" name="Oval 162"/>
                <p:cNvSpPr>
                  <a:spLocks noChangeArrowheads="1"/>
                </p:cNvSpPr>
                <p:nvPr/>
              </p:nvSpPr>
              <p:spPr bwMode="auto">
                <a:xfrm>
                  <a:off x="836" y="1646"/>
                  <a:ext cx="41" cy="43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5" name="Oval 163"/>
                <p:cNvSpPr>
                  <a:spLocks noChangeArrowheads="1"/>
                </p:cNvSpPr>
                <p:nvPr/>
              </p:nvSpPr>
              <p:spPr bwMode="auto">
                <a:xfrm>
                  <a:off x="793" y="1567"/>
                  <a:ext cx="43" cy="42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4196" name="Oval 164"/>
                <p:cNvSpPr>
                  <a:spLocks noChangeArrowheads="1"/>
                </p:cNvSpPr>
                <p:nvPr/>
              </p:nvSpPr>
              <p:spPr bwMode="auto">
                <a:xfrm>
                  <a:off x="714" y="1521"/>
                  <a:ext cx="44" cy="44"/>
                </a:xfrm>
                <a:prstGeom prst="ellipse">
                  <a:avLst/>
                </a:prstGeom>
                <a:noFill/>
                <a:ln w="31750" cap="rnd">
                  <a:solidFill>
                    <a:srgbClr val="FFFFFF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44197" name="WordArt 165"/>
            <p:cNvSpPr>
              <a:spLocks noChangeArrowheads="1" noChangeShapeType="1" noTextEdit="1"/>
            </p:cNvSpPr>
            <p:nvPr/>
          </p:nvSpPr>
          <p:spPr bwMode="auto">
            <a:xfrm>
              <a:off x="2653" y="0"/>
              <a:ext cx="2832" cy="7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zh-CN" altLang="en-US" sz="44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已知点的坐标，</a:t>
              </a:r>
            </a:p>
            <a:p>
              <a:pPr algn="ctr"/>
              <a:r>
                <a:rPr lang="zh-CN" altLang="en-US" sz="4400" b="1" kern="10">
                  <a:ln w="12700" cap="rnd">
                    <a:solidFill>
                      <a:srgbClr val="000000"/>
                    </a:solidFill>
                    <a:prstDash val="sysDot"/>
                    <a:miter lim="800000"/>
                  </a:ln>
                  <a:solidFill>
                    <a:srgbClr val="FF0000"/>
                  </a:solidFill>
                  <a:effectLst>
                    <a:outerShdw dist="45791" dir="2021404" algn="ctr" rotWithShape="0">
                      <a:srgbClr val="808080"/>
                    </a:outerShdw>
                  </a:effectLst>
                  <a:latin typeface="隶书" panose="02010509060101010101" charset="-122"/>
                  <a:ea typeface="隶书" panose="02010509060101010101" charset="-122"/>
                </a:rPr>
                <a:t>怎样确定点的位置</a:t>
              </a:r>
            </a:p>
          </p:txBody>
        </p:sp>
      </p:grpSp>
      <p:sp>
        <p:nvSpPr>
          <p:cNvPr id="44198" name="AutoShape 166"/>
          <p:cNvSpPr>
            <a:spLocks noChangeArrowheads="1"/>
          </p:cNvSpPr>
          <p:nvPr/>
        </p:nvSpPr>
        <p:spPr bwMode="auto">
          <a:xfrm>
            <a:off x="3851275" y="2349500"/>
            <a:ext cx="5113338" cy="3671888"/>
          </a:xfrm>
          <a:prstGeom prst="wedgeRoundRectCallout">
            <a:avLst>
              <a:gd name="adj1" fmla="val -69560"/>
              <a:gd name="adj2" fmla="val -58778"/>
              <a:gd name="adj3" fmla="val 16667"/>
            </a:avLst>
          </a:prstGeom>
          <a:solidFill>
            <a:srgbClr val="FFCC66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1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、过在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轴上表示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m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点作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x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轴的</a:t>
            </a:r>
            <a:r>
              <a:rPr kumimoji="1" lang="zh-CN" altLang="en-US" sz="3200" b="1" dirty="0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垂线</a:t>
            </a:r>
            <a:br>
              <a:rPr kumimoji="1" lang="zh-CN" altLang="en-US" sz="3200" b="1" dirty="0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</a:b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2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、过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轴上表示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n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的点</a:t>
            </a:r>
          </a:p>
          <a:p>
            <a:pPr algn="ctr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作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y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轴的</a:t>
            </a:r>
            <a:r>
              <a:rPr kumimoji="1" lang="zh-CN" altLang="en-US" sz="3200" b="1" dirty="0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  <a:t>垂线</a:t>
            </a:r>
            <a:br>
              <a:rPr kumimoji="1" lang="zh-CN" altLang="en-US" sz="3200" b="1" dirty="0">
                <a:solidFill>
                  <a:srgbClr val="E60000"/>
                </a:solidFill>
                <a:latin typeface="黑体" panose="02010609060101010101" charset="-122"/>
                <a:ea typeface="黑体" panose="02010609060101010101" charset="-122"/>
              </a:rPr>
            </a:b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kumimoji="1" lang="en-US" altLang="zh-CN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3</a:t>
            </a:r>
            <a:r>
              <a:rPr kumimoji="1" lang="zh-CN" altLang="en-US" sz="3200" b="1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、两线的交点即为点Ｑ。</a:t>
            </a:r>
          </a:p>
          <a:p>
            <a:pPr algn="ctr">
              <a:spcBef>
                <a:spcPct val="50000"/>
              </a:spcBef>
            </a:pPr>
            <a:endParaRPr kumimoji="1" lang="en-US" altLang="zh-CN" sz="28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>
    <p:cover dir="r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8" grpId="0" animBg="1"/>
      <p:bldP spid="44049" grpId="0" animBg="1"/>
      <p:bldP spid="44054" grpId="0"/>
      <p:bldP spid="44055" grpId="0"/>
      <p:bldP spid="44198" grpId="2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80000"/>
            </a:schemeClr>
          </a:outerShdw>
        </a:effectLst>
      </a:spPr>
      <a:bodyPr vert="horz" wrap="square" lIns="91440" tIns="45720" rIns="91440" bIns="45720" numCol="1" anchor="b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80000"/>
            </a:schemeClr>
          </a:outerShdw>
        </a:effectLst>
      </a:spPr>
      <a:bodyPr vert="horz" wrap="square" lIns="91440" tIns="45720" rIns="91440" bIns="45720" numCol="1" anchor="b" anchorCtr="0" compatLnSpc="1"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1183</Words>
  <Application>Microsoft Office PowerPoint</Application>
  <PresentationFormat>全屏显示(4:3)</PresentationFormat>
  <Paragraphs>396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1" baseType="lpstr">
      <vt:lpstr>方正舒体</vt:lpstr>
      <vt:lpstr>汉仪长美黑简</vt:lpstr>
      <vt:lpstr>黑体</vt:lpstr>
      <vt:lpstr>华文彩云</vt:lpstr>
      <vt:lpstr>华文行楷</vt:lpstr>
      <vt:lpstr>隶书</vt:lpstr>
      <vt:lpstr>宋体</vt:lpstr>
      <vt:lpstr>微软雅黑</vt:lpstr>
      <vt:lpstr>Arial</vt:lpstr>
      <vt:lpstr>Marlett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Ｑ的坐标为（m，n），如何确定Ｑ的位置呢？</vt:lpstr>
      <vt:lpstr>PowerPoint 演示文稿</vt:lpstr>
      <vt:lpstr>坐标轴上点有何特征？</vt:lpstr>
      <vt:lpstr>各象限内的点的坐标有何特征？</vt:lpstr>
      <vt:lpstr>PowerPoint 演示文稿</vt:lpstr>
      <vt:lpstr>PowerPoint 演示文稿</vt:lpstr>
      <vt:lpstr>典型例题： 例2、如图，（1）写出点A,B,C的坐标；                     （2）求△ABC的面积。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2021-12-31T07:29:34Z</dcterms:created>
  <dcterms:modified xsi:type="dcterms:W3CDTF">2023-01-16T23:57:10Z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1AE69094BD494C9DA049181D1D9E2438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