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78" y="-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C0C6EB9-5EC4-4633-B530-A295A07D568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CFB2CC0-DC9C-45AA-8C0C-2FE2E562C20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文本占位符 2"/>
          <p:cNvSpPr>
            <a:spLocks noGrp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文本占位符 2"/>
          <p:cNvSpPr>
            <a:spLocks noGrp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文本占位符 2"/>
          <p:cNvSpPr>
            <a:spLocks noGrp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8C26B-908F-440C-9880-986B5F97B32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76F05-F1A9-4192-A72F-932B51DD66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62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07D2-A507-4F38-B16D-E8FDE6EC001C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E45C-7C88-4016-8C74-64ACB7DA5A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0AEE-C081-4DB3-8241-2363ADCFB54B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C8DF-0D35-4695-96ED-0C9DAFF9E7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28650" y="1640585"/>
            <a:ext cx="7886700" cy="1862336"/>
          </a:xfrm>
        </p:spPr>
        <p:txBody>
          <a:bodyPr>
            <a:normAutofit/>
          </a:bodyPr>
          <a:lstStyle>
            <a:lvl1pPr algn="ctr">
              <a:defRPr sz="4500" b="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E731-54F9-425D-B15F-5F3A884546E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6EAEA-CBAD-402C-844C-985A6A6DCE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24D48-6683-4F57-98D8-410FBB6FF0E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488B-2204-465C-889A-CD344714DC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7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8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4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4" y="1961708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3535-40E9-45CB-9B9B-559E4EA9ABC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C518-EFE0-444F-AD19-757A5B7E2C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8875" y="1619251"/>
            <a:ext cx="4286250" cy="1036838"/>
          </a:xfrm>
        </p:spPr>
        <p:txBody>
          <a:bodyPr anchor="b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/>
          </p:nvPr>
        </p:nvSpPr>
        <p:spPr>
          <a:xfrm>
            <a:off x="2428875" y="2799905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2C47-A72A-44BD-8696-53CC7944E0B9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84E3-50AC-423C-BAE8-48AECC8FC7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D801B-1D75-4BFB-9076-E6EAF79FC0D0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9D921-5CCD-4666-8EE3-6DF40F88DC0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4" y="535259"/>
            <a:ext cx="3511241" cy="1071121"/>
          </a:xfrm>
        </p:spPr>
        <p:txBody>
          <a:bodyPr anchor="t">
            <a:normAutofit/>
          </a:bodyPr>
          <a:lstStyle>
            <a:lvl1pPr>
              <a:defRPr sz="27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4" y="1735406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B10D2-8E10-43ED-AFE3-42589D3CE02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42470-7D78-417A-888F-8CF2318823F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833675" y="273845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96C8-3875-490F-B650-2DB23E074D15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1722C-9060-42F5-BFD0-AB1DC03530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628650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7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1FC44F17-8E86-4870-9C08-130E9020D798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7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7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0ADB6C2F-E2B6-4713-817C-84539D3983B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3446860" y="757574"/>
            <a:ext cx="2088356" cy="423193"/>
          </a:xfrm>
          <a:prstGeom prst="rect">
            <a:avLst/>
          </a:prstGeom>
          <a:noFill/>
        </p:spPr>
        <p:txBody>
          <a:bodyPr lIns="68580" tIns="34290" rIns="68580" bIns="34290" anchor="ctr">
            <a:spAutoFit/>
          </a:bodyPr>
          <a:lstStyle/>
          <a:p>
            <a:pPr algn="ctr" fontAlgn="ctr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3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经典粗圆简" panose="02010609000101010101" charset="-122"/>
                <a:ea typeface="经典粗圆简" panose="02010609000101010101" charset="-122"/>
                <a:cs typeface="经典粗圆简" panose="02010609000101010101" charset="-122"/>
              </a:rPr>
              <a:t>数学五年级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55484" y="831057"/>
            <a:ext cx="600164" cy="346249"/>
          </a:xfrm>
          <a:prstGeom prst="rect">
            <a:avLst/>
          </a:prstGeom>
          <a:solidFill>
            <a:srgbClr val="4F80BD"/>
          </a:solidFill>
          <a:ln w="28575" cap="rnd" cmpd="sng">
            <a:noFill/>
            <a:prstDash val="solid"/>
          </a:ln>
          <a:effectLst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思源宋体 CN Heavy" panose="02020900000000000000" charset="-122"/>
                <a:ea typeface="思源宋体 CN Heavy" panose="02020900000000000000" charset="-122"/>
              </a:rPr>
              <a:t>上册</a:t>
            </a:r>
          </a:p>
        </p:txBody>
      </p:sp>
      <p:sp>
        <p:nvSpPr>
          <p:cNvPr id="9" name="流程图: 卡片 8"/>
          <p:cNvSpPr/>
          <p:nvPr/>
        </p:nvSpPr>
        <p:spPr>
          <a:xfrm>
            <a:off x="1476709" y="1444906"/>
            <a:ext cx="5842397" cy="2412206"/>
          </a:xfrm>
          <a:prstGeom prst="flowChartPunchedCar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805834" y="1585393"/>
            <a:ext cx="1369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第一单元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3575448" y="2124748"/>
            <a:ext cx="1831271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3300" dirty="0">
                <a:solidFill>
                  <a:srgbClr val="4F80BD"/>
                </a:solidFill>
                <a:latin typeface="华文细黑" panose="02010600040101010101" pitchFamily="2" charset="-122"/>
                <a:ea typeface="思源宋体 CN Heavy"/>
                <a:cs typeface="思源宋体 CN Heavy"/>
              </a:rPr>
              <a:t>小数除法</a:t>
            </a: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050977" y="2810544"/>
            <a:ext cx="2880122" cy="27384"/>
            <a:chOff x="5045" y="5946"/>
            <a:chExt cx="4536" cy="56"/>
          </a:xfrm>
        </p:grpSpPr>
        <p:sp>
          <p:nvSpPr>
            <p:cNvPr id="2058" name="矩形 16"/>
            <p:cNvSpPr>
              <a:spLocks noChangeArrowheads="1"/>
            </p:cNvSpPr>
            <p:nvPr/>
          </p:nvSpPr>
          <p:spPr bwMode="auto">
            <a:xfrm>
              <a:off x="5045" y="5961"/>
              <a:ext cx="4536" cy="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2059" name="矩形 17"/>
            <p:cNvSpPr>
              <a:spLocks noChangeArrowheads="1"/>
            </p:cNvSpPr>
            <p:nvPr/>
          </p:nvSpPr>
          <p:spPr bwMode="auto">
            <a:xfrm>
              <a:off x="6888" y="5946"/>
              <a:ext cx="850" cy="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14" name="文本框 10"/>
          <p:cNvSpPr txBox="1">
            <a:spLocks noChangeArrowheads="1"/>
          </p:cNvSpPr>
          <p:nvPr/>
        </p:nvSpPr>
        <p:spPr bwMode="auto">
          <a:xfrm>
            <a:off x="3498460" y="3030137"/>
            <a:ext cx="1985159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rgbClr val="4F80B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打扫卫生</a:t>
            </a:r>
          </a:p>
        </p:txBody>
      </p:sp>
      <p:pic>
        <p:nvPicPr>
          <p:cNvPr id="8" name="图片 7" descr="C:\Users\Diy\Desktop\课件.png课件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9488091" y="3242077"/>
            <a:ext cx="1912144" cy="2201465"/>
          </a:xfrm>
          <a:prstGeom prst="rect">
            <a:avLst/>
          </a:prstGeom>
          <a:effectLst>
            <a:outerShdw blurRad="50800" dist="38100" dir="2700000" algn="tl" rotWithShape="0">
              <a:srgbClr val="4F80BD">
                <a:alpha val="50000"/>
              </a:srgbClr>
            </a:outerShdw>
          </a:effectLst>
        </p:spPr>
      </p:pic>
      <p:sp>
        <p:nvSpPr>
          <p:cNvPr id="12" name="矩形 11"/>
          <p:cNvSpPr/>
          <p:nvPr/>
        </p:nvSpPr>
        <p:spPr>
          <a:xfrm>
            <a:off x="0" y="445047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975 0.078802 C -0.284975 0.040414 -0.407384 -0.072348 -0.546913 -0.115244 C -0.686443 -0.158141 -0.856952 -0.135512 -0.926560 -0.135765 " pathEditMode="relative" rAng="-1113980820" ptsTypes="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400" y="-10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9" grpId="0" bldLvl="0" animBg="1"/>
      <p:bldP spid="11" grpId="0" bldLvl="0" animBg="1"/>
      <p:bldP spid="1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剪去单角的矩形 5"/>
          <p:cNvSpPr/>
          <p:nvPr/>
        </p:nvSpPr>
        <p:spPr>
          <a:xfrm>
            <a:off x="-201216" y="341714"/>
            <a:ext cx="3476626" cy="486965"/>
          </a:xfrm>
          <a:prstGeom prst="snip1Rect">
            <a:avLst/>
          </a:prstGeom>
          <a:solidFill>
            <a:srgbClr val="BBE1F4"/>
          </a:solidFill>
          <a:ln w="25400" cap="flat" cmpd="sng" algn="ctr">
            <a:noFill/>
            <a:prstDash val="solid"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11267" name="文本框 10"/>
          <p:cNvSpPr txBox="1">
            <a:spLocks noChangeArrowheads="1"/>
          </p:cNvSpPr>
          <p:nvPr/>
        </p:nvSpPr>
        <p:spPr bwMode="auto">
          <a:xfrm>
            <a:off x="429818" y="365527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四、课堂小结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15621" y="1383619"/>
            <a:ext cx="7416823" cy="1177245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从高位开始除，</a:t>
            </a:r>
            <a:r>
              <a:rPr lang="zh-CN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除到被除数的个位有余数时，先在商的个位后面点上小数点，然后在余数的末尾添</a:t>
            </a:r>
            <a:r>
              <a:rPr lang="en-US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再除</a:t>
            </a:r>
            <a:r>
              <a:rPr lang="zh-CN" altLang="en-US" sz="2400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剪去单角的矩形 18"/>
          <p:cNvSpPr/>
          <p:nvPr/>
        </p:nvSpPr>
        <p:spPr>
          <a:xfrm>
            <a:off x="-201216" y="341714"/>
            <a:ext cx="3261122" cy="486965"/>
          </a:xfrm>
          <a:prstGeom prst="snip1Rect">
            <a:avLst/>
          </a:prstGeom>
          <a:solidFill>
            <a:srgbClr val="BBE1F4"/>
          </a:solidFill>
          <a:ln w="25400" cap="flat" cmpd="sng" algn="ctr">
            <a:noFill/>
            <a:prstDash val="solid"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3075" name="文本框 10"/>
          <p:cNvSpPr txBox="1">
            <a:spLocks noChangeArrowheads="1"/>
          </p:cNvSpPr>
          <p:nvPr/>
        </p:nvSpPr>
        <p:spPr bwMode="auto">
          <a:xfrm>
            <a:off x="146449" y="357190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一、复习知识</a:t>
            </a:r>
          </a:p>
        </p:txBody>
      </p:sp>
      <p:sp>
        <p:nvSpPr>
          <p:cNvPr id="2" name="TextBox 19"/>
          <p:cNvSpPr txBox="1">
            <a:spLocks noChangeArrowheads="1"/>
          </p:cNvSpPr>
          <p:nvPr/>
        </p:nvSpPr>
        <p:spPr bwMode="auto">
          <a:xfrm>
            <a:off x="756050" y="951313"/>
            <a:ext cx="290848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算一算，发现规律。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828679" y="1438276"/>
            <a:ext cx="20236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270÷9=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4" name="TextBox 42"/>
          <p:cNvSpPr txBox="1">
            <a:spLocks noChangeArrowheads="1"/>
          </p:cNvSpPr>
          <p:nvPr/>
        </p:nvSpPr>
        <p:spPr bwMode="auto">
          <a:xfrm>
            <a:off x="4573193" y="1438276"/>
            <a:ext cx="1888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27÷9=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828678" y="2247902"/>
            <a:ext cx="215828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320÷80=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6" name="TextBox 54"/>
          <p:cNvSpPr txBox="1">
            <a:spLocks noChangeArrowheads="1"/>
          </p:cNvSpPr>
          <p:nvPr/>
        </p:nvSpPr>
        <p:spPr bwMode="auto">
          <a:xfrm>
            <a:off x="4573193" y="2247902"/>
            <a:ext cx="188897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32÷8=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7" name="TextBox 55"/>
          <p:cNvSpPr txBox="1">
            <a:spLocks noChangeArrowheads="1"/>
          </p:cNvSpPr>
          <p:nvPr/>
        </p:nvSpPr>
        <p:spPr bwMode="auto">
          <a:xfrm>
            <a:off x="828675" y="1869283"/>
            <a:ext cx="24275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3500÷70=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 ）</a:t>
            </a:r>
          </a:p>
        </p:txBody>
      </p:sp>
      <p:sp>
        <p:nvSpPr>
          <p:cNvPr id="8" name="TextBox 56"/>
          <p:cNvSpPr txBox="1">
            <a:spLocks noChangeArrowheads="1"/>
          </p:cNvSpPr>
          <p:nvPr/>
        </p:nvSpPr>
        <p:spPr bwMode="auto">
          <a:xfrm>
            <a:off x="4573191" y="1869283"/>
            <a:ext cx="24275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3500÷700=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（   ）</a:t>
            </a:r>
          </a:p>
        </p:txBody>
      </p:sp>
      <p:sp>
        <p:nvSpPr>
          <p:cNvPr id="9" name="TextBox 57"/>
          <p:cNvSpPr txBox="1">
            <a:spLocks noChangeArrowheads="1"/>
          </p:cNvSpPr>
          <p:nvPr/>
        </p:nvSpPr>
        <p:spPr bwMode="auto">
          <a:xfrm>
            <a:off x="2557466" y="1438276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58"/>
          <p:cNvSpPr txBox="1">
            <a:spLocks noChangeArrowheads="1"/>
          </p:cNvSpPr>
          <p:nvPr/>
        </p:nvSpPr>
        <p:spPr bwMode="auto">
          <a:xfrm>
            <a:off x="6085285" y="1438276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59"/>
          <p:cNvSpPr txBox="1">
            <a:spLocks noChangeArrowheads="1"/>
          </p:cNvSpPr>
          <p:nvPr/>
        </p:nvSpPr>
        <p:spPr bwMode="auto">
          <a:xfrm>
            <a:off x="2772966" y="2247902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60"/>
          <p:cNvSpPr txBox="1">
            <a:spLocks noChangeArrowheads="1"/>
          </p:cNvSpPr>
          <p:nvPr/>
        </p:nvSpPr>
        <p:spPr bwMode="auto">
          <a:xfrm>
            <a:off x="6157912" y="2247902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61"/>
          <p:cNvSpPr txBox="1">
            <a:spLocks noChangeArrowheads="1"/>
          </p:cNvSpPr>
          <p:nvPr/>
        </p:nvSpPr>
        <p:spPr bwMode="auto">
          <a:xfrm>
            <a:off x="2989663" y="1869283"/>
            <a:ext cx="4078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TextBox 62"/>
          <p:cNvSpPr txBox="1">
            <a:spLocks noChangeArrowheads="1"/>
          </p:cNvSpPr>
          <p:nvPr/>
        </p:nvSpPr>
        <p:spPr bwMode="auto">
          <a:xfrm>
            <a:off x="6878241" y="1869283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21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19"/>
          <p:cNvSpPr txBox="1"/>
          <p:nvPr/>
        </p:nvSpPr>
        <p:spPr>
          <a:xfrm>
            <a:off x="755578" y="2626048"/>
            <a:ext cx="7499985" cy="1731243"/>
          </a:xfrm>
          <a:prstGeom prst="rect">
            <a:avLst/>
          </a:prstGeom>
          <a:noFill/>
        </p:spPr>
        <p:txBody>
          <a:bodyPr lIns="68580" tIns="34290" rIns="68580" bIns="34290">
            <a:spAutoFit/>
            <a:scene3d>
              <a:camera prst="orthographicFront"/>
              <a:lightRig rig="threePt" dir="t"/>
            </a:scene3d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总结规律：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在除法中，除数不变，被除数扩大多少倍，商就扩大多少倍；被除数不变，除数扩大</a:t>
            </a:r>
            <a:r>
              <a:rPr lang="en-US" altLang="zh-CN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倍，商就缩小</a:t>
            </a:r>
            <a:r>
              <a:rPr lang="en-US" altLang="zh-CN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倍；</a:t>
            </a:r>
            <a:endParaRPr lang="en-US" altLang="zh-CN" dirty="0">
              <a:solidFill>
                <a:schemeClr val="accent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accent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被除数和除数同时扩大或缩小相同的倍数，商不变。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5" grpId="0"/>
      <p:bldP spid="17" grpId="0"/>
      <p:bldP spid="18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剪去单角的矩形 18"/>
          <p:cNvSpPr/>
          <p:nvPr/>
        </p:nvSpPr>
        <p:spPr>
          <a:xfrm>
            <a:off x="-201216" y="341714"/>
            <a:ext cx="3261122" cy="486965"/>
          </a:xfrm>
          <a:prstGeom prst="snip1Rect">
            <a:avLst/>
          </a:prstGeom>
          <a:solidFill>
            <a:srgbClr val="BBE1F4"/>
          </a:solidFill>
          <a:ln w="25400" cap="flat" cmpd="sng" algn="ctr">
            <a:noFill/>
            <a:prstDash val="solid"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4099" name="文本框 10"/>
          <p:cNvSpPr txBox="1">
            <a:spLocks noChangeArrowheads="1"/>
          </p:cNvSpPr>
          <p:nvPr/>
        </p:nvSpPr>
        <p:spPr bwMode="auto">
          <a:xfrm>
            <a:off x="146449" y="357190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二、探究新知</a:t>
            </a:r>
          </a:p>
        </p:txBody>
      </p:sp>
      <p:sp>
        <p:nvSpPr>
          <p:cNvPr id="11" name="TextBox 19"/>
          <p:cNvSpPr txBox="1">
            <a:spLocks noChangeArrowheads="1"/>
          </p:cNvSpPr>
          <p:nvPr/>
        </p:nvSpPr>
        <p:spPr bwMode="auto">
          <a:xfrm>
            <a:off x="395292" y="951313"/>
            <a:ext cx="748903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把笤帚共花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18.9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元。每把笤帚多少元？估一估，算一算。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 bwMode="auto">
          <a:xfrm>
            <a:off x="1835946" y="2247905"/>
            <a:ext cx="5256610" cy="461665"/>
            <a:chOff x="1691680" y="3276273"/>
            <a:chExt cx="5256583" cy="616159"/>
          </a:xfrm>
        </p:grpSpPr>
        <p:sp>
          <p:nvSpPr>
            <p:cNvPr id="13" name="矩形 12"/>
            <p:cNvSpPr/>
            <p:nvPr/>
          </p:nvSpPr>
          <p:spPr>
            <a:xfrm>
              <a:off x="1691680" y="3347781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3420459" y="3347781"/>
              <a:ext cx="791762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2771572" y="3347781"/>
              <a:ext cx="504822" cy="505322"/>
            </a:xfrm>
            <a:prstGeom prst="ellipse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1" name="等于号 20"/>
            <p:cNvSpPr/>
            <p:nvPr/>
          </p:nvSpPr>
          <p:spPr>
            <a:xfrm>
              <a:off x="4212221" y="3420878"/>
              <a:ext cx="503631" cy="359128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4788480" y="3347781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4120" name="TextBox 22"/>
            <p:cNvSpPr txBox="1">
              <a:spLocks noChangeArrowheads="1"/>
            </p:cNvSpPr>
            <p:nvPr/>
          </p:nvSpPr>
          <p:spPr bwMode="auto">
            <a:xfrm>
              <a:off x="5508104" y="3276273"/>
              <a:ext cx="1440159" cy="61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（  ）</a:t>
              </a:r>
            </a:p>
          </p:txBody>
        </p: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764510" y="2253857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18.9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750469" y="2253857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860135" y="2253857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3.15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896793" y="225385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84096" y="225385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sp>
        <p:nvSpPr>
          <p:cNvPr id="29" name="TextBox 19"/>
          <p:cNvSpPr txBox="1">
            <a:spLocks noChangeArrowheads="1"/>
          </p:cNvSpPr>
          <p:nvPr/>
        </p:nvSpPr>
        <p:spPr bwMode="auto">
          <a:xfrm>
            <a:off x="395289" y="2842022"/>
            <a:ext cx="396121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18.9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=18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+0.9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19"/>
          <p:cNvSpPr txBox="1">
            <a:spLocks noChangeArrowheads="1"/>
          </p:cNvSpPr>
          <p:nvPr/>
        </p:nvSpPr>
        <p:spPr bwMode="auto">
          <a:xfrm>
            <a:off x="5001820" y="2842022"/>
            <a:ext cx="31718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18÷6=3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448870" y="3278981"/>
            <a:ext cx="338494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0.9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=90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5001816" y="3280172"/>
            <a:ext cx="381714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90÷6=15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=0.15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19"/>
          <p:cNvSpPr txBox="1">
            <a:spLocks noChangeArrowheads="1"/>
          </p:cNvSpPr>
          <p:nvPr/>
        </p:nvSpPr>
        <p:spPr bwMode="auto">
          <a:xfrm>
            <a:off x="395290" y="3750469"/>
            <a:ext cx="3438525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3+0.15=3.15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圆角矩形标注 33"/>
          <p:cNvSpPr/>
          <p:nvPr/>
        </p:nvSpPr>
        <p:spPr>
          <a:xfrm>
            <a:off x="5049522" y="3889539"/>
            <a:ext cx="2664460" cy="550069"/>
          </a:xfrm>
          <a:prstGeom prst="wedgeRoundRectCallout">
            <a:avLst>
              <a:gd name="adj1" fmla="val 55028"/>
              <a:gd name="adj2" fmla="val -662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你会竖式吗？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6"/>
          <p:cNvGrpSpPr/>
          <p:nvPr/>
        </p:nvGrpSpPr>
        <p:grpSpPr bwMode="auto">
          <a:xfrm>
            <a:off x="782241" y="1390653"/>
            <a:ext cx="2781300" cy="551260"/>
            <a:chOff x="7462" y="7284"/>
            <a:chExt cx="3319" cy="1544"/>
          </a:xfrm>
        </p:grpSpPr>
        <p:grpSp>
          <p:nvGrpSpPr>
            <p:cNvPr id="5144" name="组合 27"/>
            <p:cNvGrpSpPr/>
            <p:nvPr/>
          </p:nvGrpSpPr>
          <p:grpSpPr bwMode="auto">
            <a:xfrm>
              <a:off x="7462" y="7284"/>
              <a:ext cx="2922" cy="1440"/>
              <a:chOff x="7398" y="7300"/>
              <a:chExt cx="2922" cy="1440"/>
            </a:xfrm>
          </p:grpSpPr>
          <p:cxnSp>
            <p:nvCxnSpPr>
              <p:cNvPr id="42" name="直接连接符 41"/>
              <p:cNvCxnSpPr/>
              <p:nvPr/>
            </p:nvCxnSpPr>
            <p:spPr>
              <a:xfrm>
                <a:off x="8959" y="7890"/>
                <a:ext cx="1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弧形 42"/>
              <p:cNvSpPr/>
              <p:nvPr/>
            </p:nvSpPr>
            <p:spPr>
              <a:xfrm rot="4860000">
                <a:off x="7463" y="7230"/>
                <a:ext cx="1441" cy="1574"/>
              </a:xfrm>
              <a:prstGeom prst="arc">
                <a:avLst>
                  <a:gd name="adj1" fmla="val 16200000"/>
                  <a:gd name="adj2" fmla="val 1887262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5145" name="TextBox 6"/>
            <p:cNvSpPr txBox="1">
              <a:spLocks noChangeArrowheads="1"/>
            </p:cNvSpPr>
            <p:nvPr/>
          </p:nvSpPr>
          <p:spPr bwMode="auto">
            <a:xfrm>
              <a:off x="8221" y="7590"/>
              <a:ext cx="616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6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146" name="TextBox 6"/>
            <p:cNvSpPr txBox="1">
              <a:spLocks noChangeArrowheads="1"/>
            </p:cNvSpPr>
            <p:nvPr/>
          </p:nvSpPr>
          <p:spPr bwMode="auto">
            <a:xfrm>
              <a:off x="8963" y="7815"/>
              <a:ext cx="18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18.9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059784" y="1876429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18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726532" y="2281240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46" name="直接连接符 45"/>
          <p:cNvCxnSpPr/>
          <p:nvPr/>
        </p:nvCxnSpPr>
        <p:spPr>
          <a:xfrm>
            <a:off x="2078836" y="2308622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2726532" y="2605090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2294335" y="3009900"/>
            <a:ext cx="1081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726532" y="2956325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670573" y="1168006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2412211" y="627460"/>
            <a:ext cx="396001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18.9÷6=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870598" y="1552579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014663" y="2956325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726532" y="321945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014663" y="321945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56" name="直接连接符 55"/>
          <p:cNvCxnSpPr/>
          <p:nvPr/>
        </p:nvCxnSpPr>
        <p:spPr>
          <a:xfrm>
            <a:off x="2446735" y="3658791"/>
            <a:ext cx="108108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014663" y="3598072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4139805" y="627463"/>
            <a:ext cx="167738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3.15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</a:p>
        </p:txBody>
      </p:sp>
      <p:sp>
        <p:nvSpPr>
          <p:cNvPr id="59" name="圆角矩形标注 58"/>
          <p:cNvSpPr/>
          <p:nvPr/>
        </p:nvSpPr>
        <p:spPr>
          <a:xfrm flipH="1">
            <a:off x="4067944" y="1707654"/>
            <a:ext cx="4320480" cy="1620180"/>
          </a:xfrm>
          <a:prstGeom prst="wedgeRoundRectCallout">
            <a:avLst>
              <a:gd name="adj1" fmla="val 55411"/>
              <a:gd name="adj2" fmla="val -622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小数除以整数的除法，在小数末尾添上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，小数的大小不变。</a:t>
            </a:r>
            <a:endParaRPr lang="zh-CN" altLang="en-US" sz="2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249093" y="1168006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886075" y="1168006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文本框 2"/>
          <p:cNvSpPr txBox="1">
            <a:spLocks noChangeArrowheads="1"/>
          </p:cNvSpPr>
          <p:nvPr/>
        </p:nvSpPr>
        <p:spPr bwMode="auto">
          <a:xfrm>
            <a:off x="2627710" y="3868342"/>
            <a:ext cx="42481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答：每个簸箕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60" grpId="0"/>
      <p:bldP spid="61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395292" y="675086"/>
            <a:ext cx="7489031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买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个簸箕共花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元。每把簸箕多少元？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1835946" y="1478761"/>
            <a:ext cx="5256610" cy="461665"/>
            <a:chOff x="1691680" y="3276273"/>
            <a:chExt cx="5256583" cy="616159"/>
          </a:xfrm>
        </p:grpSpPr>
        <p:sp>
          <p:nvSpPr>
            <p:cNvPr id="37" name="矩形 36"/>
            <p:cNvSpPr/>
            <p:nvPr/>
          </p:nvSpPr>
          <p:spPr>
            <a:xfrm>
              <a:off x="1691680" y="3347781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3420459" y="3347781"/>
              <a:ext cx="791762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9" name="椭圆 38"/>
            <p:cNvSpPr/>
            <p:nvPr/>
          </p:nvSpPr>
          <p:spPr>
            <a:xfrm>
              <a:off x="2771572" y="3347781"/>
              <a:ext cx="504822" cy="505322"/>
            </a:xfrm>
            <a:prstGeom prst="ellipse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40" name="等于号 39"/>
            <p:cNvSpPr/>
            <p:nvPr/>
          </p:nvSpPr>
          <p:spPr>
            <a:xfrm>
              <a:off x="4212221" y="3420878"/>
              <a:ext cx="503631" cy="359128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4788480" y="3347781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6166" name="TextBox 41"/>
            <p:cNvSpPr txBox="1">
              <a:spLocks noChangeArrowheads="1"/>
            </p:cNvSpPr>
            <p:nvPr/>
          </p:nvSpPr>
          <p:spPr bwMode="auto">
            <a:xfrm>
              <a:off x="5508104" y="3276273"/>
              <a:ext cx="1440159" cy="61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（  ）</a:t>
              </a:r>
            </a:p>
          </p:txBody>
        </p:sp>
      </p:grp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51449" y="1484713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750469" y="1484713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995865" y="1484713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6.5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2896793" y="1484713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6084096" y="1484713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sp>
        <p:nvSpPr>
          <p:cNvPr id="48" name="TextBox 19"/>
          <p:cNvSpPr txBox="1">
            <a:spLocks noChangeArrowheads="1"/>
          </p:cNvSpPr>
          <p:nvPr/>
        </p:nvSpPr>
        <p:spPr bwMode="auto">
          <a:xfrm>
            <a:off x="4643439" y="2085975"/>
            <a:ext cx="396121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元等于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9" name="TextBox 19"/>
          <p:cNvSpPr txBox="1">
            <a:spLocks noChangeArrowheads="1"/>
          </p:cNvSpPr>
          <p:nvPr/>
        </p:nvSpPr>
        <p:spPr bwMode="auto">
          <a:xfrm>
            <a:off x="827485" y="2031206"/>
            <a:ext cx="410408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26÷4=6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……2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0" name="TextBox 19"/>
          <p:cNvSpPr txBox="1">
            <a:spLocks noChangeArrowheads="1"/>
          </p:cNvSpPr>
          <p:nvPr/>
        </p:nvSpPr>
        <p:spPr bwMode="auto">
          <a:xfrm>
            <a:off x="4643442" y="2733675"/>
            <a:ext cx="338494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角等于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0.5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827489" y="2625332"/>
            <a:ext cx="3384947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20÷4=5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角</a:t>
            </a:r>
            <a:endParaRPr lang="en-US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2" name="TextBox 19"/>
          <p:cNvSpPr txBox="1">
            <a:spLocks noChangeArrowheads="1"/>
          </p:cNvSpPr>
          <p:nvPr/>
        </p:nvSpPr>
        <p:spPr bwMode="auto">
          <a:xfrm>
            <a:off x="827489" y="3158732"/>
            <a:ext cx="38159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6+0.5=6.5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  <a:endParaRPr lang="en-US" altLang="zh-CN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3" name="圆角矩形标注 52"/>
          <p:cNvSpPr/>
          <p:nvPr/>
        </p:nvSpPr>
        <p:spPr>
          <a:xfrm>
            <a:off x="4356103" y="3651414"/>
            <a:ext cx="2920365" cy="500539"/>
          </a:xfrm>
          <a:prstGeom prst="wedgeRoundRectCallout">
            <a:avLst>
              <a:gd name="adj1" fmla="val 54516"/>
              <a:gd name="adj2" fmla="val -678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你会竖式吗？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36"/>
          <p:cNvGrpSpPr/>
          <p:nvPr/>
        </p:nvGrpSpPr>
        <p:grpSpPr bwMode="auto">
          <a:xfrm>
            <a:off x="611981" y="1390653"/>
            <a:ext cx="2781300" cy="551260"/>
            <a:chOff x="7462" y="7284"/>
            <a:chExt cx="3319" cy="1544"/>
          </a:xfrm>
        </p:grpSpPr>
        <p:grpSp>
          <p:nvGrpSpPr>
            <p:cNvPr id="7188" name="组合 27"/>
            <p:cNvGrpSpPr/>
            <p:nvPr/>
          </p:nvGrpSpPr>
          <p:grpSpPr bwMode="auto">
            <a:xfrm>
              <a:off x="7462" y="7284"/>
              <a:ext cx="2922" cy="1440"/>
              <a:chOff x="7398" y="7300"/>
              <a:chExt cx="2922" cy="1440"/>
            </a:xfrm>
          </p:grpSpPr>
          <p:cxnSp>
            <p:nvCxnSpPr>
              <p:cNvPr id="30" name="直接连接符 29"/>
              <p:cNvCxnSpPr/>
              <p:nvPr/>
            </p:nvCxnSpPr>
            <p:spPr>
              <a:xfrm>
                <a:off x="8959" y="7890"/>
                <a:ext cx="1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弧形 30"/>
              <p:cNvSpPr/>
              <p:nvPr/>
            </p:nvSpPr>
            <p:spPr>
              <a:xfrm rot="4860000">
                <a:off x="7463" y="7230"/>
                <a:ext cx="1441" cy="1574"/>
              </a:xfrm>
              <a:prstGeom prst="arc">
                <a:avLst>
                  <a:gd name="adj1" fmla="val 16200000"/>
                  <a:gd name="adj2" fmla="val 1887262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7189" name="TextBox 6"/>
            <p:cNvSpPr txBox="1">
              <a:spLocks noChangeArrowheads="1"/>
            </p:cNvSpPr>
            <p:nvPr/>
          </p:nvSpPr>
          <p:spPr bwMode="auto">
            <a:xfrm>
              <a:off x="8135" y="7590"/>
              <a:ext cx="530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7190" name="TextBox 6"/>
            <p:cNvSpPr txBox="1">
              <a:spLocks noChangeArrowheads="1"/>
            </p:cNvSpPr>
            <p:nvPr/>
          </p:nvSpPr>
          <p:spPr bwMode="auto">
            <a:xfrm>
              <a:off x="8963" y="7815"/>
              <a:ext cx="18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26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88334" y="1876429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24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051448" y="224790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1907386" y="2308622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047875" y="2571753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6" name="直接连接符 35"/>
          <p:cNvCxnSpPr/>
          <p:nvPr/>
        </p:nvCxnSpPr>
        <p:spPr>
          <a:xfrm>
            <a:off x="2124080" y="3009900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412206" y="2956325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051449" y="1221583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9" name="圆角矩形标注 38"/>
          <p:cNvSpPr/>
          <p:nvPr/>
        </p:nvSpPr>
        <p:spPr>
          <a:xfrm flipH="1">
            <a:off x="3707765" y="1653545"/>
            <a:ext cx="4320540" cy="1648301"/>
          </a:xfrm>
          <a:prstGeom prst="wedgeRoundRectCallout">
            <a:avLst>
              <a:gd name="adj1" fmla="val 56955"/>
              <a:gd name="adj2" fmla="val -418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商不够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</a:t>
            </a: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，先在商的个位后面点上小数点，然后在余数的末尾添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再除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12206" y="154543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412206" y="1221583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2412211" y="627460"/>
            <a:ext cx="396001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26÷4=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780237" y="627463"/>
            <a:ext cx="152349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6.5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</a:t>
            </a:r>
          </a:p>
        </p:txBody>
      </p:sp>
      <p:sp>
        <p:nvSpPr>
          <p:cNvPr id="45" name="文本框 2"/>
          <p:cNvSpPr txBox="1">
            <a:spLocks noChangeArrowheads="1"/>
          </p:cNvSpPr>
          <p:nvPr/>
        </p:nvSpPr>
        <p:spPr bwMode="auto">
          <a:xfrm>
            <a:off x="2842022" y="3544491"/>
            <a:ext cx="42481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答：每个簸箕</a:t>
            </a:r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6.5</a:t>
            </a:r>
            <a:r>
              <a:rPr lang="zh-CN" altLang="en-US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2" name="TextBox 40"/>
          <p:cNvSpPr txBox="1">
            <a:spLocks noChangeArrowheads="1"/>
          </p:cNvSpPr>
          <p:nvPr/>
        </p:nvSpPr>
        <p:spPr bwMode="auto">
          <a:xfrm>
            <a:off x="2412206" y="2255047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TextBox 40"/>
          <p:cNvSpPr txBox="1">
            <a:spLocks noChangeArrowheads="1"/>
          </p:cNvSpPr>
          <p:nvPr/>
        </p:nvSpPr>
        <p:spPr bwMode="auto">
          <a:xfrm>
            <a:off x="2395537" y="2565798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5" grpId="0"/>
      <p:bldP spid="37" grpId="0"/>
      <p:bldP spid="38" grpId="0"/>
      <p:bldP spid="41" grpId="0"/>
      <p:bldP spid="42" grpId="0"/>
      <p:bldP spid="43" grpId="0"/>
      <p:bldP spid="44" grpId="0"/>
      <p:bldP spid="45" grpId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69120" y="908450"/>
            <a:ext cx="1677382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试一试。</a:t>
            </a:r>
          </a:p>
        </p:txBody>
      </p:sp>
      <p:sp>
        <p:nvSpPr>
          <p:cNvPr id="60" name="剪去单角的矩形 59"/>
          <p:cNvSpPr/>
          <p:nvPr/>
        </p:nvSpPr>
        <p:spPr>
          <a:xfrm>
            <a:off x="-201216" y="341714"/>
            <a:ext cx="3476626" cy="486965"/>
          </a:xfrm>
          <a:prstGeom prst="snip1Rect">
            <a:avLst/>
          </a:prstGeom>
          <a:solidFill>
            <a:srgbClr val="BBE1F4"/>
          </a:solidFill>
          <a:ln w="25400" cap="flat" cmpd="sng" algn="ctr">
            <a:noFill/>
            <a:prstDash val="solid"/>
          </a:ln>
          <a:effectLst>
            <a:outerShdw blurRad="50800" dist="50800" dir="2700000" algn="tl" rotWithShape="0">
              <a:srgbClr val="4E70A8">
                <a:alpha val="40000"/>
              </a:srgbClr>
            </a:outerShdw>
          </a:effectLst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+mn-lt"/>
              <a:ea typeface="+mn-ea"/>
            </a:endParaRPr>
          </a:p>
        </p:txBody>
      </p:sp>
      <p:sp>
        <p:nvSpPr>
          <p:cNvPr id="8196" name="文本框 10"/>
          <p:cNvSpPr txBox="1">
            <a:spLocks noChangeArrowheads="1"/>
          </p:cNvSpPr>
          <p:nvPr/>
        </p:nvSpPr>
        <p:spPr bwMode="auto">
          <a:xfrm>
            <a:off x="429818" y="365527"/>
            <a:ext cx="198515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三、巩固练习</a:t>
            </a:r>
          </a:p>
        </p:txBody>
      </p:sp>
      <p:sp>
        <p:nvSpPr>
          <p:cNvPr id="23" name="文本框 2"/>
          <p:cNvSpPr txBox="1">
            <a:spLocks noChangeArrowheads="1"/>
          </p:cNvSpPr>
          <p:nvPr/>
        </p:nvSpPr>
        <p:spPr bwMode="auto">
          <a:xfrm>
            <a:off x="1041798" y="1168006"/>
            <a:ext cx="74175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霸王龙玩具每盒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个，共</a:t>
            </a:r>
            <a:r>
              <a:rPr lang="en-US" altLang="zh-CN" sz="2100" dirty="0">
                <a:latin typeface="楷体" panose="02010609060101010101" pitchFamily="49" charset="-122"/>
                <a:ea typeface="楷体" panose="02010609060101010101" pitchFamily="49" charset="-122"/>
              </a:rPr>
              <a:t>12.6</a:t>
            </a:r>
            <a:r>
              <a:rPr lang="zh-CN" altLang="en-US" sz="2100" dirty="0">
                <a:latin typeface="楷体" panose="02010609060101010101" pitchFamily="49" charset="-122"/>
                <a:ea typeface="楷体" panose="02010609060101010101" pitchFamily="49" charset="-122"/>
              </a:rPr>
              <a:t>元，平均每个多少元？</a:t>
            </a: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3203974" y="1924055"/>
            <a:ext cx="5256609" cy="461665"/>
            <a:chOff x="1691680" y="3276273"/>
            <a:chExt cx="5256583" cy="616159"/>
          </a:xfrm>
        </p:grpSpPr>
        <p:sp>
          <p:nvSpPr>
            <p:cNvPr id="25" name="矩形 24"/>
            <p:cNvSpPr/>
            <p:nvPr/>
          </p:nvSpPr>
          <p:spPr>
            <a:xfrm>
              <a:off x="1691680" y="3347781"/>
              <a:ext cx="935827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3420459" y="3347781"/>
              <a:ext cx="791761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2771571" y="3347781"/>
              <a:ext cx="504823" cy="505322"/>
            </a:xfrm>
            <a:prstGeom prst="ellipse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8" name="等于号 27"/>
            <p:cNvSpPr/>
            <p:nvPr/>
          </p:nvSpPr>
          <p:spPr>
            <a:xfrm>
              <a:off x="4212220" y="3420878"/>
              <a:ext cx="503632" cy="359128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4788480" y="3347781"/>
              <a:ext cx="935827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8228" name="TextBox 29"/>
            <p:cNvSpPr txBox="1">
              <a:spLocks noChangeArrowheads="1"/>
            </p:cNvSpPr>
            <p:nvPr/>
          </p:nvSpPr>
          <p:spPr bwMode="auto">
            <a:xfrm>
              <a:off x="5508104" y="3276273"/>
              <a:ext cx="1440159" cy="616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（  ）</a:t>
              </a:r>
            </a:p>
          </p:txBody>
        </p: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203976" y="1930007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12.6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75637" y="193000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28164" y="1930007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1.05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264821" y="193000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7452124" y="193000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grpSp>
        <p:nvGrpSpPr>
          <p:cNvPr id="43" name="组合 36"/>
          <p:cNvGrpSpPr/>
          <p:nvPr/>
        </p:nvGrpSpPr>
        <p:grpSpPr bwMode="auto">
          <a:xfrm>
            <a:off x="756047" y="2470547"/>
            <a:ext cx="2781300" cy="551259"/>
            <a:chOff x="7462" y="7284"/>
            <a:chExt cx="3319" cy="1544"/>
          </a:xfrm>
        </p:grpSpPr>
        <p:grpSp>
          <p:nvGrpSpPr>
            <p:cNvPr id="8218" name="组合 27"/>
            <p:cNvGrpSpPr/>
            <p:nvPr/>
          </p:nvGrpSpPr>
          <p:grpSpPr bwMode="auto">
            <a:xfrm>
              <a:off x="7462" y="7284"/>
              <a:ext cx="2922" cy="1440"/>
              <a:chOff x="7398" y="7300"/>
              <a:chExt cx="2922" cy="1440"/>
            </a:xfrm>
          </p:grpSpPr>
          <p:cxnSp>
            <p:nvCxnSpPr>
              <p:cNvPr id="47" name="直接连接符 46"/>
              <p:cNvCxnSpPr/>
              <p:nvPr/>
            </p:nvCxnSpPr>
            <p:spPr>
              <a:xfrm>
                <a:off x="8959" y="7890"/>
                <a:ext cx="1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弧形 47"/>
              <p:cNvSpPr/>
              <p:nvPr/>
            </p:nvSpPr>
            <p:spPr>
              <a:xfrm rot="4860000">
                <a:off x="7463" y="7230"/>
                <a:ext cx="1441" cy="1574"/>
              </a:xfrm>
              <a:prstGeom prst="arc">
                <a:avLst>
                  <a:gd name="adj1" fmla="val 16200000"/>
                  <a:gd name="adj2" fmla="val 1887262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8219" name="TextBox 6"/>
            <p:cNvSpPr txBox="1">
              <a:spLocks noChangeArrowheads="1"/>
            </p:cNvSpPr>
            <p:nvPr/>
          </p:nvSpPr>
          <p:spPr bwMode="auto">
            <a:xfrm>
              <a:off x="7963" y="7590"/>
              <a:ext cx="12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12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8220" name="TextBox 6"/>
            <p:cNvSpPr txBox="1">
              <a:spLocks noChangeArrowheads="1"/>
            </p:cNvSpPr>
            <p:nvPr/>
          </p:nvSpPr>
          <p:spPr bwMode="auto">
            <a:xfrm>
              <a:off x="8963" y="7815"/>
              <a:ext cx="18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12.6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032399" y="2956325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627712" y="3361138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cxnSp>
        <p:nvCxnSpPr>
          <p:cNvPr id="54" name="直接连接符 53"/>
          <p:cNvCxnSpPr/>
          <p:nvPr/>
        </p:nvCxnSpPr>
        <p:spPr>
          <a:xfrm>
            <a:off x="2051451" y="3388519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2627712" y="3684988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  <p:cxnSp>
        <p:nvCxnSpPr>
          <p:cNvPr id="56" name="直接连接符 55"/>
          <p:cNvCxnSpPr/>
          <p:nvPr/>
        </p:nvCxnSpPr>
        <p:spPr>
          <a:xfrm>
            <a:off x="2268145" y="4090988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2844404" y="4036222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197894" y="2301482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2" name="圆角矩形标注 61"/>
          <p:cNvSpPr/>
          <p:nvPr/>
        </p:nvSpPr>
        <p:spPr>
          <a:xfrm flipH="1">
            <a:off x="3493145" y="2679955"/>
            <a:ext cx="4320480" cy="599126"/>
          </a:xfrm>
          <a:prstGeom prst="wedgeRoundRectCallout">
            <a:avLst>
              <a:gd name="adj1" fmla="val 55203"/>
              <a:gd name="adj2" fmla="val -16311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十分位上不够商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，商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0.</a:t>
            </a:r>
            <a:endParaRPr lang="zh-CN" altLang="en-US" sz="2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63" name="文本框 2"/>
          <p:cNvSpPr txBox="1">
            <a:spLocks noChangeArrowheads="1"/>
          </p:cNvSpPr>
          <p:nvPr/>
        </p:nvSpPr>
        <p:spPr bwMode="auto">
          <a:xfrm>
            <a:off x="3492104" y="4030267"/>
            <a:ext cx="42481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答：平均每个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1.05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2" name="TextBox 57"/>
          <p:cNvSpPr txBox="1">
            <a:spLocks noChangeArrowheads="1"/>
          </p:cNvSpPr>
          <p:nvPr/>
        </p:nvSpPr>
        <p:spPr bwMode="auto">
          <a:xfrm>
            <a:off x="2399112" y="2301482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.05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TextBox 56"/>
          <p:cNvSpPr txBox="1">
            <a:spLocks noChangeArrowheads="1"/>
          </p:cNvSpPr>
          <p:nvPr/>
        </p:nvSpPr>
        <p:spPr bwMode="auto">
          <a:xfrm>
            <a:off x="2833688" y="2619379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31" grpId="0"/>
      <p:bldP spid="32" grpId="0"/>
      <p:bldP spid="33" grpId="0"/>
      <p:bldP spid="38" grpId="0"/>
      <p:bldP spid="41" grpId="0"/>
      <p:bldP spid="52" grpId="0"/>
      <p:bldP spid="53" grpId="0"/>
      <p:bldP spid="55" grpId="0"/>
      <p:bldP spid="57" grpId="0"/>
      <p:bldP spid="58" grpId="0"/>
      <p:bldP spid="63" grpId="0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文本框 2"/>
          <p:cNvSpPr txBox="1">
            <a:spLocks noChangeArrowheads="1"/>
          </p:cNvSpPr>
          <p:nvPr/>
        </p:nvSpPr>
        <p:spPr bwMode="auto">
          <a:xfrm>
            <a:off x="1113235" y="358379"/>
            <a:ext cx="7417594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剑龙玩具每盒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个，共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元，平均每个多少元？</a:t>
            </a:r>
          </a:p>
        </p:txBody>
      </p:sp>
      <p:grpSp>
        <p:nvGrpSpPr>
          <p:cNvPr id="76" name="组合 75"/>
          <p:cNvGrpSpPr/>
          <p:nvPr/>
        </p:nvGrpSpPr>
        <p:grpSpPr bwMode="auto">
          <a:xfrm>
            <a:off x="3059907" y="1329933"/>
            <a:ext cx="5256610" cy="461665"/>
            <a:chOff x="1691680" y="3276273"/>
            <a:chExt cx="5256583" cy="616158"/>
          </a:xfrm>
        </p:grpSpPr>
        <p:sp>
          <p:nvSpPr>
            <p:cNvPr id="77" name="矩形 76"/>
            <p:cNvSpPr/>
            <p:nvPr/>
          </p:nvSpPr>
          <p:spPr>
            <a:xfrm>
              <a:off x="1691680" y="3347780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3420459" y="3347780"/>
              <a:ext cx="791762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2771572" y="3347780"/>
              <a:ext cx="504822" cy="505322"/>
            </a:xfrm>
            <a:prstGeom prst="ellipse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80" name="等于号 79"/>
            <p:cNvSpPr/>
            <p:nvPr/>
          </p:nvSpPr>
          <p:spPr>
            <a:xfrm>
              <a:off x="4212221" y="3420877"/>
              <a:ext cx="503631" cy="359128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4788480" y="3347780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9250" name="TextBox 81"/>
            <p:cNvSpPr txBox="1">
              <a:spLocks noChangeArrowheads="1"/>
            </p:cNvSpPr>
            <p:nvPr/>
          </p:nvSpPr>
          <p:spPr bwMode="auto">
            <a:xfrm>
              <a:off x="5508104" y="3276273"/>
              <a:ext cx="1440159" cy="61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（  ）</a:t>
              </a:r>
            </a:p>
          </p:txBody>
        </p:sp>
      </p:grp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3256362" y="1335884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931571" y="1335884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6159108" y="1335884"/>
            <a:ext cx="754053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0.75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120756" y="1335884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endParaRPr lang="zh-CN" altLang="en-US" sz="240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308059" y="1335884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元</a:t>
            </a:r>
          </a:p>
        </p:txBody>
      </p:sp>
      <p:grpSp>
        <p:nvGrpSpPr>
          <p:cNvPr id="88" name="组合 36"/>
          <p:cNvGrpSpPr/>
          <p:nvPr/>
        </p:nvGrpSpPr>
        <p:grpSpPr bwMode="auto">
          <a:xfrm>
            <a:off x="611981" y="1876428"/>
            <a:ext cx="2781300" cy="551260"/>
            <a:chOff x="7462" y="7284"/>
            <a:chExt cx="3319" cy="1544"/>
          </a:xfrm>
        </p:grpSpPr>
        <p:grpSp>
          <p:nvGrpSpPr>
            <p:cNvPr id="9240" name="组合 27"/>
            <p:cNvGrpSpPr/>
            <p:nvPr/>
          </p:nvGrpSpPr>
          <p:grpSpPr bwMode="auto">
            <a:xfrm>
              <a:off x="7462" y="7284"/>
              <a:ext cx="2922" cy="1440"/>
              <a:chOff x="7398" y="7300"/>
              <a:chExt cx="2922" cy="1440"/>
            </a:xfrm>
          </p:grpSpPr>
          <p:cxnSp>
            <p:nvCxnSpPr>
              <p:cNvPr id="92" name="直接连接符 91"/>
              <p:cNvCxnSpPr/>
              <p:nvPr/>
            </p:nvCxnSpPr>
            <p:spPr>
              <a:xfrm>
                <a:off x="8959" y="7890"/>
                <a:ext cx="1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弧形 92"/>
              <p:cNvSpPr/>
              <p:nvPr/>
            </p:nvSpPr>
            <p:spPr>
              <a:xfrm rot="4860000">
                <a:off x="7463" y="7230"/>
                <a:ext cx="1441" cy="1574"/>
              </a:xfrm>
              <a:prstGeom prst="arc">
                <a:avLst>
                  <a:gd name="adj1" fmla="val 16200000"/>
                  <a:gd name="adj2" fmla="val 1887262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9241" name="TextBox 6"/>
            <p:cNvSpPr txBox="1">
              <a:spLocks noChangeArrowheads="1"/>
            </p:cNvSpPr>
            <p:nvPr/>
          </p:nvSpPr>
          <p:spPr bwMode="auto">
            <a:xfrm>
              <a:off x="7963" y="7590"/>
              <a:ext cx="12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24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9242" name="TextBox 6"/>
            <p:cNvSpPr txBox="1">
              <a:spLocks noChangeArrowheads="1"/>
            </p:cNvSpPr>
            <p:nvPr/>
          </p:nvSpPr>
          <p:spPr bwMode="auto">
            <a:xfrm>
              <a:off x="8963" y="7815"/>
              <a:ext cx="18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18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1888334" y="2362203"/>
            <a:ext cx="69634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16</a:t>
            </a:r>
            <a:r>
              <a:rPr lang="en-US" altLang="zh-CN" sz="15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7" name="TextBox 96"/>
          <p:cNvSpPr txBox="1">
            <a:spLocks noChangeArrowheads="1"/>
          </p:cNvSpPr>
          <p:nvPr/>
        </p:nvSpPr>
        <p:spPr bwMode="auto">
          <a:xfrm>
            <a:off x="2051449" y="2733676"/>
            <a:ext cx="90794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1 2 0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8" name="直接连接符 97"/>
          <p:cNvCxnSpPr/>
          <p:nvPr/>
        </p:nvCxnSpPr>
        <p:spPr>
          <a:xfrm>
            <a:off x="1907386" y="2794397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2055022" y="3090865"/>
            <a:ext cx="907941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1 2 0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00" name="直接连接符 99"/>
          <p:cNvCxnSpPr/>
          <p:nvPr/>
        </p:nvCxnSpPr>
        <p:spPr>
          <a:xfrm>
            <a:off x="2124080" y="3496866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2700337" y="3442102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" name="TextBox 101"/>
          <p:cNvSpPr txBox="1">
            <a:spLocks noChangeArrowheads="1"/>
          </p:cNvSpPr>
          <p:nvPr/>
        </p:nvSpPr>
        <p:spPr bwMode="auto">
          <a:xfrm>
            <a:off x="2672954" y="1707359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3" name="圆角矩形标注 102"/>
          <p:cNvSpPr/>
          <p:nvPr/>
        </p:nvSpPr>
        <p:spPr>
          <a:xfrm flipH="1">
            <a:off x="3707904" y="2139702"/>
            <a:ext cx="4320480" cy="1566174"/>
          </a:xfrm>
          <a:prstGeom prst="wedgeRoundRectCallout">
            <a:avLst>
              <a:gd name="adj1" fmla="val 55794"/>
              <a:gd name="adj2" fmla="val -5810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商不够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1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时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,</a:t>
            </a: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先在商的个位后面点上小数点，然后在被除数的末尾添</a:t>
            </a:r>
            <a:r>
              <a:rPr lang="en-US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再除</a:t>
            </a:r>
            <a:r>
              <a:rPr lang="zh-CN" altLang="en-US" sz="21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100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104" name="文本框 2"/>
          <p:cNvSpPr txBox="1">
            <a:spLocks noChangeArrowheads="1"/>
          </p:cNvSpPr>
          <p:nvPr/>
        </p:nvSpPr>
        <p:spPr bwMode="auto">
          <a:xfrm>
            <a:off x="2627710" y="3814766"/>
            <a:ext cx="424815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答：平均每个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0.75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元。</a:t>
            </a: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2412206" y="2031209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051449" y="1721647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0.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413398" y="1702597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7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83" grpId="0"/>
      <p:bldP spid="84" grpId="0"/>
      <p:bldP spid="85" grpId="0"/>
      <p:bldP spid="85" grpId="1"/>
      <p:bldP spid="86" grpId="0"/>
      <p:bldP spid="87" grpId="0"/>
      <p:bldP spid="96" grpId="0"/>
      <p:bldP spid="96" grpId="1"/>
      <p:bldP spid="97" grpId="0"/>
      <p:bldP spid="97" grpId="1"/>
      <p:bldP spid="99" grpId="0"/>
      <p:bldP spid="101" grpId="0"/>
      <p:bldP spid="101" grpId="1"/>
      <p:bldP spid="102" grpId="0"/>
      <p:bldP spid="102" grpId="1"/>
      <p:bldP spid="104" grpId="0"/>
      <p:bldP spid="105" grpId="0"/>
      <p:bldP spid="105" grpId="1"/>
      <p:bldP spid="2" grpId="0"/>
      <p:bldP spid="2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11986" y="358378"/>
            <a:ext cx="8136731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蓝鲸有的体重可达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198t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，蓝鲸的体重相当于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头大象的体重，一头大象的体重是多少？</a:t>
            </a:r>
          </a:p>
        </p:txBody>
      </p:sp>
      <p:grpSp>
        <p:nvGrpSpPr>
          <p:cNvPr id="30" name="组合 29"/>
          <p:cNvGrpSpPr/>
          <p:nvPr/>
        </p:nvGrpSpPr>
        <p:grpSpPr bwMode="auto">
          <a:xfrm>
            <a:off x="1547814" y="1587108"/>
            <a:ext cx="5256610" cy="461665"/>
            <a:chOff x="1691680" y="3276273"/>
            <a:chExt cx="5256583" cy="616158"/>
          </a:xfrm>
        </p:grpSpPr>
        <p:sp>
          <p:nvSpPr>
            <p:cNvPr id="31" name="矩形 30"/>
            <p:cNvSpPr/>
            <p:nvPr/>
          </p:nvSpPr>
          <p:spPr>
            <a:xfrm>
              <a:off x="1691680" y="3347780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420459" y="3347780"/>
              <a:ext cx="791762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2771572" y="3347780"/>
              <a:ext cx="504822" cy="505322"/>
            </a:xfrm>
            <a:prstGeom prst="ellipse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4" name="等于号 33"/>
            <p:cNvSpPr/>
            <p:nvPr/>
          </p:nvSpPr>
          <p:spPr>
            <a:xfrm>
              <a:off x="4212221" y="3420877"/>
              <a:ext cx="503631" cy="359128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4788480" y="3347780"/>
              <a:ext cx="935826" cy="505322"/>
            </a:xfrm>
            <a:prstGeom prst="rect">
              <a:avLst/>
            </a:prstGeom>
            <a:noFill/>
            <a:ln w="222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 dirty="0">
                <a:ea typeface="宋体" panose="02010600030101010101" pitchFamily="2" charset="-122"/>
                <a:sym typeface="+mn-ea"/>
              </a:endParaRPr>
            </a:p>
          </p:txBody>
        </p:sp>
        <p:sp>
          <p:nvSpPr>
            <p:cNvPr id="10270" name="TextBox 35"/>
            <p:cNvSpPr txBox="1">
              <a:spLocks noChangeArrowheads="1"/>
            </p:cNvSpPr>
            <p:nvPr/>
          </p:nvSpPr>
          <p:spPr bwMode="auto">
            <a:xfrm>
              <a:off x="5508104" y="3276273"/>
              <a:ext cx="1440159" cy="61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en-US" sz="2400">
                  <a:latin typeface="楷体" panose="02010609060101010101" pitchFamily="49" charset="-122"/>
                  <a:ea typeface="楷体" panose="02010609060101010101" pitchFamily="49" charset="-122"/>
                </a:rPr>
                <a:t>（  ）</a:t>
              </a:r>
            </a:p>
          </p:txBody>
        </p:sp>
      </p:grp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601393" y="1593059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3419477" y="1593059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647012" y="1593059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608662" y="1593059"/>
            <a:ext cx="44627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940029" y="1545434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t</a:t>
            </a: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4" name="组合 36"/>
          <p:cNvGrpSpPr/>
          <p:nvPr/>
        </p:nvGrpSpPr>
        <p:grpSpPr bwMode="auto">
          <a:xfrm>
            <a:off x="2339579" y="2187179"/>
            <a:ext cx="2781300" cy="551259"/>
            <a:chOff x="7462" y="7284"/>
            <a:chExt cx="3319" cy="1544"/>
          </a:xfrm>
        </p:grpSpPr>
        <p:grpSp>
          <p:nvGrpSpPr>
            <p:cNvPr id="10260" name="组合 27"/>
            <p:cNvGrpSpPr/>
            <p:nvPr/>
          </p:nvGrpSpPr>
          <p:grpSpPr bwMode="auto">
            <a:xfrm>
              <a:off x="7462" y="7284"/>
              <a:ext cx="2922" cy="1440"/>
              <a:chOff x="7398" y="7300"/>
              <a:chExt cx="2922" cy="1440"/>
            </a:xfrm>
          </p:grpSpPr>
          <p:cxnSp>
            <p:nvCxnSpPr>
              <p:cNvPr id="64" name="直接连接符 63"/>
              <p:cNvCxnSpPr/>
              <p:nvPr/>
            </p:nvCxnSpPr>
            <p:spPr>
              <a:xfrm>
                <a:off x="8959" y="7890"/>
                <a:ext cx="13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弧形 64"/>
              <p:cNvSpPr/>
              <p:nvPr/>
            </p:nvSpPr>
            <p:spPr>
              <a:xfrm rot="4860000">
                <a:off x="7463" y="7230"/>
                <a:ext cx="1441" cy="1574"/>
              </a:xfrm>
              <a:prstGeom prst="arc">
                <a:avLst>
                  <a:gd name="adj1" fmla="val 16200000"/>
                  <a:gd name="adj2" fmla="val 1887262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0261" name="TextBox 6"/>
            <p:cNvSpPr txBox="1">
              <a:spLocks noChangeArrowheads="1"/>
            </p:cNvSpPr>
            <p:nvPr/>
          </p:nvSpPr>
          <p:spPr bwMode="auto">
            <a:xfrm>
              <a:off x="7963" y="7590"/>
              <a:ext cx="12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36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0262" name="TextBox 6"/>
            <p:cNvSpPr txBox="1">
              <a:spLocks noChangeArrowheads="1"/>
            </p:cNvSpPr>
            <p:nvPr/>
          </p:nvSpPr>
          <p:spPr bwMode="auto">
            <a:xfrm>
              <a:off x="8963" y="7815"/>
              <a:ext cx="1818" cy="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zh-CN" altLang="zh-CN" sz="2400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198</a:t>
              </a:r>
              <a:endParaRPr lang="zh-CN" altLang="en-US" sz="2400" noProof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617121" y="2672956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843340" y="3044432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69" name="直接连接符 68"/>
          <p:cNvCxnSpPr/>
          <p:nvPr/>
        </p:nvCxnSpPr>
        <p:spPr>
          <a:xfrm>
            <a:off x="3636173" y="3105150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3843340" y="3402809"/>
            <a:ext cx="600164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180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71" name="直接连接符 70"/>
          <p:cNvCxnSpPr/>
          <p:nvPr/>
        </p:nvCxnSpPr>
        <p:spPr>
          <a:xfrm>
            <a:off x="3851676" y="3807619"/>
            <a:ext cx="1079897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283869" y="3752853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987404" y="2018113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5" name="文本框 2"/>
          <p:cNvSpPr txBox="1">
            <a:spLocks noChangeArrowheads="1"/>
          </p:cNvSpPr>
          <p:nvPr/>
        </p:nvSpPr>
        <p:spPr bwMode="auto">
          <a:xfrm>
            <a:off x="2268145" y="3921923"/>
            <a:ext cx="5400675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答：一头大象的体重是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5.5t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739754" y="2025256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093369" y="2031209"/>
            <a:ext cx="292388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endParaRPr lang="zh-CN" altLang="en-US" sz="24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37" grpId="0"/>
      <p:bldP spid="38" grpId="0"/>
      <p:bldP spid="39" grpId="0"/>
      <p:bldP spid="40" grpId="0"/>
      <p:bldP spid="42" grpId="0"/>
      <p:bldP spid="67" grpId="0"/>
      <p:bldP spid="67" grpId="1"/>
      <p:bldP spid="68" grpId="0"/>
      <p:bldP spid="68" grpId="1"/>
      <p:bldP spid="70" grpId="0"/>
      <p:bldP spid="70" grpId="1"/>
      <p:bldP spid="72" grpId="0"/>
      <p:bldP spid="72" grpId="1"/>
      <p:bldP spid="73" grpId="0"/>
      <p:bldP spid="75" grpId="0"/>
      <p:bldP spid="2" grpId="0"/>
      <p:bldP spid="2" grpId="1"/>
      <p:bldP spid="3" grpId="0"/>
      <p:bldP spid="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全屏显示(16:9)</PresentationFormat>
  <Paragraphs>141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黑体</vt:lpstr>
      <vt:lpstr>华文细黑</vt:lpstr>
      <vt:lpstr>经典粗圆简</vt:lpstr>
      <vt:lpstr>楷体</vt:lpstr>
      <vt:lpstr>思源宋体 CN Heavy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2018-03-01T02:03:00Z</dcterms:created>
  <dcterms:modified xsi:type="dcterms:W3CDTF">2023-01-16T23:57:25Z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6D4BA54421DE4411A79F6F492E1557D5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