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2" r:id="rId4"/>
    <p:sldId id="296" r:id="rId5"/>
    <p:sldId id="301" r:id="rId6"/>
    <p:sldId id="300" r:id="rId7"/>
    <p:sldId id="302" r:id="rId8"/>
    <p:sldId id="299" r:id="rId9"/>
    <p:sldId id="295" r:id="rId10"/>
    <p:sldId id="293" r:id="rId11"/>
    <p:sldId id="298" r:id="rId12"/>
    <p:sldId id="297" r:id="rId13"/>
    <p:sldId id="294" r:id="rId14"/>
    <p:sldId id="280" r:id="rId15"/>
    <p:sldId id="259" r:id="rId16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E3E"/>
    <a:srgbClr val="333333"/>
    <a:srgbClr val="36B8D8"/>
    <a:srgbClr val="32A1FE"/>
    <a:srgbClr val="36A2F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6946DDA-A1C7-44BD-80D2-8F6C7A13636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EC25-3054-4006-AE25-D594955F2E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4909-B33E-4F2E-8276-3848DA6898F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9C85-D06A-4BCF-8265-BF319B0761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83D8-6BEE-44D5-AA9D-D42B3FAF165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EC25-3054-4006-AE25-D594955F2E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F80F-0B01-40BE-BDBD-19955E8FE78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BB87-66A7-4389-A4C4-5F87E015A7C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C4C3-4B88-4366-BE5E-7F06A3B93A5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CE76-CE92-42E1-A135-934D429E793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A63B-953D-43C5-AA8E-B79320F4652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602E-E1EE-4F6B-8FC6-366FA88A013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847B-0602-4F87-A7DD-29B1EC21B3E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7CF611-987E-469A-9535-EC6390777FCC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/>
        </p:nvSpPr>
        <p:spPr bwMode="auto">
          <a:xfrm>
            <a:off x="2689935" y="1159245"/>
            <a:ext cx="6267634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/>
              <a:t>Our school in the future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 w="9525">
            <a:noFill/>
            <a:beve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800" dirty="0" smtClean="0">
                <a:solidFill>
                  <a:srgbClr val="09255F"/>
                </a:solidFill>
              </a:rPr>
              <a:t>第二课时</a:t>
            </a:r>
            <a:endParaRPr lang="zh-CN" altLang="en-US" sz="48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1162" y="4741940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71550"/>
            <a:ext cx="79597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矩形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2609850"/>
            <a:ext cx="4583113" cy="114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Sounds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063" y="1185863"/>
            <a:ext cx="5305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063" y="3595688"/>
            <a:ext cx="53054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35200"/>
            <a:ext cx="6715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052888"/>
            <a:ext cx="50958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0538" y="1479550"/>
            <a:ext cx="1320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m</a:t>
            </a:r>
            <a:r>
              <a:rPr lang="en-US" altLang="zh-CN" sz="2800"/>
              <a:t>y …</a:t>
            </a:r>
            <a:endParaRPr lang="zh-CN" altLang="en-US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0538" y="4297363"/>
            <a:ext cx="13208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</a:rPr>
              <a:t>n</a:t>
            </a:r>
            <a:r>
              <a:rPr lang="en-US" altLang="zh-CN" sz="2800"/>
              <a:t>ice…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Sounds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1214438"/>
            <a:ext cx="53213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50" y="2597150"/>
            <a:ext cx="5984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66000" y="1479550"/>
            <a:ext cx="1495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bri</a:t>
            </a:r>
            <a:r>
              <a:rPr lang="en-US" altLang="zh-CN" sz="2800">
                <a:solidFill>
                  <a:srgbClr val="FF0000"/>
                </a:solidFill>
              </a:rPr>
              <a:t>ng</a:t>
            </a:r>
            <a:r>
              <a:rPr lang="en-US" altLang="zh-CN" sz="2800"/>
              <a:t> …</a:t>
            </a:r>
            <a:endParaRPr lang="zh-CN" altLang="en-US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66000" y="2597150"/>
            <a:ext cx="1495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i</a:t>
            </a:r>
            <a:r>
              <a:rPr lang="en-US" altLang="zh-CN" sz="2800">
                <a:solidFill>
                  <a:srgbClr val="FF0000"/>
                </a:solidFill>
              </a:rPr>
              <a:t>n</a:t>
            </a:r>
            <a:r>
              <a:rPr lang="en-US" altLang="zh-CN" sz="2800"/>
              <a:t>k …</a:t>
            </a:r>
            <a:endParaRPr lang="zh-CN" altLang="en-US" sz="2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45325" y="3624263"/>
            <a:ext cx="19685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la</a:t>
            </a:r>
            <a:r>
              <a:rPr lang="en-US" altLang="zh-CN" sz="2800">
                <a:solidFill>
                  <a:srgbClr val="FF0000"/>
                </a:solidFill>
              </a:rPr>
              <a:t>n</a:t>
            </a:r>
            <a:r>
              <a:rPr lang="en-US" altLang="zh-CN" sz="2800"/>
              <a:t>guage …</a:t>
            </a:r>
            <a:endParaRPr lang="zh-CN" altLang="en-US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022850"/>
            <a:ext cx="88392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00B050"/>
                </a:solidFill>
              </a:rPr>
              <a:t>1.</a:t>
            </a:r>
            <a:r>
              <a:rPr lang="zh-CN" altLang="en-US" sz="2000" dirty="0">
                <a:solidFill>
                  <a:srgbClr val="00B050"/>
                </a:solidFill>
              </a:rPr>
              <a:t>在音素</a:t>
            </a:r>
            <a:r>
              <a:rPr lang="en-US" altLang="zh-CN" sz="2000" dirty="0">
                <a:solidFill>
                  <a:srgbClr val="00B050"/>
                </a:solidFill>
              </a:rPr>
              <a:t>[k][g]</a:t>
            </a:r>
            <a:r>
              <a:rPr lang="zh-CN" altLang="en-US" sz="2000" dirty="0">
                <a:solidFill>
                  <a:srgbClr val="00B050"/>
                </a:solidFill>
              </a:rPr>
              <a:t>前面发</a:t>
            </a:r>
            <a:r>
              <a:rPr lang="en-US" altLang="zh-CN" sz="2000" dirty="0">
                <a:solidFill>
                  <a:srgbClr val="00B050"/>
                </a:solidFill>
              </a:rPr>
              <a:t>[ŋ]</a:t>
            </a:r>
            <a:r>
              <a:rPr lang="zh-CN" altLang="en-US" sz="2000" dirty="0">
                <a:solidFill>
                  <a:srgbClr val="00B050"/>
                </a:solidFill>
              </a:rPr>
              <a:t>。但前缀例外。如</a:t>
            </a:r>
            <a:r>
              <a:rPr lang="en-US" altLang="zh-CN" sz="2000" dirty="0">
                <a:solidFill>
                  <a:srgbClr val="00B050"/>
                </a:solidFill>
              </a:rPr>
              <a:t>:think, thank, English, language, uncle</a:t>
            </a:r>
            <a:r>
              <a:rPr lang="zh-CN" altLang="en-US" sz="2000" dirty="0">
                <a:solidFill>
                  <a:srgbClr val="00B050"/>
                </a:solidFill>
              </a:rPr>
              <a:t> </a:t>
            </a:r>
            <a:r>
              <a:rPr lang="en-US" altLang="zh-CN" sz="2000" dirty="0">
                <a:solidFill>
                  <a:srgbClr val="00B050"/>
                </a:solidFill>
              </a:rPr>
              <a:t>… 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00B050"/>
                </a:solidFill>
              </a:rPr>
              <a:t>2.</a:t>
            </a:r>
            <a:r>
              <a:rPr lang="zh-CN" altLang="en-US" sz="2000" dirty="0">
                <a:solidFill>
                  <a:srgbClr val="00B050"/>
                </a:solidFill>
              </a:rPr>
              <a:t>与</a:t>
            </a:r>
            <a:r>
              <a:rPr lang="en-US" altLang="zh-CN" sz="2000" dirty="0">
                <a:solidFill>
                  <a:srgbClr val="00B050"/>
                </a:solidFill>
              </a:rPr>
              <a:t>g</a:t>
            </a:r>
            <a:r>
              <a:rPr lang="zh-CN" altLang="en-US" sz="2000" dirty="0">
                <a:solidFill>
                  <a:srgbClr val="00B050"/>
                </a:solidFill>
              </a:rPr>
              <a:t>组合在词尾时发</a:t>
            </a:r>
            <a:r>
              <a:rPr lang="en-US" altLang="zh-CN" sz="2000" dirty="0">
                <a:solidFill>
                  <a:srgbClr val="00B050"/>
                </a:solidFill>
              </a:rPr>
              <a:t>[ŋ]</a:t>
            </a:r>
            <a:r>
              <a:rPr lang="zh-CN" altLang="en-US" sz="2000" dirty="0">
                <a:solidFill>
                  <a:srgbClr val="00B050"/>
                </a:solidFill>
              </a:rPr>
              <a:t>。 如</a:t>
            </a:r>
            <a:r>
              <a:rPr lang="en-US" altLang="zh-CN" sz="2000" dirty="0">
                <a:solidFill>
                  <a:srgbClr val="00B050"/>
                </a:solidFill>
              </a:rPr>
              <a:t>:long, strong, song, sing</a:t>
            </a:r>
            <a:r>
              <a:rPr lang="zh-CN" altLang="en-US" sz="2000" dirty="0">
                <a:solidFill>
                  <a:srgbClr val="00B050"/>
                </a:solidFill>
              </a:rPr>
              <a:t>，</a:t>
            </a:r>
            <a:r>
              <a:rPr lang="en-US" altLang="zh-CN" sz="2000" dirty="0">
                <a:solidFill>
                  <a:srgbClr val="00B050"/>
                </a:solidFill>
              </a:rPr>
              <a:t>bring, ring …</a:t>
            </a:r>
            <a:r>
              <a:rPr lang="en-US" altLang="zh-CN" dirty="0"/>
              <a:t>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 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5" y="1084263"/>
            <a:ext cx="52832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Homework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65263"/>
            <a:ext cx="79644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779463" y="814388"/>
            <a:ext cx="32845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/>
              <a:t>Finish it.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r>
              <a:rPr lang="zh-CN" altLang="en-US" sz="700" smtClean="0">
                <a:solidFill>
                  <a:srgbClr val="EDEDED"/>
                </a:solidFill>
              </a:rPr>
              <a:t>The En</a:t>
            </a:r>
            <a:r>
              <a:rPr lang="zh-CN" altLang="en-US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3" name="图片 2" descr="u=1011270492,3355626877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429000"/>
            <a:ext cx="424338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u=3071583624,2900211253&amp;fm=21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" y="3429000"/>
            <a:ext cx="34274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=3439542753,848045618&amp;fm=21&amp;gp=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9288" y="1027113"/>
            <a:ext cx="3814762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u=3575956531,2776900571&amp;fm=21&amp;gp=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" y="1027113"/>
            <a:ext cx="36544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矩形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736850"/>
            <a:ext cx="8662988" cy="115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Listen and answer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36625" y="1139825"/>
            <a:ext cx="7608888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1.Who will help us find books in the library?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600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2.Will we use computer in all our lessons?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600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3.Will we carry books to school?</a:t>
            </a:r>
            <a:endParaRPr lang="zh-CN" altLang="en-US" sz="3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08088" y="2325688"/>
            <a:ext cx="308133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Robots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60488" y="5110163"/>
            <a:ext cx="308133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No.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08088" y="3838575"/>
            <a:ext cx="3081337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Yes.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write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966788"/>
            <a:ext cx="83121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57200" y="4233863"/>
            <a:ext cx="8229600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In the future, schools will be different. They will be under the ______, on high __________ and even in ________ .</a:t>
            </a:r>
            <a:endParaRPr lang="zh-CN" altLang="en-US" sz="3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49863" y="4843463"/>
            <a:ext cx="13652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sea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32488" y="5341938"/>
            <a:ext cx="18573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space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5318125"/>
            <a:ext cx="25066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mountains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Read and write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1355725"/>
            <a:ext cx="70961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857250" y="4097338"/>
            <a:ext cx="669448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Robots will help us __________ in the library. They will also _____________ in schools.</a:t>
            </a:r>
            <a:endParaRPr lang="zh-CN" altLang="en-US" sz="3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1250" y="4097338"/>
            <a:ext cx="2336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find books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" y="5205413"/>
            <a:ext cx="35734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do other things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Read and write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0450"/>
            <a:ext cx="9144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57200" y="4233863"/>
            <a:ext cx="837088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/>
              <a:t>We will use ________  in all our lessons. They will help us see __________ and other interesting things.</a:t>
            </a:r>
            <a:endParaRPr lang="zh-CN" altLang="en-US" sz="3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46663" y="4708525"/>
            <a:ext cx="25955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dinosaurs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27338" y="4233863"/>
            <a:ext cx="23764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computers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Read and write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958850"/>
            <a:ext cx="7553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971550" y="4006850"/>
            <a:ext cx="7551738" cy="175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/>
              <a:t>We will have lessons with students from _____________. We will do a lot of things ________ together.</a:t>
            </a:r>
            <a:endParaRPr lang="zh-CN" altLang="en-US" sz="36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66938" y="4481513"/>
            <a:ext cx="35909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other countries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21088" y="5114925"/>
            <a:ext cx="16541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online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write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965200"/>
            <a:ext cx="26193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697288" y="2119313"/>
            <a:ext cx="4989512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/>
              <a:t>We will not ______ books to school. All our books will be on ______________.</a:t>
            </a:r>
            <a:endParaRPr lang="zh-CN" altLang="en-US" sz="36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7600" y="2119313"/>
            <a:ext cx="15573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carry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97288" y="3781425"/>
            <a:ext cx="42322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a small computer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Practice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38" y="1797050"/>
            <a:ext cx="63928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049338" y="5148263"/>
            <a:ext cx="6932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In the future, we will / won’t…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" name="矩形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3925" y="427038"/>
            <a:ext cx="421322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副本</Template>
  <TotalTime>0</TotalTime>
  <Words>230</Words>
  <Application>Microsoft Office PowerPoint</Application>
  <PresentationFormat>全屏显示(4:3)</PresentationFormat>
  <Paragraphs>50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WWW.2PPT.COM
</vt:lpstr>
      <vt:lpstr>PowerPoint 演示文稿</vt:lpstr>
      <vt:lpstr>Warm up</vt:lpstr>
      <vt:lpstr>Listen and answer</vt:lpstr>
      <vt:lpstr>Read and write</vt:lpstr>
      <vt:lpstr>Read and write</vt:lpstr>
      <vt:lpstr>Read and write</vt:lpstr>
      <vt:lpstr>Read and write</vt:lpstr>
      <vt:lpstr>Read and write</vt:lpstr>
      <vt:lpstr>Practice</vt:lpstr>
      <vt:lpstr>Practice</vt:lpstr>
      <vt:lpstr>Sounds</vt:lpstr>
      <vt:lpstr>Sounds</vt:lpstr>
      <vt:lpstr>Warm up </vt:lpstr>
      <vt:lpstr>Homework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2015-03-29T11:12:00Z</dcterms:created>
  <dcterms:modified xsi:type="dcterms:W3CDTF">2023-01-16T23:57:30Z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7C86D5E8347C464CB5B198C16D3F0D8D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