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7EE19-053F-4D6E-B2CB-AA4AD2BAABDC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505BF-F935-42F9-AE5F-F27F5CF3B29E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161925"/>
            <a:ext cx="2071688" cy="60579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67425" cy="60579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BBAEC-83C1-4585-94D0-0BEA851F79BF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9BB75-129C-4F18-ADC3-502C6AC072D0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A8E0B-EC44-4870-8C79-3594457E44B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8763" cy="5192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027113"/>
            <a:ext cx="4070350" cy="5192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6755D-EFFF-4358-BB8E-690A34C341D3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A3EB3-729E-43CD-9D35-BBD576A137F3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0CF92-56EF-4714-94A7-8DB663A8CA55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1A95E-B3D0-495E-957D-8E18AE91E100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66BCE-8C18-4DE4-B755-0F72ABD192DC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E338D-B98D-4FBF-9EA7-BE03EB4F653F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新建文件夹 (9)\8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46313" y="1676400"/>
            <a:ext cx="6897687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61925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A19F9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05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A19F9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05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A19F9F"/>
                </a:solidFill>
              </a:defRPr>
            </a:lvl1pPr>
          </a:lstStyle>
          <a:p>
            <a:fld id="{EB0BBAEC-83C1-4585-94D0-0BEA851F79BF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2055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027113"/>
            <a:ext cx="8291513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AF19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AF1900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AF1900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AF1900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AF1900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AF1900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AF1900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AF1900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AF1900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57505" indent="-271780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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F8DB7C"/>
        </a:buClr>
        <a:buFont typeface="幼圆" panose="02010509060101010101" pitchFamily="49" charset="-122"/>
        <a:buChar char=" "/>
        <a:defRPr sz="1600">
          <a:solidFill>
            <a:srgbClr val="7D7D7D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71-1_baofeng.wm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hyperlink" Target="71-1_baofeng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1.png"/><Relationship Id="rId5" Type="http://schemas.openxmlformats.org/officeDocument/2006/relationships/hyperlink" Target="71-1_baofeng.wmv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hyperlink" Target="71-1_baofeng.wmv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26254"/>
            <a:ext cx="9144000" cy="217328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Unit 6   Would you like to take a trip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?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62800" y="1052736"/>
            <a:ext cx="2818400" cy="673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精通</a:t>
            </a:r>
            <a:r>
              <a:rPr lang="en-US" altLang="zh-CN" sz="2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四年级下册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37321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32" y="1772816"/>
            <a:ext cx="5535168" cy="3346704"/>
          </a:xfrm>
          <a:prstGeom prst="rect">
            <a:avLst/>
          </a:prstGeom>
        </p:spPr>
      </p:pic>
      <p:sp>
        <p:nvSpPr>
          <p:cNvPr id="18" name="圆角矩形标注 17"/>
          <p:cNvSpPr/>
          <p:nvPr/>
        </p:nvSpPr>
        <p:spPr>
          <a:xfrm>
            <a:off x="4724400" y="2827338"/>
            <a:ext cx="2819400" cy="923925"/>
          </a:xfrm>
          <a:prstGeom prst="wedgeRoundRectCallout">
            <a:avLst>
              <a:gd name="adj1" fmla="val -40754"/>
              <a:gd name="adj2" fmla="val 86931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Look! The giraffe is so tall!</a:t>
            </a: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32" y="1844824"/>
            <a:ext cx="5535168" cy="3346704"/>
          </a:xfrm>
          <a:prstGeom prst="rect">
            <a:avLst/>
          </a:prstGeom>
        </p:spPr>
      </p:pic>
      <p:sp>
        <p:nvSpPr>
          <p:cNvPr id="16" name="圆角矩形标注 15"/>
          <p:cNvSpPr/>
          <p:nvPr/>
        </p:nvSpPr>
        <p:spPr>
          <a:xfrm>
            <a:off x="6324600" y="2895600"/>
            <a:ext cx="2057400" cy="1000125"/>
          </a:xfrm>
          <a:prstGeom prst="wedgeRoundRectCallout">
            <a:avLst>
              <a:gd name="adj1" fmla="val -46864"/>
              <a:gd name="adj2" fmla="val 83348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has a long neck.</a:t>
            </a: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6638" y="1219200"/>
            <a:ext cx="702310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533400" y="1882775"/>
            <a:ext cx="2667000" cy="1309688"/>
          </a:xfrm>
          <a:prstGeom prst="wedgeRoundRectCallout">
            <a:avLst>
              <a:gd name="adj1" fmla="val 49497"/>
              <a:gd name="adj2" fmla="val 96924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Look! Miss Liu. What’s this in English?</a:t>
            </a: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1676400" y="5014913"/>
            <a:ext cx="2057400" cy="609600"/>
          </a:xfrm>
          <a:prstGeom prst="wedgeRoundRectCallout">
            <a:avLst>
              <a:gd name="adj1" fmla="val -44409"/>
              <a:gd name="adj2" fmla="val -116352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camel.</a:t>
            </a: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6477000" y="2536825"/>
            <a:ext cx="2438400" cy="914400"/>
          </a:xfrm>
          <a:prstGeom prst="wedgeRoundRectCallout">
            <a:avLst>
              <a:gd name="adj1" fmla="val -52862"/>
              <a:gd name="adj2" fmla="val 98496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Oh, the camel is so big!</a:t>
            </a: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1"/>
          <p:cNvSpPr>
            <a:spLocks noChangeArrowheads="1"/>
          </p:cNvSpPr>
          <p:nvPr/>
        </p:nvSpPr>
        <p:spPr bwMode="auto">
          <a:xfrm>
            <a:off x="838200" y="11557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33CC"/>
                </a:solidFill>
                <a:latin typeface="Comic Sans MS" panose="030F0702030302020204" pitchFamily="66" charset="0"/>
              </a:rPr>
              <a:t>Language points</a:t>
            </a:r>
            <a:endParaRPr lang="en-US" altLang="zh-CN" sz="3200" dirty="0">
              <a:solidFill>
                <a:srgbClr val="FF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09600" y="2074863"/>
            <a:ext cx="7467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What’s this in English?   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这个用英语怎么说？</a:t>
            </a:r>
          </a:p>
          <a:p>
            <a:pPr>
              <a:lnSpc>
                <a:spcPct val="11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It’s a giraffe.                     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它是一只长颈鹿。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38200" y="3048000"/>
            <a:ext cx="75438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询问某事物用英语怎么说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的句型：</a:t>
            </a:r>
            <a:endParaRPr lang="en-US" altLang="zh-CN" sz="2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What’s that in English?      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这个用英语怎么说？</a:t>
            </a:r>
          </a:p>
          <a:p>
            <a:pPr>
              <a:lnSpc>
                <a:spcPct val="150000"/>
              </a:lnSpc>
            </a:pP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It’s a/an+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可数名词单数。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它</a:t>
            </a:r>
            <a:r>
              <a:rPr lang="zh-CN" altLang="zh-CN" sz="2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en-US" altLang="zh-CN" sz="2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88963" y="1752600"/>
            <a:ext cx="81534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意为“什么”，放在句首，引导特殊疑问句。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this 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意为“这个”，当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询问的物体距离说话人较近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时，用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this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046163" y="3644900"/>
            <a:ext cx="7467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例句：这个用英语怎么说？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这是熊。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092700" y="3773488"/>
            <a:ext cx="3629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What’s this in English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157788" y="4233863"/>
            <a:ext cx="16700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It’s a bear. </a:t>
            </a:r>
            <a:endParaRPr lang="zh-CN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219200" y="1828800"/>
            <a:ext cx="7162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English   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用英语说</a:t>
            </a:r>
            <a:endParaRPr lang="en-US" altLang="zh-CN" sz="2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in+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语种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</a:t>
            </a:r>
            <a:r>
              <a:rPr lang="en-US" altLang="zh-CN" sz="2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（语言）说</a:t>
            </a:r>
            <a:endParaRPr lang="en-US" altLang="zh-CN" sz="2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905000" y="3205163"/>
            <a:ext cx="5791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例句：请用英语说它。 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Speak it in English, please.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85800" y="1535113"/>
            <a:ext cx="82931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The giraffe is so tall.    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长颈鹿真高！</a:t>
            </a:r>
          </a:p>
          <a:p>
            <a:pPr>
              <a:lnSpc>
                <a:spcPct val="150000"/>
              </a:lnSpc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描述某人或某人特征的句型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endParaRPr lang="en-US" altLang="zh-CN" sz="2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+be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am/is/are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描述特征的形容词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so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意为“这么；那么”，可以用来加强句子的语气。</a:t>
            </a:r>
          </a:p>
          <a:p>
            <a:pPr>
              <a:lnSpc>
                <a:spcPct val="15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例句：那只猫真肥啊！ 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The cat is so fat!</a:t>
            </a:r>
            <a:endParaRPr lang="zh-CN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838200" y="1143000"/>
            <a:ext cx="4156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CC"/>
                </a:solidFill>
                <a:latin typeface="Comic Sans MS" panose="030F0702030302020204" pitchFamily="66" charset="0"/>
              </a:rPr>
              <a:t>Just read and write</a:t>
            </a:r>
            <a:endParaRPr lang="en-US" altLang="zh-CN" sz="3200">
              <a:solidFill>
                <a:srgbClr val="FF33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458" name="Picture 4" descr="点击画面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36925" y="5118100"/>
            <a:ext cx="24749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28800" y="1781175"/>
            <a:ext cx="5257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00200" y="1981200"/>
            <a:ext cx="188912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29213" y="2435225"/>
            <a:ext cx="19272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矩形 3"/>
          <p:cNvSpPr>
            <a:spLocks noChangeArrowheads="1"/>
          </p:cNvSpPr>
          <p:nvPr/>
        </p:nvSpPr>
        <p:spPr bwMode="auto">
          <a:xfrm>
            <a:off x="1447800" y="1371600"/>
            <a:ext cx="58372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What’s this in English? It’s a giraffe.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矩形 4"/>
          <p:cNvSpPr>
            <a:spLocks noChangeArrowheads="1"/>
          </p:cNvSpPr>
          <p:nvPr/>
        </p:nvSpPr>
        <p:spPr bwMode="auto">
          <a:xfrm>
            <a:off x="2057400" y="4625975"/>
            <a:ext cx="1219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giraffe</a:t>
            </a:r>
            <a:endParaRPr lang="zh-CN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矩形 6"/>
          <p:cNvSpPr>
            <a:spLocks noChangeArrowheads="1"/>
          </p:cNvSpPr>
          <p:nvPr/>
        </p:nvSpPr>
        <p:spPr bwMode="auto">
          <a:xfrm>
            <a:off x="5641975" y="4578350"/>
            <a:ext cx="10715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camel</a:t>
            </a:r>
            <a:endParaRPr lang="zh-CN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24063" y="5089525"/>
            <a:ext cx="146367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长颈鹿</a:t>
            </a:r>
          </a:p>
        </p:txBody>
      </p:sp>
      <p:sp>
        <p:nvSpPr>
          <p:cNvPr id="11" name="矩形 10"/>
          <p:cNvSpPr/>
          <p:nvPr/>
        </p:nvSpPr>
        <p:spPr>
          <a:xfrm>
            <a:off x="5732463" y="5057775"/>
            <a:ext cx="89852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骆驼</a:t>
            </a:r>
          </a:p>
        </p:txBody>
      </p:sp>
      <p:pic>
        <p:nvPicPr>
          <p:cNvPr id="12" name="gira407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giraffe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4625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ame4077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camel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4564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1"/>
          <p:cNvSpPr>
            <a:spLocks noChangeArrowheads="1"/>
          </p:cNvSpPr>
          <p:nvPr/>
        </p:nvSpPr>
        <p:spPr bwMode="auto">
          <a:xfrm>
            <a:off x="1143000" y="1600200"/>
            <a:ext cx="3371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Can you write them?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506" name="组合 9"/>
          <p:cNvGrpSpPr/>
          <p:nvPr/>
        </p:nvGrpSpPr>
        <p:grpSpPr bwMode="auto">
          <a:xfrm>
            <a:off x="1447800" y="3770313"/>
            <a:ext cx="5943600" cy="571500"/>
            <a:chOff x="2773680" y="3497580"/>
            <a:chExt cx="3520440" cy="5715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2773680" y="34975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2773680" y="36880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2773680" y="38785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773680" y="40690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1" name="组合 9"/>
          <p:cNvGrpSpPr/>
          <p:nvPr/>
        </p:nvGrpSpPr>
        <p:grpSpPr bwMode="auto">
          <a:xfrm>
            <a:off x="1447800" y="2609850"/>
            <a:ext cx="5943600" cy="571500"/>
            <a:chOff x="2773680" y="3497580"/>
            <a:chExt cx="3520440" cy="5715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2773680" y="34975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773680" y="36880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773680" y="38785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773680" y="40690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1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375443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5413" y="3746500"/>
            <a:ext cx="8985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544763"/>
            <a:ext cx="10604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6275" y="3733800"/>
            <a:ext cx="6445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4425" y="2514600"/>
            <a:ext cx="8318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8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0875" y="962025"/>
            <a:ext cx="1090613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组合 9"/>
          <p:cNvGrpSpPr/>
          <p:nvPr/>
        </p:nvGrpSpPr>
        <p:grpSpPr bwMode="auto">
          <a:xfrm>
            <a:off x="3141663" y="4221163"/>
            <a:ext cx="3086100" cy="571500"/>
            <a:chOff x="2773680" y="3497580"/>
            <a:chExt cx="3520440" cy="5715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2773680" y="34975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2773680" y="36880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773680" y="38785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2773680" y="40690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3141663" y="4879975"/>
            <a:ext cx="3086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猴子</a:t>
            </a:r>
          </a:p>
        </p:txBody>
      </p:sp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466725" y="990600"/>
            <a:ext cx="2608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33CC"/>
                </a:solidFill>
                <a:latin typeface="Comic Sans MS" panose="030F0702030302020204" pitchFamily="66" charset="0"/>
                <a:ea typeface="MS UI Gothic" panose="020B0600070205080204" pitchFamily="34" charset="-128"/>
              </a:rPr>
              <a:t>New words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6238" y="4227513"/>
            <a:ext cx="9953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30613" y="1524000"/>
            <a:ext cx="227012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monk396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onkey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05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0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1"/>
          <p:cNvSpPr>
            <a:spLocks noChangeArrowheads="1"/>
          </p:cNvSpPr>
          <p:nvPr/>
        </p:nvSpPr>
        <p:spPr bwMode="auto">
          <a:xfrm>
            <a:off x="838200" y="1143000"/>
            <a:ext cx="236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33CC"/>
                </a:solidFill>
                <a:latin typeface="Comic Sans MS" panose="030F0702030302020204" pitchFamily="66" charset="0"/>
              </a:rPr>
              <a:t>Let’s chant</a:t>
            </a:r>
            <a:endParaRPr lang="en-US" altLang="zh-CN" sz="3200" dirty="0">
              <a:solidFill>
                <a:srgbClr val="FF33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659063"/>
            <a:ext cx="24749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190875"/>
            <a:ext cx="25685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048000" y="1651000"/>
            <a:ext cx="3276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One camel,</a:t>
            </a:r>
            <a:endParaRPr lang="zh-CN" altLang="zh-CN" sz="2800" b="1" dirty="0"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Two camels,</a:t>
            </a:r>
            <a:endParaRPr lang="zh-CN" altLang="zh-CN" sz="2800" b="1" dirty="0"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Three camels, four!</a:t>
            </a:r>
            <a:endParaRPr lang="zh-CN" altLang="zh-CN" sz="2800" b="1" dirty="0"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9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One giraffe,</a:t>
            </a:r>
            <a:endParaRPr lang="zh-CN" altLang="zh-CN" sz="2800" b="1" dirty="0"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Two giraffes.</a:t>
            </a:r>
            <a:endParaRPr lang="zh-CN" altLang="zh-CN" sz="2800" b="1" dirty="0"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They’re very tall!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659063"/>
            <a:ext cx="24749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190875"/>
            <a:ext cx="25685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048000" y="1462088"/>
            <a:ext cx="35052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一只骆驼，</a:t>
            </a:r>
          </a:p>
          <a:p>
            <a:pPr>
              <a:lnSpc>
                <a:spcPct val="135000"/>
              </a:lnSpc>
            </a:pPr>
            <a:r>
              <a:rPr lang="zh-CN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两只骆驼，</a:t>
            </a:r>
          </a:p>
          <a:p>
            <a:pPr>
              <a:lnSpc>
                <a:spcPct val="135000"/>
              </a:lnSpc>
            </a:pPr>
            <a:r>
              <a:rPr lang="zh-CN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三只骆驼，四只！</a:t>
            </a:r>
          </a:p>
          <a:p>
            <a:pPr>
              <a:lnSpc>
                <a:spcPct val="135000"/>
              </a:lnSpc>
              <a:spcBef>
                <a:spcPts val="900"/>
              </a:spcBef>
            </a:pPr>
            <a:r>
              <a:rPr lang="zh-CN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一只长颈鹿，</a:t>
            </a:r>
          </a:p>
          <a:p>
            <a:pPr>
              <a:lnSpc>
                <a:spcPct val="135000"/>
              </a:lnSpc>
            </a:pPr>
            <a:r>
              <a:rPr lang="zh-CN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两只长颈鹿。</a:t>
            </a:r>
          </a:p>
          <a:p>
            <a:pPr>
              <a:lnSpc>
                <a:spcPct val="135000"/>
              </a:lnSpc>
            </a:pPr>
            <a:r>
              <a:rPr lang="zh-CN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它们非常高！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组合 9"/>
          <p:cNvGrpSpPr/>
          <p:nvPr/>
        </p:nvGrpSpPr>
        <p:grpSpPr bwMode="auto">
          <a:xfrm>
            <a:off x="3141663" y="4221163"/>
            <a:ext cx="3086100" cy="571500"/>
            <a:chOff x="2773680" y="3497580"/>
            <a:chExt cx="3520440" cy="5715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2773680" y="34975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2773680" y="36880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773680" y="38785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2773680" y="40690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3141663" y="4879975"/>
            <a:ext cx="3086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熊猫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6550" y="4194175"/>
            <a:ext cx="100171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40125" y="1341438"/>
            <a:ext cx="235426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and398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anda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38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组合 9"/>
          <p:cNvGrpSpPr/>
          <p:nvPr/>
        </p:nvGrpSpPr>
        <p:grpSpPr bwMode="auto">
          <a:xfrm>
            <a:off x="3141663" y="4221163"/>
            <a:ext cx="3086100" cy="571500"/>
            <a:chOff x="2773680" y="3497580"/>
            <a:chExt cx="3520440" cy="5715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2773680" y="34975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2773680" y="36880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773680" y="38785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2773680" y="40690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3141663" y="4879975"/>
            <a:ext cx="3086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熊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2125" y="4162425"/>
            <a:ext cx="8016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89313" y="1524000"/>
            <a:ext cx="25908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r399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ear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4268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0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9"/>
          <p:cNvGrpSpPr/>
          <p:nvPr/>
        </p:nvGrpSpPr>
        <p:grpSpPr bwMode="auto">
          <a:xfrm>
            <a:off x="3141663" y="4221163"/>
            <a:ext cx="3086100" cy="571500"/>
            <a:chOff x="2773680" y="3497580"/>
            <a:chExt cx="3520440" cy="5715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2773680" y="34975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2773680" y="36880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773680" y="38785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2773680" y="40690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3141663" y="4879975"/>
            <a:ext cx="3086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长颈鹿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1950" y="4129088"/>
            <a:ext cx="1079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ira401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giraffe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44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40150" y="1371600"/>
            <a:ext cx="188912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合 9"/>
          <p:cNvGrpSpPr/>
          <p:nvPr/>
        </p:nvGrpSpPr>
        <p:grpSpPr bwMode="auto">
          <a:xfrm>
            <a:off x="3141663" y="4221163"/>
            <a:ext cx="3086100" cy="571500"/>
            <a:chOff x="2773680" y="3497580"/>
            <a:chExt cx="3520440" cy="5715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2773680" y="34975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2773680" y="36880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773680" y="38785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2773680" y="40690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3141663" y="4879975"/>
            <a:ext cx="3086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骆驼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1963" y="4238625"/>
            <a:ext cx="8255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ame403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amel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10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57600" y="1716088"/>
            <a:ext cx="19272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1"/>
          <p:cNvSpPr>
            <a:spLocks noChangeArrowheads="1"/>
          </p:cNvSpPr>
          <p:nvPr/>
        </p:nvSpPr>
        <p:spPr bwMode="auto">
          <a:xfrm>
            <a:off x="457200" y="1079500"/>
            <a:ext cx="1979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33CC"/>
                </a:solidFill>
                <a:latin typeface="Comic Sans MS" panose="030F0702030302020204" pitchFamily="66" charset="0"/>
              </a:rPr>
              <a:t>Just talk</a:t>
            </a:r>
            <a:endParaRPr lang="en-US" altLang="zh-CN" sz="3200" dirty="0">
              <a:solidFill>
                <a:srgbClr val="FF33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1" y="1988840"/>
            <a:ext cx="5535168" cy="334670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1" y="1772816"/>
            <a:ext cx="5535168" cy="3346704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228600" y="2438400"/>
            <a:ext cx="2438400" cy="912813"/>
          </a:xfrm>
          <a:prstGeom prst="wedgeRoundRectCallout">
            <a:avLst>
              <a:gd name="adj1" fmla="val 48636"/>
              <a:gd name="adj2" fmla="val 97256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along, boys and girls.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57" y="1735011"/>
            <a:ext cx="5535168" cy="3346704"/>
          </a:xfrm>
          <a:prstGeom prst="rect">
            <a:avLst/>
          </a:prstGeom>
        </p:spPr>
      </p:pic>
      <p:sp>
        <p:nvSpPr>
          <p:cNvPr id="19" name="圆角矩形标注 18"/>
          <p:cNvSpPr/>
          <p:nvPr/>
        </p:nvSpPr>
        <p:spPr>
          <a:xfrm>
            <a:off x="304800" y="2713038"/>
            <a:ext cx="2139950" cy="695325"/>
          </a:xfrm>
          <a:prstGeom prst="wedgeRoundRectCallout">
            <a:avLst>
              <a:gd name="adj1" fmla="val 46278"/>
              <a:gd name="adj2" fmla="val 97620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giraffe.</a:t>
            </a:r>
          </a:p>
        </p:txBody>
      </p:sp>
      <p:sp>
        <p:nvSpPr>
          <p:cNvPr id="20" name="圆角矩形标注 19"/>
          <p:cNvSpPr/>
          <p:nvPr/>
        </p:nvSpPr>
        <p:spPr>
          <a:xfrm>
            <a:off x="3429000" y="2743200"/>
            <a:ext cx="2590800" cy="1000125"/>
          </a:xfrm>
          <a:prstGeom prst="wedgeRoundRectCallout">
            <a:avLst>
              <a:gd name="adj1" fmla="val -46864"/>
              <a:gd name="adj2" fmla="val 83348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Wow! What’s this in English?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</p:bldLst>
  </p:timing>
</p:sld>
</file>

<file path=ppt/theme/theme1.xml><?xml version="1.0" encoding="utf-8"?>
<a:theme xmlns:a="http://schemas.openxmlformats.org/drawingml/2006/main" name="WWW.2PPT.COM&#10;">
  <a:themeElements>
    <a:clrScheme name="A000120140530A99PPBG 1">
      <a:dk1>
        <a:srgbClr val="696464"/>
      </a:dk1>
      <a:lt1>
        <a:srgbClr val="FFFFFF"/>
      </a:lt1>
      <a:dk2>
        <a:srgbClr val="696464"/>
      </a:dk2>
      <a:lt2>
        <a:srgbClr val="FFFFFF"/>
      </a:lt2>
      <a:accent1>
        <a:srgbClr val="E92100"/>
      </a:accent1>
      <a:accent2>
        <a:srgbClr val="F3C324"/>
      </a:accent2>
      <a:accent3>
        <a:srgbClr val="FFFFFF"/>
      </a:accent3>
      <a:accent4>
        <a:srgbClr val="595454"/>
      </a:accent4>
      <a:accent5>
        <a:srgbClr val="F2ABAA"/>
      </a:accent5>
      <a:accent6>
        <a:srgbClr val="DCB020"/>
      </a:accent6>
      <a:hlink>
        <a:srgbClr val="CC9900"/>
      </a:hlink>
      <a:folHlink>
        <a:srgbClr val="96A9A9"/>
      </a:folHlink>
    </a:clrScheme>
    <a:fontScheme name="A000120140530A99PPBG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0530A99PPBG 1">
        <a:dk1>
          <a:srgbClr val="696464"/>
        </a:dk1>
        <a:lt1>
          <a:srgbClr val="FFFFFF"/>
        </a:lt1>
        <a:dk2>
          <a:srgbClr val="696464"/>
        </a:dk2>
        <a:lt2>
          <a:srgbClr val="FFFFFF"/>
        </a:lt2>
        <a:accent1>
          <a:srgbClr val="E92100"/>
        </a:accent1>
        <a:accent2>
          <a:srgbClr val="F3C324"/>
        </a:accent2>
        <a:accent3>
          <a:srgbClr val="FFFFFF"/>
        </a:accent3>
        <a:accent4>
          <a:srgbClr val="595454"/>
        </a:accent4>
        <a:accent5>
          <a:srgbClr val="F2ABAA"/>
        </a:accent5>
        <a:accent6>
          <a:srgbClr val="DCB020"/>
        </a:accent6>
        <a:hlink>
          <a:srgbClr val="CC9900"/>
        </a:hlink>
        <a:folHlink>
          <a:srgbClr val="96A9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全屏显示(4:3)</PresentationFormat>
  <Paragraphs>60</Paragraphs>
  <Slides>21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MS UI Gothic</vt:lpstr>
      <vt:lpstr>黑体</vt:lpstr>
      <vt:lpstr>华文楷体</vt:lpstr>
      <vt:lpstr>宋体</vt:lpstr>
      <vt:lpstr>微软雅黑</vt:lpstr>
      <vt:lpstr>幼圆</vt:lpstr>
      <vt:lpstr>Arial</vt:lpstr>
      <vt:lpstr>Calibri</vt:lpstr>
      <vt:lpstr>Comic Sans MS</vt:lpstr>
      <vt:lpstr>Times New Roman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2019-12-21T13:27:00Z</dcterms:created>
  <dcterms:modified xsi:type="dcterms:W3CDTF">2023-01-16T23:57:35Z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074BDADB33F7429BAC67C70CBA242F3E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