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37744324-9369-4051-8DA8-94EB5F19DF8A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560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2C953529-7319-4402-9B5F-41B1E7718F4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E03482-5A7F-4FBB-91E0-50B40DB20639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CFEA2B-1DC0-42E7-98B0-A13F83C1EAB5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A94D57F-B044-4BCC-8FDC-F5BF9B71CD87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C9CE4F-6C37-4D1A-A4E9-A23182174A26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CB77C56-C6C8-4EC9-9097-2E15F22E6875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E06FF9-497F-4984-96BE-481F807682F0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2FB9-6502-4407-9ABA-71984B3391B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9532-3E4C-4E06-A0D3-E7F1CB888F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E4F7-4423-47C9-9FE2-2BF56C6376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30FD-8C40-4DB1-B107-8EAA049ACF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5D4C-D14C-46D1-BC70-F388E2BA65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9266-CB53-4737-9D7A-DDBD1D8CC6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9314-5493-47F3-9756-9FB8020F0D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362B-971B-48E6-9F5C-7B08676FDE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691D-7A33-4955-9077-61DAF60055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C653-1010-491C-9ECB-C80885F539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7831-64EF-4440-8D26-08DABB37D9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0AD-31C9-4613-923E-A315A1B2B1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8B00-A964-438F-898C-81CC300395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E66A-167A-4A39-8058-47BD6DBEB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4BA6-28F5-4298-A78C-C903FB8C95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C3F6-4DB0-44AF-A111-D3AFAF7545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08BE-6084-4699-8F3C-B331DF34E59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5B86-CF97-4ACF-8447-A6567E23CC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DBC0D-5FEC-49F4-B4C6-63F3F364C3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94A9-BEE5-4753-BBBB-25D2E2C855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348A-DDD5-4989-84E4-E7E565EE7F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9616-A965-42A9-8C2F-41F56DDFB0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3C7C-BB44-4E2F-8667-C0FD36FF6C2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C0A5-1931-4853-9027-CFC9282363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3549-A9DD-4C90-9CCD-CBC9FABC84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52DF-EA30-44B3-BE6F-C546C9ED23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5579CE2-B9DE-441E-AE09-AB8C534A1A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875A-637E-410D-AF2C-1CE6CEE521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F5F6-F7FD-4E9E-AFA1-4636AD3522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B36B-1E65-462B-A013-A8960AFE20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85AC-59AF-4004-A4DC-C38FBC070D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6C5-8300-4918-9A57-4CF01E8D7F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D8A7-7E00-4D06-91AF-29FB94F9EE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B27F-BC16-4B09-AF1D-08E9B15F67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A5DB-9AE1-40A4-B29B-2B9889359B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D49F-79CF-4C1B-B563-CE48167A16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56F0-7158-41B1-BA3F-22941C57A9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679C-3CCA-4150-84A8-2A70E458B43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07AD-6721-4549-A6CA-132F20B521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BB7B-3DFE-47F4-AFCB-8632005E04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8736-4941-4F5D-9721-E04E179E83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6341CF-13D9-473D-8024-A2BE19BADF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E7163C-896F-43F9-BF2F-282443B17ED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0308"/>
            <a:ext cx="9144000" cy="136809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这月我当家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3373442" y="2589215"/>
            <a:ext cx="21923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500÷40%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2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2293" name="副标题 2"/>
          <p:cNvSpPr txBox="1">
            <a:spLocks noChangeArrowheads="1"/>
          </p:cNvSpPr>
          <p:nvPr/>
        </p:nvSpPr>
        <p:spPr bwMode="auto">
          <a:xfrm>
            <a:off x="2308229" y="1077915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列出方程，解决问题。</a:t>
            </a:r>
          </a:p>
        </p:txBody>
      </p:sp>
      <p:pic>
        <p:nvPicPr>
          <p:cNvPr id="12294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2876550" y="2124077"/>
            <a:ext cx="14605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40x=500</a:t>
            </a:r>
          </a:p>
        </p:txBody>
      </p:sp>
      <p:sp>
        <p:nvSpPr>
          <p:cNvPr id="16" name="副标题 2"/>
          <p:cNvSpPr txBox="1">
            <a:spLocks noChangeArrowheads="1"/>
          </p:cNvSpPr>
          <p:nvPr/>
        </p:nvSpPr>
        <p:spPr bwMode="auto">
          <a:xfrm>
            <a:off x="1735142" y="1644652"/>
            <a:ext cx="35956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解：设乐乐家这个月总支出为x元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3090867" y="2603502"/>
            <a:ext cx="21923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x=500÷40%</a:t>
            </a:r>
          </a:p>
        </p:txBody>
      </p:sp>
      <p:sp>
        <p:nvSpPr>
          <p:cNvPr id="19" name="副标题 2"/>
          <p:cNvSpPr txBox="1">
            <a:spLocks noChangeArrowheads="1"/>
          </p:cNvSpPr>
          <p:nvPr/>
        </p:nvSpPr>
        <p:spPr bwMode="auto">
          <a:xfrm>
            <a:off x="3019429" y="3070227"/>
            <a:ext cx="15144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x=1250</a:t>
            </a:r>
          </a:p>
        </p:txBody>
      </p:sp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1735142" y="3852865"/>
            <a:ext cx="44910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答：乐乐家这个月总支出为1250元。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63700" y="4354515"/>
            <a:ext cx="44910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还可以直接用                        来解答。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403 0.023883 L 0.003403 0.343295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16" grpId="0"/>
      <p:bldP spid="18" grpId="0"/>
      <p:bldP spid="19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0329" y="2235200"/>
            <a:ext cx="718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用方程来解答百分数的有关问题，便于我们找出题中的数量关系。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Text Box 62"/>
          <p:cNvSpPr txBox="1">
            <a:spLocks noChangeArrowheads="1"/>
          </p:cNvSpPr>
          <p:nvPr/>
        </p:nvSpPr>
        <p:spPr bwMode="auto">
          <a:xfrm>
            <a:off x="3197228" y="830264"/>
            <a:ext cx="31543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乐乐家这个月支出统计表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买服装用了100元。100元是总支出的8%，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976687"/>
            <a:ext cx="52657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2%表示书报的钱数占总支出的百分率。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14342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6125" y="1336675"/>
            <a:ext cx="55181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62"/>
          <p:cNvSpPr txBox="1">
            <a:spLocks noChangeArrowheads="1"/>
          </p:cNvSpPr>
          <p:nvPr/>
        </p:nvSpPr>
        <p:spPr bwMode="auto">
          <a:xfrm>
            <a:off x="1766892" y="2963863"/>
            <a:ext cx="3971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（1）你能从表格中了解到什么？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-21474826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16125" y="1336675"/>
            <a:ext cx="55181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4" name="Text Box 62"/>
          <p:cNvSpPr txBox="1">
            <a:spLocks noChangeArrowheads="1"/>
          </p:cNvSpPr>
          <p:nvPr/>
        </p:nvSpPr>
        <p:spPr bwMode="auto">
          <a:xfrm>
            <a:off x="3197228" y="830264"/>
            <a:ext cx="31543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乐乐家这个月支出统计表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6688138" y="1673226"/>
            <a:ext cx="10334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1250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4641854" y="2179639"/>
            <a:ext cx="665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  <p:sp>
        <p:nvSpPr>
          <p:cNvPr id="15367" name="Text Box 62"/>
          <p:cNvSpPr txBox="1">
            <a:spLocks noChangeArrowheads="1"/>
          </p:cNvSpPr>
          <p:nvPr/>
        </p:nvSpPr>
        <p:spPr bwMode="auto">
          <a:xfrm>
            <a:off x="1631954" y="2963863"/>
            <a:ext cx="3971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）请把上面的统计表填写完整。</a:t>
            </a:r>
          </a:p>
        </p:txBody>
      </p:sp>
      <p:sp>
        <p:nvSpPr>
          <p:cNvPr id="6" name="Text Box 106"/>
          <p:cNvSpPr txBox="1">
            <a:spLocks noChangeArrowheads="1"/>
          </p:cNvSpPr>
          <p:nvPr/>
        </p:nvSpPr>
        <p:spPr bwMode="auto">
          <a:xfrm>
            <a:off x="5461004" y="1673226"/>
            <a:ext cx="665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6132513" y="1660525"/>
            <a:ext cx="6651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</a:p>
        </p:txBody>
      </p:sp>
      <p:sp>
        <p:nvSpPr>
          <p:cNvPr id="8" name="Text Box 106"/>
          <p:cNvSpPr txBox="1">
            <a:spLocks noChangeArrowheads="1"/>
          </p:cNvSpPr>
          <p:nvPr/>
        </p:nvSpPr>
        <p:spPr bwMode="auto">
          <a:xfrm>
            <a:off x="6126163" y="2179639"/>
            <a:ext cx="6651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6707192" y="2179639"/>
            <a:ext cx="923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/>
      <p:bldP spid="3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、足球赛举办方决定将1400张门票免费送给学生，免费送出的门票数占足球场座位总数的5％。这个足球场共有多少个座位？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（1）找到题中的等量关系，画一画，说一说。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（2）列出方程进行解答。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解：设足球场共有x个座位。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5%x=1400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x=2800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435229" y="41687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答：足球场共有2800个座位。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2、某种花生仁的出油率约是42%，要榨1050千克的油，需要这种花生仁多少千克？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1050÷42%=2500（千克）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778250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答：需要这种花生仁2500千克。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、某商场服装一律八折出售，你知道下面几件服装的原价是多少吗？算一算。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314450" y="3400426"/>
            <a:ext cx="2635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280÷80%=350（元）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314454" y="4097339"/>
            <a:ext cx="19780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答：原价350元。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18438" name="图片 -21474826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2929" y="2030414"/>
            <a:ext cx="5273675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06"/>
          <p:cNvSpPr txBox="1">
            <a:spLocks noChangeArrowheads="1"/>
          </p:cNvSpPr>
          <p:nvPr/>
        </p:nvSpPr>
        <p:spPr bwMode="auto">
          <a:xfrm>
            <a:off x="3806829" y="3400426"/>
            <a:ext cx="2633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40÷80%=50（元）</a:t>
            </a: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3949700" y="4102101"/>
            <a:ext cx="2635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答：原价50元。</a:t>
            </a:r>
          </a:p>
        </p:txBody>
      </p:sp>
      <p:sp>
        <p:nvSpPr>
          <p:cNvPr id="6" name="Text Box 106"/>
          <p:cNvSpPr txBox="1">
            <a:spLocks noChangeArrowheads="1"/>
          </p:cNvSpPr>
          <p:nvPr/>
        </p:nvSpPr>
        <p:spPr bwMode="auto">
          <a:xfrm>
            <a:off x="6157913" y="3400426"/>
            <a:ext cx="26336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120÷80%=150（元）</a:t>
            </a:r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6210301" y="4102101"/>
            <a:ext cx="2633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答：原价150元。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  <p:bldP spid="2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3175" y="1384302"/>
            <a:ext cx="478155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571500" y="635002"/>
            <a:ext cx="57785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4、学校图书馆现有书的情况如下表。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（1）学校图书馆共有多少本书？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（2）请把上面的统计表填写完整。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16050" y="4062413"/>
            <a:ext cx="326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2400÷20%=12000（本）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4327529" y="2573338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817813" y="2941638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、据统计，人们在饭店吃饭，一般会浪费10%的饭菜，照这样计算，如果某省上半年饭店营业额为50亿元，那么该省上半年仅在餐桌上造成的浪费有多少亿元？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50×10%=5（亿元）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778250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答：该省上半年仅在餐桌上造成的浪费有5亿元。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、列式计算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3308352" y="3055939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140÷70%=200（元）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3308352" y="3795714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答：原价200元。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1510" name="图片 -21474826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0229" y="1323975"/>
            <a:ext cx="267811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243017" y="10287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乐乐家这个月总支出是多少元？</a:t>
            </a:r>
          </a:p>
        </p:txBody>
      </p:sp>
      <p:pic>
        <p:nvPicPr>
          <p:cNvPr id="4101" name="图片 -21474826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17875" y="1568452"/>
            <a:ext cx="16716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、列式计算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3201992" y="3252789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20÷40%=50（页）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3201992" y="39020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答：一共50页。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2534" name="图片 -21474826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1317" y="1508127"/>
            <a:ext cx="28146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解答百分数的问题时，既可以用方程的方法解答，也可以用算术方法解答。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用画图的方法可以帮助我们找到题中的数量关系。用方程来解答百分数的有关问题，便于我们找出题中的数量关系。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解答百分数的问题时，关键要找准标准量。</a:t>
            </a:r>
          </a:p>
        </p:txBody>
      </p:sp>
      <p:sp>
        <p:nvSpPr>
          <p:cNvPr id="23561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这月我当家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4579" name="副标题 2"/>
          <p:cNvSpPr txBox="1">
            <a:spLocks noChangeArrowheads="1"/>
          </p:cNvSpPr>
          <p:nvPr/>
        </p:nvSpPr>
        <p:spPr bwMode="auto">
          <a:xfrm>
            <a:off x="1608142" y="1008063"/>
            <a:ext cx="62753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、课本48页第6、8、9题 </a:t>
            </a:r>
          </a:p>
        </p:txBody>
      </p:sp>
      <p:sp>
        <p:nvSpPr>
          <p:cNvPr id="24580" name="副标题 2"/>
          <p:cNvSpPr txBox="1">
            <a:spLocks noChangeArrowheads="1"/>
          </p:cNvSpPr>
          <p:nvPr/>
        </p:nvSpPr>
        <p:spPr bwMode="auto">
          <a:xfrm>
            <a:off x="1608142" y="1871664"/>
            <a:ext cx="62753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、预习课本第49、50、51页。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3、讨论：回顾一下这个单元你所学的百分数的有关知识。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1．会用方程解决有关百分数的简单实际问题，体会百分数在现实生活中的应用价值。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2．结合读取与填写统计表的过程，体会百分数与统计的联系。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1333502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１、讨论：（1）谈谈你们家在生活中遇到的与百分数有关的数学问题。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（2）说说用方程解答百分数问题的优点。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4825" y="1017588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57475" y="2874963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0%= 20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914400" y="941388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某校儿童剧团中有五年级学生20人，五年级学生是三年级学生的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%。三年级学生有多少人？ 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57475" y="2301875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解：设三年级学生有χ人。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79675" y="4413251"/>
            <a:ext cx="7848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答：三年级学生有 25 人。</a:t>
            </a: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3338517" y="3448050"/>
            <a:ext cx="1862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20÷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338517" y="3930650"/>
            <a:ext cx="1862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  <p:bldP spid="4" grpId="0"/>
      <p:bldP spid="9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360489" y="2103440"/>
            <a:ext cx="41989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①买食品的钱数占总支出的40%，总支出要高于500元，可以用500÷40%计算。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乐乐家这个月总支出是多少元？说说你是怎样想的。</a:t>
            </a:r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1360491" y="3836990"/>
            <a:ext cx="4402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②用方程做，先找找等量关系。</a:t>
            </a:r>
          </a:p>
        </p:txBody>
      </p:sp>
      <p:pic>
        <p:nvPicPr>
          <p:cNvPr id="8199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0113" y="1766889"/>
            <a:ext cx="2222500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212975" y="1477965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sp>
        <p:nvSpPr>
          <p:cNvPr id="9221" name="副标题 2"/>
          <p:cNvSpPr txBox="1">
            <a:spLocks noChangeArrowheads="1"/>
          </p:cNvSpPr>
          <p:nvPr/>
        </p:nvSpPr>
        <p:spPr bwMode="auto">
          <a:xfrm>
            <a:off x="2212979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你能找到等量关系吗？</a:t>
            </a:r>
          </a:p>
        </p:txBody>
      </p:sp>
      <p:pic>
        <p:nvPicPr>
          <p:cNvPr id="9222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1828800" y="2232025"/>
            <a:ext cx="3657600" cy="90488"/>
            <a:chOff x="2880" y="3514"/>
            <a:chExt cx="5760" cy="143"/>
          </a:xfrm>
        </p:grpSpPr>
        <p:sp>
          <p:nvSpPr>
            <p:cNvPr id="9230" name="Line 48"/>
            <p:cNvSpPr>
              <a:spLocks noChangeShapeType="1"/>
            </p:cNvSpPr>
            <p:nvPr/>
          </p:nvSpPr>
          <p:spPr bwMode="auto">
            <a:xfrm>
              <a:off x="2880" y="3634"/>
              <a:ext cx="57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49"/>
            <p:cNvSpPr>
              <a:spLocks noChangeShapeType="1"/>
            </p:cNvSpPr>
            <p:nvPr/>
          </p:nvSpPr>
          <p:spPr bwMode="auto">
            <a:xfrm>
              <a:off x="2887" y="3514"/>
              <a:ext cx="0" cy="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50"/>
            <p:cNvSpPr>
              <a:spLocks noChangeShapeType="1"/>
            </p:cNvSpPr>
            <p:nvPr/>
          </p:nvSpPr>
          <p:spPr bwMode="auto">
            <a:xfrm>
              <a:off x="8625" y="3536"/>
              <a:ext cx="0" cy="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Line 49"/>
          <p:cNvSpPr>
            <a:spLocks noChangeShapeType="1"/>
          </p:cNvSpPr>
          <p:nvPr/>
        </p:nvSpPr>
        <p:spPr bwMode="auto">
          <a:xfrm>
            <a:off x="3378200" y="2249488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AutoShape 43"/>
          <p:cNvSpPr/>
          <p:nvPr/>
        </p:nvSpPr>
        <p:spPr bwMode="auto">
          <a:xfrm rot="16200000">
            <a:off x="2547144" y="1400969"/>
            <a:ext cx="188912" cy="1473200"/>
          </a:xfrm>
          <a:prstGeom prst="rightBrace">
            <a:avLst>
              <a:gd name="adj1" fmla="val 184886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" name="AutoShape 43"/>
          <p:cNvSpPr/>
          <p:nvPr/>
        </p:nvSpPr>
        <p:spPr bwMode="auto">
          <a:xfrm rot="5400000">
            <a:off x="2476502" y="1855788"/>
            <a:ext cx="187325" cy="1473200"/>
          </a:xfrm>
          <a:prstGeom prst="rightBrace">
            <a:avLst>
              <a:gd name="adj1" fmla="val 186452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2322513" y="2868615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1" name="AutoShape 43"/>
          <p:cNvSpPr/>
          <p:nvPr/>
        </p:nvSpPr>
        <p:spPr bwMode="auto">
          <a:xfrm rot="5400000">
            <a:off x="3615532" y="1637508"/>
            <a:ext cx="150812" cy="3571875"/>
          </a:xfrm>
          <a:prstGeom prst="rightBrace">
            <a:avLst>
              <a:gd name="adj1" fmla="val 186952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2" name="副标题 2"/>
          <p:cNvSpPr txBox="1">
            <a:spLocks noChangeArrowheads="1"/>
          </p:cNvSpPr>
          <p:nvPr/>
        </p:nvSpPr>
        <p:spPr bwMode="auto">
          <a:xfrm>
            <a:off x="3378200" y="3654427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5139" grpId="0" animBg="1"/>
      <p:bldP spid="9" grpId="0" bldLvl="0" animBg="1"/>
      <p:bldP spid="10" grpId="0"/>
      <p:bldP spid="11" grpId="0" bldLvl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0244" name="副标题 2"/>
          <p:cNvSpPr txBox="1">
            <a:spLocks noChangeArrowheads="1"/>
          </p:cNvSpPr>
          <p:nvPr/>
        </p:nvSpPr>
        <p:spPr bwMode="auto">
          <a:xfrm>
            <a:off x="2498729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你能找到等量关系吗？</a:t>
            </a:r>
          </a:p>
        </p:txBody>
      </p:sp>
      <p:pic>
        <p:nvPicPr>
          <p:cNvPr id="1024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568450" y="2274888"/>
            <a:ext cx="3600450" cy="287337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右大括号 7"/>
          <p:cNvSpPr/>
          <p:nvPr/>
        </p:nvSpPr>
        <p:spPr>
          <a:xfrm rot="5400000">
            <a:off x="2023272" y="2113757"/>
            <a:ext cx="360363" cy="1270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1735138" y="2928940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4" name="矩形 13"/>
          <p:cNvSpPr/>
          <p:nvPr/>
        </p:nvSpPr>
        <p:spPr>
          <a:xfrm>
            <a:off x="1585917" y="2279650"/>
            <a:ext cx="1271587" cy="2873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右大括号 14"/>
          <p:cNvSpPr/>
          <p:nvPr/>
        </p:nvSpPr>
        <p:spPr>
          <a:xfrm rot="16200000">
            <a:off x="2050260" y="1488282"/>
            <a:ext cx="360363" cy="1289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" name="副标题 2"/>
          <p:cNvSpPr txBox="1">
            <a:spLocks noChangeArrowheads="1"/>
          </p:cNvSpPr>
          <p:nvPr/>
        </p:nvSpPr>
        <p:spPr bwMode="auto">
          <a:xfrm>
            <a:off x="1928817" y="1616077"/>
            <a:ext cx="8921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sp>
        <p:nvSpPr>
          <p:cNvPr id="17" name="右大括号 16"/>
          <p:cNvSpPr/>
          <p:nvPr/>
        </p:nvSpPr>
        <p:spPr>
          <a:xfrm rot="5400000">
            <a:off x="3163888" y="1562100"/>
            <a:ext cx="360362" cy="354488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2874963" y="3514727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  <p:sp>
        <p:nvSpPr>
          <p:cNvPr id="19" name="副标题 2"/>
          <p:cNvSpPr txBox="1">
            <a:spLocks noChangeArrowheads="1"/>
          </p:cNvSpPr>
          <p:nvPr/>
        </p:nvSpPr>
        <p:spPr bwMode="auto">
          <a:xfrm>
            <a:off x="2308225" y="4175127"/>
            <a:ext cx="4059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总支出×40%=买食品的钱数。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8" grpId="0" bldLvl="0" animBg="1"/>
      <p:bldP spid="13" grpId="0"/>
      <p:bldP spid="14" grpId="0" bldLvl="0" animBg="1"/>
      <p:bldP spid="15" grpId="0" bldLvl="0" animBg="1"/>
      <p:bldP spid="16" grpId="0"/>
      <p:bldP spid="17" grpId="0" bldLvl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970091" y="3716340"/>
            <a:ext cx="2593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</a:t>
            </a:r>
          </a:p>
        </p:txBody>
      </p:sp>
      <p:sp>
        <p:nvSpPr>
          <p:cNvPr id="11269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4408492" y="3690938"/>
            <a:ext cx="15128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=86%</a:t>
            </a:r>
          </a:p>
        </p:txBody>
      </p:sp>
      <p:graphicFrame>
        <p:nvGraphicFramePr>
          <p:cNvPr id="17414" name="对象 -2147482601"/>
          <p:cNvGraphicFramePr>
            <a:graphicFrameLocks noChangeAspect="1"/>
          </p:cNvGraphicFramePr>
          <p:nvPr/>
        </p:nvGraphicFramePr>
        <p:xfrm>
          <a:off x="3951288" y="3552825"/>
          <a:ext cx="457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552825"/>
                        <a:ext cx="457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1273" name="图片 -21474826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944</Words>
  <Application>Microsoft Office PowerPoint</Application>
  <PresentationFormat>自定义</PresentationFormat>
  <Paragraphs>140</Paragraphs>
  <Slides>22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楷体_GB2312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2023-01-16T23:57:47Z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8EAED6578F7A4B2782061CB103A91884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