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57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演示斜黑体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andolFang R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>
        <p:guide pos="416"/>
        <p:guide pos="7256"/>
        <p:guide orient="horz" pos="64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52D98AC-26E3-416D-A88F-117B58D458B0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DFBCF72-53CC-434B-B589-E2FEFD6D5E8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95275" y="243517"/>
            <a:ext cx="11601450" cy="63709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"/>
            <a:ext cx="4844741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40016" y="2008306"/>
            <a:ext cx="6127005" cy="2839718"/>
            <a:chOff x="384773" y="1608612"/>
            <a:chExt cx="6127005" cy="2839718"/>
          </a:xfrm>
        </p:grpSpPr>
        <p:sp>
          <p:nvSpPr>
            <p:cNvPr id="21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6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23" name="矩形 259"/>
            <p:cNvSpPr>
              <a:spLocks noChangeArrowheads="1"/>
            </p:cNvSpPr>
            <p:nvPr/>
          </p:nvSpPr>
          <p:spPr bwMode="auto">
            <a:xfrm>
              <a:off x="384773" y="1608612"/>
              <a:ext cx="5947084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en-US" altLang="zh-CN" sz="8000" dirty="0"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《</a:t>
              </a:r>
              <a:r>
                <a:rPr lang="zh-CN" altLang="en-US" sz="8000" dirty="0"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诫子书</a:t>
              </a:r>
              <a:r>
                <a:rPr lang="en-US" altLang="zh-CN" sz="8000" dirty="0"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》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2121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2290" name="TextBox 2"/>
          <p:cNvSpPr/>
          <p:nvPr>
            <p:custDataLst>
              <p:tags r:id="rId2"/>
            </p:custDataLst>
          </p:nvPr>
        </p:nvSpPr>
        <p:spPr>
          <a:xfrm>
            <a:off x="1510030" y="1982883"/>
            <a:ext cx="991711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．诸葛亮写这封信的用意是什么？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主旨是劝勉儿子勤学励志，需从淡泊宁静中下功夫，最忌荒唐险躁。文章概括了做人治学的经验，着重围绕一个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字加以论述，同时把失败归结为一个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字，对比鲜明。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．本文就哪几方面进行了论述？是如何从这几个方面展开论述的？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在修身、立志、为人处世方面分析了学与静、才与学、学与志方面的关系。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211" y="126895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3314" name="TextBox 2"/>
          <p:cNvSpPr/>
          <p:nvPr>
            <p:custDataLst>
              <p:tags r:id="rId2"/>
            </p:custDataLst>
          </p:nvPr>
        </p:nvSpPr>
        <p:spPr>
          <a:xfrm>
            <a:off x="814527" y="1730623"/>
            <a:ext cx="1070437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夫君子之行，静以修身，俭以养德。非淡泊无以明志，非宁静无以致远。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这句话的核心是一个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俭以养德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有何关系？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因为节俭方可清心寡欲，避免浪费。这就要求人们的内心世界始终保持宁静，不会为贪图丰厚的物质享受而分神劳力。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俭以养德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是建立在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的基础上的美德。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092479" y="1218942"/>
            <a:ext cx="10041095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．诸葛亮认为成才的条件是什么？它们之间有什么关系？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诸葛亮认为，理想的人才必须具备三个基本条件：志、学、才。诸葛亮主张以俭养德，以静求学，以学广才，这三者是互相联系，缺一不可的。要想成才，就必须努力学习，要想学有所得，就必须确立大志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才须学也，非学无以广才，非志无以成学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所以，三者中，志是成才的前提和基础，那么如何培养志向呢？必须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宁静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，即清心寡欲、专心致志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非淡泊无以明志，非宁静无以致远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如此说来，一个人要想成长为对社会有用的人才，就必须修养自己的品德，那如何修养品德呢？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夫君子之行，静以修身，俭以养德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看来，“志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是成才的前提，而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修身、养德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是成才的关键。这也正是诸葛亮的观点所在。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5877" y="145439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名句理解  赏析语言</a:t>
            </a:r>
          </a:p>
        </p:txBody>
      </p:sp>
      <p:sp>
        <p:nvSpPr>
          <p:cNvPr id="15363" name="TextBox 3"/>
          <p:cNvSpPr/>
          <p:nvPr>
            <p:custDataLst>
              <p:tags r:id="rId2"/>
            </p:custDataLst>
          </p:nvPr>
        </p:nvSpPr>
        <p:spPr>
          <a:xfrm>
            <a:off x="1437525" y="2032768"/>
            <a:ext cx="9515178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．名句理解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非淡泊无以明志，非宁静无以致远。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双重否定”的句式，以强烈而委婉的语气表达了他对儿子的谆谆教诲与无限期望。“淡泊”与“宁静”，是以“明志”与“致远” 为终极目标和远大理想的，真正有志者的无声誓言，是积极向上和进取的，是催人奋进的。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淡泊明志，宁静致远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，贯穿诸葛亮一生，是他的精神的集中体现。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409547" y="1988597"/>
            <a:ext cx="9834559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非学无以广才，非志无以成学。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无论人处于什么阶段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少年、中年、晚年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，学习与志向总是最重要的。诸葛亮不但告诫儿子要学习，而且还要珍惜时间，发奋学习，并要注意学习方法：要“静”“志”。没有坚定的理想和信念是不可能成就自己的学业的。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769029" y="1785107"/>
            <a:ext cx="9193631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．赏析语言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学生放声朗读课文，圈画自己喜欢的句子，并思考完成下列任务：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你最喜欢文章哪个警句？谈谈你的理解和受到的启示。由此你联想到了哪些名人名言？推荐给大家，并结合自己的体验送给大家一句你最喜欢的话。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3795486" y="1643866"/>
            <a:ext cx="8569325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淡泊：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苟利国家，不求富贵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《礼记》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不戚戚于贫贱，不汲汲于富贵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陶渊明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水能性淡为吾友，竹解心虚即我师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白居易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道在箪瓢端自足，心闲天地本来宽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陆游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618396" y="1157387"/>
            <a:ext cx="9665904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．立志：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古之成大事者，不惟有超世之才，亦必有坚忍不拔之志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苏轼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长风破浪会有时，直挂云帆济沧海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李白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安得广厦千万间，大庇天下寒士俱欢颜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穷且益坚，不坠青云之志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王勃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志当存高远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一个人要想有所成就，就必须从小确立大志，否则人生就没有了方向。周总理在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岁的时候就有了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为中华之崛起而读书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的壮志，这一崇高的志向激励着他一生都在为中华之崛起而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鞠躬尽瘁，死而后已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2131368" y="1744914"/>
            <a:ext cx="886153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．惜时：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志士惜日短，愁人知夜长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傅玄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浪费时间是一桩大罪过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卢梭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时光飞逝，我们要珍惜时光，不能等到自己变老，和世界脱节，才悲叹蹉跎的岁月，那将于事无补，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或少壮不努力，老大徒伤悲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1657" y="137326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21507" name="TextBox 3"/>
          <p:cNvSpPr/>
          <p:nvPr>
            <p:custDataLst>
              <p:tags r:id="rId2"/>
            </p:custDataLst>
          </p:nvPr>
        </p:nvSpPr>
        <p:spPr>
          <a:xfrm>
            <a:off x="2110764" y="1834933"/>
            <a:ext cx="9304163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本文劝勉儿子勤学立志，修身养性要从淡泊宁静中下功夫，最忌怠惰险躁。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赞美诸葛亮的诗歌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功盖三分国，名成八阵图。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前后出师遗表在，令人一览泪沾襟。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出师一表真名世，千载谁堪伯仲间！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8"/>
          <p:cNvSpPr>
            <a:spLocks noChangeArrowheads="1"/>
          </p:cNvSpPr>
          <p:nvPr/>
        </p:nvSpPr>
        <p:spPr bwMode="auto">
          <a:xfrm>
            <a:off x="2574925" y="99630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6" name="TextBox 4"/>
          <p:cNvSpPr/>
          <p:nvPr/>
        </p:nvSpPr>
        <p:spPr>
          <a:xfrm>
            <a:off x="3055310" y="1423026"/>
            <a:ext cx="6922704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朗读背诵课文，词语的积累和文句的精确翻译与理解。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培养学生探究精神，理解文章内容，把握文章主旨。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理解文中深刻的人生理念和父对子的殷殷期望。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0030" y="1859096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3795" name="图片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79" y="3257322"/>
            <a:ext cx="80645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95275" y="243517"/>
            <a:ext cx="11601450" cy="63709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"/>
            <a:ext cx="4844741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53651" y="2008306"/>
            <a:ext cx="5613370" cy="2839718"/>
            <a:chOff x="898408" y="1608612"/>
            <a:chExt cx="5613370" cy="2839718"/>
          </a:xfrm>
        </p:grpSpPr>
        <p:sp>
          <p:nvSpPr>
            <p:cNvPr id="21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6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23" name="矩形 259"/>
            <p:cNvSpPr>
              <a:spLocks noChangeArrowheads="1"/>
            </p:cNvSpPr>
            <p:nvPr/>
          </p:nvSpPr>
          <p:spPr bwMode="auto">
            <a:xfrm>
              <a:off x="1038107" y="1608612"/>
              <a:ext cx="5293749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085834" y="1425119"/>
            <a:ext cx="1019846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是三国时期著名的政治家，军事家 ，他躬耕陇亩时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苟全性命于乱世，不求闻达于诸侯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但注意结交名士，研读古籍，留心时政，常以管仲、乐毅自励。被刘备三顾茅庐请做军师之后就提出著名的《隆中对》，策动孙、刘联盟，大破曹操，奠定三国鼎立的基础。蜀汉建立，拜为丞相。他以自身言行感染激励自己的子孙，“善政嘉事”“美声溢誉”，其子诸葛瞻、其孙诸葛尚均义无反顾，为国捐躯，一家三代，鞠躬尽瘁，死而后已，深为后人传诵。这节课我们将重点研讨诸葛亮写给其儿子的一封家书《诫子书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13" y="1422208"/>
            <a:ext cx="8810974" cy="451392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2342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6147" name="TextBox 3"/>
          <p:cNvSpPr/>
          <p:nvPr>
            <p:custDataLst>
              <p:tags r:id="rId2"/>
            </p:custDataLst>
          </p:nvPr>
        </p:nvSpPr>
        <p:spPr>
          <a:xfrm>
            <a:off x="835052" y="2354876"/>
            <a:ext cx="6661447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(181—234)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，字孔明，号卧龙，琅玡阳都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今山东沂南南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人，三国时蜀汉政治家、军事家。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77" y="2237418"/>
            <a:ext cx="2848016" cy="36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/>
          <p:nvPr>
            <p:custDataLst>
              <p:tags r:id="rId1"/>
            </p:custDataLst>
          </p:nvPr>
        </p:nvSpPr>
        <p:spPr>
          <a:xfrm>
            <a:off x="1510030" y="1184638"/>
            <a:ext cx="9310181" cy="18620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5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ts val="45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《诫子书》是诸葛亮临终前写给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岁儿子诸葛瞻的一封家书，成为后世万代学子修身立志的名篇，它可以看作是诸葛亮对其一生的总结。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7" y="3082446"/>
            <a:ext cx="7267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3"/>
          <p:cNvSpPr/>
          <p:nvPr>
            <p:custDataLst>
              <p:tags r:id="rId1"/>
            </p:custDataLst>
          </p:nvPr>
        </p:nvSpPr>
        <p:spPr>
          <a:xfrm>
            <a:off x="3622674" y="1484528"/>
            <a:ext cx="8569325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古今异义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①意与日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去</a:t>
            </a:r>
            <a:endParaRPr lang="en-US" altLang="zh-CN" sz="2000" u="sng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古义：离开，这里引申为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消失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；今义：离开所在地方到别处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险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躁则不能治性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古义：轻薄；今义：危险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7" name="TextBox 3"/>
          <p:cNvSpPr/>
          <p:nvPr>
            <p:custDataLst>
              <p:tags r:id="rId2"/>
            </p:custDataLst>
          </p:nvPr>
        </p:nvSpPr>
        <p:spPr>
          <a:xfrm>
            <a:off x="3622675" y="3885185"/>
            <a:ext cx="8569325" cy="23505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词类活用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①非淡泊无以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形容词的使动用法，使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坚定，明确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②非学无以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广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才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形容词的使动用法，使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广博，增长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987" y="1394093"/>
            <a:ext cx="2494594" cy="588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．文言知识梳理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10242"/>
          <p:cNvSpPr/>
          <p:nvPr>
            <p:custDataLst>
              <p:tags r:id="rId1"/>
            </p:custDataLst>
          </p:nvPr>
        </p:nvSpPr>
        <p:spPr>
          <a:xfrm>
            <a:off x="5154856" y="1732920"/>
            <a:ext cx="3314700" cy="1376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行为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与友期行：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同行</a:t>
            </a:r>
            <a:endParaRPr lang="en-US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文本框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4527" y="1362585"/>
            <a:ext cx="245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一词多义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文本占位符 10242"/>
          <p:cNvSpPr/>
          <p:nvPr>
            <p:custDataLst>
              <p:tags r:id="rId3"/>
            </p:custDataLst>
          </p:nvPr>
        </p:nvSpPr>
        <p:spPr>
          <a:xfrm>
            <a:off x="3925339" y="2015705"/>
            <a:ext cx="1582737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）行：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文本占位符 10242"/>
          <p:cNvSpPr/>
          <p:nvPr>
            <p:custDataLst>
              <p:tags r:id="rId4"/>
            </p:custDataLst>
          </p:nvPr>
        </p:nvSpPr>
        <p:spPr>
          <a:xfrm>
            <a:off x="5154856" y="3109283"/>
            <a:ext cx="3530600" cy="1366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静以修身：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介词，用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非学无以广才：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拿来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文本占位符 10242"/>
          <p:cNvSpPr/>
          <p:nvPr>
            <p:custDataLst>
              <p:tags r:id="rId5"/>
            </p:custDataLst>
          </p:nvPr>
        </p:nvSpPr>
        <p:spPr>
          <a:xfrm>
            <a:off x="3925339" y="3393655"/>
            <a:ext cx="1582737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）以：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文本占位符 10242"/>
          <p:cNvSpPr/>
          <p:nvPr>
            <p:custDataLst>
              <p:tags r:id="rId6"/>
            </p:custDataLst>
          </p:nvPr>
        </p:nvSpPr>
        <p:spPr>
          <a:xfrm>
            <a:off x="5154856" y="4532687"/>
            <a:ext cx="4579937" cy="13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非志无以成学：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成就，达成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遂成枯落：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成为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文本占位符 10242"/>
          <p:cNvSpPr/>
          <p:nvPr>
            <p:custDataLst>
              <p:tags r:id="rId7"/>
            </p:custDataLst>
          </p:nvPr>
        </p:nvSpPr>
        <p:spPr>
          <a:xfrm>
            <a:off x="3925338" y="4817643"/>
            <a:ext cx="1612900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）成：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2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9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1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8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0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7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3463890" y="2251959"/>
            <a:ext cx="8569325" cy="227357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重点句式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静以修身，俭以养德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介词宾语前置，正确语序为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以静修身，以俭养德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Microsoft Office PowerPoint</Application>
  <PresentationFormat>宽屏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微软雅黑</vt:lpstr>
      <vt:lpstr>Wingdings</vt:lpstr>
      <vt:lpstr>演示斜黑体</vt:lpstr>
      <vt:lpstr>Calibri</vt:lpstr>
      <vt:lpstr>FandolFang 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2020-11-17T07:09:00Z</dcterms:created>
  <dcterms:modified xsi:type="dcterms:W3CDTF">2023-01-11T01:13:06Z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772C54755396425DBD5D68CC420B4900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