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23" r:id="rId2"/>
    <p:sldId id="450" r:id="rId3"/>
    <p:sldId id="473" r:id="rId4"/>
    <p:sldId id="471" r:id="rId5"/>
    <p:sldId id="439" r:id="rId6"/>
    <p:sldId id="464" r:id="rId7"/>
    <p:sldId id="452" r:id="rId8"/>
    <p:sldId id="475" r:id="rId9"/>
    <p:sldId id="461" r:id="rId10"/>
    <p:sldId id="466" r:id="rId11"/>
    <p:sldId id="442" r:id="rId12"/>
    <p:sldId id="476" r:id="rId13"/>
    <p:sldId id="474" r:id="rId14"/>
    <p:sldId id="462" r:id="rId15"/>
    <p:sldId id="389" r:id="rId16"/>
    <p:sldId id="440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E6E109"/>
    <a:srgbClr val="3333FF"/>
    <a:srgbClr val="FF0000"/>
    <a:srgbClr val="FF7C80"/>
    <a:srgbClr val="E0F0F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1" autoAdjust="0"/>
    <p:restoredTop sz="93883" autoAdjust="0"/>
  </p:normalViewPr>
  <p:slideViewPr>
    <p:cSldViewPr>
      <p:cViewPr varScale="1">
        <p:scale>
          <a:sx n="108" d="100"/>
          <a:sy n="108" d="100"/>
        </p:scale>
        <p:origin x="-9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 b="0"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 b="0"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 b="0"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9A4631F0-91B8-4A2B-9D68-D561944090C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68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FB05E534-2693-4A60-9476-0DA7BA41A51F}" type="slidenum">
              <a:rPr lang="en-US" altLang="zh-CN" sz="1200" b="0" smtClean="0">
                <a:ea typeface="黑体" panose="02010609060101010101" pitchFamily="2" charset="-122"/>
              </a:rPr>
              <a:t>1</a:t>
            </a:fld>
            <a:endParaRPr lang="en-US" altLang="zh-CN" sz="1200" b="0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87D8E984-22B2-4132-89F2-137555552C4C}" type="slidenum">
              <a:rPr lang="zh-CN" altLang="en-US" sz="1200">
                <a:ea typeface="黑体" panose="02010609060101010101" pitchFamily="2" charset="-122"/>
              </a:rPr>
              <a:t>2</a:t>
            </a:fld>
            <a:endParaRPr lang="en-US" altLang="zh-CN" sz="1200">
              <a:ea typeface="黑体" panose="0201060906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89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891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1876749F-BEF8-4598-9A72-40F63CB273BC}" type="slidenum">
              <a:rPr lang="en-US" altLang="zh-CN" sz="1200" b="0">
                <a:ea typeface="黑体" panose="02010609060101010101" pitchFamily="2" charset="-122"/>
              </a:rPr>
              <a:t>3</a:t>
            </a:fld>
            <a:endParaRPr lang="en-US" altLang="zh-CN" sz="1200" b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DF4E9F22-327B-4170-9052-835FAAF6ED52}" type="slidenum">
              <a:rPr lang="en-US" altLang="zh-CN" sz="1200" b="0" smtClean="0">
                <a:ea typeface="黑体" panose="02010609060101010101" pitchFamily="2" charset="-122"/>
              </a:rPr>
              <a:t>11</a:t>
            </a:fld>
            <a:endParaRPr lang="en-US" altLang="zh-CN" sz="1200" b="0" smtClean="0"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DECB-AFF1-4A69-A978-2C0F7122A9B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389D-9823-458A-BE19-6858CEC20F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3712-CC04-45EE-B308-FCBBCBD9D1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776B5-9662-4A02-BB5E-36CACBAF97A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520C-F2D3-489B-B4EB-AB298A3D29E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CDF6F-D6A4-4043-91AB-963D7E5AAD2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82BA1-0033-47BC-98C9-54FC5F31714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6D6AA-6608-46A6-A180-E7336C73889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CE9B-178E-4965-AA63-CA18AE6EFF7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6528C-D22B-4AA2-928A-F2A51E891EB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0E1B-7FAC-43AA-96F8-3E5F1E6B36C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首页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FB99-2CF8-4021-9F71-698FA13B915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7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旧知回顾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BEC2078-477E-45D6-A405-03EF2CBB28B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7"/>
            <a:ext cx="1727886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学习目标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3473BABC-CB6A-40A2-92D2-65E7F0CFA50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7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B84B2B6-C527-4503-AB7D-7FDDC4D45FF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7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随堂练习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D867B687-2703-41DC-9FF7-BC7B65ABE2F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7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2F21378-1AEA-4225-B903-A69E0AAE3F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0F89-F8A9-4CCD-88B8-2506A5E9658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79B3-CD68-4A54-BB21-07907071C3D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CB515874-4FD7-4A03-B0B1-B3EEC2D2F2E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黑体" panose="0201060906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8"/>
          <p:cNvSpPr txBox="1">
            <a:spLocks noChangeArrowheads="1"/>
          </p:cNvSpPr>
          <p:nvPr/>
        </p:nvSpPr>
        <p:spPr bwMode="auto">
          <a:xfrm>
            <a:off x="1447800" y="2133634"/>
            <a:ext cx="6216650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4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第</a:t>
            </a:r>
            <a:r>
              <a:rPr lang="en-US" altLang="zh-CN" sz="4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8</a:t>
            </a:r>
            <a:r>
              <a:rPr lang="zh-CN" altLang="en-US" sz="4000" b="0" dirty="0">
                <a:latin typeface="Times New Roman" panose="02020603050405020304" pitchFamily="18" charset="0"/>
                <a:ea typeface="黑体" panose="02010609060101010101" pitchFamily="2" charset="-122"/>
              </a:rPr>
              <a:t>章    角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5400" b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8.4   </a:t>
            </a:r>
            <a:r>
              <a:rPr lang="zh-CN" altLang="en-US" sz="5400" b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对顶角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998" y="214190"/>
            <a:ext cx="301292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0"/>
          </a:effectLst>
        </p:spPr>
      </p:pic>
      <p:sp>
        <p:nvSpPr>
          <p:cNvPr id="20485" name="文本框 18437"/>
          <p:cNvSpPr txBox="1">
            <a:spLocks noChangeArrowheads="1"/>
          </p:cNvSpPr>
          <p:nvPr/>
        </p:nvSpPr>
        <p:spPr bwMode="auto">
          <a:xfrm>
            <a:off x="4191010" y="563032"/>
            <a:ext cx="3740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青岛版数学七年级下册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439" y="5943534"/>
            <a:ext cx="9143561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ChangeArrowheads="1"/>
          </p:cNvSpPr>
          <p:nvPr/>
        </p:nvSpPr>
        <p:spPr bwMode="auto">
          <a:xfrm>
            <a:off x="228600" y="19050"/>
            <a:ext cx="86868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巩固新知：</a:t>
            </a:r>
          </a:p>
          <a:p>
            <a:pPr>
              <a:lnSpc>
                <a:spcPct val="120000"/>
              </a:lnSpc>
            </a:pP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例</a:t>
            </a: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：</a:t>
            </a: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如图，直线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AB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和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CD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相交于点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O, 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射线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OE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是∠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BOD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的平分线，已知∠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AOD=110°, 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求∠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COB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，∠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AOC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，∠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BOE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，∠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EOD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的度数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zh-CN" altLang="en-US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028" name="组合 31"/>
          <p:cNvGrpSpPr/>
          <p:nvPr/>
        </p:nvGrpSpPr>
        <p:grpSpPr bwMode="auto">
          <a:xfrm>
            <a:off x="228600" y="2667000"/>
            <a:ext cx="2871788" cy="1876425"/>
            <a:chOff x="3048000" y="3666854"/>
            <a:chExt cx="3803084" cy="2167696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581987" y="3886925"/>
              <a:ext cx="2665732" cy="16762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3310790" y="4039141"/>
              <a:ext cx="3014716" cy="1324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877012" y="4686515"/>
              <a:ext cx="1599860" cy="733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34" name="矩形 24"/>
            <p:cNvSpPr>
              <a:spLocks noChangeArrowheads="1"/>
            </p:cNvSpPr>
            <p:nvPr/>
          </p:nvSpPr>
          <p:spPr bwMode="auto">
            <a:xfrm>
              <a:off x="3277152" y="3666854"/>
              <a:ext cx="462509" cy="42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 b="0">
                  <a:latin typeface="Times New Roman" panose="02020603050405020304" pitchFamily="18" charset="0"/>
                  <a:ea typeface="黑体" panose="02010609060101010101" pitchFamily="2" charset="-122"/>
                </a:rPr>
                <a:t>A</a:t>
              </a:r>
              <a:endParaRPr lang="zh-CN" altLang="en-US" sz="1800">
                <a:ea typeface="黑体" panose="02010609060101010101" pitchFamily="2" charset="-122"/>
              </a:endParaRPr>
            </a:p>
          </p:txBody>
        </p:sp>
        <p:sp>
          <p:nvSpPr>
            <p:cNvPr id="1035" name="矩形 25"/>
            <p:cNvSpPr>
              <a:spLocks noChangeArrowheads="1"/>
            </p:cNvSpPr>
            <p:nvPr/>
          </p:nvSpPr>
          <p:spPr bwMode="auto">
            <a:xfrm>
              <a:off x="6247720" y="5410914"/>
              <a:ext cx="445691" cy="42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 b="0">
                  <a:latin typeface="Times New Roman" panose="02020603050405020304" pitchFamily="18" charset="0"/>
                  <a:ea typeface="黑体" panose="02010609060101010101" pitchFamily="2" charset="-122"/>
                </a:rPr>
                <a:t>B</a:t>
              </a:r>
              <a:endParaRPr lang="zh-CN" altLang="en-US" sz="1800">
                <a:ea typeface="黑体" panose="02010609060101010101" pitchFamily="2" charset="-122"/>
              </a:endParaRPr>
            </a:p>
          </p:txBody>
        </p:sp>
        <p:sp>
          <p:nvSpPr>
            <p:cNvPr id="1036" name="矩形 26"/>
            <p:cNvSpPr>
              <a:spLocks noChangeArrowheads="1"/>
            </p:cNvSpPr>
            <p:nvPr/>
          </p:nvSpPr>
          <p:spPr bwMode="auto">
            <a:xfrm>
              <a:off x="3048000" y="5258698"/>
              <a:ext cx="445690" cy="42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 b="0">
                  <a:latin typeface="Times New Roman" panose="02020603050405020304" pitchFamily="18" charset="0"/>
                  <a:ea typeface="黑体" panose="02010609060101010101" pitchFamily="2" charset="-122"/>
                </a:rPr>
                <a:t>C</a:t>
              </a:r>
              <a:endParaRPr lang="zh-CN" altLang="en-US" sz="1800">
                <a:ea typeface="黑体" panose="02010609060101010101" pitchFamily="2" charset="-122"/>
              </a:endParaRPr>
            </a:p>
          </p:txBody>
        </p:sp>
        <p:sp>
          <p:nvSpPr>
            <p:cNvPr id="1037" name="矩形 27"/>
            <p:cNvSpPr>
              <a:spLocks noChangeArrowheads="1"/>
            </p:cNvSpPr>
            <p:nvPr/>
          </p:nvSpPr>
          <p:spPr bwMode="auto">
            <a:xfrm>
              <a:off x="4723543" y="4279384"/>
              <a:ext cx="462509" cy="42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 b="0">
                  <a:latin typeface="Times New Roman" panose="02020603050405020304" pitchFamily="18" charset="0"/>
                  <a:ea typeface="黑体" panose="02010609060101010101" pitchFamily="2" charset="-122"/>
                </a:rPr>
                <a:t>O</a:t>
              </a:r>
              <a:endParaRPr lang="zh-CN" altLang="en-US" sz="1800">
                <a:ea typeface="黑体" panose="02010609060101010101" pitchFamily="2" charset="-122"/>
              </a:endParaRPr>
            </a:p>
          </p:txBody>
        </p:sp>
        <p:sp>
          <p:nvSpPr>
            <p:cNvPr id="1038" name="矩形 28"/>
            <p:cNvSpPr>
              <a:spLocks noChangeArrowheads="1"/>
            </p:cNvSpPr>
            <p:nvPr/>
          </p:nvSpPr>
          <p:spPr bwMode="auto">
            <a:xfrm>
              <a:off x="6325506" y="3886925"/>
              <a:ext cx="462509" cy="42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 b="0">
                  <a:latin typeface="Times New Roman" panose="02020603050405020304" pitchFamily="18" charset="0"/>
                  <a:ea typeface="黑体" panose="02010609060101010101" pitchFamily="2" charset="-122"/>
                </a:rPr>
                <a:t>D</a:t>
              </a:r>
              <a:endParaRPr lang="zh-CN" altLang="en-US" sz="1800">
                <a:ea typeface="黑体" panose="02010609060101010101" pitchFamily="2" charset="-122"/>
              </a:endParaRPr>
            </a:p>
          </p:txBody>
        </p:sp>
        <p:sp>
          <p:nvSpPr>
            <p:cNvPr id="1039" name="矩形 29"/>
            <p:cNvSpPr>
              <a:spLocks noChangeArrowheads="1"/>
            </p:cNvSpPr>
            <p:nvPr/>
          </p:nvSpPr>
          <p:spPr bwMode="auto">
            <a:xfrm>
              <a:off x="6422212" y="4648002"/>
              <a:ext cx="428872" cy="42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 b="0">
                  <a:latin typeface="Times New Roman" panose="02020603050405020304" pitchFamily="18" charset="0"/>
                  <a:ea typeface="黑体" panose="02010609060101010101" pitchFamily="2" charset="-122"/>
                </a:rPr>
                <a:t>E</a:t>
              </a:r>
              <a:endParaRPr lang="zh-CN" altLang="en-US" sz="1800">
                <a:ea typeface="黑体" panose="02010609060101010101" pitchFamily="2" charset="-122"/>
              </a:endParaRPr>
            </a:p>
          </p:txBody>
        </p:sp>
      </p:grp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276600" y="1828800"/>
            <a:ext cx="5410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解：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∵∠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COB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与∠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AOD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是对顶角，</a:t>
            </a:r>
            <a:endParaRPr lang="en-US" altLang="zh-CN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        ∴</a:t>
            </a:r>
            <a:r>
              <a:rPr lang="zh-CN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∠</a:t>
            </a:r>
            <a:r>
              <a:rPr lang="en-US" altLang="zh-CN" b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COB=</a:t>
            </a:r>
            <a:r>
              <a:rPr lang="zh-CN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∠</a:t>
            </a:r>
            <a:r>
              <a:rPr lang="en-US" altLang="zh-CN" b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AOD=110°</a:t>
            </a:r>
          </a:p>
          <a:p>
            <a:pPr>
              <a:lnSpc>
                <a:spcPct val="130000"/>
              </a:lnSpc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       ∵∠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AOC +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AOD= </a:t>
            </a:r>
            <a:r>
              <a:rPr lang="en-US" altLang="zh-CN" b="0" dirty="0">
                <a:ea typeface="黑体" panose="02010609060101010101" pitchFamily="2" charset="-122"/>
              </a:rPr>
              <a:t>180°</a:t>
            </a:r>
            <a:r>
              <a:rPr lang="en-US" altLang="zh-CN" dirty="0">
                <a:ea typeface="黑体" panose="02010609060101010101" pitchFamily="2" charset="-122"/>
              </a:rPr>
              <a:t> </a:t>
            </a:r>
            <a:endParaRPr lang="en-US" altLang="zh-CN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       ∴∠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AOC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=180°— </a:t>
            </a:r>
            <a:r>
              <a:rPr lang="zh-CN" altLang="en-US" b="0" dirty="0">
                <a:ea typeface="黑体" panose="02010609060101010101" pitchFamily="2" charset="-122"/>
              </a:rPr>
              <a:t>∠</a:t>
            </a:r>
            <a:r>
              <a:rPr lang="en-US" altLang="zh-CN" b="0" dirty="0">
                <a:ea typeface="黑体" panose="02010609060101010101" pitchFamily="2" charset="-122"/>
              </a:rPr>
              <a:t>AOD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ea typeface="黑体" panose="02010609060101010101" pitchFamily="2" charset="-122"/>
              </a:rPr>
              <a:t>        =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en-US" altLang="zh-CN" b="0" dirty="0">
                <a:ea typeface="黑体" panose="02010609060101010101" pitchFamily="2" charset="-122"/>
              </a:rPr>
              <a:t>180°—</a:t>
            </a:r>
            <a:r>
              <a:rPr lang="en-US" altLang="zh-CN" dirty="0">
                <a:ea typeface="黑体" panose="02010609060101010101" pitchFamily="2" charset="-122"/>
              </a:rPr>
              <a:t>      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110°= 70°</a:t>
            </a:r>
          </a:p>
          <a:p>
            <a:pPr>
              <a:lnSpc>
                <a:spcPct val="130000"/>
              </a:lnSpc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       ∵</a:t>
            </a:r>
            <a:r>
              <a:rPr lang="zh-CN" altLang="en-US" b="0" dirty="0">
                <a:ea typeface="黑体" panose="02010609060101010101" pitchFamily="2" charset="-122"/>
              </a:rPr>
              <a:t>∠</a:t>
            </a:r>
            <a:r>
              <a:rPr lang="en-US" altLang="zh-CN" b="0" dirty="0">
                <a:ea typeface="黑体" panose="02010609060101010101" pitchFamily="2" charset="-122"/>
              </a:rPr>
              <a:t>BOD</a:t>
            </a:r>
            <a:r>
              <a:rPr lang="zh-CN" altLang="en-US" b="0" dirty="0">
                <a:ea typeface="黑体" panose="02010609060101010101" pitchFamily="2" charset="-122"/>
              </a:rPr>
              <a:t>与∠</a:t>
            </a:r>
            <a:r>
              <a:rPr lang="en-US" altLang="zh-CN" b="0" dirty="0">
                <a:ea typeface="黑体" panose="02010609060101010101" pitchFamily="2" charset="-122"/>
              </a:rPr>
              <a:t>AOC</a:t>
            </a:r>
            <a:r>
              <a:rPr lang="zh-CN" altLang="en-US" dirty="0">
                <a:ea typeface="黑体" panose="02010609060101010101" pitchFamily="2" charset="-122"/>
              </a:rPr>
              <a:t> </a:t>
            </a:r>
            <a:r>
              <a:rPr lang="zh-CN" altLang="en-US" b="0" dirty="0">
                <a:ea typeface="黑体" panose="02010609060101010101" pitchFamily="2" charset="-122"/>
              </a:rPr>
              <a:t>是对顶角，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ea typeface="黑体" panose="02010609060101010101" pitchFamily="2" charset="-122"/>
              </a:rPr>
              <a:t>        ∴</a:t>
            </a:r>
            <a:r>
              <a:rPr lang="zh-CN" altLang="en-US" b="0" dirty="0">
                <a:ea typeface="黑体" panose="02010609060101010101" pitchFamily="2" charset="-122"/>
              </a:rPr>
              <a:t>∠</a:t>
            </a:r>
            <a:r>
              <a:rPr lang="en-US" altLang="zh-CN" b="0" dirty="0">
                <a:ea typeface="黑体" panose="02010609060101010101" pitchFamily="2" charset="-122"/>
              </a:rPr>
              <a:t>BOD= </a:t>
            </a:r>
            <a:r>
              <a:rPr lang="zh-CN" altLang="en-US" b="0" dirty="0">
                <a:ea typeface="黑体" panose="02010609060101010101" pitchFamily="2" charset="-122"/>
              </a:rPr>
              <a:t>∠</a:t>
            </a:r>
            <a:r>
              <a:rPr lang="en-US" altLang="zh-CN" b="0" dirty="0">
                <a:ea typeface="黑体" panose="02010609060101010101" pitchFamily="2" charset="-122"/>
              </a:rPr>
              <a:t>AOC</a:t>
            </a:r>
            <a:r>
              <a:rPr lang="zh-CN" altLang="en-US" dirty="0">
                <a:ea typeface="黑体" panose="02010609060101010101" pitchFamily="2" charset="-122"/>
              </a:rPr>
              <a:t> </a:t>
            </a:r>
            <a:r>
              <a:rPr lang="en-US" altLang="zh-CN" dirty="0">
                <a:ea typeface="黑体" panose="02010609060101010101" pitchFamily="2" charset="-122"/>
              </a:rPr>
              <a:t>= </a:t>
            </a:r>
            <a:r>
              <a:rPr lang="en-US" altLang="zh-CN" b="0" dirty="0">
                <a:ea typeface="黑体" panose="02010609060101010101" pitchFamily="2" charset="-122"/>
              </a:rPr>
              <a:t>70°</a:t>
            </a:r>
            <a:endParaRPr lang="en-US" altLang="zh-CN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       ∵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OE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平分∠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BOD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</a:p>
          <a:p>
            <a:pPr>
              <a:lnSpc>
                <a:spcPct val="130000"/>
              </a:lnSpc>
            </a:pP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      ∴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BOE=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EOD</a:t>
            </a:r>
          </a:p>
          <a:p>
            <a:pPr>
              <a:lnSpc>
                <a:spcPct val="130000"/>
              </a:lnSpc>
            </a:pPr>
            <a:endParaRPr lang="zh-CN" altLang="en-US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3810000" y="6003925"/>
          <a:ext cx="4572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1651000" imgH="393700" progId="Equation.DSMT4">
                  <p:embed/>
                </p:oleObj>
              </mc:Choice>
              <mc:Fallback>
                <p:oleObj name="Equation" r:id="rId3" imgW="16510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003925"/>
                        <a:ext cx="45720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8600" y="5410200"/>
            <a:ext cx="2209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课本练习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(1)</a:t>
            </a:r>
            <a:r>
              <a:rPr lang="en-US" altLang="zh-CN" sz="2800" b="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2800" b="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如果两个角是对顶角，那么这两个角相等</a:t>
            </a:r>
            <a:r>
              <a:rPr lang="zh-CN" altLang="zh-CN" sz="2800" b="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" y="3048000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(2)</a:t>
            </a:r>
            <a:r>
              <a:rPr lang="en-US" altLang="zh-CN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如果两个角不是对顶角，那么这两个角不相等</a:t>
            </a:r>
            <a:r>
              <a:rPr lang="zh-CN" altLang="zh-CN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876800" y="24384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（对）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724400" y="35814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（错）</a:t>
            </a:r>
          </a:p>
        </p:txBody>
      </p:sp>
      <p:sp>
        <p:nvSpPr>
          <p:cNvPr id="29703" name="WordArt 15"/>
          <p:cNvSpPr>
            <a:spLocks noChangeArrowheads="1" noChangeShapeType="1" noTextEdit="1"/>
          </p:cNvSpPr>
          <p:nvPr/>
        </p:nvSpPr>
        <p:spPr bwMode="auto">
          <a:xfrm rot="705840">
            <a:off x="561975" y="-38100"/>
            <a:ext cx="1657350" cy="12303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28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680000" scaled="1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试一试：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900113" y="42672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(3)</a:t>
            </a:r>
            <a:r>
              <a:rPr lang="en-US" altLang="zh-CN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如果两个角相等</a:t>
            </a:r>
            <a:r>
              <a:rPr lang="zh-CN" altLang="zh-CN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</a:t>
            </a:r>
            <a:r>
              <a:rPr lang="zh-CN" altLang="en-US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那么这两个角是对顶角</a:t>
            </a:r>
            <a:r>
              <a:rPr lang="en-US" altLang="zh-CN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r>
              <a:rPr lang="zh-CN" altLang="zh-CN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505200" y="47244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（错）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887413" y="5334000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(4)</a:t>
            </a:r>
            <a:r>
              <a:rPr lang="en-US" altLang="zh-CN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如果两个角不相等</a:t>
            </a:r>
            <a:r>
              <a:rPr lang="zh-CN" altLang="zh-CN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</a:t>
            </a:r>
            <a:r>
              <a:rPr lang="zh-CN" altLang="en-US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那么这两个角不是对顶角</a:t>
            </a:r>
            <a:r>
              <a:rPr lang="en-US" altLang="zh-CN" sz="2800" b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zh-CN" altLang="zh-CN" sz="2800" b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667000" y="59436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（对）</a:t>
            </a:r>
          </a:p>
        </p:txBody>
      </p:sp>
      <p:sp>
        <p:nvSpPr>
          <p:cNvPr id="29708" name="矩形 29708"/>
          <p:cNvSpPr>
            <a:spLocks noChangeArrowheads="1"/>
          </p:cNvSpPr>
          <p:nvPr/>
        </p:nvSpPr>
        <p:spPr bwMode="auto">
          <a:xfrm>
            <a:off x="838200" y="1196975"/>
            <a:ext cx="1962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0">
                <a:latin typeface="Times New Roman" panose="02020603050405020304" pitchFamily="18" charset="0"/>
                <a:ea typeface="黑体" panose="02010609060101010101" pitchFamily="2" charset="-122"/>
              </a:rPr>
              <a:t>判断正误：</a:t>
            </a:r>
            <a:endParaRPr lang="en-US" altLang="zh-CN" sz="2800" b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88"/>
          <p:cNvSpPr txBox="1">
            <a:spLocks noChangeArrowheads="1"/>
          </p:cNvSpPr>
          <p:nvPr/>
        </p:nvSpPr>
        <p:spPr bwMode="auto">
          <a:xfrm>
            <a:off x="533400" y="228600"/>
            <a:ext cx="807709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 dirty="0">
                <a:solidFill>
                  <a:srgbClr val="FF7C8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拓展延伸：</a:t>
            </a:r>
          </a:p>
          <a:p>
            <a:pPr eaLnBrk="1" hangingPunct="1"/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    如图：两堵墙围一个角</a:t>
            </a:r>
            <a:r>
              <a:rPr lang="zh-CN" altLang="en-US" sz="2800" b="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</a:t>
            </a:r>
            <a:r>
              <a:rPr lang="en-US" altLang="zh-CN" sz="2800" b="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AOB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但人不能进入围墙，我们如何去测量这个角的大小呢？ </a:t>
            </a:r>
          </a:p>
        </p:txBody>
      </p:sp>
      <p:sp>
        <p:nvSpPr>
          <p:cNvPr id="4" name="Text Box 102"/>
          <p:cNvSpPr txBox="1">
            <a:spLocks noChangeArrowheads="1"/>
          </p:cNvSpPr>
          <p:nvPr/>
        </p:nvSpPr>
        <p:spPr bwMode="auto">
          <a:xfrm>
            <a:off x="1176338" y="4491038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宋体" panose="02010600030101010101" pitchFamily="2" charset="-122"/>
              </a:rPr>
              <a:t>C</a:t>
            </a:r>
          </a:p>
        </p:txBody>
      </p:sp>
      <p:sp>
        <p:nvSpPr>
          <p:cNvPr id="5" name="Text Box 106"/>
          <p:cNvSpPr txBox="1">
            <a:spLocks noChangeArrowheads="1"/>
          </p:cNvSpPr>
          <p:nvPr/>
        </p:nvSpPr>
        <p:spPr bwMode="auto">
          <a:xfrm>
            <a:off x="4876800" y="4795838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8000"/>
                </a:solidFill>
                <a:latin typeface="宋体" panose="02010600030101010101" pitchFamily="2" charset="-122"/>
              </a:rPr>
              <a:t>D</a:t>
            </a:r>
          </a:p>
        </p:txBody>
      </p:sp>
      <p:sp>
        <p:nvSpPr>
          <p:cNvPr id="6" name="Rectangle 108"/>
          <p:cNvSpPr>
            <a:spLocks noChangeArrowheads="1"/>
          </p:cNvSpPr>
          <p:nvPr/>
        </p:nvSpPr>
        <p:spPr bwMode="auto">
          <a:xfrm>
            <a:off x="971550" y="6091238"/>
            <a:ext cx="3084513" cy="461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∴</a:t>
            </a:r>
            <a:r>
              <a:rPr kumimoji="1" lang="en-US" altLang="zh-CN" b="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AOB</a:t>
            </a:r>
            <a:r>
              <a:rPr lang="en-US" altLang="zh-CN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=∠COD</a:t>
            </a:r>
          </a:p>
        </p:txBody>
      </p:sp>
      <p:sp>
        <p:nvSpPr>
          <p:cNvPr id="7" name="Rectangle 109"/>
          <p:cNvSpPr>
            <a:spLocks noChangeArrowheads="1"/>
          </p:cNvSpPr>
          <p:nvPr/>
        </p:nvSpPr>
        <p:spPr bwMode="auto">
          <a:xfrm>
            <a:off x="990600" y="4876800"/>
            <a:ext cx="42672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∵</a:t>
            </a:r>
            <a:r>
              <a:rPr kumimoji="1" lang="en-US" altLang="zh-CN" b="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AOB</a:t>
            </a:r>
            <a:r>
              <a:rPr lang="en-US" altLang="zh-CN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=180°</a:t>
            </a:r>
            <a:r>
              <a:rPr lang="en-US" altLang="zh-CN" b="0" dirty="0"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zh-CN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∠AOC</a:t>
            </a:r>
          </a:p>
        </p:txBody>
      </p:sp>
      <p:sp>
        <p:nvSpPr>
          <p:cNvPr id="8" name="Rectangle 110"/>
          <p:cNvSpPr>
            <a:spLocks noChangeArrowheads="1"/>
          </p:cNvSpPr>
          <p:nvPr/>
        </p:nvSpPr>
        <p:spPr bwMode="auto">
          <a:xfrm>
            <a:off x="4648200" y="48768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（邻补角互补</a:t>
            </a:r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)</a:t>
            </a:r>
            <a:endParaRPr lang="en-US" altLang="zh-CN" b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Rectangle 111"/>
          <p:cNvSpPr>
            <a:spLocks noChangeArrowheads="1"/>
          </p:cNvSpPr>
          <p:nvPr/>
        </p:nvSpPr>
        <p:spPr bwMode="auto">
          <a:xfrm>
            <a:off x="4800600" y="6091238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（对顶角相等</a:t>
            </a:r>
            <a:r>
              <a:rPr lang="en-US" altLang="zh-CN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Symbol" panose="05050102010706020507" pitchFamily="18" charset="2"/>
              </a:rPr>
              <a:t>)</a:t>
            </a:r>
            <a:endParaRPr lang="en-US" altLang="zh-CN" b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0729" name="Picture 1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7526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21"/>
          <p:cNvSpPr>
            <a:spLocks noChangeShapeType="1"/>
          </p:cNvSpPr>
          <p:nvPr/>
        </p:nvSpPr>
        <p:spPr bwMode="auto">
          <a:xfrm flipH="1" flipV="1">
            <a:off x="1828800" y="2281238"/>
            <a:ext cx="1828800" cy="1676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2800" b="0">
              <a:latin typeface="+mn-ea"/>
              <a:ea typeface="+mn-ea"/>
            </a:endParaRPr>
          </a:p>
        </p:txBody>
      </p:sp>
      <p:sp>
        <p:nvSpPr>
          <p:cNvPr id="12" name="Line 123"/>
          <p:cNvSpPr>
            <a:spLocks noChangeShapeType="1"/>
          </p:cNvSpPr>
          <p:nvPr/>
        </p:nvSpPr>
        <p:spPr bwMode="auto">
          <a:xfrm flipV="1">
            <a:off x="3581400" y="2967038"/>
            <a:ext cx="25146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2800" b="0">
              <a:latin typeface="+mn-ea"/>
              <a:ea typeface="+mn-ea"/>
            </a:endParaRPr>
          </a:p>
        </p:txBody>
      </p:sp>
      <p:sp>
        <p:nvSpPr>
          <p:cNvPr id="13" name="Line 124"/>
          <p:cNvSpPr>
            <a:spLocks noChangeShapeType="1"/>
          </p:cNvSpPr>
          <p:nvPr/>
        </p:nvSpPr>
        <p:spPr bwMode="auto">
          <a:xfrm flipH="1" flipV="1">
            <a:off x="3581400" y="3881438"/>
            <a:ext cx="1219200" cy="1143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dash"/>
            <a:round/>
          </a:ln>
          <a:effectLst/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2800" b="0">
              <a:latin typeface="+mn-ea"/>
              <a:ea typeface="+mn-ea"/>
            </a:endParaRPr>
          </a:p>
        </p:txBody>
      </p:sp>
      <p:sp>
        <p:nvSpPr>
          <p:cNvPr id="14" name="Line 125"/>
          <p:cNvSpPr>
            <a:spLocks noChangeShapeType="1"/>
          </p:cNvSpPr>
          <p:nvPr/>
        </p:nvSpPr>
        <p:spPr bwMode="auto">
          <a:xfrm flipV="1">
            <a:off x="1600200" y="3957638"/>
            <a:ext cx="1981200" cy="76200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109"/>
          <p:cNvSpPr>
            <a:spLocks noChangeArrowheads="1"/>
          </p:cNvSpPr>
          <p:nvPr/>
        </p:nvSpPr>
        <p:spPr bwMode="auto">
          <a:xfrm>
            <a:off x="1295400" y="5486400"/>
            <a:ext cx="42672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kumimoji="1" lang="en-US" altLang="zh-CN" b="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COD</a:t>
            </a:r>
            <a:r>
              <a:rPr lang="en-US" altLang="zh-CN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=180°</a:t>
            </a:r>
            <a:r>
              <a:rPr lang="en-US" altLang="zh-CN" b="0" dirty="0"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en-US" altLang="zh-CN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∠AOC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 75777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848600" cy="1066800"/>
          </a:xfrm>
        </p:spPr>
        <p:txBody>
          <a:bodyPr/>
          <a:lstStyle/>
          <a:p>
            <a:pPr algn="l"/>
            <a:r>
              <a:rPr lang="zh-CN" altLang="en-US" sz="2000" smtClean="0"/>
              <a:t>　　</a:t>
            </a:r>
            <a:br>
              <a:rPr lang="zh-CN" altLang="en-US" sz="2000" smtClean="0"/>
            </a:br>
            <a:r>
              <a:rPr lang="zh-CN" altLang="en-US" sz="2000" smtClean="0"/>
              <a:t>              </a:t>
            </a:r>
            <a:r>
              <a:rPr lang="zh-CN" altLang="en-US" sz="2800" smtClean="0"/>
              <a:t>如图，直线</a:t>
            </a:r>
            <a:r>
              <a:rPr lang="en-US" altLang="zh-CN" sz="2800" smtClean="0"/>
              <a:t>AB</a:t>
            </a:r>
            <a:r>
              <a:rPr lang="zh-CN" altLang="en-US" sz="2800" smtClean="0"/>
              <a:t>与</a:t>
            </a:r>
            <a:r>
              <a:rPr lang="en-US" altLang="zh-CN" sz="2800" smtClean="0"/>
              <a:t>CD</a:t>
            </a:r>
            <a:r>
              <a:rPr lang="zh-CN" altLang="en-US" sz="2800" smtClean="0"/>
              <a:t>相交于点</a:t>
            </a:r>
            <a:r>
              <a:rPr lang="en-US" altLang="zh-CN" sz="2800" smtClean="0"/>
              <a:t>O</a:t>
            </a:r>
            <a:r>
              <a:rPr lang="zh-CN" altLang="en-US" sz="2800" smtClean="0"/>
              <a:t>，画∠</a:t>
            </a:r>
            <a:r>
              <a:rPr lang="en-US" altLang="zh-CN" sz="2800" smtClean="0"/>
              <a:t>DOE</a:t>
            </a:r>
            <a:r>
              <a:rPr lang="zh-CN" altLang="en-US" sz="2800" smtClean="0"/>
              <a:t>＝ ∠</a:t>
            </a:r>
            <a:r>
              <a:rPr lang="en-US" altLang="zh-CN" sz="2800" smtClean="0"/>
              <a:t>BOD</a:t>
            </a:r>
            <a:r>
              <a:rPr lang="zh-CN" altLang="en-US" sz="2800" smtClean="0"/>
              <a:t>，</a:t>
            </a:r>
            <a:r>
              <a:rPr lang="en-US" altLang="zh-CN" sz="2800" smtClean="0"/>
              <a:t>OF</a:t>
            </a:r>
            <a:r>
              <a:rPr lang="zh-CN" altLang="en-US" sz="2800" smtClean="0"/>
              <a:t>平分∠ </a:t>
            </a:r>
            <a:r>
              <a:rPr lang="en-US" altLang="zh-CN" sz="2800" smtClean="0"/>
              <a:t>AOE</a:t>
            </a:r>
            <a:r>
              <a:rPr lang="zh-CN" altLang="en-US" sz="2800" smtClean="0"/>
              <a:t>，若∠ </a:t>
            </a:r>
            <a:r>
              <a:rPr lang="en-US" altLang="zh-CN" sz="2800" smtClean="0"/>
              <a:t>AOC</a:t>
            </a:r>
            <a:r>
              <a:rPr lang="zh-CN" altLang="en-US" sz="2800" smtClean="0"/>
              <a:t>＝</a:t>
            </a:r>
            <a:r>
              <a:rPr lang="en-US" altLang="zh-CN" sz="2800" smtClean="0"/>
              <a:t>28°</a:t>
            </a:r>
            <a:r>
              <a:rPr lang="zh-CN" altLang="en-US" sz="2800" smtClean="0"/>
              <a:t>，求∠</a:t>
            </a:r>
            <a:r>
              <a:rPr lang="en-US" altLang="zh-CN" sz="2800" smtClean="0"/>
              <a:t>EOF</a:t>
            </a:r>
            <a:r>
              <a:rPr lang="zh-CN" altLang="en-US" sz="2800" smtClean="0"/>
              <a:t>。</a:t>
            </a:r>
            <a:r>
              <a:rPr lang="zh-CN" altLang="en-US" sz="2800" u="sng" smtClean="0"/>
              <a:t>　　　</a:t>
            </a:r>
            <a:r>
              <a:rPr lang="zh-CN" altLang="en-US" sz="2800" smtClean="0"/>
              <a:t> </a:t>
            </a:r>
            <a:br>
              <a:rPr lang="zh-CN" altLang="en-US" sz="2800" smtClean="0"/>
            </a:br>
            <a:endParaRPr lang="zh-CN" altLang="en-US" sz="2800" smtClean="0"/>
          </a:p>
        </p:txBody>
      </p:sp>
      <p:grpSp>
        <p:nvGrpSpPr>
          <p:cNvPr id="2052" name="组合 19"/>
          <p:cNvGrpSpPr/>
          <p:nvPr/>
        </p:nvGrpSpPr>
        <p:grpSpPr bwMode="auto">
          <a:xfrm>
            <a:off x="6096000" y="2017713"/>
            <a:ext cx="2895600" cy="2478087"/>
            <a:chOff x="5562600" y="2017713"/>
            <a:chExt cx="3429000" cy="2071137"/>
          </a:xfrm>
        </p:grpSpPr>
        <p:sp>
          <p:nvSpPr>
            <p:cNvPr id="2056" name="直接连接符 75779"/>
            <p:cNvSpPr>
              <a:spLocks noChangeShapeType="1"/>
            </p:cNvSpPr>
            <p:nvPr/>
          </p:nvSpPr>
          <p:spPr bwMode="auto">
            <a:xfrm>
              <a:off x="5864378" y="3339460"/>
              <a:ext cx="2763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" name="直接连接符 75780"/>
            <p:cNvSpPr>
              <a:spLocks noChangeShapeType="1"/>
            </p:cNvSpPr>
            <p:nvPr/>
          </p:nvSpPr>
          <p:spPr bwMode="auto">
            <a:xfrm flipV="1">
              <a:off x="5977166" y="2777512"/>
              <a:ext cx="2594142" cy="11238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" name="直接连接符 75781"/>
            <p:cNvSpPr>
              <a:spLocks noChangeShapeType="1"/>
            </p:cNvSpPr>
            <p:nvPr/>
          </p:nvSpPr>
          <p:spPr bwMode="auto">
            <a:xfrm flipV="1">
              <a:off x="7274237" y="2271760"/>
              <a:ext cx="733127" cy="1067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" name="直接连接符 75782"/>
            <p:cNvSpPr>
              <a:spLocks noChangeShapeType="1"/>
            </p:cNvSpPr>
            <p:nvPr/>
          </p:nvSpPr>
          <p:spPr bwMode="auto">
            <a:xfrm flipH="1" flipV="1">
              <a:off x="6484716" y="2327954"/>
              <a:ext cx="789521" cy="10115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" name="文本框 75783"/>
            <p:cNvSpPr txBox="1">
              <a:spLocks noChangeArrowheads="1"/>
            </p:cNvSpPr>
            <p:nvPr/>
          </p:nvSpPr>
          <p:spPr bwMode="auto">
            <a:xfrm>
              <a:off x="5562600" y="3170875"/>
              <a:ext cx="320554" cy="43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/>
                <a:t>A</a:t>
              </a:r>
            </a:p>
          </p:txBody>
        </p:sp>
        <p:sp>
          <p:nvSpPr>
            <p:cNvPr id="2061" name="文本框 75784"/>
            <p:cNvSpPr txBox="1">
              <a:spLocks noChangeArrowheads="1"/>
            </p:cNvSpPr>
            <p:nvPr/>
          </p:nvSpPr>
          <p:spPr bwMode="auto">
            <a:xfrm>
              <a:off x="8684097" y="3227070"/>
              <a:ext cx="307503" cy="43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/>
                <a:t>B</a:t>
              </a:r>
            </a:p>
          </p:txBody>
        </p:sp>
        <p:sp>
          <p:nvSpPr>
            <p:cNvPr id="2062" name="文本框 75785"/>
            <p:cNvSpPr txBox="1">
              <a:spLocks noChangeArrowheads="1"/>
            </p:cNvSpPr>
            <p:nvPr/>
          </p:nvSpPr>
          <p:spPr bwMode="auto">
            <a:xfrm>
              <a:off x="6124142" y="2057400"/>
              <a:ext cx="276658" cy="43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/>
                <a:t>F</a:t>
              </a:r>
            </a:p>
          </p:txBody>
        </p:sp>
        <p:sp>
          <p:nvSpPr>
            <p:cNvPr id="2063" name="文本框 75786"/>
            <p:cNvSpPr txBox="1">
              <a:spLocks noChangeArrowheads="1"/>
            </p:cNvSpPr>
            <p:nvPr/>
          </p:nvSpPr>
          <p:spPr bwMode="auto">
            <a:xfrm>
              <a:off x="7939221" y="2017713"/>
              <a:ext cx="284963" cy="43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/>
                <a:t>E</a:t>
              </a:r>
            </a:p>
          </p:txBody>
        </p:sp>
        <p:sp>
          <p:nvSpPr>
            <p:cNvPr id="2064" name="文本框 75787"/>
            <p:cNvSpPr txBox="1">
              <a:spLocks noChangeArrowheads="1"/>
            </p:cNvSpPr>
            <p:nvPr/>
          </p:nvSpPr>
          <p:spPr bwMode="auto">
            <a:xfrm>
              <a:off x="8559559" y="2635855"/>
              <a:ext cx="327672" cy="43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/>
                <a:t>D</a:t>
              </a:r>
            </a:p>
          </p:txBody>
        </p:sp>
        <p:sp>
          <p:nvSpPr>
            <p:cNvPr id="2065" name="文本框 75788"/>
            <p:cNvSpPr txBox="1">
              <a:spLocks noChangeArrowheads="1"/>
            </p:cNvSpPr>
            <p:nvPr/>
          </p:nvSpPr>
          <p:spPr bwMode="auto">
            <a:xfrm>
              <a:off x="5638800" y="3657600"/>
              <a:ext cx="298012" cy="43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/>
                <a:t>C</a:t>
              </a:r>
            </a:p>
          </p:txBody>
        </p:sp>
        <p:sp>
          <p:nvSpPr>
            <p:cNvPr id="2066" name="文本框 75789"/>
            <p:cNvSpPr txBox="1">
              <a:spLocks noChangeArrowheads="1"/>
            </p:cNvSpPr>
            <p:nvPr/>
          </p:nvSpPr>
          <p:spPr bwMode="auto">
            <a:xfrm>
              <a:off x="7206094" y="3310192"/>
              <a:ext cx="267873" cy="270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/>
                <a:t>O</a:t>
              </a:r>
            </a:p>
          </p:txBody>
        </p:sp>
      </p:grpSp>
      <p:sp>
        <p:nvSpPr>
          <p:cNvPr id="2053" name="文本框 75790"/>
          <p:cNvSpPr txBox="1">
            <a:spLocks noChangeArrowheads="1"/>
          </p:cNvSpPr>
          <p:nvPr/>
        </p:nvSpPr>
        <p:spPr bwMode="auto">
          <a:xfrm>
            <a:off x="555625" y="220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800"/>
          </a:p>
        </p:txBody>
      </p:sp>
      <p:sp>
        <p:nvSpPr>
          <p:cNvPr id="2054" name="矩形 16"/>
          <p:cNvSpPr>
            <a:spLocks noChangeArrowheads="1"/>
          </p:cNvSpPr>
          <p:nvPr/>
        </p:nvSpPr>
        <p:spPr bwMode="auto">
          <a:xfrm>
            <a:off x="152400" y="0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0">
                <a:solidFill>
                  <a:srgbClr val="FF7C8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拓展练习：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04800" y="2063750"/>
            <a:ext cx="7239000" cy="4413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解：</a:t>
            </a:r>
            <a:r>
              <a:rPr lang="zh-CN" altLang="en-US" b="0" dirty="0">
                <a:ea typeface="黑体" panose="02010609060101010101" pitchFamily="2" charset="-122"/>
              </a:rPr>
              <a:t>∵∠</a:t>
            </a:r>
            <a:r>
              <a:rPr lang="en-US" altLang="zh-CN" b="0" dirty="0">
                <a:ea typeface="黑体" panose="02010609060101010101" pitchFamily="2" charset="-122"/>
              </a:rPr>
              <a:t>BOD</a:t>
            </a:r>
            <a:r>
              <a:rPr lang="zh-CN" altLang="en-US" b="0" dirty="0">
                <a:ea typeface="黑体" panose="02010609060101010101" pitchFamily="2" charset="-122"/>
              </a:rPr>
              <a:t>与∠</a:t>
            </a:r>
            <a:r>
              <a:rPr lang="en-US" altLang="zh-CN" b="0" dirty="0">
                <a:ea typeface="黑体" panose="02010609060101010101" pitchFamily="2" charset="-122"/>
              </a:rPr>
              <a:t>AOC</a:t>
            </a:r>
            <a:r>
              <a:rPr lang="zh-CN" altLang="en-US" b="0" dirty="0">
                <a:ea typeface="黑体" panose="02010609060101010101" pitchFamily="2" charset="-122"/>
              </a:rPr>
              <a:t>是对顶角，</a:t>
            </a:r>
            <a:endParaRPr lang="en-US" altLang="zh-CN" b="0" dirty="0"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b="0" dirty="0">
                <a:ea typeface="黑体" panose="02010609060101010101" pitchFamily="2" charset="-122"/>
              </a:rPr>
              <a:t>        ∴∠</a:t>
            </a:r>
            <a:r>
              <a:rPr lang="en-US" altLang="zh-CN" b="0" dirty="0">
                <a:ea typeface="黑体" panose="02010609060101010101" pitchFamily="2" charset="-122"/>
              </a:rPr>
              <a:t>BOD=</a:t>
            </a:r>
            <a:r>
              <a:rPr lang="zh-CN" altLang="en-US" b="0" dirty="0">
                <a:ea typeface="黑体" panose="02010609060101010101" pitchFamily="2" charset="-122"/>
              </a:rPr>
              <a:t> ∠</a:t>
            </a:r>
            <a:r>
              <a:rPr lang="en-US" altLang="zh-CN" b="0" dirty="0">
                <a:ea typeface="黑体" panose="02010609060101010101" pitchFamily="2" charset="-122"/>
              </a:rPr>
              <a:t>AOC=28°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b="0" dirty="0">
                <a:ea typeface="黑体" panose="02010609060101010101" pitchFamily="2" charset="-122"/>
              </a:rPr>
              <a:t>       ∵∠</a:t>
            </a:r>
            <a:r>
              <a:rPr lang="en-US" altLang="zh-CN" b="0" dirty="0">
                <a:ea typeface="黑体" panose="02010609060101010101" pitchFamily="2" charset="-122"/>
              </a:rPr>
              <a:t>DOE</a:t>
            </a:r>
            <a:r>
              <a:rPr lang="zh-CN" altLang="en-US" b="0" dirty="0">
                <a:ea typeface="黑体" panose="02010609060101010101" pitchFamily="2" charset="-122"/>
              </a:rPr>
              <a:t>＝ ∠</a:t>
            </a:r>
            <a:r>
              <a:rPr lang="en-US" altLang="zh-CN" b="0" dirty="0">
                <a:ea typeface="黑体" panose="02010609060101010101" pitchFamily="2" charset="-122"/>
              </a:rPr>
              <a:t>BOD</a:t>
            </a:r>
            <a:r>
              <a:rPr lang="zh-CN" altLang="en-US" b="0" dirty="0">
                <a:ea typeface="黑体" panose="02010609060101010101" pitchFamily="2" charset="-122"/>
              </a:rPr>
              <a:t>，</a:t>
            </a:r>
            <a:endParaRPr lang="en-US" altLang="zh-CN" b="0" dirty="0"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       ∴∠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BOE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=2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 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BOD=2 × 28°= 56°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       ∵</a:t>
            </a:r>
            <a:r>
              <a:rPr lang="zh-CN" altLang="en-US" b="0" dirty="0">
                <a:ea typeface="黑体" panose="02010609060101010101" pitchFamily="2" charset="-122"/>
              </a:rPr>
              <a:t>∠</a:t>
            </a:r>
            <a:r>
              <a:rPr lang="en-US" altLang="zh-CN" b="0" dirty="0">
                <a:ea typeface="黑体" panose="02010609060101010101" pitchFamily="2" charset="-122"/>
              </a:rPr>
              <a:t>BOE+</a:t>
            </a:r>
            <a:r>
              <a:rPr lang="zh-CN" altLang="en-US" b="0" dirty="0">
                <a:ea typeface="黑体" panose="02010609060101010101" pitchFamily="2" charset="-122"/>
              </a:rPr>
              <a:t>∠</a:t>
            </a:r>
            <a:r>
              <a:rPr lang="en-US" altLang="zh-CN" b="0" dirty="0">
                <a:ea typeface="黑体" panose="02010609060101010101" pitchFamily="2" charset="-122"/>
              </a:rPr>
              <a:t>AOE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 =180°</a:t>
            </a:r>
            <a:endParaRPr lang="zh-CN" altLang="en-US" b="0" dirty="0"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dirty="0">
                <a:ea typeface="黑体" panose="02010609060101010101" pitchFamily="2" charset="-122"/>
              </a:rPr>
              <a:t>        ∴</a:t>
            </a:r>
            <a:r>
              <a:rPr lang="zh-CN" altLang="en-US" b="0" dirty="0">
                <a:ea typeface="黑体" panose="02010609060101010101" pitchFamily="2" charset="-122"/>
              </a:rPr>
              <a:t>∠</a:t>
            </a:r>
            <a:r>
              <a:rPr lang="en-US" altLang="zh-CN" b="0" dirty="0">
                <a:ea typeface="黑体" panose="02010609060101010101" pitchFamily="2" charset="-122"/>
              </a:rPr>
              <a:t>AOE= 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180° -</a:t>
            </a:r>
            <a:r>
              <a:rPr lang="zh-CN" altLang="en-US" b="0" dirty="0">
                <a:ea typeface="黑体" panose="02010609060101010101" pitchFamily="2" charset="-122"/>
              </a:rPr>
              <a:t>∠</a:t>
            </a:r>
            <a:r>
              <a:rPr lang="en-US" altLang="zh-CN" b="0" dirty="0">
                <a:ea typeface="黑体" panose="02010609060101010101" pitchFamily="2" charset="-122"/>
              </a:rPr>
              <a:t>BOE</a:t>
            </a:r>
            <a:r>
              <a:rPr lang="zh-CN" altLang="en-US" dirty="0">
                <a:ea typeface="黑体" panose="02010609060101010101" pitchFamily="2" charset="-122"/>
              </a:rPr>
              <a:t> </a:t>
            </a:r>
            <a:r>
              <a:rPr lang="en-US" altLang="zh-CN" dirty="0">
                <a:ea typeface="黑体" panose="02010609060101010101" pitchFamily="2" charset="-122"/>
              </a:rPr>
              <a:t>= 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180° - 56°= 124°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       ∵</a:t>
            </a:r>
            <a:r>
              <a:rPr lang="en-US" altLang="zh-CN" b="0" dirty="0">
                <a:ea typeface="黑体" panose="02010609060101010101" pitchFamily="2" charset="-122"/>
              </a:rPr>
              <a:t>OF</a:t>
            </a:r>
            <a:r>
              <a:rPr lang="zh-CN" altLang="en-US" b="0" dirty="0">
                <a:latin typeface="+mn-lt"/>
                <a:ea typeface="黑体" panose="02010609060101010101" pitchFamily="2" charset="-122"/>
              </a:rPr>
              <a:t>平分</a:t>
            </a:r>
            <a:r>
              <a:rPr lang="zh-CN" altLang="en-US" b="0" dirty="0">
                <a:ea typeface="黑体" panose="02010609060101010101" pitchFamily="2" charset="-122"/>
              </a:rPr>
              <a:t>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AOE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      ∴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2" charset="-122"/>
              </a:rPr>
              <a:t>∠</a:t>
            </a:r>
            <a:r>
              <a:rPr lang="en-US" altLang="zh-CN" b="0" dirty="0">
                <a:latin typeface="Times New Roman" panose="02020603050405020304" pitchFamily="18" charset="0"/>
                <a:ea typeface="黑体" panose="02010609060101010101" pitchFamily="2" charset="-122"/>
              </a:rPr>
              <a:t>EOF=</a:t>
            </a:r>
          </a:p>
          <a:p>
            <a:pPr>
              <a:lnSpc>
                <a:spcPct val="130000"/>
              </a:lnSpc>
              <a:defRPr/>
            </a:pPr>
            <a:endParaRPr lang="zh-CN" altLang="en-US" b="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2209800" y="5334000"/>
          <a:ext cx="3810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1586865" imgH="393700" progId="Equation.DSMT4">
                  <p:embed/>
                </p:oleObj>
              </mc:Choice>
              <mc:Fallback>
                <p:oleObj name="Equation" r:id="rId3" imgW="1586865" imgH="3937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34000"/>
                        <a:ext cx="3810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56"/>
          <p:cNvSpPr>
            <a:spLocks noChangeArrowheads="1"/>
          </p:cNvSpPr>
          <p:nvPr/>
        </p:nvSpPr>
        <p:spPr bwMode="auto">
          <a:xfrm>
            <a:off x="2209800" y="6035675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b="0"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     </a:t>
            </a:r>
            <a:r>
              <a:rPr lang="zh-CN" altLang="en-US" sz="2800" b="0"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习题</a:t>
            </a:r>
            <a:r>
              <a:rPr lang="en-US" altLang="zh-CN" sz="2800" b="0"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8.4</a:t>
            </a:r>
            <a:r>
              <a:rPr lang="zh-CN" altLang="en-US" sz="2800" b="0"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，第</a:t>
            </a:r>
            <a:r>
              <a:rPr lang="en-US" altLang="zh-CN" sz="2800" b="0"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2</a:t>
            </a:r>
            <a:r>
              <a:rPr lang="zh-CN" altLang="en-US" sz="2800" b="0"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、</a:t>
            </a:r>
            <a:r>
              <a:rPr lang="en-US" altLang="zh-CN" sz="2800" b="0"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3</a:t>
            </a:r>
            <a:r>
              <a:rPr lang="zh-CN" altLang="en-US" sz="2800" b="0"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、</a:t>
            </a:r>
            <a:r>
              <a:rPr lang="en-US" altLang="zh-CN" sz="2800" b="0"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6(</a:t>
            </a:r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选做</a:t>
            </a:r>
            <a:r>
              <a:rPr lang="en-US" altLang="zh-CN" sz="2800" b="0"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)</a:t>
            </a:r>
            <a:r>
              <a:rPr lang="zh-CN" altLang="en-US" sz="2800" b="0"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题．</a:t>
            </a:r>
          </a:p>
        </p:txBody>
      </p:sp>
      <p:grpSp>
        <p:nvGrpSpPr>
          <p:cNvPr id="31747" name="组合 14"/>
          <p:cNvGrpSpPr/>
          <p:nvPr/>
        </p:nvGrpSpPr>
        <p:grpSpPr bwMode="auto">
          <a:xfrm>
            <a:off x="533400" y="5943600"/>
            <a:ext cx="1355725" cy="676275"/>
            <a:chOff x="214283" y="5193447"/>
            <a:chExt cx="1356511" cy="675992"/>
          </a:xfrm>
        </p:grpSpPr>
        <p:pic>
          <p:nvPicPr>
            <p:cNvPr id="31804" name="Picture 2" descr="C:\Documents and Settings\Administrator\Local Settings\Temporary Internet Files\Content.IE5\UV41EZ01\MC900234083[1].wm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283" y="5193447"/>
              <a:ext cx="1356511" cy="675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05" name="矩形 16"/>
            <p:cNvSpPr>
              <a:spLocks noChangeArrowheads="1"/>
            </p:cNvSpPr>
            <p:nvPr/>
          </p:nvSpPr>
          <p:spPr bwMode="auto">
            <a:xfrm>
              <a:off x="341357" y="5291831"/>
              <a:ext cx="698905" cy="366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800" b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作 业</a:t>
              </a:r>
            </a:p>
          </p:txBody>
        </p:sp>
      </p:grpSp>
      <p:graphicFrame>
        <p:nvGraphicFramePr>
          <p:cNvPr id="46" name="Group 3"/>
          <p:cNvGraphicFramePr>
            <a:graphicFrameLocks noGrp="1"/>
          </p:cNvGraphicFramePr>
          <p:nvPr/>
        </p:nvGraphicFramePr>
        <p:xfrm>
          <a:off x="762000" y="1447800"/>
          <a:ext cx="7315200" cy="4267200"/>
        </p:xfrm>
        <a:graphic>
          <a:graphicData uri="http://schemas.openxmlformats.org/drawingml/2006/table">
            <a:tbl>
              <a:tblPr/>
              <a:tblGrid>
                <a:gridCol w="240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69" name="Text Box 40"/>
          <p:cNvSpPr txBox="1">
            <a:spLocks noChangeArrowheads="1"/>
          </p:cNvSpPr>
          <p:nvPr/>
        </p:nvSpPr>
        <p:spPr bwMode="auto">
          <a:xfrm>
            <a:off x="3581400" y="1630363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0">
                <a:latin typeface="黑体" panose="02010609060101010101" pitchFamily="2" charset="-122"/>
                <a:ea typeface="黑体" panose="02010609060101010101" pitchFamily="2" charset="-122"/>
              </a:rPr>
              <a:t>分类</a:t>
            </a:r>
          </a:p>
        </p:txBody>
      </p:sp>
      <p:sp>
        <p:nvSpPr>
          <p:cNvPr id="31770" name="Text Box 41"/>
          <p:cNvSpPr txBox="1">
            <a:spLocks noChangeArrowheads="1"/>
          </p:cNvSpPr>
          <p:nvPr/>
        </p:nvSpPr>
        <p:spPr bwMode="auto">
          <a:xfrm>
            <a:off x="5334000" y="26670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邻补角 </a:t>
            </a:r>
          </a:p>
        </p:txBody>
      </p:sp>
      <p:sp>
        <p:nvSpPr>
          <p:cNvPr id="31771" name="Text Box 42"/>
          <p:cNvSpPr txBox="1">
            <a:spLocks noChangeArrowheads="1"/>
          </p:cNvSpPr>
          <p:nvPr/>
        </p:nvSpPr>
        <p:spPr bwMode="auto">
          <a:xfrm>
            <a:off x="762000" y="1600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0">
                <a:latin typeface="黑体" panose="02010609060101010101" pitchFamily="2" charset="-122"/>
                <a:ea typeface="黑体" panose="02010609060101010101" pitchFamily="2" charset="-122"/>
              </a:rPr>
              <a:t>两直线相交</a:t>
            </a:r>
          </a:p>
        </p:txBody>
      </p:sp>
      <p:sp>
        <p:nvSpPr>
          <p:cNvPr id="31772" name="Text Box 66"/>
          <p:cNvSpPr txBox="1">
            <a:spLocks noChangeArrowheads="1"/>
          </p:cNvSpPr>
          <p:nvPr/>
        </p:nvSpPr>
        <p:spPr bwMode="auto">
          <a:xfrm>
            <a:off x="5334000" y="4495800"/>
            <a:ext cx="60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对顶角 </a:t>
            </a:r>
          </a:p>
        </p:txBody>
      </p:sp>
      <p:sp>
        <p:nvSpPr>
          <p:cNvPr id="31773" name="Text Box 67"/>
          <p:cNvSpPr txBox="1">
            <a:spLocks noChangeArrowheads="1"/>
          </p:cNvSpPr>
          <p:nvPr/>
        </p:nvSpPr>
        <p:spPr bwMode="auto">
          <a:xfrm>
            <a:off x="5257800" y="14478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0">
                <a:latin typeface="黑体" panose="02010609060101010101" pitchFamily="2" charset="-122"/>
                <a:ea typeface="黑体" panose="02010609060101010101" pitchFamily="2" charset="-122"/>
              </a:rPr>
              <a:t>位置</a:t>
            </a:r>
            <a:endParaRPr lang="en-US" altLang="zh-CN" sz="2000" b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/>
            <a:r>
              <a:rPr lang="zh-CN" altLang="en-US" sz="2000" b="0">
                <a:latin typeface="黑体" panose="02010609060101010101" pitchFamily="2" charset="-122"/>
                <a:ea typeface="黑体" panose="02010609060101010101" pitchFamily="2" charset="-122"/>
              </a:rPr>
              <a:t>关系</a:t>
            </a:r>
          </a:p>
        </p:txBody>
      </p:sp>
      <p:sp>
        <p:nvSpPr>
          <p:cNvPr id="31774" name="Text Box 68"/>
          <p:cNvSpPr txBox="1">
            <a:spLocks noChangeArrowheads="1"/>
          </p:cNvSpPr>
          <p:nvPr/>
        </p:nvSpPr>
        <p:spPr bwMode="auto">
          <a:xfrm>
            <a:off x="6324600" y="16764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0">
                <a:latin typeface="黑体" panose="02010609060101010101" pitchFamily="2" charset="-122"/>
                <a:ea typeface="黑体" panose="02010609060101010101" pitchFamily="2" charset="-122"/>
              </a:rPr>
              <a:t>大小关系</a:t>
            </a:r>
          </a:p>
        </p:txBody>
      </p:sp>
      <p:sp>
        <p:nvSpPr>
          <p:cNvPr id="31775" name="Text Box 76"/>
          <p:cNvSpPr txBox="1">
            <a:spLocks noChangeArrowheads="1"/>
          </p:cNvSpPr>
          <p:nvPr/>
        </p:nvSpPr>
        <p:spPr bwMode="auto">
          <a:xfrm>
            <a:off x="1447800" y="3810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邻补角、对顶角的位置关系和大小关系</a:t>
            </a:r>
          </a:p>
        </p:txBody>
      </p:sp>
      <p:sp>
        <p:nvSpPr>
          <p:cNvPr id="54" name="Text Box 77"/>
          <p:cNvSpPr txBox="1">
            <a:spLocks noChangeArrowheads="1"/>
          </p:cNvSpPr>
          <p:nvPr/>
        </p:nvSpPr>
        <p:spPr bwMode="auto">
          <a:xfrm>
            <a:off x="5943600" y="23622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spcBef>
                <a:spcPct val="50000"/>
              </a:spcBef>
            </a:pPr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∠1+∠2=180°</a:t>
            </a:r>
          </a:p>
        </p:txBody>
      </p:sp>
      <p:sp>
        <p:nvSpPr>
          <p:cNvPr id="55" name="Text Box 78"/>
          <p:cNvSpPr txBox="1">
            <a:spLocks noChangeArrowheads="1"/>
          </p:cNvSpPr>
          <p:nvPr/>
        </p:nvSpPr>
        <p:spPr bwMode="auto">
          <a:xfrm>
            <a:off x="5943600" y="2909888"/>
            <a:ext cx="274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spcBef>
                <a:spcPct val="50000"/>
              </a:spcBef>
            </a:pPr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∠2+∠3=180°</a:t>
            </a:r>
          </a:p>
        </p:txBody>
      </p:sp>
      <p:sp>
        <p:nvSpPr>
          <p:cNvPr id="56" name="Text Box 79"/>
          <p:cNvSpPr txBox="1">
            <a:spLocks noChangeArrowheads="1"/>
          </p:cNvSpPr>
          <p:nvPr/>
        </p:nvSpPr>
        <p:spPr bwMode="auto">
          <a:xfrm>
            <a:off x="5943600" y="35052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spcBef>
                <a:spcPct val="50000"/>
              </a:spcBef>
            </a:pPr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∠3+∠4=180°</a:t>
            </a:r>
          </a:p>
        </p:txBody>
      </p:sp>
      <p:sp>
        <p:nvSpPr>
          <p:cNvPr id="57" name="Text Box 80"/>
          <p:cNvSpPr txBox="1">
            <a:spLocks noChangeArrowheads="1"/>
          </p:cNvSpPr>
          <p:nvPr/>
        </p:nvSpPr>
        <p:spPr bwMode="auto">
          <a:xfrm>
            <a:off x="5943600" y="4052888"/>
            <a:ext cx="274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spcBef>
                <a:spcPct val="50000"/>
              </a:spcBef>
            </a:pPr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∠4+∠1=180°</a:t>
            </a:r>
          </a:p>
        </p:txBody>
      </p:sp>
      <p:grpSp>
        <p:nvGrpSpPr>
          <p:cNvPr id="31780" name="Group 81"/>
          <p:cNvGrpSpPr/>
          <p:nvPr/>
        </p:nvGrpSpPr>
        <p:grpSpPr bwMode="auto">
          <a:xfrm>
            <a:off x="838200" y="3124200"/>
            <a:ext cx="2203450" cy="1436688"/>
            <a:chOff x="96" y="2448"/>
            <a:chExt cx="1388" cy="905"/>
          </a:xfrm>
        </p:grpSpPr>
        <p:sp>
          <p:nvSpPr>
            <p:cNvPr id="31790" name="Rectangle 82"/>
            <p:cNvSpPr>
              <a:spLocks noChangeArrowheads="1"/>
            </p:cNvSpPr>
            <p:nvPr/>
          </p:nvSpPr>
          <p:spPr bwMode="auto">
            <a:xfrm>
              <a:off x="1344" y="2592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B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91" name="Line 83"/>
            <p:cNvSpPr>
              <a:spLocks noChangeShapeType="1"/>
            </p:cNvSpPr>
            <p:nvPr/>
          </p:nvSpPr>
          <p:spPr bwMode="auto">
            <a:xfrm flipV="1">
              <a:off x="174" y="2529"/>
              <a:ext cx="1254" cy="58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2" name="Line 84"/>
            <p:cNvSpPr>
              <a:spLocks noChangeShapeType="1"/>
            </p:cNvSpPr>
            <p:nvPr/>
          </p:nvSpPr>
          <p:spPr bwMode="auto">
            <a:xfrm>
              <a:off x="235" y="2616"/>
              <a:ext cx="1141" cy="45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3" name="Rectangle 85"/>
            <p:cNvSpPr>
              <a:spLocks noChangeArrowheads="1"/>
            </p:cNvSpPr>
            <p:nvPr/>
          </p:nvSpPr>
          <p:spPr bwMode="auto">
            <a:xfrm>
              <a:off x="144" y="3120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A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94" name="Rectangle 86"/>
            <p:cNvSpPr>
              <a:spLocks noChangeArrowheads="1"/>
            </p:cNvSpPr>
            <p:nvPr/>
          </p:nvSpPr>
          <p:spPr bwMode="auto">
            <a:xfrm>
              <a:off x="96" y="2448"/>
              <a:ext cx="1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C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95" name="Rectangle 87"/>
            <p:cNvSpPr>
              <a:spLocks noChangeArrowheads="1"/>
            </p:cNvSpPr>
            <p:nvPr/>
          </p:nvSpPr>
          <p:spPr bwMode="auto">
            <a:xfrm>
              <a:off x="1344" y="3072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D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96" name="Arc 88"/>
            <p:cNvSpPr>
              <a:spLocks noChangeArrowheads="1"/>
            </p:cNvSpPr>
            <p:nvPr/>
          </p:nvSpPr>
          <p:spPr bwMode="auto">
            <a:xfrm>
              <a:off x="698" y="2843"/>
              <a:ext cx="154" cy="82"/>
            </a:xfrm>
            <a:custGeom>
              <a:avLst/>
              <a:gdLst>
                <a:gd name="T0" fmla="*/ 0 w 40907"/>
                <a:gd name="T1" fmla="*/ 0 h 21600"/>
                <a:gd name="T2" fmla="*/ 0 w 40907"/>
                <a:gd name="T3" fmla="*/ 0 h 21600"/>
                <a:gd name="T4" fmla="*/ 0 w 40907"/>
                <a:gd name="T5" fmla="*/ 0 h 21600"/>
                <a:gd name="T6" fmla="*/ 0 w 40907"/>
                <a:gd name="T7" fmla="*/ 0 h 21600"/>
                <a:gd name="T8" fmla="*/ 0 w 40907"/>
                <a:gd name="T9" fmla="*/ 0 h 21600"/>
                <a:gd name="T10" fmla="*/ 0 w 40907"/>
                <a:gd name="T11" fmla="*/ 0 h 21600"/>
                <a:gd name="T12" fmla="*/ 0 w 40907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907"/>
                <a:gd name="T22" fmla="*/ 0 h 21600"/>
                <a:gd name="T23" fmla="*/ 40907 w 40907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907" h="21600" fill="none">
                  <a:moveTo>
                    <a:pt x="40906" y="7283"/>
                  </a:moveTo>
                  <a:cubicBezTo>
                    <a:pt x="37831" y="15870"/>
                    <a:pt x="29693" y="21599"/>
                    <a:pt x="20572" y="21600"/>
                  </a:cubicBezTo>
                  <a:cubicBezTo>
                    <a:pt x="11178" y="21600"/>
                    <a:pt x="2862" y="15529"/>
                    <a:pt x="-1" y="6583"/>
                  </a:cubicBezTo>
                </a:path>
                <a:path w="40907" h="21600" stroke="0">
                  <a:moveTo>
                    <a:pt x="40906" y="7283"/>
                  </a:moveTo>
                  <a:cubicBezTo>
                    <a:pt x="37831" y="15870"/>
                    <a:pt x="29693" y="21599"/>
                    <a:pt x="20572" y="21600"/>
                  </a:cubicBezTo>
                  <a:cubicBezTo>
                    <a:pt x="11178" y="21600"/>
                    <a:pt x="2862" y="15529"/>
                    <a:pt x="-1" y="6583"/>
                  </a:cubicBezTo>
                  <a:lnTo>
                    <a:pt x="20572" y="0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97" name="Arc 89"/>
            <p:cNvSpPr>
              <a:spLocks noChangeArrowheads="1"/>
            </p:cNvSpPr>
            <p:nvPr/>
          </p:nvSpPr>
          <p:spPr bwMode="auto">
            <a:xfrm>
              <a:off x="701" y="2761"/>
              <a:ext cx="145" cy="82"/>
            </a:xfrm>
            <a:custGeom>
              <a:avLst/>
              <a:gdLst>
                <a:gd name="T0" fmla="*/ 0 w 38535"/>
                <a:gd name="T1" fmla="*/ 0 h 21600"/>
                <a:gd name="T2" fmla="*/ 0 w 38535"/>
                <a:gd name="T3" fmla="*/ 0 h 21600"/>
                <a:gd name="T4" fmla="*/ 0 w 38535"/>
                <a:gd name="T5" fmla="*/ 0 h 21600"/>
                <a:gd name="T6" fmla="*/ 0 w 38535"/>
                <a:gd name="T7" fmla="*/ 0 h 21600"/>
                <a:gd name="T8" fmla="*/ 0 w 38535"/>
                <a:gd name="T9" fmla="*/ 0 h 21600"/>
                <a:gd name="T10" fmla="*/ 0 w 38535"/>
                <a:gd name="T11" fmla="*/ 0 h 21600"/>
                <a:gd name="T12" fmla="*/ 0 w 38535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35"/>
                <a:gd name="T22" fmla="*/ 0 h 21600"/>
                <a:gd name="T23" fmla="*/ 38535 w 38535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35" h="21600" fill="none">
                  <a:moveTo>
                    <a:pt x="-1" y="13122"/>
                  </a:moveTo>
                  <a:cubicBezTo>
                    <a:pt x="3395" y="5164"/>
                    <a:pt x="11213" y="-1"/>
                    <a:pt x="19867" y="0"/>
                  </a:cubicBezTo>
                  <a:cubicBezTo>
                    <a:pt x="27556" y="0"/>
                    <a:pt x="34666" y="4088"/>
                    <a:pt x="38534" y="10734"/>
                  </a:cubicBezTo>
                </a:path>
                <a:path w="38535" h="21600" stroke="0">
                  <a:moveTo>
                    <a:pt x="-1" y="13122"/>
                  </a:moveTo>
                  <a:cubicBezTo>
                    <a:pt x="3395" y="5164"/>
                    <a:pt x="11213" y="-1"/>
                    <a:pt x="19867" y="0"/>
                  </a:cubicBezTo>
                  <a:cubicBezTo>
                    <a:pt x="27556" y="0"/>
                    <a:pt x="34666" y="4088"/>
                    <a:pt x="38534" y="10734"/>
                  </a:cubicBezTo>
                  <a:lnTo>
                    <a:pt x="19867" y="21600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98" name="Rectangle 90"/>
            <p:cNvSpPr>
              <a:spLocks noChangeArrowheads="1"/>
            </p:cNvSpPr>
            <p:nvPr/>
          </p:nvSpPr>
          <p:spPr bwMode="auto">
            <a:xfrm>
              <a:off x="672" y="2496"/>
              <a:ext cx="11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800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2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99" name="Rectangle 91"/>
            <p:cNvSpPr>
              <a:spLocks noChangeArrowheads="1"/>
            </p:cNvSpPr>
            <p:nvPr/>
          </p:nvSpPr>
          <p:spPr bwMode="auto">
            <a:xfrm>
              <a:off x="729" y="2917"/>
              <a:ext cx="11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800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4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800" name="Arc 92"/>
            <p:cNvSpPr>
              <a:spLocks noChangeArrowheads="1"/>
            </p:cNvSpPr>
            <p:nvPr/>
          </p:nvSpPr>
          <p:spPr bwMode="auto">
            <a:xfrm>
              <a:off x="907" y="2786"/>
              <a:ext cx="53" cy="105"/>
            </a:xfrm>
            <a:custGeom>
              <a:avLst/>
              <a:gdLst>
                <a:gd name="T0" fmla="*/ 0 w 21600"/>
                <a:gd name="T1" fmla="*/ 0 h 42330"/>
                <a:gd name="T2" fmla="*/ 0 w 21600"/>
                <a:gd name="T3" fmla="*/ 0 h 42330"/>
                <a:gd name="T4" fmla="*/ 0 w 21600"/>
                <a:gd name="T5" fmla="*/ 0 h 42330"/>
                <a:gd name="T6" fmla="*/ 0 w 21600"/>
                <a:gd name="T7" fmla="*/ 0 h 42330"/>
                <a:gd name="T8" fmla="*/ 0 w 21600"/>
                <a:gd name="T9" fmla="*/ 0 h 42330"/>
                <a:gd name="T10" fmla="*/ 0 w 21600"/>
                <a:gd name="T11" fmla="*/ 0 h 42330"/>
                <a:gd name="T12" fmla="*/ 0 w 21600"/>
                <a:gd name="T13" fmla="*/ 0 h 42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42330"/>
                <a:gd name="T23" fmla="*/ 21600 w 21600"/>
                <a:gd name="T24" fmla="*/ 42330 h 42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42330" fill="none">
                  <a:moveTo>
                    <a:pt x="3969" y="-1"/>
                  </a:moveTo>
                  <a:cubicBezTo>
                    <a:pt x="14190" y="1910"/>
                    <a:pt x="21600" y="10833"/>
                    <a:pt x="21600" y="21232"/>
                  </a:cubicBezTo>
                  <a:cubicBezTo>
                    <a:pt x="21600" y="31377"/>
                    <a:pt x="14539" y="40155"/>
                    <a:pt x="4629" y="42329"/>
                  </a:cubicBezTo>
                </a:path>
                <a:path w="21600" h="42330" stroke="0">
                  <a:moveTo>
                    <a:pt x="3969" y="-1"/>
                  </a:moveTo>
                  <a:cubicBezTo>
                    <a:pt x="14190" y="1910"/>
                    <a:pt x="21600" y="10833"/>
                    <a:pt x="21600" y="21232"/>
                  </a:cubicBezTo>
                  <a:cubicBezTo>
                    <a:pt x="21600" y="31377"/>
                    <a:pt x="14539" y="40155"/>
                    <a:pt x="4629" y="42329"/>
                  </a:cubicBezTo>
                  <a:lnTo>
                    <a:pt x="0" y="21232"/>
                  </a:lnTo>
                  <a:close/>
                </a:path>
              </a:pathLst>
            </a:custGeom>
            <a:noFill/>
            <a:ln w="38100">
              <a:solidFill>
                <a:srgbClr val="E34FB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01" name="Arc 93"/>
            <p:cNvSpPr>
              <a:spLocks noChangeArrowheads="1"/>
            </p:cNvSpPr>
            <p:nvPr/>
          </p:nvSpPr>
          <p:spPr bwMode="auto">
            <a:xfrm>
              <a:off x="606" y="2788"/>
              <a:ext cx="60" cy="111"/>
            </a:xfrm>
            <a:custGeom>
              <a:avLst/>
              <a:gdLst>
                <a:gd name="T0" fmla="*/ 0 w 21600"/>
                <a:gd name="T1" fmla="*/ 0 h 39645"/>
                <a:gd name="T2" fmla="*/ 0 w 21600"/>
                <a:gd name="T3" fmla="*/ 0 h 39645"/>
                <a:gd name="T4" fmla="*/ 0 w 21600"/>
                <a:gd name="T5" fmla="*/ 0 h 39645"/>
                <a:gd name="T6" fmla="*/ 0 w 21600"/>
                <a:gd name="T7" fmla="*/ 0 h 39645"/>
                <a:gd name="T8" fmla="*/ 0 w 21600"/>
                <a:gd name="T9" fmla="*/ 0 h 39645"/>
                <a:gd name="T10" fmla="*/ 0 w 21600"/>
                <a:gd name="T11" fmla="*/ 0 h 39645"/>
                <a:gd name="T12" fmla="*/ 0 w 21600"/>
                <a:gd name="T13" fmla="*/ 0 h 39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39645"/>
                <a:gd name="T23" fmla="*/ 21600 w 21600"/>
                <a:gd name="T24" fmla="*/ 39645 h 396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39645" fill="none">
                  <a:moveTo>
                    <a:pt x="11219" y="39645"/>
                  </a:moveTo>
                  <a:cubicBezTo>
                    <a:pt x="4301" y="35854"/>
                    <a:pt x="0" y="28592"/>
                    <a:pt x="0" y="20703"/>
                  </a:cubicBezTo>
                  <a:cubicBezTo>
                    <a:pt x="-1" y="11146"/>
                    <a:pt x="6280" y="2725"/>
                    <a:pt x="15439" y="-1"/>
                  </a:cubicBezTo>
                </a:path>
                <a:path w="21600" h="39645" stroke="0">
                  <a:moveTo>
                    <a:pt x="11219" y="39645"/>
                  </a:moveTo>
                  <a:cubicBezTo>
                    <a:pt x="4301" y="35854"/>
                    <a:pt x="0" y="28592"/>
                    <a:pt x="0" y="20703"/>
                  </a:cubicBezTo>
                  <a:cubicBezTo>
                    <a:pt x="-1" y="11146"/>
                    <a:pt x="6280" y="2725"/>
                    <a:pt x="15439" y="-1"/>
                  </a:cubicBezTo>
                  <a:lnTo>
                    <a:pt x="21600" y="20703"/>
                  </a:lnTo>
                  <a:close/>
                </a:path>
              </a:pathLst>
            </a:custGeom>
            <a:noFill/>
            <a:ln w="38100">
              <a:solidFill>
                <a:srgbClr val="E34FB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02" name="Rectangle 94"/>
            <p:cNvSpPr>
              <a:spLocks noChangeArrowheads="1"/>
            </p:cNvSpPr>
            <p:nvPr/>
          </p:nvSpPr>
          <p:spPr bwMode="auto">
            <a:xfrm>
              <a:off x="443" y="2750"/>
              <a:ext cx="11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800" b="0">
                  <a:solidFill>
                    <a:srgbClr val="E34FB2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1</a:t>
              </a:r>
            </a:p>
          </p:txBody>
        </p:sp>
        <p:sp>
          <p:nvSpPr>
            <p:cNvPr id="31803" name="Rectangle 95"/>
            <p:cNvSpPr>
              <a:spLocks noChangeArrowheads="1"/>
            </p:cNvSpPr>
            <p:nvPr/>
          </p:nvSpPr>
          <p:spPr bwMode="auto">
            <a:xfrm>
              <a:off x="988" y="2736"/>
              <a:ext cx="11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800" b="0">
                  <a:solidFill>
                    <a:srgbClr val="E34FB2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3</a:t>
              </a:r>
            </a:p>
          </p:txBody>
        </p:sp>
      </p:grpSp>
      <p:sp>
        <p:nvSpPr>
          <p:cNvPr id="31781" name="Text Box 96"/>
          <p:cNvSpPr txBox="1">
            <a:spLocks noChangeArrowheads="1"/>
          </p:cNvSpPr>
          <p:nvPr/>
        </p:nvSpPr>
        <p:spPr bwMode="auto">
          <a:xfrm>
            <a:off x="3124200" y="221138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∠1 </a:t>
            </a:r>
            <a:r>
              <a:rPr lang="zh-CN" altLang="en-US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和∠</a:t>
            </a:r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</a:p>
        </p:txBody>
      </p:sp>
      <p:sp>
        <p:nvSpPr>
          <p:cNvPr id="31782" name="Text Box 97"/>
          <p:cNvSpPr txBox="1">
            <a:spLocks noChangeArrowheads="1"/>
          </p:cNvSpPr>
          <p:nvPr/>
        </p:nvSpPr>
        <p:spPr bwMode="auto">
          <a:xfrm>
            <a:off x="3124200" y="27432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∠2 </a:t>
            </a:r>
            <a:r>
              <a:rPr lang="zh-CN" altLang="en-US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和∠</a:t>
            </a:r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endParaRPr lang="zh-CN" altLang="en-US" b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83" name="Text Box 98"/>
          <p:cNvSpPr txBox="1">
            <a:spLocks noChangeArrowheads="1"/>
          </p:cNvSpPr>
          <p:nvPr/>
        </p:nvSpPr>
        <p:spPr bwMode="auto">
          <a:xfrm>
            <a:off x="3124200" y="4619625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∠1 </a:t>
            </a:r>
            <a:r>
              <a:rPr lang="zh-CN" altLang="en-US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和∠</a:t>
            </a:r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</a:p>
        </p:txBody>
      </p:sp>
      <p:sp>
        <p:nvSpPr>
          <p:cNvPr id="31784" name="Text Box 100"/>
          <p:cNvSpPr txBox="1">
            <a:spLocks noChangeArrowheads="1"/>
          </p:cNvSpPr>
          <p:nvPr/>
        </p:nvSpPr>
        <p:spPr bwMode="auto">
          <a:xfrm>
            <a:off x="3124200" y="3276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∠3 </a:t>
            </a:r>
            <a:r>
              <a:rPr lang="zh-CN" altLang="en-US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和∠</a:t>
            </a:r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</a:p>
        </p:txBody>
      </p:sp>
      <p:sp>
        <p:nvSpPr>
          <p:cNvPr id="31785" name="Text Box 101"/>
          <p:cNvSpPr txBox="1">
            <a:spLocks noChangeArrowheads="1"/>
          </p:cNvSpPr>
          <p:nvPr/>
        </p:nvSpPr>
        <p:spPr bwMode="auto">
          <a:xfrm>
            <a:off x="3124200" y="38100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∠4 </a:t>
            </a:r>
            <a:r>
              <a:rPr lang="zh-CN" altLang="en-US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和∠</a:t>
            </a:r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</a:p>
        </p:txBody>
      </p:sp>
      <p:sp>
        <p:nvSpPr>
          <p:cNvPr id="31786" name="Text Box 102"/>
          <p:cNvSpPr txBox="1">
            <a:spLocks noChangeArrowheads="1"/>
          </p:cNvSpPr>
          <p:nvPr/>
        </p:nvSpPr>
        <p:spPr bwMode="auto">
          <a:xfrm>
            <a:off x="3124200" y="5181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∠2 </a:t>
            </a:r>
            <a:r>
              <a:rPr lang="zh-CN" altLang="en-US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和∠</a:t>
            </a:r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</a:p>
        </p:txBody>
      </p:sp>
      <p:sp>
        <p:nvSpPr>
          <p:cNvPr id="79" name="Text Box 70"/>
          <p:cNvSpPr txBox="1">
            <a:spLocks noChangeArrowheads="1"/>
          </p:cNvSpPr>
          <p:nvPr/>
        </p:nvSpPr>
        <p:spPr bwMode="auto">
          <a:xfrm>
            <a:off x="6096000" y="46482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spcBef>
                <a:spcPct val="50000"/>
              </a:spcBef>
            </a:pPr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∠1=∠3</a:t>
            </a:r>
          </a:p>
        </p:txBody>
      </p:sp>
      <p:sp>
        <p:nvSpPr>
          <p:cNvPr id="80" name="Text Box 71"/>
          <p:cNvSpPr txBox="1">
            <a:spLocks noChangeArrowheads="1"/>
          </p:cNvSpPr>
          <p:nvPr/>
        </p:nvSpPr>
        <p:spPr bwMode="auto">
          <a:xfrm>
            <a:off x="6096000" y="5181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spcBef>
                <a:spcPct val="50000"/>
              </a:spcBef>
            </a:pPr>
            <a:r>
              <a:rPr lang="en-US" altLang="zh-CN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∠2=∠4</a:t>
            </a:r>
          </a:p>
        </p:txBody>
      </p:sp>
      <p:sp>
        <p:nvSpPr>
          <p:cNvPr id="31789" name="文本框 33856"/>
          <p:cNvSpPr txBox="1">
            <a:spLocks noChangeArrowheads="1"/>
          </p:cNvSpPr>
          <p:nvPr/>
        </p:nvSpPr>
        <p:spPr bwMode="auto">
          <a:xfrm>
            <a:off x="974725" y="479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4" grpId="0"/>
      <p:bldP spid="55" grpId="0"/>
      <p:bldP spid="56" grpId="0"/>
      <p:bldP spid="57" grpId="0"/>
      <p:bldP spid="79" grpId="0"/>
      <p:bldP spid="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90600" y="914400"/>
            <a:ext cx="70866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知识回顾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CN" sz="3600" b="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3600" b="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、什么是平角？平角等于多少度？</a:t>
            </a:r>
            <a:endParaRPr lang="en-US" altLang="zh-CN" sz="3600" b="0" dirty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600" b="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600" b="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“平角就是直线”对吗？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CN" sz="3600" b="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3600" b="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、什么样的两个角互为补角？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CN" sz="3600" b="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3600" b="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、补角有什么性质？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rc 80"/>
          <p:cNvSpPr>
            <a:spLocks noChangeArrowheads="1"/>
          </p:cNvSpPr>
          <p:nvPr/>
        </p:nvSpPr>
        <p:spPr bwMode="auto">
          <a:xfrm>
            <a:off x="4251325" y="3416300"/>
            <a:ext cx="342900" cy="233363"/>
          </a:xfrm>
          <a:custGeom>
            <a:avLst/>
            <a:gdLst>
              <a:gd name="T0" fmla="*/ 24093345 w 40907"/>
              <a:gd name="T1" fmla="*/ 9184238 h 21600"/>
              <a:gd name="T2" fmla="*/ 12116724 w 40907"/>
              <a:gd name="T3" fmla="*/ 27238822 h 21600"/>
              <a:gd name="T4" fmla="*/ -562 w 40907"/>
              <a:gd name="T5" fmla="*/ 8301575 h 21600"/>
              <a:gd name="T6" fmla="*/ 24093345 w 40907"/>
              <a:gd name="T7" fmla="*/ 9184238 h 21600"/>
              <a:gd name="T8" fmla="*/ 12116724 w 40907"/>
              <a:gd name="T9" fmla="*/ 27238822 h 21600"/>
              <a:gd name="T10" fmla="*/ -562 w 40907"/>
              <a:gd name="T11" fmla="*/ 8301575 h 21600"/>
              <a:gd name="T12" fmla="*/ 12116724 w 40907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907"/>
              <a:gd name="T22" fmla="*/ 0 h 21600"/>
              <a:gd name="T23" fmla="*/ 40907 w 40907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907" h="21600" fill="none">
                <a:moveTo>
                  <a:pt x="40906" y="7283"/>
                </a:moveTo>
                <a:cubicBezTo>
                  <a:pt x="37831" y="15870"/>
                  <a:pt x="29693" y="21599"/>
                  <a:pt x="20572" y="21600"/>
                </a:cubicBezTo>
                <a:cubicBezTo>
                  <a:pt x="11178" y="21600"/>
                  <a:pt x="2862" y="15529"/>
                  <a:pt x="-1" y="6583"/>
                </a:cubicBezTo>
              </a:path>
              <a:path w="40907" h="21600" stroke="0">
                <a:moveTo>
                  <a:pt x="40906" y="7283"/>
                </a:moveTo>
                <a:cubicBezTo>
                  <a:pt x="37831" y="15870"/>
                  <a:pt x="29693" y="21599"/>
                  <a:pt x="20572" y="21600"/>
                </a:cubicBezTo>
                <a:cubicBezTo>
                  <a:pt x="11178" y="21600"/>
                  <a:pt x="2862" y="15529"/>
                  <a:pt x="-1" y="6583"/>
                </a:cubicBezTo>
                <a:lnTo>
                  <a:pt x="20572" y="0"/>
                </a:lnTo>
                <a:close/>
              </a:path>
            </a:pathLst>
          </a:custGeom>
          <a:noFill/>
          <a:ln w="38100">
            <a:solidFill>
              <a:srgbClr val="01010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34819" name="Arc 81"/>
          <p:cNvSpPr>
            <a:spLocks noChangeArrowheads="1"/>
          </p:cNvSpPr>
          <p:nvPr/>
        </p:nvSpPr>
        <p:spPr bwMode="auto">
          <a:xfrm>
            <a:off x="4257675" y="3179763"/>
            <a:ext cx="323850" cy="236537"/>
          </a:xfrm>
          <a:custGeom>
            <a:avLst/>
            <a:gdLst>
              <a:gd name="T0" fmla="*/ -563 w 38535"/>
              <a:gd name="T1" fmla="*/ 17231983 h 21600"/>
              <a:gd name="T2" fmla="*/ 11792266 w 38535"/>
              <a:gd name="T3" fmla="*/ 0 h 21600"/>
              <a:gd name="T4" fmla="*/ 22872322 w 38535"/>
              <a:gd name="T5" fmla="*/ 14096083 h 21600"/>
              <a:gd name="T6" fmla="*/ -563 w 38535"/>
              <a:gd name="T7" fmla="*/ 17231983 h 21600"/>
              <a:gd name="T8" fmla="*/ 11792266 w 38535"/>
              <a:gd name="T9" fmla="*/ 0 h 21600"/>
              <a:gd name="T10" fmla="*/ 22872322 w 38535"/>
              <a:gd name="T11" fmla="*/ 14096083 h 21600"/>
              <a:gd name="T12" fmla="*/ 11792266 w 38535"/>
              <a:gd name="T13" fmla="*/ 28365452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35"/>
              <a:gd name="T22" fmla="*/ 0 h 21600"/>
              <a:gd name="T23" fmla="*/ 38535 w 38535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35" h="21600" fill="none">
                <a:moveTo>
                  <a:pt x="-1" y="13122"/>
                </a:moveTo>
                <a:cubicBezTo>
                  <a:pt x="3395" y="5164"/>
                  <a:pt x="11213" y="-1"/>
                  <a:pt x="19867" y="0"/>
                </a:cubicBezTo>
                <a:cubicBezTo>
                  <a:pt x="27556" y="0"/>
                  <a:pt x="34666" y="4088"/>
                  <a:pt x="38534" y="10734"/>
                </a:cubicBezTo>
              </a:path>
              <a:path w="38535" h="21600" stroke="0">
                <a:moveTo>
                  <a:pt x="-1" y="13122"/>
                </a:moveTo>
                <a:cubicBezTo>
                  <a:pt x="3395" y="5164"/>
                  <a:pt x="11213" y="-1"/>
                  <a:pt x="19867" y="0"/>
                </a:cubicBezTo>
                <a:cubicBezTo>
                  <a:pt x="27556" y="0"/>
                  <a:pt x="34666" y="4088"/>
                  <a:pt x="38534" y="10734"/>
                </a:cubicBezTo>
                <a:lnTo>
                  <a:pt x="19867" y="21600"/>
                </a:lnTo>
                <a:close/>
              </a:path>
            </a:pathLst>
          </a:custGeom>
          <a:noFill/>
          <a:ln w="38100">
            <a:solidFill>
              <a:srgbClr val="01010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54" name="Arc 82"/>
          <p:cNvSpPr>
            <a:spLocks noChangeArrowheads="1"/>
          </p:cNvSpPr>
          <p:nvPr/>
        </p:nvSpPr>
        <p:spPr bwMode="auto">
          <a:xfrm>
            <a:off x="4692650" y="3243263"/>
            <a:ext cx="117475" cy="301625"/>
          </a:xfrm>
          <a:custGeom>
            <a:avLst/>
            <a:gdLst>
              <a:gd name="T0" fmla="*/ 638493 w 21600"/>
              <a:gd name="T1" fmla="*/ -356 h 42330"/>
              <a:gd name="T2" fmla="*/ 3474791 w 21600"/>
              <a:gd name="T3" fmla="*/ 7681541 h 42330"/>
              <a:gd name="T4" fmla="*/ 744683 w 21600"/>
              <a:gd name="T5" fmla="*/ 15314243 h 42330"/>
              <a:gd name="T6" fmla="*/ 638493 w 21600"/>
              <a:gd name="T7" fmla="*/ -356 h 42330"/>
              <a:gd name="T8" fmla="*/ 3474791 w 21600"/>
              <a:gd name="T9" fmla="*/ 7681541 h 42330"/>
              <a:gd name="T10" fmla="*/ 744683 w 21600"/>
              <a:gd name="T11" fmla="*/ 15314243 h 42330"/>
              <a:gd name="T12" fmla="*/ 0 w 21600"/>
              <a:gd name="T13" fmla="*/ 7681541 h 423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42330"/>
              <a:gd name="T23" fmla="*/ 21600 w 21600"/>
              <a:gd name="T24" fmla="*/ 42330 h 423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42330" fill="none">
                <a:moveTo>
                  <a:pt x="3969" y="-1"/>
                </a:moveTo>
                <a:cubicBezTo>
                  <a:pt x="14190" y="1910"/>
                  <a:pt x="21600" y="10833"/>
                  <a:pt x="21600" y="21232"/>
                </a:cubicBezTo>
                <a:cubicBezTo>
                  <a:pt x="21600" y="31377"/>
                  <a:pt x="14539" y="40155"/>
                  <a:pt x="4629" y="42329"/>
                </a:cubicBezTo>
              </a:path>
              <a:path w="21600" h="42330" stroke="0">
                <a:moveTo>
                  <a:pt x="3969" y="-1"/>
                </a:moveTo>
                <a:cubicBezTo>
                  <a:pt x="14190" y="1910"/>
                  <a:pt x="21600" y="10833"/>
                  <a:pt x="21600" y="21232"/>
                </a:cubicBezTo>
                <a:cubicBezTo>
                  <a:pt x="21600" y="31377"/>
                  <a:pt x="14539" y="40155"/>
                  <a:pt x="4629" y="42329"/>
                </a:cubicBezTo>
                <a:lnTo>
                  <a:pt x="0" y="21232"/>
                </a:lnTo>
                <a:close/>
              </a:path>
            </a:pathLst>
          </a:custGeom>
          <a:noFill/>
          <a:ln w="38100">
            <a:solidFill>
              <a:srgbClr val="01010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34821" name="Arc 83"/>
          <p:cNvSpPr>
            <a:spLocks noChangeArrowheads="1"/>
          </p:cNvSpPr>
          <p:nvPr/>
        </p:nvSpPr>
        <p:spPr bwMode="auto">
          <a:xfrm>
            <a:off x="4021138" y="3248025"/>
            <a:ext cx="133350" cy="319088"/>
          </a:xfrm>
          <a:custGeom>
            <a:avLst/>
            <a:gdLst>
              <a:gd name="T0" fmla="*/ 2639817 w 21600"/>
              <a:gd name="T1" fmla="*/ 20670673 h 39645"/>
              <a:gd name="T2" fmla="*/ 0 w 21600"/>
              <a:gd name="T3" fmla="*/ 10794438 h 39645"/>
              <a:gd name="T4" fmla="*/ 3632751 w 21600"/>
              <a:gd name="T5" fmla="*/ -515 h 39645"/>
              <a:gd name="T6" fmla="*/ 2639817 w 21600"/>
              <a:gd name="T7" fmla="*/ 20670673 h 39645"/>
              <a:gd name="T8" fmla="*/ 0 w 21600"/>
              <a:gd name="T9" fmla="*/ 10794438 h 39645"/>
              <a:gd name="T10" fmla="*/ 3632751 w 21600"/>
              <a:gd name="T11" fmla="*/ -515 h 39645"/>
              <a:gd name="T12" fmla="*/ 5082431 w 21600"/>
              <a:gd name="T13" fmla="*/ 10794438 h 396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39645"/>
              <a:gd name="T23" fmla="*/ 21600 w 21600"/>
              <a:gd name="T24" fmla="*/ 39645 h 396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39645" fill="none">
                <a:moveTo>
                  <a:pt x="11219" y="39645"/>
                </a:moveTo>
                <a:cubicBezTo>
                  <a:pt x="4301" y="35854"/>
                  <a:pt x="0" y="28592"/>
                  <a:pt x="0" y="20703"/>
                </a:cubicBezTo>
                <a:cubicBezTo>
                  <a:pt x="-1" y="11146"/>
                  <a:pt x="6280" y="2725"/>
                  <a:pt x="15439" y="-1"/>
                </a:cubicBezTo>
              </a:path>
              <a:path w="21600" h="39645" stroke="0">
                <a:moveTo>
                  <a:pt x="11219" y="39645"/>
                </a:moveTo>
                <a:cubicBezTo>
                  <a:pt x="4301" y="35854"/>
                  <a:pt x="0" y="28592"/>
                  <a:pt x="0" y="20703"/>
                </a:cubicBezTo>
                <a:cubicBezTo>
                  <a:pt x="-1" y="11146"/>
                  <a:pt x="6280" y="2725"/>
                  <a:pt x="15439" y="-1"/>
                </a:cubicBezTo>
                <a:lnTo>
                  <a:pt x="21600" y="20703"/>
                </a:lnTo>
                <a:close/>
              </a:path>
            </a:pathLst>
          </a:custGeom>
          <a:noFill/>
          <a:ln w="38100">
            <a:solidFill>
              <a:srgbClr val="01010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34822" name="Rectangle 84"/>
          <p:cNvSpPr>
            <a:spLocks noChangeArrowheads="1"/>
          </p:cNvSpPr>
          <p:nvPr/>
        </p:nvSpPr>
        <p:spPr bwMode="auto">
          <a:xfrm>
            <a:off x="3657600" y="3140075"/>
            <a:ext cx="19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3000" b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endParaRPr lang="en-US" altLang="zh-CN" sz="30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23" name="Rectangle 85"/>
          <p:cNvSpPr>
            <a:spLocks noChangeArrowheads="1"/>
          </p:cNvSpPr>
          <p:nvPr/>
        </p:nvSpPr>
        <p:spPr bwMode="auto">
          <a:xfrm>
            <a:off x="4241800" y="2652713"/>
            <a:ext cx="19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3000" b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endParaRPr lang="en-US" altLang="zh-CN" sz="30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8" name="Rectangle 86"/>
          <p:cNvSpPr>
            <a:spLocks noChangeArrowheads="1"/>
          </p:cNvSpPr>
          <p:nvPr/>
        </p:nvSpPr>
        <p:spPr bwMode="auto">
          <a:xfrm>
            <a:off x="4873625" y="3100388"/>
            <a:ext cx="19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3000" b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endParaRPr lang="en-US" altLang="zh-CN" sz="30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9" name="Rectangle 87"/>
          <p:cNvSpPr>
            <a:spLocks noChangeArrowheads="1"/>
          </p:cNvSpPr>
          <p:nvPr/>
        </p:nvSpPr>
        <p:spPr bwMode="auto">
          <a:xfrm>
            <a:off x="4319588" y="3657600"/>
            <a:ext cx="19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3000" b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endParaRPr lang="en-US" altLang="zh-CN" sz="30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26" name="Rectangle 89"/>
          <p:cNvSpPr>
            <a:spLocks noChangeArrowheads="1"/>
          </p:cNvSpPr>
          <p:nvPr/>
        </p:nvSpPr>
        <p:spPr bwMode="auto">
          <a:xfrm>
            <a:off x="6248400" y="1981200"/>
            <a:ext cx="25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endParaRPr lang="en-US" altLang="zh-CN" b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4827" name="Rectangle 93"/>
          <p:cNvSpPr>
            <a:spLocks noChangeArrowheads="1"/>
          </p:cNvSpPr>
          <p:nvPr/>
        </p:nvSpPr>
        <p:spPr bwMode="auto">
          <a:xfrm>
            <a:off x="2286000" y="19812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endParaRPr lang="en-US" altLang="zh-CN" b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2" name="Rectangle 94"/>
          <p:cNvSpPr>
            <a:spLocks noChangeArrowheads="1"/>
          </p:cNvSpPr>
          <p:nvPr/>
        </p:nvSpPr>
        <p:spPr bwMode="auto">
          <a:xfrm>
            <a:off x="6400800" y="3962400"/>
            <a:ext cx="25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endParaRPr lang="en-US" altLang="zh-CN" b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4829" name="Rectangle 95"/>
          <p:cNvSpPr>
            <a:spLocks noChangeArrowheads="1"/>
          </p:cNvSpPr>
          <p:nvPr/>
        </p:nvSpPr>
        <p:spPr bwMode="auto">
          <a:xfrm>
            <a:off x="4114800" y="3352800"/>
            <a:ext cx="25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40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</a:p>
        </p:txBody>
      </p:sp>
      <p:sp>
        <p:nvSpPr>
          <p:cNvPr id="64" name="Line 111"/>
          <p:cNvSpPr>
            <a:spLocks noChangeShapeType="1"/>
          </p:cNvSpPr>
          <p:nvPr/>
        </p:nvSpPr>
        <p:spPr bwMode="auto">
          <a:xfrm flipV="1">
            <a:off x="2514600" y="3413125"/>
            <a:ext cx="1905000" cy="12049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112"/>
          <p:cNvSpPr>
            <a:spLocks noChangeShapeType="1"/>
          </p:cNvSpPr>
          <p:nvPr/>
        </p:nvSpPr>
        <p:spPr bwMode="auto">
          <a:xfrm flipV="1">
            <a:off x="4419600" y="2286000"/>
            <a:ext cx="1725613" cy="11271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Line 113"/>
          <p:cNvSpPr>
            <a:spLocks noChangeShapeType="1"/>
          </p:cNvSpPr>
          <p:nvPr/>
        </p:nvSpPr>
        <p:spPr bwMode="auto">
          <a:xfrm>
            <a:off x="2667000" y="2266950"/>
            <a:ext cx="1752600" cy="11461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Line 114"/>
          <p:cNvSpPr>
            <a:spLocks noChangeShapeType="1"/>
          </p:cNvSpPr>
          <p:nvPr/>
        </p:nvSpPr>
        <p:spPr bwMode="auto">
          <a:xfrm>
            <a:off x="4419600" y="3413125"/>
            <a:ext cx="2057400" cy="13223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4" name="Rectangle 115"/>
          <p:cNvSpPr>
            <a:spLocks noChangeArrowheads="1"/>
          </p:cNvSpPr>
          <p:nvPr/>
        </p:nvSpPr>
        <p:spPr bwMode="auto">
          <a:xfrm>
            <a:off x="2286000" y="40386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endParaRPr lang="en-US" altLang="zh-CN" b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9" name="Oval 116"/>
          <p:cNvSpPr>
            <a:spLocks noChangeArrowheads="1"/>
          </p:cNvSpPr>
          <p:nvPr/>
        </p:nvSpPr>
        <p:spPr bwMode="auto">
          <a:xfrm>
            <a:off x="4378325" y="3360738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1800" b="0"/>
          </a:p>
        </p:txBody>
      </p:sp>
      <p:sp>
        <p:nvSpPr>
          <p:cNvPr id="34836" name="Text Box 76"/>
          <p:cNvSpPr txBox="1">
            <a:spLocks noChangeArrowheads="1"/>
          </p:cNvSpPr>
          <p:nvPr/>
        </p:nvSpPr>
        <p:spPr bwMode="auto">
          <a:xfrm>
            <a:off x="1066800" y="838200"/>
            <a:ext cx="6934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观察∠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和∠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的顶点和两边，它们有怎样的位置关系？</a:t>
            </a: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1066800" y="4876800"/>
            <a:ext cx="701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如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图，∠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与∠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有一条</a:t>
            </a:r>
            <a:r>
              <a:rPr lang="zh-CN" altLang="en-US" sz="28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公共边</a:t>
            </a:r>
            <a:r>
              <a:rPr lang="en-US" altLang="zh-CN" sz="2800" b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OC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，它们的</a:t>
            </a:r>
            <a:r>
              <a:rPr lang="zh-CN" altLang="en-US" sz="28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另一边互为反向延长线（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 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与∠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2 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互补</a:t>
            </a:r>
            <a:r>
              <a:rPr lang="zh-CN" altLang="en-US" sz="28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，具有这种位置关系的两个角，互为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邻补角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28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38" name="TextBox 28"/>
          <p:cNvSpPr txBox="1">
            <a:spLocks noChangeArrowheads="1"/>
          </p:cNvSpPr>
          <p:nvPr/>
        </p:nvSpPr>
        <p:spPr bwMode="auto">
          <a:xfrm>
            <a:off x="838200" y="2286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邻补角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（了解）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4" grpId="0" animBg="1"/>
      <p:bldP spid="54" grpId="1" animBg="1"/>
      <p:bldP spid="58" grpId="0"/>
      <p:bldP spid="58" grpId="1"/>
      <p:bldP spid="59" grpId="0"/>
      <p:bldP spid="59" grpId="1"/>
      <p:bldP spid="62" grpId="0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任意多边形 17"/>
          <p:cNvSpPr>
            <a:spLocks noChangeArrowheads="1"/>
          </p:cNvSpPr>
          <p:nvPr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5588 w 5437991"/>
              <a:gd name="T3" fmla="*/ 0 h 6858000"/>
              <a:gd name="T4" fmla="*/ 1632407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37991"/>
              <a:gd name="T16" fmla="*/ 0 h 6858000"/>
              <a:gd name="T17" fmla="*/ 5437991 w 5437991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21507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Contents</a:t>
            </a:r>
          </a:p>
        </p:txBody>
      </p:sp>
      <p:sp>
        <p:nvSpPr>
          <p:cNvPr id="21508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目录</a:t>
            </a:r>
          </a:p>
        </p:txBody>
      </p:sp>
      <p:cxnSp>
        <p:nvCxnSpPr>
          <p:cNvPr id="21509" name="直接连接符 22"/>
          <p:cNvCxnSpPr>
            <a:cxnSpLocks noChangeShapeType="1"/>
          </p:cNvCxnSpPr>
          <p:nvPr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直接连接符 24"/>
          <p:cNvCxnSpPr>
            <a:cxnSpLocks noChangeShapeType="1"/>
          </p:cNvCxnSpPr>
          <p:nvPr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1" name="椭圆 25"/>
          <p:cNvSpPr>
            <a:spLocks noChangeArrowheads="1"/>
          </p:cNvSpPr>
          <p:nvPr/>
        </p:nvSpPr>
        <p:spPr bwMode="auto">
          <a:xfrm>
            <a:off x="4192588" y="1246188"/>
            <a:ext cx="736600" cy="7350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800" b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1512" name="椭圆 28"/>
          <p:cNvSpPr>
            <a:spLocks noChangeArrowheads="1"/>
          </p:cNvSpPr>
          <p:nvPr/>
        </p:nvSpPr>
        <p:spPr bwMode="auto">
          <a:xfrm>
            <a:off x="3709988" y="2103438"/>
            <a:ext cx="736600" cy="736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800" b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1513" name="椭圆 31"/>
          <p:cNvSpPr>
            <a:spLocks noChangeArrowheads="1"/>
          </p:cNvSpPr>
          <p:nvPr/>
        </p:nvSpPr>
        <p:spPr bwMode="auto">
          <a:xfrm>
            <a:off x="4246563" y="1298575"/>
            <a:ext cx="628650" cy="630238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000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01</a:t>
            </a:r>
          </a:p>
        </p:txBody>
      </p:sp>
      <p:sp>
        <p:nvSpPr>
          <p:cNvPr id="21514" name="椭圆 32"/>
          <p:cNvSpPr>
            <a:spLocks noChangeArrowheads="1"/>
          </p:cNvSpPr>
          <p:nvPr/>
        </p:nvSpPr>
        <p:spPr bwMode="auto">
          <a:xfrm>
            <a:off x="3762375" y="2157413"/>
            <a:ext cx="630238" cy="62865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000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02</a:t>
            </a:r>
          </a:p>
        </p:txBody>
      </p:sp>
      <p:grpSp>
        <p:nvGrpSpPr>
          <p:cNvPr id="21515" name="组合 23"/>
          <p:cNvGrpSpPr/>
          <p:nvPr/>
        </p:nvGrpSpPr>
        <p:grpSpPr bwMode="auto">
          <a:xfrm>
            <a:off x="3246438" y="2955925"/>
            <a:ext cx="735012" cy="736600"/>
            <a:chOff x="2986088" y="3314700"/>
            <a:chExt cx="735012" cy="736600"/>
          </a:xfrm>
        </p:grpSpPr>
        <p:sp>
          <p:nvSpPr>
            <p:cNvPr id="21527" name="椭圆 29"/>
            <p:cNvSpPr>
              <a:spLocks noChangeArrowheads="1"/>
            </p:cNvSpPr>
            <p:nvPr/>
          </p:nvSpPr>
          <p:spPr bwMode="auto">
            <a:xfrm>
              <a:off x="2986088" y="3314700"/>
              <a:ext cx="735012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800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528" name="椭圆 33"/>
            <p:cNvSpPr>
              <a:spLocks noChangeArrowheads="1"/>
            </p:cNvSpPr>
            <p:nvPr/>
          </p:nvSpPr>
          <p:spPr bwMode="auto">
            <a:xfrm>
              <a:off x="3038475" y="3367088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 b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03</a:t>
              </a:r>
            </a:p>
          </p:txBody>
        </p:sp>
      </p:grpSp>
      <p:grpSp>
        <p:nvGrpSpPr>
          <p:cNvPr id="21516" name="组合 18"/>
          <p:cNvGrpSpPr/>
          <p:nvPr/>
        </p:nvGrpSpPr>
        <p:grpSpPr bwMode="auto">
          <a:xfrm>
            <a:off x="2773363" y="3849688"/>
            <a:ext cx="735012" cy="735012"/>
            <a:chOff x="2513013" y="4183063"/>
            <a:chExt cx="735012" cy="735012"/>
          </a:xfrm>
        </p:grpSpPr>
        <p:sp>
          <p:nvSpPr>
            <p:cNvPr id="21525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800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526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 b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04</a:t>
              </a:r>
            </a:p>
          </p:txBody>
        </p:sp>
      </p:grpSp>
      <p:sp>
        <p:nvSpPr>
          <p:cNvPr id="21517" name="文本框 35"/>
          <p:cNvSpPr txBox="1">
            <a:spLocks noChangeArrowheads="1"/>
          </p:cNvSpPr>
          <p:nvPr/>
        </p:nvSpPr>
        <p:spPr bwMode="auto">
          <a:xfrm>
            <a:off x="4929188" y="1428750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旧知回顾</a:t>
            </a:r>
          </a:p>
        </p:txBody>
      </p:sp>
      <p:sp>
        <p:nvSpPr>
          <p:cNvPr id="21518" name="文本框 36"/>
          <p:cNvSpPr txBox="1">
            <a:spLocks noChangeArrowheads="1"/>
          </p:cNvSpPr>
          <p:nvPr/>
        </p:nvSpPr>
        <p:spPr bwMode="auto">
          <a:xfrm>
            <a:off x="4478338" y="2268538"/>
            <a:ext cx="3074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学习目标</a:t>
            </a:r>
          </a:p>
        </p:txBody>
      </p:sp>
      <p:sp>
        <p:nvSpPr>
          <p:cNvPr id="21519" name="文本框 37"/>
          <p:cNvSpPr txBox="1">
            <a:spLocks noChangeArrowheads="1"/>
          </p:cNvSpPr>
          <p:nvPr/>
        </p:nvSpPr>
        <p:spPr bwMode="auto">
          <a:xfrm>
            <a:off x="3975100" y="318293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新知探究</a:t>
            </a:r>
          </a:p>
        </p:txBody>
      </p:sp>
      <p:sp>
        <p:nvSpPr>
          <p:cNvPr id="21520" name="文本框 38"/>
          <p:cNvSpPr txBox="1">
            <a:spLocks noChangeArrowheads="1"/>
          </p:cNvSpPr>
          <p:nvPr/>
        </p:nvSpPr>
        <p:spPr bwMode="auto">
          <a:xfrm>
            <a:off x="3494088" y="4049713"/>
            <a:ext cx="307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巩固新知</a:t>
            </a:r>
          </a:p>
        </p:txBody>
      </p:sp>
      <p:grpSp>
        <p:nvGrpSpPr>
          <p:cNvPr id="21521" name="组合 19"/>
          <p:cNvGrpSpPr/>
          <p:nvPr/>
        </p:nvGrpSpPr>
        <p:grpSpPr bwMode="auto">
          <a:xfrm>
            <a:off x="2279650" y="4821238"/>
            <a:ext cx="735013" cy="735012"/>
            <a:chOff x="2513013" y="4183063"/>
            <a:chExt cx="735012" cy="735012"/>
          </a:xfrm>
        </p:grpSpPr>
        <p:sp>
          <p:nvSpPr>
            <p:cNvPr id="21523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800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524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 b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05</a:t>
              </a:r>
            </a:p>
          </p:txBody>
        </p:sp>
      </p:grpSp>
      <p:sp>
        <p:nvSpPr>
          <p:cNvPr id="21522" name="文本框 38"/>
          <p:cNvSpPr txBox="1">
            <a:spLocks noChangeArrowheads="1"/>
          </p:cNvSpPr>
          <p:nvPr/>
        </p:nvSpPr>
        <p:spPr bwMode="auto">
          <a:xfrm>
            <a:off x="3000375" y="498316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1066800" y="1371600"/>
            <a:ext cx="7200900" cy="3886152"/>
          </a:xfrm>
          <a:prstGeom prst="roundRect">
            <a:avLst>
              <a:gd name="adj" fmla="val 7478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学习目标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2800" b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、理解对顶角的概念，能在图形中辨认对顶角；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2800" b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、掌握对顶角相等的性质和它的推理过程；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800" b="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、会用对顶角的性质进行有关的推理和计算</a:t>
            </a:r>
            <a:r>
              <a:rPr lang="en-US" altLang="zh-CN" sz="2800" b="0" noProof="1"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554" y="998482"/>
            <a:ext cx="8122210" cy="41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0"/>
          </a:effec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832100" y="5203825"/>
            <a:ext cx="3429000" cy="533400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100000">
                <a:srgbClr val="CCF5E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sz="3200" b="0">
                <a:solidFill>
                  <a:srgbClr val="FF3300"/>
                </a:solidFill>
                <a:ea typeface="隶书" panose="02010509060101010101" pitchFamily="49" charset="-122"/>
              </a:rPr>
              <a:t>立交桥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826523" y="685872"/>
            <a:ext cx="708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b="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探究新知：</a:t>
            </a:r>
          </a:p>
          <a:p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   如图，把两根木条用钉子钉在一起，转动其中一根木条，观察两根木条所形成的角的位置及大小关系</a:t>
            </a:r>
            <a:r>
              <a:rPr lang="en-US" altLang="zh-CN" sz="2800" b="0" dirty="0" smtClean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28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579" name="矩形 22"/>
          <p:cNvSpPr>
            <a:spLocks noChangeArrowheads="1"/>
          </p:cNvSpPr>
          <p:nvPr/>
        </p:nvSpPr>
        <p:spPr bwMode="auto">
          <a:xfrm>
            <a:off x="2705100" y="3465513"/>
            <a:ext cx="3505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8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 rot="-2700000">
            <a:off x="2692400" y="3487738"/>
            <a:ext cx="3505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8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流程图: 联系 12"/>
          <p:cNvSpPr/>
          <p:nvPr/>
        </p:nvSpPr>
        <p:spPr bwMode="auto">
          <a:xfrm>
            <a:off x="4381500" y="3541713"/>
            <a:ext cx="152400" cy="152400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  <a:defRPr/>
            </a:pPr>
            <a:endParaRPr lang="zh-CN" altLang="en-US" sz="1800" b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2133600" y="5481638"/>
            <a:ext cx="518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你能动手画出两条相交直线吗</a:t>
            </a:r>
            <a:r>
              <a:rPr lang="en-US" altLang="zh-CN" sz="28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43200" y="4495800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∠1</a:t>
            </a:r>
            <a:r>
              <a:rPr lang="zh-CN" altLang="en-US" sz="2800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，∠</a:t>
            </a:r>
            <a:r>
              <a:rPr lang="en-US" altLang="zh-CN" sz="2800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，∠</a:t>
            </a:r>
            <a:r>
              <a:rPr lang="en-US" altLang="zh-CN" sz="2800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，∠</a:t>
            </a:r>
            <a:r>
              <a:rPr lang="en-US" altLang="zh-CN" sz="2800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619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两条直线相交，形成的小于平角的角有哪几个？</a:t>
            </a:r>
          </a:p>
        </p:txBody>
      </p:sp>
      <p:grpSp>
        <p:nvGrpSpPr>
          <p:cNvPr id="3" name="Group 60"/>
          <p:cNvGrpSpPr/>
          <p:nvPr/>
        </p:nvGrpSpPr>
        <p:grpSpPr bwMode="auto">
          <a:xfrm>
            <a:off x="2590800" y="1981200"/>
            <a:ext cx="3313113" cy="1993900"/>
            <a:chOff x="3557" y="1050"/>
            <a:chExt cx="2087" cy="1256"/>
          </a:xfrm>
        </p:grpSpPr>
        <p:sp>
          <p:nvSpPr>
            <p:cNvPr id="25606" name="Arc 61"/>
            <p:cNvSpPr>
              <a:spLocks noChangeArrowheads="1"/>
            </p:cNvSpPr>
            <p:nvPr/>
          </p:nvSpPr>
          <p:spPr bwMode="auto">
            <a:xfrm>
              <a:off x="4465" y="1675"/>
              <a:ext cx="216" cy="147"/>
            </a:xfrm>
            <a:custGeom>
              <a:avLst/>
              <a:gdLst>
                <a:gd name="T0" fmla="*/ 0 w 40907"/>
                <a:gd name="T1" fmla="*/ 0 h 21600"/>
                <a:gd name="T2" fmla="*/ 0 w 40907"/>
                <a:gd name="T3" fmla="*/ 0 h 21600"/>
                <a:gd name="T4" fmla="*/ 0 w 40907"/>
                <a:gd name="T5" fmla="*/ 0 h 21600"/>
                <a:gd name="T6" fmla="*/ 0 w 40907"/>
                <a:gd name="T7" fmla="*/ 0 h 21600"/>
                <a:gd name="T8" fmla="*/ 0 w 40907"/>
                <a:gd name="T9" fmla="*/ 0 h 21600"/>
                <a:gd name="T10" fmla="*/ 0 w 40907"/>
                <a:gd name="T11" fmla="*/ 0 h 21600"/>
                <a:gd name="T12" fmla="*/ 0 w 40907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907"/>
                <a:gd name="T22" fmla="*/ 0 h 21600"/>
                <a:gd name="T23" fmla="*/ 40907 w 40907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907" h="21600" fill="none">
                  <a:moveTo>
                    <a:pt x="40906" y="7283"/>
                  </a:moveTo>
                  <a:cubicBezTo>
                    <a:pt x="37831" y="15870"/>
                    <a:pt x="29693" y="21599"/>
                    <a:pt x="20572" y="21600"/>
                  </a:cubicBezTo>
                  <a:cubicBezTo>
                    <a:pt x="11178" y="21600"/>
                    <a:pt x="2862" y="15529"/>
                    <a:pt x="-1" y="6583"/>
                  </a:cubicBezTo>
                </a:path>
                <a:path w="40907" h="21600" stroke="0">
                  <a:moveTo>
                    <a:pt x="40906" y="7283"/>
                  </a:moveTo>
                  <a:cubicBezTo>
                    <a:pt x="37831" y="15870"/>
                    <a:pt x="29693" y="21599"/>
                    <a:pt x="20572" y="21600"/>
                  </a:cubicBezTo>
                  <a:cubicBezTo>
                    <a:pt x="11178" y="21600"/>
                    <a:pt x="2862" y="15529"/>
                    <a:pt x="-1" y="6583"/>
                  </a:cubicBezTo>
                  <a:lnTo>
                    <a:pt x="20572" y="0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07" name="Arc 62"/>
            <p:cNvSpPr>
              <a:spLocks noChangeArrowheads="1"/>
            </p:cNvSpPr>
            <p:nvPr/>
          </p:nvSpPr>
          <p:spPr bwMode="auto">
            <a:xfrm>
              <a:off x="4469" y="1526"/>
              <a:ext cx="204" cy="149"/>
            </a:xfrm>
            <a:custGeom>
              <a:avLst/>
              <a:gdLst>
                <a:gd name="T0" fmla="*/ 0 w 38535"/>
                <a:gd name="T1" fmla="*/ 0 h 21600"/>
                <a:gd name="T2" fmla="*/ 0 w 38535"/>
                <a:gd name="T3" fmla="*/ 0 h 21600"/>
                <a:gd name="T4" fmla="*/ 0 w 38535"/>
                <a:gd name="T5" fmla="*/ 0 h 21600"/>
                <a:gd name="T6" fmla="*/ 0 w 38535"/>
                <a:gd name="T7" fmla="*/ 0 h 21600"/>
                <a:gd name="T8" fmla="*/ 0 w 38535"/>
                <a:gd name="T9" fmla="*/ 0 h 21600"/>
                <a:gd name="T10" fmla="*/ 0 w 38535"/>
                <a:gd name="T11" fmla="*/ 0 h 21600"/>
                <a:gd name="T12" fmla="*/ 0 w 38535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35"/>
                <a:gd name="T22" fmla="*/ 0 h 21600"/>
                <a:gd name="T23" fmla="*/ 38535 w 38535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35" h="21600" fill="none">
                  <a:moveTo>
                    <a:pt x="-1" y="13122"/>
                  </a:moveTo>
                  <a:cubicBezTo>
                    <a:pt x="3395" y="5164"/>
                    <a:pt x="11213" y="-1"/>
                    <a:pt x="19867" y="0"/>
                  </a:cubicBezTo>
                  <a:cubicBezTo>
                    <a:pt x="27556" y="0"/>
                    <a:pt x="34666" y="4088"/>
                    <a:pt x="38534" y="10734"/>
                  </a:cubicBezTo>
                </a:path>
                <a:path w="38535" h="21600" stroke="0">
                  <a:moveTo>
                    <a:pt x="-1" y="13122"/>
                  </a:moveTo>
                  <a:cubicBezTo>
                    <a:pt x="3395" y="5164"/>
                    <a:pt x="11213" y="-1"/>
                    <a:pt x="19867" y="0"/>
                  </a:cubicBezTo>
                  <a:cubicBezTo>
                    <a:pt x="27556" y="0"/>
                    <a:pt x="34666" y="4088"/>
                    <a:pt x="38534" y="10734"/>
                  </a:cubicBezTo>
                  <a:lnTo>
                    <a:pt x="19867" y="21600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08" name="Arc 63"/>
            <p:cNvSpPr>
              <a:spLocks noChangeArrowheads="1"/>
            </p:cNvSpPr>
            <p:nvPr/>
          </p:nvSpPr>
          <p:spPr bwMode="auto">
            <a:xfrm>
              <a:off x="4704" y="1566"/>
              <a:ext cx="74" cy="190"/>
            </a:xfrm>
            <a:custGeom>
              <a:avLst/>
              <a:gdLst>
                <a:gd name="T0" fmla="*/ 0 w 21600"/>
                <a:gd name="T1" fmla="*/ 0 h 42330"/>
                <a:gd name="T2" fmla="*/ 0 w 21600"/>
                <a:gd name="T3" fmla="*/ 0 h 42330"/>
                <a:gd name="T4" fmla="*/ 0 w 21600"/>
                <a:gd name="T5" fmla="*/ 0 h 42330"/>
                <a:gd name="T6" fmla="*/ 0 w 21600"/>
                <a:gd name="T7" fmla="*/ 0 h 42330"/>
                <a:gd name="T8" fmla="*/ 0 w 21600"/>
                <a:gd name="T9" fmla="*/ 0 h 42330"/>
                <a:gd name="T10" fmla="*/ 0 w 21600"/>
                <a:gd name="T11" fmla="*/ 0 h 42330"/>
                <a:gd name="T12" fmla="*/ 0 w 21600"/>
                <a:gd name="T13" fmla="*/ 0 h 42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42330"/>
                <a:gd name="T23" fmla="*/ 21600 w 21600"/>
                <a:gd name="T24" fmla="*/ 42330 h 42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42330" fill="none">
                  <a:moveTo>
                    <a:pt x="3969" y="-1"/>
                  </a:moveTo>
                  <a:cubicBezTo>
                    <a:pt x="14190" y="1910"/>
                    <a:pt x="21600" y="10833"/>
                    <a:pt x="21600" y="21232"/>
                  </a:cubicBezTo>
                  <a:cubicBezTo>
                    <a:pt x="21600" y="31377"/>
                    <a:pt x="14539" y="40155"/>
                    <a:pt x="4629" y="42329"/>
                  </a:cubicBezTo>
                </a:path>
                <a:path w="21600" h="42330" stroke="0">
                  <a:moveTo>
                    <a:pt x="3969" y="-1"/>
                  </a:moveTo>
                  <a:cubicBezTo>
                    <a:pt x="14190" y="1910"/>
                    <a:pt x="21600" y="10833"/>
                    <a:pt x="21600" y="21232"/>
                  </a:cubicBezTo>
                  <a:cubicBezTo>
                    <a:pt x="21600" y="31377"/>
                    <a:pt x="14539" y="40155"/>
                    <a:pt x="4629" y="42329"/>
                  </a:cubicBezTo>
                  <a:lnTo>
                    <a:pt x="0" y="21232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09" name="Arc 64"/>
            <p:cNvSpPr>
              <a:spLocks noChangeArrowheads="1"/>
            </p:cNvSpPr>
            <p:nvPr/>
          </p:nvSpPr>
          <p:spPr bwMode="auto">
            <a:xfrm>
              <a:off x="4320" y="1584"/>
              <a:ext cx="84" cy="201"/>
            </a:xfrm>
            <a:custGeom>
              <a:avLst/>
              <a:gdLst>
                <a:gd name="T0" fmla="*/ 0 w 21600"/>
                <a:gd name="T1" fmla="*/ 0 h 39645"/>
                <a:gd name="T2" fmla="*/ 0 w 21600"/>
                <a:gd name="T3" fmla="*/ 0 h 39645"/>
                <a:gd name="T4" fmla="*/ 0 w 21600"/>
                <a:gd name="T5" fmla="*/ 0 h 39645"/>
                <a:gd name="T6" fmla="*/ 0 w 21600"/>
                <a:gd name="T7" fmla="*/ 0 h 39645"/>
                <a:gd name="T8" fmla="*/ 0 w 21600"/>
                <a:gd name="T9" fmla="*/ 0 h 39645"/>
                <a:gd name="T10" fmla="*/ 0 w 21600"/>
                <a:gd name="T11" fmla="*/ 0 h 39645"/>
                <a:gd name="T12" fmla="*/ 0 w 21600"/>
                <a:gd name="T13" fmla="*/ 0 h 39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39645"/>
                <a:gd name="T23" fmla="*/ 21600 w 21600"/>
                <a:gd name="T24" fmla="*/ 39645 h 396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39645" fill="none">
                  <a:moveTo>
                    <a:pt x="11219" y="39645"/>
                  </a:moveTo>
                  <a:cubicBezTo>
                    <a:pt x="4301" y="35854"/>
                    <a:pt x="0" y="28592"/>
                    <a:pt x="0" y="20703"/>
                  </a:cubicBezTo>
                  <a:cubicBezTo>
                    <a:pt x="-1" y="11146"/>
                    <a:pt x="6280" y="2725"/>
                    <a:pt x="15439" y="-1"/>
                  </a:cubicBezTo>
                </a:path>
                <a:path w="21600" h="39645" stroke="0">
                  <a:moveTo>
                    <a:pt x="11219" y="39645"/>
                  </a:moveTo>
                  <a:cubicBezTo>
                    <a:pt x="4301" y="35854"/>
                    <a:pt x="0" y="28592"/>
                    <a:pt x="0" y="20703"/>
                  </a:cubicBezTo>
                  <a:cubicBezTo>
                    <a:pt x="-1" y="11146"/>
                    <a:pt x="6280" y="2725"/>
                    <a:pt x="15439" y="-1"/>
                  </a:cubicBezTo>
                  <a:lnTo>
                    <a:pt x="21600" y="20703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10" name="Rectangle 65"/>
            <p:cNvSpPr>
              <a:spLocks noChangeArrowheads="1"/>
            </p:cNvSpPr>
            <p:nvPr/>
          </p:nvSpPr>
          <p:spPr bwMode="auto">
            <a:xfrm>
              <a:off x="4091" y="1501"/>
              <a:ext cx="8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100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1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611" name="Rectangle 66"/>
            <p:cNvSpPr>
              <a:spLocks noChangeArrowheads="1"/>
            </p:cNvSpPr>
            <p:nvPr/>
          </p:nvSpPr>
          <p:spPr bwMode="auto">
            <a:xfrm>
              <a:off x="4459" y="1194"/>
              <a:ext cx="8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100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2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612" name="Rectangle 67"/>
            <p:cNvSpPr>
              <a:spLocks noChangeArrowheads="1"/>
            </p:cNvSpPr>
            <p:nvPr/>
          </p:nvSpPr>
          <p:spPr bwMode="auto">
            <a:xfrm>
              <a:off x="4857" y="1476"/>
              <a:ext cx="8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100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3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613" name="Rectangle 68"/>
            <p:cNvSpPr>
              <a:spLocks noChangeArrowheads="1"/>
            </p:cNvSpPr>
            <p:nvPr/>
          </p:nvSpPr>
          <p:spPr bwMode="auto">
            <a:xfrm>
              <a:off x="4508" y="1808"/>
              <a:ext cx="8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100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4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614" name="Rectangle 69"/>
            <p:cNvSpPr>
              <a:spLocks noChangeArrowheads="1"/>
            </p:cNvSpPr>
            <p:nvPr/>
          </p:nvSpPr>
          <p:spPr bwMode="auto">
            <a:xfrm>
              <a:off x="5531" y="1050"/>
              <a:ext cx="11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100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B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615" name="Line 70"/>
            <p:cNvSpPr>
              <a:spLocks noChangeShapeType="1"/>
            </p:cNvSpPr>
            <p:nvPr/>
          </p:nvSpPr>
          <p:spPr bwMode="auto">
            <a:xfrm flipV="1">
              <a:off x="3744" y="1117"/>
              <a:ext cx="1736" cy="10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6" name="Line 71"/>
            <p:cNvSpPr>
              <a:spLocks noChangeShapeType="1"/>
            </p:cNvSpPr>
            <p:nvPr/>
          </p:nvSpPr>
          <p:spPr bwMode="auto">
            <a:xfrm>
              <a:off x="3841" y="1303"/>
              <a:ext cx="1579" cy="81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7" name="Rectangle 72"/>
            <p:cNvSpPr>
              <a:spLocks noChangeArrowheads="1"/>
            </p:cNvSpPr>
            <p:nvPr/>
          </p:nvSpPr>
          <p:spPr bwMode="auto">
            <a:xfrm>
              <a:off x="3557" y="2102"/>
              <a:ext cx="12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100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A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618" name="Rectangle 73"/>
            <p:cNvSpPr>
              <a:spLocks noChangeArrowheads="1"/>
            </p:cNvSpPr>
            <p:nvPr/>
          </p:nvSpPr>
          <p:spPr bwMode="auto">
            <a:xfrm>
              <a:off x="3639" y="1088"/>
              <a:ext cx="11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100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C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619" name="Rectangle 74"/>
            <p:cNvSpPr>
              <a:spLocks noChangeArrowheads="1"/>
            </p:cNvSpPr>
            <p:nvPr/>
          </p:nvSpPr>
          <p:spPr bwMode="auto">
            <a:xfrm>
              <a:off x="5502" y="2077"/>
              <a:ext cx="12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100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D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5620" name="Rectangle 75"/>
            <p:cNvSpPr>
              <a:spLocks noChangeArrowheads="1"/>
            </p:cNvSpPr>
            <p:nvPr/>
          </p:nvSpPr>
          <p:spPr bwMode="auto">
            <a:xfrm>
              <a:off x="4608" y="1536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o</a:t>
              </a:r>
            </a:p>
          </p:txBody>
        </p:sp>
        <p:sp>
          <p:nvSpPr>
            <p:cNvPr id="25621" name="Oval 76"/>
            <p:cNvSpPr>
              <a:spLocks noChangeArrowheads="1"/>
            </p:cNvSpPr>
            <p:nvPr/>
          </p:nvSpPr>
          <p:spPr bwMode="auto">
            <a:xfrm>
              <a:off x="4548" y="1652"/>
              <a:ext cx="56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1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295400" y="5562600"/>
            <a:ext cx="670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0">
                <a:latin typeface="黑体" panose="02010609060101010101" pitchFamily="2" charset="-122"/>
                <a:ea typeface="黑体" panose="02010609060101010101" pitchFamily="2" charset="-122"/>
              </a:rPr>
              <a:t>观察这些角，他们之间有什么关系？</a:t>
            </a:r>
            <a:endParaRPr lang="en-US" altLang="zh-CN" sz="28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rc 4"/>
          <p:cNvSpPr>
            <a:spLocks noChangeArrowheads="1"/>
          </p:cNvSpPr>
          <p:nvPr/>
        </p:nvSpPr>
        <p:spPr bwMode="auto">
          <a:xfrm>
            <a:off x="4845050" y="2709863"/>
            <a:ext cx="117475" cy="301625"/>
          </a:xfrm>
          <a:custGeom>
            <a:avLst/>
            <a:gdLst>
              <a:gd name="T0" fmla="*/ 638493 w 21600"/>
              <a:gd name="T1" fmla="*/ -356 h 42330"/>
              <a:gd name="T2" fmla="*/ 3474791 w 21600"/>
              <a:gd name="T3" fmla="*/ 7681541 h 42330"/>
              <a:gd name="T4" fmla="*/ 744683 w 21600"/>
              <a:gd name="T5" fmla="*/ 15314243 h 42330"/>
              <a:gd name="T6" fmla="*/ 638493 w 21600"/>
              <a:gd name="T7" fmla="*/ -356 h 42330"/>
              <a:gd name="T8" fmla="*/ 3474791 w 21600"/>
              <a:gd name="T9" fmla="*/ 7681541 h 42330"/>
              <a:gd name="T10" fmla="*/ 744683 w 21600"/>
              <a:gd name="T11" fmla="*/ 15314243 h 42330"/>
              <a:gd name="T12" fmla="*/ 0 w 21600"/>
              <a:gd name="T13" fmla="*/ 7681541 h 423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42330"/>
              <a:gd name="T23" fmla="*/ 21600 w 21600"/>
              <a:gd name="T24" fmla="*/ 42330 h 423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42330" fill="none">
                <a:moveTo>
                  <a:pt x="3969" y="-1"/>
                </a:moveTo>
                <a:cubicBezTo>
                  <a:pt x="14190" y="1910"/>
                  <a:pt x="21600" y="10833"/>
                  <a:pt x="21600" y="21232"/>
                </a:cubicBezTo>
                <a:cubicBezTo>
                  <a:pt x="21600" y="31377"/>
                  <a:pt x="14539" y="40155"/>
                  <a:pt x="4629" y="42329"/>
                </a:cubicBezTo>
              </a:path>
              <a:path w="21600" h="42330" stroke="0">
                <a:moveTo>
                  <a:pt x="3969" y="-1"/>
                </a:moveTo>
                <a:cubicBezTo>
                  <a:pt x="14190" y="1910"/>
                  <a:pt x="21600" y="10833"/>
                  <a:pt x="21600" y="21232"/>
                </a:cubicBezTo>
                <a:cubicBezTo>
                  <a:pt x="21600" y="31377"/>
                  <a:pt x="14539" y="40155"/>
                  <a:pt x="4629" y="42329"/>
                </a:cubicBezTo>
                <a:lnTo>
                  <a:pt x="0" y="21232"/>
                </a:lnTo>
                <a:close/>
              </a:path>
            </a:pathLst>
          </a:custGeom>
          <a:noFill/>
          <a:ln w="38100">
            <a:solidFill>
              <a:srgbClr val="01010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3810000" y="2606675"/>
            <a:ext cx="19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3000" b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endParaRPr lang="en-US" altLang="zh-CN" sz="30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5026025" y="2566988"/>
            <a:ext cx="19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3000" b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endParaRPr lang="en-US" altLang="zh-CN" sz="30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6400800" y="1447800"/>
            <a:ext cx="204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endParaRPr lang="en-US" altLang="zh-CN" b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2819400" y="1295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endParaRPr lang="en-US" altLang="zh-CN" b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6324600" y="3733800"/>
            <a:ext cx="22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endParaRPr lang="en-US" altLang="zh-CN" b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2590800" y="2879725"/>
            <a:ext cx="1981200" cy="12541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4572000" y="1735138"/>
            <a:ext cx="1752600" cy="11445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849563" y="1752600"/>
            <a:ext cx="1722437" cy="11271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572000" y="2879725"/>
            <a:ext cx="1684338" cy="10826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2362200" y="36576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b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endParaRPr lang="en-US" altLang="zh-CN" b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6637" name="Arc 27"/>
          <p:cNvSpPr>
            <a:spLocks noChangeArrowheads="1"/>
          </p:cNvSpPr>
          <p:nvPr/>
        </p:nvSpPr>
        <p:spPr bwMode="auto">
          <a:xfrm>
            <a:off x="4845050" y="2709863"/>
            <a:ext cx="117475" cy="301625"/>
          </a:xfrm>
          <a:custGeom>
            <a:avLst/>
            <a:gdLst>
              <a:gd name="T0" fmla="*/ 638493 w 21600"/>
              <a:gd name="T1" fmla="*/ -356 h 42330"/>
              <a:gd name="T2" fmla="*/ 3474791 w 21600"/>
              <a:gd name="T3" fmla="*/ 7681541 h 42330"/>
              <a:gd name="T4" fmla="*/ 744683 w 21600"/>
              <a:gd name="T5" fmla="*/ 15314243 h 42330"/>
              <a:gd name="T6" fmla="*/ 638493 w 21600"/>
              <a:gd name="T7" fmla="*/ -356 h 42330"/>
              <a:gd name="T8" fmla="*/ 3474791 w 21600"/>
              <a:gd name="T9" fmla="*/ 7681541 h 42330"/>
              <a:gd name="T10" fmla="*/ 744683 w 21600"/>
              <a:gd name="T11" fmla="*/ 15314243 h 42330"/>
              <a:gd name="T12" fmla="*/ 0 w 21600"/>
              <a:gd name="T13" fmla="*/ 7681541 h 423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42330"/>
              <a:gd name="T23" fmla="*/ 21600 w 21600"/>
              <a:gd name="T24" fmla="*/ 42330 h 423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42330" fill="none">
                <a:moveTo>
                  <a:pt x="3969" y="-1"/>
                </a:moveTo>
                <a:cubicBezTo>
                  <a:pt x="14190" y="1910"/>
                  <a:pt x="21600" y="10833"/>
                  <a:pt x="21600" y="21232"/>
                </a:cubicBezTo>
                <a:cubicBezTo>
                  <a:pt x="21600" y="31377"/>
                  <a:pt x="14539" y="40155"/>
                  <a:pt x="4629" y="42329"/>
                </a:cubicBezTo>
              </a:path>
              <a:path w="21600" h="42330" stroke="0">
                <a:moveTo>
                  <a:pt x="3969" y="-1"/>
                </a:moveTo>
                <a:cubicBezTo>
                  <a:pt x="14190" y="1910"/>
                  <a:pt x="21600" y="10833"/>
                  <a:pt x="21600" y="21232"/>
                </a:cubicBezTo>
                <a:cubicBezTo>
                  <a:pt x="21600" y="31377"/>
                  <a:pt x="14539" y="40155"/>
                  <a:pt x="4629" y="42329"/>
                </a:cubicBezTo>
                <a:lnTo>
                  <a:pt x="0" y="21232"/>
                </a:lnTo>
                <a:close/>
              </a:path>
            </a:pathLst>
          </a:custGeom>
          <a:noFill/>
          <a:ln w="38100">
            <a:solidFill>
              <a:srgbClr val="01010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6638" name="Arc 28"/>
          <p:cNvSpPr>
            <a:spLocks noChangeArrowheads="1"/>
          </p:cNvSpPr>
          <p:nvPr/>
        </p:nvSpPr>
        <p:spPr bwMode="auto">
          <a:xfrm>
            <a:off x="4173538" y="2714625"/>
            <a:ext cx="133350" cy="319088"/>
          </a:xfrm>
          <a:custGeom>
            <a:avLst/>
            <a:gdLst>
              <a:gd name="T0" fmla="*/ 2639817 w 21600"/>
              <a:gd name="T1" fmla="*/ 20670673 h 39645"/>
              <a:gd name="T2" fmla="*/ 0 w 21600"/>
              <a:gd name="T3" fmla="*/ 10794438 h 39645"/>
              <a:gd name="T4" fmla="*/ 3632751 w 21600"/>
              <a:gd name="T5" fmla="*/ -515 h 39645"/>
              <a:gd name="T6" fmla="*/ 2639817 w 21600"/>
              <a:gd name="T7" fmla="*/ 20670673 h 39645"/>
              <a:gd name="T8" fmla="*/ 0 w 21600"/>
              <a:gd name="T9" fmla="*/ 10794438 h 39645"/>
              <a:gd name="T10" fmla="*/ 3632751 w 21600"/>
              <a:gd name="T11" fmla="*/ -515 h 39645"/>
              <a:gd name="T12" fmla="*/ 5082431 w 21600"/>
              <a:gd name="T13" fmla="*/ 10794438 h 396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39645"/>
              <a:gd name="T23" fmla="*/ 21600 w 21600"/>
              <a:gd name="T24" fmla="*/ 39645 h 396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39645" fill="none">
                <a:moveTo>
                  <a:pt x="11219" y="39645"/>
                </a:moveTo>
                <a:cubicBezTo>
                  <a:pt x="4301" y="35854"/>
                  <a:pt x="0" y="28592"/>
                  <a:pt x="0" y="20703"/>
                </a:cubicBezTo>
                <a:cubicBezTo>
                  <a:pt x="-1" y="11146"/>
                  <a:pt x="6280" y="2725"/>
                  <a:pt x="15439" y="-1"/>
                </a:cubicBezTo>
              </a:path>
              <a:path w="21600" h="39645" stroke="0">
                <a:moveTo>
                  <a:pt x="11219" y="39645"/>
                </a:moveTo>
                <a:cubicBezTo>
                  <a:pt x="4301" y="35854"/>
                  <a:pt x="0" y="28592"/>
                  <a:pt x="0" y="20703"/>
                </a:cubicBezTo>
                <a:cubicBezTo>
                  <a:pt x="-1" y="11146"/>
                  <a:pt x="6280" y="2725"/>
                  <a:pt x="15439" y="-1"/>
                </a:cubicBezTo>
                <a:lnTo>
                  <a:pt x="21600" y="20703"/>
                </a:lnTo>
                <a:close/>
              </a:path>
            </a:pathLst>
          </a:custGeom>
          <a:noFill/>
          <a:ln w="38100">
            <a:solidFill>
              <a:srgbClr val="01010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 b="0"/>
          </a:p>
        </p:txBody>
      </p:sp>
      <p:grpSp>
        <p:nvGrpSpPr>
          <p:cNvPr id="26639" name="Group 33"/>
          <p:cNvGrpSpPr/>
          <p:nvPr/>
        </p:nvGrpSpPr>
        <p:grpSpPr bwMode="auto">
          <a:xfrm>
            <a:off x="4371975" y="2119313"/>
            <a:ext cx="352425" cy="1462087"/>
            <a:chOff x="480" y="1431"/>
            <a:chExt cx="222" cy="921"/>
          </a:xfrm>
        </p:grpSpPr>
        <p:sp>
          <p:nvSpPr>
            <p:cNvPr id="26646" name="Arc 25"/>
            <p:cNvSpPr>
              <a:spLocks noChangeArrowheads="1"/>
            </p:cNvSpPr>
            <p:nvPr/>
          </p:nvSpPr>
          <p:spPr bwMode="auto">
            <a:xfrm>
              <a:off x="486" y="1912"/>
              <a:ext cx="216" cy="147"/>
            </a:xfrm>
            <a:custGeom>
              <a:avLst/>
              <a:gdLst>
                <a:gd name="T0" fmla="*/ 0 w 40907"/>
                <a:gd name="T1" fmla="*/ 0 h 21600"/>
                <a:gd name="T2" fmla="*/ 0 w 40907"/>
                <a:gd name="T3" fmla="*/ 0 h 21600"/>
                <a:gd name="T4" fmla="*/ 0 w 40907"/>
                <a:gd name="T5" fmla="*/ 0 h 21600"/>
                <a:gd name="T6" fmla="*/ 0 w 40907"/>
                <a:gd name="T7" fmla="*/ 0 h 21600"/>
                <a:gd name="T8" fmla="*/ 0 w 40907"/>
                <a:gd name="T9" fmla="*/ 0 h 21600"/>
                <a:gd name="T10" fmla="*/ 0 w 40907"/>
                <a:gd name="T11" fmla="*/ 0 h 21600"/>
                <a:gd name="T12" fmla="*/ 0 w 40907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907"/>
                <a:gd name="T22" fmla="*/ 0 h 21600"/>
                <a:gd name="T23" fmla="*/ 40907 w 40907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907" h="21600" fill="none">
                  <a:moveTo>
                    <a:pt x="40906" y="7283"/>
                  </a:moveTo>
                  <a:cubicBezTo>
                    <a:pt x="37831" y="15870"/>
                    <a:pt x="29693" y="21599"/>
                    <a:pt x="20572" y="21600"/>
                  </a:cubicBezTo>
                  <a:cubicBezTo>
                    <a:pt x="11178" y="21600"/>
                    <a:pt x="2862" y="15529"/>
                    <a:pt x="-1" y="6583"/>
                  </a:cubicBezTo>
                </a:path>
                <a:path w="40907" h="21600" stroke="0">
                  <a:moveTo>
                    <a:pt x="40906" y="7283"/>
                  </a:moveTo>
                  <a:cubicBezTo>
                    <a:pt x="37831" y="15870"/>
                    <a:pt x="29693" y="21599"/>
                    <a:pt x="20572" y="21600"/>
                  </a:cubicBezTo>
                  <a:cubicBezTo>
                    <a:pt x="11178" y="21600"/>
                    <a:pt x="2862" y="15529"/>
                    <a:pt x="-1" y="6583"/>
                  </a:cubicBezTo>
                  <a:lnTo>
                    <a:pt x="20572" y="0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 b="0"/>
            </a:p>
          </p:txBody>
        </p:sp>
        <p:sp>
          <p:nvSpPr>
            <p:cNvPr id="26647" name="Arc 26"/>
            <p:cNvSpPr>
              <a:spLocks noChangeArrowheads="1"/>
            </p:cNvSpPr>
            <p:nvPr/>
          </p:nvSpPr>
          <p:spPr bwMode="auto">
            <a:xfrm>
              <a:off x="490" y="1763"/>
              <a:ext cx="204" cy="149"/>
            </a:xfrm>
            <a:custGeom>
              <a:avLst/>
              <a:gdLst>
                <a:gd name="T0" fmla="*/ 0 w 38535"/>
                <a:gd name="T1" fmla="*/ 0 h 21600"/>
                <a:gd name="T2" fmla="*/ 0 w 38535"/>
                <a:gd name="T3" fmla="*/ 0 h 21600"/>
                <a:gd name="T4" fmla="*/ 0 w 38535"/>
                <a:gd name="T5" fmla="*/ 0 h 21600"/>
                <a:gd name="T6" fmla="*/ 0 w 38535"/>
                <a:gd name="T7" fmla="*/ 0 h 21600"/>
                <a:gd name="T8" fmla="*/ 0 w 38535"/>
                <a:gd name="T9" fmla="*/ 0 h 21600"/>
                <a:gd name="T10" fmla="*/ 0 w 38535"/>
                <a:gd name="T11" fmla="*/ 0 h 21600"/>
                <a:gd name="T12" fmla="*/ 0 w 38535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35"/>
                <a:gd name="T22" fmla="*/ 0 h 21600"/>
                <a:gd name="T23" fmla="*/ 38535 w 38535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35" h="21600" fill="none">
                  <a:moveTo>
                    <a:pt x="-1" y="13122"/>
                  </a:moveTo>
                  <a:cubicBezTo>
                    <a:pt x="3395" y="5164"/>
                    <a:pt x="11213" y="-1"/>
                    <a:pt x="19867" y="0"/>
                  </a:cubicBezTo>
                  <a:cubicBezTo>
                    <a:pt x="27556" y="0"/>
                    <a:pt x="34666" y="4088"/>
                    <a:pt x="38534" y="10734"/>
                  </a:cubicBezTo>
                </a:path>
                <a:path w="38535" h="21600" stroke="0">
                  <a:moveTo>
                    <a:pt x="-1" y="13122"/>
                  </a:moveTo>
                  <a:cubicBezTo>
                    <a:pt x="3395" y="5164"/>
                    <a:pt x="11213" y="-1"/>
                    <a:pt x="19867" y="0"/>
                  </a:cubicBezTo>
                  <a:cubicBezTo>
                    <a:pt x="27556" y="0"/>
                    <a:pt x="34666" y="4088"/>
                    <a:pt x="38534" y="10734"/>
                  </a:cubicBezTo>
                  <a:lnTo>
                    <a:pt x="19867" y="21600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 b="0"/>
            </a:p>
          </p:txBody>
        </p:sp>
        <p:sp>
          <p:nvSpPr>
            <p:cNvPr id="26648" name="Rectangle 29"/>
            <p:cNvSpPr>
              <a:spLocks noChangeArrowheads="1"/>
            </p:cNvSpPr>
            <p:nvPr/>
          </p:nvSpPr>
          <p:spPr bwMode="auto">
            <a:xfrm>
              <a:off x="480" y="1431"/>
              <a:ext cx="1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3000" b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en-US" altLang="zh-CN" sz="3000" b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6649" name="Rectangle 30"/>
            <p:cNvSpPr>
              <a:spLocks noChangeArrowheads="1"/>
            </p:cNvSpPr>
            <p:nvPr/>
          </p:nvSpPr>
          <p:spPr bwMode="auto">
            <a:xfrm>
              <a:off x="529" y="2064"/>
              <a:ext cx="1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3000" b="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4</a:t>
              </a:r>
              <a:endParaRPr lang="en-US" altLang="zh-CN" sz="3000" b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6640" name="Rectangle 31"/>
          <p:cNvSpPr>
            <a:spLocks noChangeArrowheads="1"/>
          </p:cNvSpPr>
          <p:nvPr/>
        </p:nvSpPr>
        <p:spPr bwMode="auto">
          <a:xfrm>
            <a:off x="4419600" y="2667000"/>
            <a:ext cx="25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40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</a:p>
        </p:txBody>
      </p:sp>
      <p:sp>
        <p:nvSpPr>
          <p:cNvPr id="26" name="Oval 32"/>
          <p:cNvSpPr>
            <a:spLocks noChangeArrowheads="1"/>
          </p:cNvSpPr>
          <p:nvPr/>
        </p:nvSpPr>
        <p:spPr bwMode="auto">
          <a:xfrm>
            <a:off x="4540250" y="2827338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1800" b="0"/>
          </a:p>
        </p:txBody>
      </p:sp>
      <p:sp>
        <p:nvSpPr>
          <p:cNvPr id="26642" name="Text Box 65"/>
          <p:cNvSpPr txBox="1">
            <a:spLocks noChangeArrowheads="1"/>
          </p:cNvSpPr>
          <p:nvPr/>
        </p:nvSpPr>
        <p:spPr bwMode="auto">
          <a:xfrm>
            <a:off x="838200" y="91440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类比∠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和∠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，观察∠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和∠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有怎样的位置关系？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066800" y="4419600"/>
            <a:ext cx="7086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0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如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图，∠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与∠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有一个</a:t>
            </a:r>
            <a:r>
              <a:rPr lang="zh-CN" altLang="en-US" sz="28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公共顶点</a:t>
            </a:r>
            <a:r>
              <a:rPr lang="en-US" altLang="zh-CN" sz="2800" b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，并且∠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的两边分别是∠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的两边的</a:t>
            </a:r>
            <a:r>
              <a:rPr lang="zh-CN" altLang="en-US" sz="28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反向延长线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，具有这种位置关系的两个角，互为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对顶角</a:t>
            </a:r>
            <a:r>
              <a:rPr lang="en-US" altLang="zh-CN" sz="2800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28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44" name="TextBox 28"/>
          <p:cNvSpPr txBox="1">
            <a:spLocks noChangeArrowheads="1"/>
          </p:cNvSpPr>
          <p:nvPr/>
        </p:nvSpPr>
        <p:spPr bwMode="auto">
          <a:xfrm>
            <a:off x="152400" y="381000"/>
            <a:ext cx="1836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对顶角</a:t>
            </a:r>
            <a:r>
              <a:rPr lang="en-US" altLang="zh-CN" sz="36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endParaRPr lang="zh-CN" altLang="en-US" sz="3600" b="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933450" y="406400"/>
            <a:ext cx="798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0" dirty="0">
                <a:latin typeface="Arial" panose="020B0604020202020204" pitchFamily="34" charset="0"/>
              </a:rPr>
              <a:t>          </a:t>
            </a:r>
            <a:r>
              <a:rPr lang="zh-CN" altLang="en-US" sz="3200" dirty="0">
                <a:solidFill>
                  <a:srgbClr val="0033CC"/>
                </a:solidFill>
                <a:latin typeface="Arial" panose="020B0604020202020204" pitchFamily="34" charset="0"/>
              </a:rPr>
              <a:t>一般地，两条直线相交形成两对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对顶角</a:t>
            </a:r>
            <a:r>
              <a:rPr lang="zh-CN" altLang="en-US" sz="3200" dirty="0">
                <a:solidFill>
                  <a:srgbClr val="0033CC"/>
                </a:solidFill>
                <a:latin typeface="Arial" panose="020B0604020202020204" pitchFamily="34" charset="0"/>
              </a:rPr>
              <a:t>。</a:t>
            </a:r>
            <a:endParaRPr lang="zh-CN" altLang="en-US" sz="32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26" grpId="0" animBg="1"/>
      <p:bldP spid="26" grpId="1" animBg="1"/>
      <p:bldP spid="28" grpId="0"/>
      <p:bldP spid="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" y="-60325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 eaLnBrk="0" hangingPunct="0"/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随堂练习</a:t>
            </a:r>
            <a:r>
              <a:rPr lang="zh-CN" altLang="en-US" b="0" dirty="0"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下列各图中的∠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和∠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是对顶角吗？为什么？</a:t>
            </a:r>
          </a:p>
        </p:txBody>
      </p:sp>
      <p:grpSp>
        <p:nvGrpSpPr>
          <p:cNvPr id="27651" name="组合 47"/>
          <p:cNvGrpSpPr/>
          <p:nvPr/>
        </p:nvGrpSpPr>
        <p:grpSpPr bwMode="auto">
          <a:xfrm>
            <a:off x="609600" y="914400"/>
            <a:ext cx="2057400" cy="1295400"/>
            <a:chOff x="457200" y="1600200"/>
            <a:chExt cx="2057400" cy="1295400"/>
          </a:xfrm>
        </p:grpSpPr>
        <p:sp>
          <p:nvSpPr>
            <p:cNvPr id="27694" name="Text Box 3"/>
            <p:cNvSpPr txBox="1">
              <a:spLocks noChangeArrowheads="1"/>
            </p:cNvSpPr>
            <p:nvPr/>
          </p:nvSpPr>
          <p:spPr bwMode="auto">
            <a:xfrm>
              <a:off x="762000" y="1676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0"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</a:p>
          </p:txBody>
        </p:sp>
        <p:sp>
          <p:nvSpPr>
            <p:cNvPr id="27695" name="Line 4"/>
            <p:cNvSpPr>
              <a:spLocks noChangeShapeType="1"/>
            </p:cNvSpPr>
            <p:nvPr/>
          </p:nvSpPr>
          <p:spPr bwMode="auto">
            <a:xfrm>
              <a:off x="457200" y="2209800"/>
              <a:ext cx="2057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6" name="Line 7"/>
            <p:cNvSpPr>
              <a:spLocks noChangeShapeType="1"/>
            </p:cNvSpPr>
            <p:nvPr/>
          </p:nvSpPr>
          <p:spPr bwMode="auto">
            <a:xfrm flipH="1" flipV="1">
              <a:off x="1066800" y="1600200"/>
              <a:ext cx="4572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7" name="Line 10"/>
            <p:cNvSpPr>
              <a:spLocks noChangeShapeType="1"/>
            </p:cNvSpPr>
            <p:nvPr/>
          </p:nvSpPr>
          <p:spPr bwMode="auto">
            <a:xfrm>
              <a:off x="1524000" y="2209800"/>
              <a:ext cx="17145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8" name="Text Box 13"/>
            <p:cNvSpPr txBox="1">
              <a:spLocks noChangeArrowheads="1"/>
            </p:cNvSpPr>
            <p:nvPr/>
          </p:nvSpPr>
          <p:spPr bwMode="auto">
            <a:xfrm>
              <a:off x="1676400" y="22860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0"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</a:p>
          </p:txBody>
        </p:sp>
        <p:sp>
          <p:nvSpPr>
            <p:cNvPr id="27699" name="Freeform 18"/>
            <p:cNvSpPr>
              <a:spLocks noChangeArrowheads="1"/>
            </p:cNvSpPr>
            <p:nvPr/>
          </p:nvSpPr>
          <p:spPr bwMode="auto">
            <a:xfrm>
              <a:off x="1219200" y="1905000"/>
              <a:ext cx="76200" cy="304800"/>
            </a:xfrm>
            <a:custGeom>
              <a:avLst/>
              <a:gdLst>
                <a:gd name="T0" fmla="*/ 2147483647 w 152"/>
                <a:gd name="T1" fmla="*/ 0 h 192"/>
                <a:gd name="T2" fmla="*/ 1008034105 w 152"/>
                <a:gd name="T3" fmla="*/ 2147483647 h 192"/>
                <a:gd name="T4" fmla="*/ 2147483647 w 152"/>
                <a:gd name="T5" fmla="*/ 2147483647 h 192"/>
                <a:gd name="T6" fmla="*/ 0 60000 65536"/>
                <a:gd name="T7" fmla="*/ 0 60000 65536"/>
                <a:gd name="T8" fmla="*/ 0 60000 65536"/>
                <a:gd name="T9" fmla="*/ 0 w 152"/>
                <a:gd name="T10" fmla="*/ 0 h 192"/>
                <a:gd name="T11" fmla="*/ 152 w 15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2">
                  <a:moveTo>
                    <a:pt x="152" y="0"/>
                  </a:moveTo>
                  <a:cubicBezTo>
                    <a:pt x="84" y="32"/>
                    <a:pt x="16" y="64"/>
                    <a:pt x="8" y="96"/>
                  </a:cubicBezTo>
                  <a:cubicBezTo>
                    <a:pt x="0" y="128"/>
                    <a:pt x="96" y="176"/>
                    <a:pt x="104" y="19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/>
            <a:lstStyle/>
            <a:p>
              <a:endParaRPr lang="zh-CN" altLang="en-US" sz="1800" b="0"/>
            </a:p>
          </p:txBody>
        </p:sp>
        <p:sp>
          <p:nvSpPr>
            <p:cNvPr id="27700" name="Freeform 21"/>
            <p:cNvSpPr>
              <a:spLocks noChangeArrowheads="1"/>
            </p:cNvSpPr>
            <p:nvPr/>
          </p:nvSpPr>
          <p:spPr bwMode="auto">
            <a:xfrm>
              <a:off x="1600200" y="2209800"/>
              <a:ext cx="76200" cy="304800"/>
            </a:xfrm>
            <a:custGeom>
              <a:avLst/>
              <a:gdLst>
                <a:gd name="T0" fmla="*/ 2147483647 w 152"/>
                <a:gd name="T1" fmla="*/ 0 h 192"/>
                <a:gd name="T2" fmla="*/ 2147483647 w 152"/>
                <a:gd name="T3" fmla="*/ 2147483647 h 192"/>
                <a:gd name="T4" fmla="*/ 0 w 152"/>
                <a:gd name="T5" fmla="*/ 2147483647 h 192"/>
                <a:gd name="T6" fmla="*/ 0 60000 65536"/>
                <a:gd name="T7" fmla="*/ 0 60000 65536"/>
                <a:gd name="T8" fmla="*/ 0 60000 65536"/>
                <a:gd name="T9" fmla="*/ 0 w 152"/>
                <a:gd name="T10" fmla="*/ 0 h 192"/>
                <a:gd name="T11" fmla="*/ 152 w 15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2">
                  <a:moveTo>
                    <a:pt x="48" y="0"/>
                  </a:moveTo>
                  <a:cubicBezTo>
                    <a:pt x="100" y="32"/>
                    <a:pt x="152" y="64"/>
                    <a:pt x="144" y="96"/>
                  </a:cubicBezTo>
                  <a:cubicBezTo>
                    <a:pt x="136" y="128"/>
                    <a:pt x="24" y="176"/>
                    <a:pt x="0" y="19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/>
            <a:lstStyle/>
            <a:p>
              <a:endParaRPr lang="zh-CN" altLang="en-US" sz="1800" b="0"/>
            </a:p>
          </p:txBody>
        </p:sp>
      </p:grpSp>
      <p:sp>
        <p:nvSpPr>
          <p:cNvPr id="27652" name="Text Box 23"/>
          <p:cNvSpPr txBox="1">
            <a:spLocks noChangeArrowheads="1"/>
          </p:cNvSpPr>
          <p:nvPr/>
        </p:nvSpPr>
        <p:spPr bwMode="auto">
          <a:xfrm>
            <a:off x="2895600" y="2133600"/>
            <a:ext cx="1219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zh-CN" altLang="en-US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27653" name="Text Box 24"/>
          <p:cNvSpPr txBox="1">
            <a:spLocks noChangeArrowheads="1"/>
          </p:cNvSpPr>
          <p:nvPr/>
        </p:nvSpPr>
        <p:spPr bwMode="auto">
          <a:xfrm>
            <a:off x="5562600" y="2133600"/>
            <a:ext cx="1219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zh-CN" altLang="en-US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27654" name="Text Box 34"/>
          <p:cNvSpPr txBox="1">
            <a:spLocks noChangeArrowheads="1"/>
          </p:cNvSpPr>
          <p:nvPr/>
        </p:nvSpPr>
        <p:spPr bwMode="auto">
          <a:xfrm>
            <a:off x="457200" y="43434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grpSp>
        <p:nvGrpSpPr>
          <p:cNvPr id="27655" name="组合 49"/>
          <p:cNvGrpSpPr/>
          <p:nvPr/>
        </p:nvGrpSpPr>
        <p:grpSpPr bwMode="auto">
          <a:xfrm>
            <a:off x="5638800" y="838200"/>
            <a:ext cx="2362200" cy="1455738"/>
            <a:chOff x="6400800" y="1516063"/>
            <a:chExt cx="2362200" cy="1455737"/>
          </a:xfrm>
        </p:grpSpPr>
        <p:sp>
          <p:nvSpPr>
            <p:cNvPr id="27687" name="Line 6"/>
            <p:cNvSpPr>
              <a:spLocks noChangeShapeType="1"/>
            </p:cNvSpPr>
            <p:nvPr/>
          </p:nvSpPr>
          <p:spPr bwMode="auto">
            <a:xfrm>
              <a:off x="6400800" y="2209800"/>
              <a:ext cx="2362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Line 9"/>
            <p:cNvSpPr>
              <a:spLocks noChangeShapeType="1"/>
            </p:cNvSpPr>
            <p:nvPr/>
          </p:nvSpPr>
          <p:spPr bwMode="auto">
            <a:xfrm flipH="1" flipV="1">
              <a:off x="6858000" y="1516063"/>
              <a:ext cx="533400" cy="6937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Line 11"/>
            <p:cNvSpPr>
              <a:spLocks noChangeShapeType="1"/>
            </p:cNvSpPr>
            <p:nvPr/>
          </p:nvSpPr>
          <p:spPr bwMode="auto">
            <a:xfrm flipH="1" flipV="1">
              <a:off x="7696200" y="2209800"/>
              <a:ext cx="585788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Text Box 16"/>
            <p:cNvSpPr txBox="1">
              <a:spLocks noChangeArrowheads="1"/>
            </p:cNvSpPr>
            <p:nvPr/>
          </p:nvSpPr>
          <p:spPr bwMode="auto">
            <a:xfrm>
              <a:off x="8077200" y="22098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0"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</a:p>
          </p:txBody>
        </p:sp>
        <p:sp>
          <p:nvSpPr>
            <p:cNvPr id="27691" name="Text Box 17"/>
            <p:cNvSpPr txBox="1">
              <a:spLocks noChangeArrowheads="1"/>
            </p:cNvSpPr>
            <p:nvPr/>
          </p:nvSpPr>
          <p:spPr bwMode="auto">
            <a:xfrm>
              <a:off x="6629400" y="17526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0"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</a:p>
          </p:txBody>
        </p:sp>
        <p:sp>
          <p:nvSpPr>
            <p:cNvPr id="27692" name="Freeform 22"/>
            <p:cNvSpPr>
              <a:spLocks noChangeArrowheads="1"/>
            </p:cNvSpPr>
            <p:nvPr/>
          </p:nvSpPr>
          <p:spPr bwMode="auto">
            <a:xfrm>
              <a:off x="7924800" y="2209800"/>
              <a:ext cx="76200" cy="304800"/>
            </a:xfrm>
            <a:custGeom>
              <a:avLst/>
              <a:gdLst>
                <a:gd name="T0" fmla="*/ 2147483647 w 152"/>
                <a:gd name="T1" fmla="*/ 0 h 192"/>
                <a:gd name="T2" fmla="*/ 2147483647 w 152"/>
                <a:gd name="T3" fmla="*/ 2147483647 h 192"/>
                <a:gd name="T4" fmla="*/ 0 w 152"/>
                <a:gd name="T5" fmla="*/ 2147483647 h 192"/>
                <a:gd name="T6" fmla="*/ 0 60000 65536"/>
                <a:gd name="T7" fmla="*/ 0 60000 65536"/>
                <a:gd name="T8" fmla="*/ 0 60000 65536"/>
                <a:gd name="T9" fmla="*/ 0 w 152"/>
                <a:gd name="T10" fmla="*/ 0 h 192"/>
                <a:gd name="T11" fmla="*/ 152 w 15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2">
                  <a:moveTo>
                    <a:pt x="48" y="0"/>
                  </a:moveTo>
                  <a:cubicBezTo>
                    <a:pt x="100" y="32"/>
                    <a:pt x="152" y="64"/>
                    <a:pt x="144" y="96"/>
                  </a:cubicBezTo>
                  <a:cubicBezTo>
                    <a:pt x="136" y="128"/>
                    <a:pt x="24" y="176"/>
                    <a:pt x="0" y="19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/>
            <a:lstStyle/>
            <a:p>
              <a:endParaRPr lang="zh-CN" altLang="en-US" sz="1800" b="0"/>
            </a:p>
          </p:txBody>
        </p:sp>
        <p:sp>
          <p:nvSpPr>
            <p:cNvPr id="27693" name="Freeform 35"/>
            <p:cNvSpPr>
              <a:spLocks noChangeArrowheads="1"/>
            </p:cNvSpPr>
            <p:nvPr/>
          </p:nvSpPr>
          <p:spPr bwMode="auto">
            <a:xfrm>
              <a:off x="7086600" y="1981200"/>
              <a:ext cx="152400" cy="228600"/>
            </a:xfrm>
            <a:custGeom>
              <a:avLst/>
              <a:gdLst>
                <a:gd name="T0" fmla="*/ 2147483647 w 152"/>
                <a:gd name="T1" fmla="*/ 0 h 192"/>
                <a:gd name="T2" fmla="*/ 2147483647 w 152"/>
                <a:gd name="T3" fmla="*/ 2147483647 h 192"/>
                <a:gd name="T4" fmla="*/ 2147483647 w 152"/>
                <a:gd name="T5" fmla="*/ 2147483647 h 192"/>
                <a:gd name="T6" fmla="*/ 0 60000 65536"/>
                <a:gd name="T7" fmla="*/ 0 60000 65536"/>
                <a:gd name="T8" fmla="*/ 0 60000 65536"/>
                <a:gd name="T9" fmla="*/ 0 w 152"/>
                <a:gd name="T10" fmla="*/ 0 h 192"/>
                <a:gd name="T11" fmla="*/ 152 w 15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2">
                  <a:moveTo>
                    <a:pt x="152" y="0"/>
                  </a:moveTo>
                  <a:cubicBezTo>
                    <a:pt x="84" y="32"/>
                    <a:pt x="16" y="64"/>
                    <a:pt x="8" y="96"/>
                  </a:cubicBezTo>
                  <a:cubicBezTo>
                    <a:pt x="0" y="128"/>
                    <a:pt x="96" y="176"/>
                    <a:pt x="104" y="19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/>
            <a:lstStyle/>
            <a:p>
              <a:endParaRPr lang="zh-CN" altLang="en-US" sz="1800" b="0"/>
            </a:p>
          </p:txBody>
        </p:sp>
      </p:grpSp>
      <p:sp>
        <p:nvSpPr>
          <p:cNvPr id="27656" name="Text Box 36"/>
          <p:cNvSpPr txBox="1">
            <a:spLocks noChangeArrowheads="1"/>
          </p:cNvSpPr>
          <p:nvPr/>
        </p:nvSpPr>
        <p:spPr bwMode="auto">
          <a:xfrm>
            <a:off x="533400" y="22098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grpSp>
        <p:nvGrpSpPr>
          <p:cNvPr id="27657" name="组合 51"/>
          <p:cNvGrpSpPr/>
          <p:nvPr/>
        </p:nvGrpSpPr>
        <p:grpSpPr bwMode="auto">
          <a:xfrm>
            <a:off x="762000" y="2895600"/>
            <a:ext cx="2286000" cy="1052513"/>
            <a:chOff x="1600200" y="4267200"/>
            <a:chExt cx="2286000" cy="1052513"/>
          </a:xfrm>
        </p:grpSpPr>
        <p:sp>
          <p:nvSpPr>
            <p:cNvPr id="27679" name="Line 5"/>
            <p:cNvSpPr>
              <a:spLocks noChangeShapeType="1"/>
            </p:cNvSpPr>
            <p:nvPr/>
          </p:nvSpPr>
          <p:spPr bwMode="auto">
            <a:xfrm>
              <a:off x="1600200" y="5257800"/>
              <a:ext cx="228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0" name="Line 8"/>
            <p:cNvSpPr>
              <a:spLocks noChangeShapeType="1"/>
            </p:cNvSpPr>
            <p:nvPr/>
          </p:nvSpPr>
          <p:spPr bwMode="auto">
            <a:xfrm flipH="1" flipV="1">
              <a:off x="1981200" y="4267200"/>
              <a:ext cx="762000" cy="995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1" name="Line 12"/>
            <p:cNvSpPr>
              <a:spLocks noChangeShapeType="1"/>
            </p:cNvSpPr>
            <p:nvPr/>
          </p:nvSpPr>
          <p:spPr bwMode="auto">
            <a:xfrm flipV="1">
              <a:off x="2743200" y="4419600"/>
              <a:ext cx="839788" cy="842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2" name="Text Box 14"/>
            <p:cNvSpPr txBox="1">
              <a:spLocks noChangeArrowheads="1"/>
            </p:cNvSpPr>
            <p:nvPr/>
          </p:nvSpPr>
          <p:spPr bwMode="auto">
            <a:xfrm>
              <a:off x="1981200" y="48006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0"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</a:p>
          </p:txBody>
        </p:sp>
        <p:sp>
          <p:nvSpPr>
            <p:cNvPr id="27683" name="Text Box 15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0"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</a:p>
          </p:txBody>
        </p:sp>
        <p:sp>
          <p:nvSpPr>
            <p:cNvPr id="27684" name="Freeform 19"/>
            <p:cNvSpPr>
              <a:spLocks noChangeArrowheads="1"/>
            </p:cNvSpPr>
            <p:nvPr/>
          </p:nvSpPr>
          <p:spPr bwMode="auto">
            <a:xfrm>
              <a:off x="2438400" y="4957763"/>
              <a:ext cx="88900" cy="304800"/>
            </a:xfrm>
            <a:custGeom>
              <a:avLst/>
              <a:gdLst>
                <a:gd name="T0" fmla="*/ 2147483647 w 152"/>
                <a:gd name="T1" fmla="*/ 0 h 192"/>
                <a:gd name="T2" fmla="*/ 1600549693 w 152"/>
                <a:gd name="T3" fmla="*/ 2147483647 h 192"/>
                <a:gd name="T4" fmla="*/ 2147483647 w 152"/>
                <a:gd name="T5" fmla="*/ 2147483647 h 192"/>
                <a:gd name="T6" fmla="*/ 0 60000 65536"/>
                <a:gd name="T7" fmla="*/ 0 60000 65536"/>
                <a:gd name="T8" fmla="*/ 0 60000 65536"/>
                <a:gd name="T9" fmla="*/ 0 w 152"/>
                <a:gd name="T10" fmla="*/ 0 h 192"/>
                <a:gd name="T11" fmla="*/ 152 w 15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2">
                  <a:moveTo>
                    <a:pt x="152" y="0"/>
                  </a:moveTo>
                  <a:cubicBezTo>
                    <a:pt x="84" y="32"/>
                    <a:pt x="16" y="64"/>
                    <a:pt x="8" y="96"/>
                  </a:cubicBezTo>
                  <a:cubicBezTo>
                    <a:pt x="0" y="128"/>
                    <a:pt x="96" y="176"/>
                    <a:pt x="104" y="19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/>
            <a:lstStyle/>
            <a:p>
              <a:endParaRPr lang="zh-CN" altLang="en-US" sz="1800" b="0"/>
            </a:p>
          </p:txBody>
        </p:sp>
        <p:sp>
          <p:nvSpPr>
            <p:cNvPr id="27685" name="Freeform 20"/>
            <p:cNvSpPr>
              <a:spLocks noChangeArrowheads="1"/>
            </p:cNvSpPr>
            <p:nvPr/>
          </p:nvSpPr>
          <p:spPr bwMode="auto">
            <a:xfrm>
              <a:off x="3048000" y="4953000"/>
              <a:ext cx="76200" cy="304800"/>
            </a:xfrm>
            <a:custGeom>
              <a:avLst/>
              <a:gdLst>
                <a:gd name="T0" fmla="*/ 0 w 144"/>
                <a:gd name="T1" fmla="*/ 0 h 240"/>
                <a:gd name="T2" fmla="*/ 2147483647 w 144"/>
                <a:gd name="T3" fmla="*/ 2147483647 h 240"/>
                <a:gd name="T4" fmla="*/ 0 w 144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72" y="28"/>
                    <a:pt x="144" y="56"/>
                    <a:pt x="144" y="96"/>
                  </a:cubicBezTo>
                  <a:cubicBezTo>
                    <a:pt x="144" y="136"/>
                    <a:pt x="24" y="216"/>
                    <a:pt x="0" y="24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/>
            <a:lstStyle/>
            <a:p>
              <a:endParaRPr lang="zh-CN" altLang="en-US" sz="1800" b="0"/>
            </a:p>
          </p:txBody>
        </p:sp>
        <p:sp>
          <p:nvSpPr>
            <p:cNvPr id="27686" name="Text Box 37"/>
            <p:cNvSpPr txBox="1">
              <a:spLocks noChangeArrowheads="1"/>
            </p:cNvSpPr>
            <p:nvPr/>
          </p:nvSpPr>
          <p:spPr bwMode="auto">
            <a:xfrm>
              <a:off x="1965325" y="4746625"/>
              <a:ext cx="18415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800" b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447800" y="2209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不是</a:t>
            </a: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3962400" y="22098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</a:t>
            </a: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6400800" y="22098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不是</a:t>
            </a: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1447800" y="43434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不是</a:t>
            </a:r>
          </a:p>
        </p:txBody>
      </p:sp>
      <p:sp>
        <p:nvSpPr>
          <p:cNvPr id="27662" name="Text Box 47"/>
          <p:cNvSpPr txBox="1">
            <a:spLocks noChangeArrowheads="1"/>
          </p:cNvSpPr>
          <p:nvPr/>
        </p:nvSpPr>
        <p:spPr bwMode="auto">
          <a:xfrm>
            <a:off x="4495800" y="4343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5486400" y="43434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</a:t>
            </a:r>
          </a:p>
        </p:txBody>
      </p:sp>
      <p:grpSp>
        <p:nvGrpSpPr>
          <p:cNvPr id="27664" name="组合 48"/>
          <p:cNvGrpSpPr/>
          <p:nvPr/>
        </p:nvGrpSpPr>
        <p:grpSpPr bwMode="auto">
          <a:xfrm>
            <a:off x="3124200" y="990600"/>
            <a:ext cx="2057400" cy="1235075"/>
            <a:chOff x="3581400" y="1676400"/>
            <a:chExt cx="2057400" cy="1235075"/>
          </a:xfrm>
        </p:grpSpPr>
        <p:sp>
          <p:nvSpPr>
            <p:cNvPr id="27673" name="Text Box 42"/>
            <p:cNvSpPr txBox="1">
              <a:spLocks noChangeArrowheads="1"/>
            </p:cNvSpPr>
            <p:nvPr/>
          </p:nvSpPr>
          <p:spPr bwMode="auto">
            <a:xfrm>
              <a:off x="3886200" y="1676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0"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</a:p>
          </p:txBody>
        </p:sp>
        <p:sp>
          <p:nvSpPr>
            <p:cNvPr id="27674" name="Line 43"/>
            <p:cNvSpPr>
              <a:spLocks noChangeShapeType="1"/>
            </p:cNvSpPr>
            <p:nvPr/>
          </p:nvSpPr>
          <p:spPr bwMode="auto">
            <a:xfrm>
              <a:off x="3581400" y="2209800"/>
              <a:ext cx="2057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5" name="Text Box 44"/>
            <p:cNvSpPr txBox="1">
              <a:spLocks noChangeArrowheads="1"/>
            </p:cNvSpPr>
            <p:nvPr/>
          </p:nvSpPr>
          <p:spPr bwMode="auto">
            <a:xfrm>
              <a:off x="4800600" y="22860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0"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</a:p>
          </p:txBody>
        </p:sp>
        <p:sp>
          <p:nvSpPr>
            <p:cNvPr id="27676" name="Freeform 45"/>
            <p:cNvSpPr>
              <a:spLocks noChangeArrowheads="1"/>
            </p:cNvSpPr>
            <p:nvPr/>
          </p:nvSpPr>
          <p:spPr bwMode="auto">
            <a:xfrm>
              <a:off x="4343400" y="1905000"/>
              <a:ext cx="76200" cy="304800"/>
            </a:xfrm>
            <a:custGeom>
              <a:avLst/>
              <a:gdLst>
                <a:gd name="T0" fmla="*/ 2147483647 w 152"/>
                <a:gd name="T1" fmla="*/ 0 h 192"/>
                <a:gd name="T2" fmla="*/ 1008034105 w 152"/>
                <a:gd name="T3" fmla="*/ 2147483647 h 192"/>
                <a:gd name="T4" fmla="*/ 2147483647 w 152"/>
                <a:gd name="T5" fmla="*/ 2147483647 h 192"/>
                <a:gd name="T6" fmla="*/ 0 60000 65536"/>
                <a:gd name="T7" fmla="*/ 0 60000 65536"/>
                <a:gd name="T8" fmla="*/ 0 60000 65536"/>
                <a:gd name="T9" fmla="*/ 0 w 152"/>
                <a:gd name="T10" fmla="*/ 0 h 192"/>
                <a:gd name="T11" fmla="*/ 152 w 15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2">
                  <a:moveTo>
                    <a:pt x="152" y="0"/>
                  </a:moveTo>
                  <a:cubicBezTo>
                    <a:pt x="84" y="32"/>
                    <a:pt x="16" y="64"/>
                    <a:pt x="8" y="96"/>
                  </a:cubicBezTo>
                  <a:cubicBezTo>
                    <a:pt x="0" y="128"/>
                    <a:pt x="96" y="176"/>
                    <a:pt x="104" y="19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/>
            <a:lstStyle/>
            <a:p>
              <a:endParaRPr lang="zh-CN" altLang="en-US" sz="1800" b="0"/>
            </a:p>
          </p:txBody>
        </p:sp>
        <p:sp>
          <p:nvSpPr>
            <p:cNvPr id="27677" name="Freeform 46"/>
            <p:cNvSpPr>
              <a:spLocks noChangeArrowheads="1"/>
            </p:cNvSpPr>
            <p:nvPr/>
          </p:nvSpPr>
          <p:spPr bwMode="auto">
            <a:xfrm>
              <a:off x="4724400" y="2209800"/>
              <a:ext cx="76200" cy="304800"/>
            </a:xfrm>
            <a:custGeom>
              <a:avLst/>
              <a:gdLst>
                <a:gd name="T0" fmla="*/ 2147483647 w 152"/>
                <a:gd name="T1" fmla="*/ 0 h 192"/>
                <a:gd name="T2" fmla="*/ 2147483647 w 152"/>
                <a:gd name="T3" fmla="*/ 2147483647 h 192"/>
                <a:gd name="T4" fmla="*/ 0 w 152"/>
                <a:gd name="T5" fmla="*/ 2147483647 h 192"/>
                <a:gd name="T6" fmla="*/ 0 60000 65536"/>
                <a:gd name="T7" fmla="*/ 0 60000 65536"/>
                <a:gd name="T8" fmla="*/ 0 60000 65536"/>
                <a:gd name="T9" fmla="*/ 0 w 152"/>
                <a:gd name="T10" fmla="*/ 0 h 192"/>
                <a:gd name="T11" fmla="*/ 152 w 15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2">
                  <a:moveTo>
                    <a:pt x="48" y="0"/>
                  </a:moveTo>
                  <a:cubicBezTo>
                    <a:pt x="100" y="32"/>
                    <a:pt x="152" y="64"/>
                    <a:pt x="144" y="96"/>
                  </a:cubicBezTo>
                  <a:cubicBezTo>
                    <a:pt x="136" y="128"/>
                    <a:pt x="24" y="176"/>
                    <a:pt x="0" y="19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/>
            <a:lstStyle/>
            <a:p>
              <a:endParaRPr lang="zh-CN" altLang="en-US" sz="1800" b="0"/>
            </a:p>
          </p:txBody>
        </p:sp>
        <p:sp>
          <p:nvSpPr>
            <p:cNvPr id="27678" name="Line 49"/>
            <p:cNvSpPr>
              <a:spLocks noChangeShapeType="1"/>
            </p:cNvSpPr>
            <p:nvPr/>
          </p:nvSpPr>
          <p:spPr bwMode="auto">
            <a:xfrm>
              <a:off x="4260850" y="1676400"/>
              <a:ext cx="692150" cy="12350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665" name="组合 50"/>
          <p:cNvGrpSpPr/>
          <p:nvPr/>
        </p:nvGrpSpPr>
        <p:grpSpPr bwMode="auto">
          <a:xfrm>
            <a:off x="4343400" y="3048000"/>
            <a:ext cx="2209800" cy="1333500"/>
            <a:chOff x="4876800" y="4248150"/>
            <a:chExt cx="2209800" cy="1333500"/>
          </a:xfrm>
        </p:grpSpPr>
        <p:sp>
          <p:nvSpPr>
            <p:cNvPr id="27666" name="Line 50"/>
            <p:cNvSpPr>
              <a:spLocks noChangeShapeType="1"/>
            </p:cNvSpPr>
            <p:nvPr/>
          </p:nvSpPr>
          <p:spPr bwMode="auto">
            <a:xfrm>
              <a:off x="4876800" y="4953000"/>
              <a:ext cx="2209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7" name="Line 51"/>
            <p:cNvSpPr>
              <a:spLocks noChangeShapeType="1"/>
            </p:cNvSpPr>
            <p:nvPr/>
          </p:nvSpPr>
          <p:spPr bwMode="auto">
            <a:xfrm>
              <a:off x="5410200" y="4343400"/>
              <a:ext cx="1143000" cy="114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Line 52"/>
            <p:cNvSpPr>
              <a:spLocks noChangeShapeType="1"/>
            </p:cNvSpPr>
            <p:nvPr/>
          </p:nvSpPr>
          <p:spPr bwMode="auto">
            <a:xfrm flipH="1">
              <a:off x="5486400" y="4248150"/>
              <a:ext cx="1066800" cy="1333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Freeform 54"/>
            <p:cNvSpPr>
              <a:spLocks noChangeArrowheads="1"/>
            </p:cNvSpPr>
            <p:nvPr/>
          </p:nvSpPr>
          <p:spPr bwMode="auto">
            <a:xfrm>
              <a:off x="5715000" y="4953000"/>
              <a:ext cx="76200" cy="304800"/>
            </a:xfrm>
            <a:custGeom>
              <a:avLst/>
              <a:gdLst>
                <a:gd name="T0" fmla="*/ 2147483647 w 152"/>
                <a:gd name="T1" fmla="*/ 0 h 192"/>
                <a:gd name="T2" fmla="*/ 1008034105 w 152"/>
                <a:gd name="T3" fmla="*/ 2147483647 h 192"/>
                <a:gd name="T4" fmla="*/ 2147483647 w 152"/>
                <a:gd name="T5" fmla="*/ 2147483647 h 192"/>
                <a:gd name="T6" fmla="*/ 0 60000 65536"/>
                <a:gd name="T7" fmla="*/ 0 60000 65536"/>
                <a:gd name="T8" fmla="*/ 0 60000 65536"/>
                <a:gd name="T9" fmla="*/ 0 w 152"/>
                <a:gd name="T10" fmla="*/ 0 h 192"/>
                <a:gd name="T11" fmla="*/ 152 w 15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2">
                  <a:moveTo>
                    <a:pt x="152" y="0"/>
                  </a:moveTo>
                  <a:cubicBezTo>
                    <a:pt x="84" y="32"/>
                    <a:pt x="16" y="64"/>
                    <a:pt x="8" y="96"/>
                  </a:cubicBezTo>
                  <a:cubicBezTo>
                    <a:pt x="0" y="128"/>
                    <a:pt x="96" y="176"/>
                    <a:pt x="104" y="19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/>
            <a:lstStyle/>
            <a:p>
              <a:endParaRPr lang="zh-CN" altLang="en-US" sz="1800" b="0"/>
            </a:p>
          </p:txBody>
        </p:sp>
        <p:sp>
          <p:nvSpPr>
            <p:cNvPr id="27670" name="Freeform 55"/>
            <p:cNvSpPr>
              <a:spLocks noChangeArrowheads="1"/>
            </p:cNvSpPr>
            <p:nvPr/>
          </p:nvSpPr>
          <p:spPr bwMode="auto">
            <a:xfrm>
              <a:off x="6172200" y="4648200"/>
              <a:ext cx="76200" cy="304800"/>
            </a:xfrm>
            <a:custGeom>
              <a:avLst/>
              <a:gdLst>
                <a:gd name="T0" fmla="*/ 2147483647 w 152"/>
                <a:gd name="T1" fmla="*/ 0 h 192"/>
                <a:gd name="T2" fmla="*/ 2147483647 w 152"/>
                <a:gd name="T3" fmla="*/ 2147483647 h 192"/>
                <a:gd name="T4" fmla="*/ 0 w 152"/>
                <a:gd name="T5" fmla="*/ 2147483647 h 192"/>
                <a:gd name="T6" fmla="*/ 0 60000 65536"/>
                <a:gd name="T7" fmla="*/ 0 60000 65536"/>
                <a:gd name="T8" fmla="*/ 0 60000 65536"/>
                <a:gd name="T9" fmla="*/ 0 w 152"/>
                <a:gd name="T10" fmla="*/ 0 h 192"/>
                <a:gd name="T11" fmla="*/ 152 w 15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2">
                  <a:moveTo>
                    <a:pt x="48" y="0"/>
                  </a:moveTo>
                  <a:cubicBezTo>
                    <a:pt x="100" y="32"/>
                    <a:pt x="152" y="64"/>
                    <a:pt x="144" y="96"/>
                  </a:cubicBezTo>
                  <a:cubicBezTo>
                    <a:pt x="136" y="128"/>
                    <a:pt x="24" y="176"/>
                    <a:pt x="0" y="19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/>
            <a:lstStyle/>
            <a:p>
              <a:endParaRPr lang="zh-CN" altLang="en-US" sz="1800" b="0"/>
            </a:p>
          </p:txBody>
        </p:sp>
        <p:sp>
          <p:nvSpPr>
            <p:cNvPr id="27671" name="Text Box 57"/>
            <p:cNvSpPr txBox="1">
              <a:spLocks noChangeArrowheads="1"/>
            </p:cNvSpPr>
            <p:nvPr/>
          </p:nvSpPr>
          <p:spPr bwMode="auto">
            <a:xfrm>
              <a:off x="5334000" y="48768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0"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</a:p>
          </p:txBody>
        </p:sp>
        <p:sp>
          <p:nvSpPr>
            <p:cNvPr id="27672" name="Text Box 58"/>
            <p:cNvSpPr txBox="1">
              <a:spLocks noChangeArrowheads="1"/>
            </p:cNvSpPr>
            <p:nvPr/>
          </p:nvSpPr>
          <p:spPr bwMode="auto">
            <a:xfrm>
              <a:off x="6324600" y="44958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0"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371600" y="39624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∠ 2 +∠3=</a:t>
            </a:r>
            <a:r>
              <a:rPr lang="en-US" altLang="zh-CN" b="0" u="sng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zh-CN" altLang="en-US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990600"/>
            <a:ext cx="670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你能得到对顶角∠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和∠</a:t>
            </a:r>
            <a:r>
              <a:rPr lang="en-US" altLang="zh-CN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的大小关系吗？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584325" y="484028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8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276600" y="2743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b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066800" y="3505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因为∠ </a:t>
            </a:r>
            <a:r>
              <a:rPr lang="en-US" altLang="zh-CN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 +∠1= </a:t>
            </a:r>
            <a:r>
              <a:rPr lang="en-US" altLang="zh-CN" b="0" u="sng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r>
              <a:rPr lang="zh-CN" altLang="en-US" b="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b="0" u="sng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endParaRPr lang="zh-CN" altLang="en-US" b="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143000" y="4510088"/>
            <a:ext cx="640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所以∠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1=∠3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（同角的补角相等）</a:t>
            </a:r>
            <a:endParaRPr lang="en-US" altLang="zh-CN" sz="2800" b="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3429000" y="3429000"/>
            <a:ext cx="1495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180°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429000" y="3910013"/>
            <a:ext cx="1647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180°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990600" y="19050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动动脑</a:t>
            </a:r>
            <a:r>
              <a:rPr lang="zh-CN" altLang="en-US" sz="2800" b="0" dirty="0">
                <a:solidFill>
                  <a:srgbClr val="80008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为什么？</a:t>
            </a:r>
          </a:p>
        </p:txBody>
      </p:sp>
      <p:grpSp>
        <p:nvGrpSpPr>
          <p:cNvPr id="28683" name="Group 68"/>
          <p:cNvGrpSpPr/>
          <p:nvPr/>
        </p:nvGrpSpPr>
        <p:grpSpPr bwMode="auto">
          <a:xfrm>
            <a:off x="5562600" y="2286000"/>
            <a:ext cx="2819400" cy="1981200"/>
            <a:chOff x="3557" y="1050"/>
            <a:chExt cx="2120" cy="1307"/>
          </a:xfrm>
        </p:grpSpPr>
        <p:sp>
          <p:nvSpPr>
            <p:cNvPr id="28688" name="Arc 69"/>
            <p:cNvSpPr>
              <a:spLocks noChangeArrowheads="1"/>
            </p:cNvSpPr>
            <p:nvPr/>
          </p:nvSpPr>
          <p:spPr bwMode="auto">
            <a:xfrm>
              <a:off x="4465" y="1675"/>
              <a:ext cx="216" cy="147"/>
            </a:xfrm>
            <a:custGeom>
              <a:avLst/>
              <a:gdLst>
                <a:gd name="T0" fmla="*/ 0 w 40907"/>
                <a:gd name="T1" fmla="*/ 0 h 21600"/>
                <a:gd name="T2" fmla="*/ 0 w 40907"/>
                <a:gd name="T3" fmla="*/ 0 h 21600"/>
                <a:gd name="T4" fmla="*/ 0 w 40907"/>
                <a:gd name="T5" fmla="*/ 0 h 21600"/>
                <a:gd name="T6" fmla="*/ 0 w 40907"/>
                <a:gd name="T7" fmla="*/ 0 h 21600"/>
                <a:gd name="T8" fmla="*/ 0 w 40907"/>
                <a:gd name="T9" fmla="*/ 0 h 21600"/>
                <a:gd name="T10" fmla="*/ 0 w 40907"/>
                <a:gd name="T11" fmla="*/ 0 h 21600"/>
                <a:gd name="T12" fmla="*/ 0 w 40907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907"/>
                <a:gd name="T22" fmla="*/ 0 h 21600"/>
                <a:gd name="T23" fmla="*/ 40907 w 40907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907" h="21600" fill="none">
                  <a:moveTo>
                    <a:pt x="40906" y="7283"/>
                  </a:moveTo>
                  <a:cubicBezTo>
                    <a:pt x="37831" y="15870"/>
                    <a:pt x="29693" y="21599"/>
                    <a:pt x="20572" y="21600"/>
                  </a:cubicBezTo>
                  <a:cubicBezTo>
                    <a:pt x="11178" y="21600"/>
                    <a:pt x="2862" y="15529"/>
                    <a:pt x="-1" y="6583"/>
                  </a:cubicBezTo>
                </a:path>
                <a:path w="40907" h="21600" stroke="0">
                  <a:moveTo>
                    <a:pt x="40906" y="7283"/>
                  </a:moveTo>
                  <a:cubicBezTo>
                    <a:pt x="37831" y="15870"/>
                    <a:pt x="29693" y="21599"/>
                    <a:pt x="20572" y="21600"/>
                  </a:cubicBezTo>
                  <a:cubicBezTo>
                    <a:pt x="11178" y="21600"/>
                    <a:pt x="2862" y="15529"/>
                    <a:pt x="-1" y="6583"/>
                  </a:cubicBezTo>
                  <a:lnTo>
                    <a:pt x="20572" y="0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89" name="Arc 70"/>
            <p:cNvSpPr>
              <a:spLocks noChangeArrowheads="1"/>
            </p:cNvSpPr>
            <p:nvPr/>
          </p:nvSpPr>
          <p:spPr bwMode="auto">
            <a:xfrm>
              <a:off x="4469" y="1526"/>
              <a:ext cx="204" cy="149"/>
            </a:xfrm>
            <a:custGeom>
              <a:avLst/>
              <a:gdLst>
                <a:gd name="T0" fmla="*/ 0 w 38535"/>
                <a:gd name="T1" fmla="*/ 0 h 21600"/>
                <a:gd name="T2" fmla="*/ 0 w 38535"/>
                <a:gd name="T3" fmla="*/ 0 h 21600"/>
                <a:gd name="T4" fmla="*/ 0 w 38535"/>
                <a:gd name="T5" fmla="*/ 0 h 21600"/>
                <a:gd name="T6" fmla="*/ 0 w 38535"/>
                <a:gd name="T7" fmla="*/ 0 h 21600"/>
                <a:gd name="T8" fmla="*/ 0 w 38535"/>
                <a:gd name="T9" fmla="*/ 0 h 21600"/>
                <a:gd name="T10" fmla="*/ 0 w 38535"/>
                <a:gd name="T11" fmla="*/ 0 h 21600"/>
                <a:gd name="T12" fmla="*/ 0 w 38535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535"/>
                <a:gd name="T22" fmla="*/ 0 h 21600"/>
                <a:gd name="T23" fmla="*/ 38535 w 38535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535" h="21600" fill="none">
                  <a:moveTo>
                    <a:pt x="-1" y="13122"/>
                  </a:moveTo>
                  <a:cubicBezTo>
                    <a:pt x="3395" y="5164"/>
                    <a:pt x="11213" y="-1"/>
                    <a:pt x="19867" y="0"/>
                  </a:cubicBezTo>
                  <a:cubicBezTo>
                    <a:pt x="27556" y="0"/>
                    <a:pt x="34666" y="4088"/>
                    <a:pt x="38534" y="10734"/>
                  </a:cubicBezTo>
                </a:path>
                <a:path w="38535" h="21600" stroke="0">
                  <a:moveTo>
                    <a:pt x="-1" y="13122"/>
                  </a:moveTo>
                  <a:cubicBezTo>
                    <a:pt x="3395" y="5164"/>
                    <a:pt x="11213" y="-1"/>
                    <a:pt x="19867" y="0"/>
                  </a:cubicBezTo>
                  <a:cubicBezTo>
                    <a:pt x="27556" y="0"/>
                    <a:pt x="34666" y="4088"/>
                    <a:pt x="38534" y="10734"/>
                  </a:cubicBezTo>
                  <a:lnTo>
                    <a:pt x="19867" y="21600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90" name="Arc 71"/>
            <p:cNvSpPr>
              <a:spLocks noChangeArrowheads="1"/>
            </p:cNvSpPr>
            <p:nvPr/>
          </p:nvSpPr>
          <p:spPr bwMode="auto">
            <a:xfrm>
              <a:off x="4704" y="1566"/>
              <a:ext cx="74" cy="190"/>
            </a:xfrm>
            <a:custGeom>
              <a:avLst/>
              <a:gdLst>
                <a:gd name="T0" fmla="*/ 0 w 21600"/>
                <a:gd name="T1" fmla="*/ 0 h 42330"/>
                <a:gd name="T2" fmla="*/ 0 w 21600"/>
                <a:gd name="T3" fmla="*/ 0 h 42330"/>
                <a:gd name="T4" fmla="*/ 0 w 21600"/>
                <a:gd name="T5" fmla="*/ 0 h 42330"/>
                <a:gd name="T6" fmla="*/ 0 w 21600"/>
                <a:gd name="T7" fmla="*/ 0 h 42330"/>
                <a:gd name="T8" fmla="*/ 0 w 21600"/>
                <a:gd name="T9" fmla="*/ 0 h 42330"/>
                <a:gd name="T10" fmla="*/ 0 w 21600"/>
                <a:gd name="T11" fmla="*/ 0 h 42330"/>
                <a:gd name="T12" fmla="*/ 0 w 21600"/>
                <a:gd name="T13" fmla="*/ 0 h 42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42330"/>
                <a:gd name="T23" fmla="*/ 21600 w 21600"/>
                <a:gd name="T24" fmla="*/ 42330 h 423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42330" fill="none">
                  <a:moveTo>
                    <a:pt x="3969" y="-1"/>
                  </a:moveTo>
                  <a:cubicBezTo>
                    <a:pt x="14190" y="1910"/>
                    <a:pt x="21600" y="10833"/>
                    <a:pt x="21600" y="21232"/>
                  </a:cubicBezTo>
                  <a:cubicBezTo>
                    <a:pt x="21600" y="31377"/>
                    <a:pt x="14539" y="40155"/>
                    <a:pt x="4629" y="42329"/>
                  </a:cubicBezTo>
                </a:path>
                <a:path w="21600" h="42330" stroke="0">
                  <a:moveTo>
                    <a:pt x="3969" y="-1"/>
                  </a:moveTo>
                  <a:cubicBezTo>
                    <a:pt x="14190" y="1910"/>
                    <a:pt x="21600" y="10833"/>
                    <a:pt x="21600" y="21232"/>
                  </a:cubicBezTo>
                  <a:cubicBezTo>
                    <a:pt x="21600" y="31377"/>
                    <a:pt x="14539" y="40155"/>
                    <a:pt x="4629" y="42329"/>
                  </a:cubicBezTo>
                  <a:lnTo>
                    <a:pt x="0" y="21232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91" name="Arc 72"/>
            <p:cNvSpPr>
              <a:spLocks noChangeArrowheads="1"/>
            </p:cNvSpPr>
            <p:nvPr/>
          </p:nvSpPr>
          <p:spPr bwMode="auto">
            <a:xfrm>
              <a:off x="4320" y="1584"/>
              <a:ext cx="84" cy="201"/>
            </a:xfrm>
            <a:custGeom>
              <a:avLst/>
              <a:gdLst>
                <a:gd name="T0" fmla="*/ 0 w 21600"/>
                <a:gd name="T1" fmla="*/ 0 h 39645"/>
                <a:gd name="T2" fmla="*/ 0 w 21600"/>
                <a:gd name="T3" fmla="*/ 0 h 39645"/>
                <a:gd name="T4" fmla="*/ 0 w 21600"/>
                <a:gd name="T5" fmla="*/ 0 h 39645"/>
                <a:gd name="T6" fmla="*/ 0 w 21600"/>
                <a:gd name="T7" fmla="*/ 0 h 39645"/>
                <a:gd name="T8" fmla="*/ 0 w 21600"/>
                <a:gd name="T9" fmla="*/ 0 h 39645"/>
                <a:gd name="T10" fmla="*/ 0 w 21600"/>
                <a:gd name="T11" fmla="*/ 0 h 39645"/>
                <a:gd name="T12" fmla="*/ 0 w 21600"/>
                <a:gd name="T13" fmla="*/ 0 h 39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39645"/>
                <a:gd name="T23" fmla="*/ 21600 w 21600"/>
                <a:gd name="T24" fmla="*/ 39645 h 396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39645" fill="none">
                  <a:moveTo>
                    <a:pt x="11219" y="39645"/>
                  </a:moveTo>
                  <a:cubicBezTo>
                    <a:pt x="4301" y="35854"/>
                    <a:pt x="0" y="28592"/>
                    <a:pt x="0" y="20703"/>
                  </a:cubicBezTo>
                  <a:cubicBezTo>
                    <a:pt x="-1" y="11146"/>
                    <a:pt x="6280" y="2725"/>
                    <a:pt x="15439" y="-1"/>
                  </a:cubicBezTo>
                </a:path>
                <a:path w="21600" h="39645" stroke="0">
                  <a:moveTo>
                    <a:pt x="11219" y="39645"/>
                  </a:moveTo>
                  <a:cubicBezTo>
                    <a:pt x="4301" y="35854"/>
                    <a:pt x="0" y="28592"/>
                    <a:pt x="0" y="20703"/>
                  </a:cubicBezTo>
                  <a:cubicBezTo>
                    <a:pt x="-1" y="11146"/>
                    <a:pt x="6280" y="2725"/>
                    <a:pt x="15439" y="-1"/>
                  </a:cubicBezTo>
                  <a:lnTo>
                    <a:pt x="21600" y="20703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92" name="Rectangle 73"/>
            <p:cNvSpPr>
              <a:spLocks noChangeArrowheads="1"/>
            </p:cNvSpPr>
            <p:nvPr/>
          </p:nvSpPr>
          <p:spPr bwMode="auto">
            <a:xfrm>
              <a:off x="4091" y="1501"/>
              <a:ext cx="12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800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1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8693" name="Rectangle 74"/>
            <p:cNvSpPr>
              <a:spLocks noChangeArrowheads="1"/>
            </p:cNvSpPr>
            <p:nvPr/>
          </p:nvSpPr>
          <p:spPr bwMode="auto">
            <a:xfrm>
              <a:off x="4459" y="1194"/>
              <a:ext cx="12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800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2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8694" name="Rectangle 75"/>
            <p:cNvSpPr>
              <a:spLocks noChangeArrowheads="1"/>
            </p:cNvSpPr>
            <p:nvPr/>
          </p:nvSpPr>
          <p:spPr bwMode="auto">
            <a:xfrm>
              <a:off x="4857" y="1476"/>
              <a:ext cx="12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800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3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8695" name="Rectangle 76"/>
            <p:cNvSpPr>
              <a:spLocks noChangeArrowheads="1"/>
            </p:cNvSpPr>
            <p:nvPr/>
          </p:nvSpPr>
          <p:spPr bwMode="auto">
            <a:xfrm>
              <a:off x="4508" y="1808"/>
              <a:ext cx="12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800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4</a:t>
              </a:r>
              <a:endParaRPr lang="en-US" altLang="zh-CN" sz="2800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8696" name="Rectangle 77"/>
            <p:cNvSpPr>
              <a:spLocks noChangeArrowheads="1"/>
            </p:cNvSpPr>
            <p:nvPr/>
          </p:nvSpPr>
          <p:spPr bwMode="auto">
            <a:xfrm>
              <a:off x="5531" y="1050"/>
              <a:ext cx="14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B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8697" name="Line 78"/>
            <p:cNvSpPr>
              <a:spLocks noChangeShapeType="1"/>
            </p:cNvSpPr>
            <p:nvPr/>
          </p:nvSpPr>
          <p:spPr bwMode="auto">
            <a:xfrm flipV="1">
              <a:off x="3744" y="1117"/>
              <a:ext cx="1736" cy="10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8" name="Line 79"/>
            <p:cNvSpPr>
              <a:spLocks noChangeShapeType="1"/>
            </p:cNvSpPr>
            <p:nvPr/>
          </p:nvSpPr>
          <p:spPr bwMode="auto">
            <a:xfrm>
              <a:off x="3841" y="1303"/>
              <a:ext cx="1579" cy="81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9" name="Rectangle 80"/>
            <p:cNvSpPr>
              <a:spLocks noChangeArrowheads="1"/>
            </p:cNvSpPr>
            <p:nvPr/>
          </p:nvSpPr>
          <p:spPr bwMode="auto">
            <a:xfrm>
              <a:off x="3557" y="2102"/>
              <a:ext cx="158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A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8700" name="Rectangle 81"/>
            <p:cNvSpPr>
              <a:spLocks noChangeArrowheads="1"/>
            </p:cNvSpPr>
            <p:nvPr/>
          </p:nvSpPr>
          <p:spPr bwMode="auto">
            <a:xfrm>
              <a:off x="3639" y="1088"/>
              <a:ext cx="14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C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8701" name="Rectangle 82"/>
            <p:cNvSpPr>
              <a:spLocks noChangeArrowheads="1"/>
            </p:cNvSpPr>
            <p:nvPr/>
          </p:nvSpPr>
          <p:spPr bwMode="auto">
            <a:xfrm>
              <a:off x="5502" y="2077"/>
              <a:ext cx="158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D</a:t>
              </a:r>
              <a:endParaRPr lang="en-US" altLang="zh-CN" b="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8702" name="Rectangle 83"/>
            <p:cNvSpPr>
              <a:spLocks noChangeArrowheads="1"/>
            </p:cNvSpPr>
            <p:nvPr/>
          </p:nvSpPr>
          <p:spPr bwMode="auto">
            <a:xfrm flipH="1">
              <a:off x="4531" y="1524"/>
              <a:ext cx="7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zh-CN" sz="2800" b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o</a:t>
              </a:r>
            </a:p>
          </p:txBody>
        </p:sp>
        <p:sp>
          <p:nvSpPr>
            <p:cNvPr id="28703" name="Oval 84"/>
            <p:cNvSpPr>
              <a:spLocks noChangeArrowheads="1"/>
            </p:cNvSpPr>
            <p:nvPr/>
          </p:nvSpPr>
          <p:spPr bwMode="auto">
            <a:xfrm>
              <a:off x="4548" y="1652"/>
              <a:ext cx="56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2800" b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27662" name="矩形 52"/>
          <p:cNvSpPr>
            <a:spLocks noChangeArrowheads="1"/>
          </p:cNvSpPr>
          <p:nvPr/>
        </p:nvSpPr>
        <p:spPr bwMode="auto">
          <a:xfrm>
            <a:off x="0" y="5334000"/>
            <a:ext cx="944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0" dirty="0">
                <a:latin typeface="黑体" panose="02010609060101010101" pitchFamily="2" charset="-122"/>
                <a:ea typeface="黑体" panose="02010609060101010101" pitchFamily="2" charset="-122"/>
              </a:rPr>
              <a:t>由此可得对顶角的性质：如果两个角是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对顶角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那么这两个角相等。</a:t>
            </a:r>
            <a:endParaRPr lang="zh-CN" altLang="en-US" sz="2800" b="0" dirty="0">
              <a:solidFill>
                <a:srgbClr val="FF0000"/>
              </a:solidFill>
            </a:endParaRPr>
          </a:p>
        </p:txBody>
      </p:sp>
      <p:sp>
        <p:nvSpPr>
          <p:cNvPr id="28685" name="文本框 27681"/>
          <p:cNvSpPr txBox="1">
            <a:spLocks noChangeArrowheads="1"/>
          </p:cNvSpPr>
          <p:nvPr/>
        </p:nvSpPr>
        <p:spPr bwMode="auto">
          <a:xfrm>
            <a:off x="1066800" y="381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28686" name="文本框 27682"/>
          <p:cNvSpPr txBox="1">
            <a:spLocks noChangeArrowheads="1"/>
          </p:cNvSpPr>
          <p:nvPr/>
        </p:nvSpPr>
        <p:spPr bwMode="auto">
          <a:xfrm>
            <a:off x="914400" y="685800"/>
            <a:ext cx="323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28687" name="矩形 27683"/>
          <p:cNvSpPr>
            <a:spLocks noChangeArrowheads="1"/>
          </p:cNvSpPr>
          <p:nvPr/>
        </p:nvSpPr>
        <p:spPr bwMode="auto">
          <a:xfrm>
            <a:off x="685800" y="252413"/>
            <a:ext cx="2673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/>
              <a:t>对顶角的性质</a:t>
            </a:r>
            <a:r>
              <a:rPr lang="zh-CN" altLang="en-US" sz="2800" b="0" dirty="0"/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0" grpId="0"/>
      <p:bldP spid="31" grpId="0"/>
      <p:bldP spid="32" grpId="0"/>
      <p:bldP spid="33" grpId="0"/>
      <p:bldP spid="35" grpId="0"/>
      <p:bldP spid="2766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《垂线》新授课课件yanshi</Template>
  <TotalTime>0</TotalTime>
  <Words>982</Words>
  <Application>Microsoft Office PowerPoint</Application>
  <PresentationFormat>全屏显示(4:3)</PresentationFormat>
  <Paragraphs>194</Paragraphs>
  <Slides>16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黑体</vt:lpstr>
      <vt:lpstr>隶书</vt:lpstr>
      <vt:lpstr>宋体</vt:lpstr>
      <vt:lpstr>微软雅黑</vt:lpstr>
      <vt:lpstr>Arial</vt:lpstr>
      <vt:lpstr>Calibri</vt:lpstr>
      <vt:lpstr>Symbol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　　               如图，直线AB与CD相交于点O，画∠DOE＝ ∠BOD，OF平分∠ AOE，若∠ AOC＝28°，求∠EOF。　　　 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2014-12-31T07:57:00Z</dcterms:created>
  <dcterms:modified xsi:type="dcterms:W3CDTF">2023-01-16T23:58:05Z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7F85968C17E94955B491FD4EA4206B0B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