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1" r:id="rId10"/>
    <p:sldId id="353" r:id="rId11"/>
    <p:sldId id="354" r:id="rId12"/>
    <p:sldId id="355" r:id="rId13"/>
    <p:sldId id="357" r:id="rId14"/>
    <p:sldId id="358" r:id="rId15"/>
    <p:sldId id="360" r:id="rId16"/>
    <p:sldId id="361" r:id="rId17"/>
    <p:sldId id="363" r:id="rId18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 autoAdjust="0"/>
  </p:normalViewPr>
  <p:slideViewPr>
    <p:cSldViewPr>
      <p:cViewPr>
        <p:scale>
          <a:sx n="90" d="100"/>
          <a:sy n="90" d="100"/>
        </p:scale>
        <p:origin x="-224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b="0"/>
            </a:lvl1pPr>
          </a:lstStyle>
          <a:p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b="0"/>
            </a:lvl1pPr>
          </a:lstStyle>
          <a:p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 b="0"/>
            </a:lvl1pPr>
          </a:lstStyle>
          <a:p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3210951A-DCE5-4CAD-8D27-9F0F32A1B7F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pPr eaLnBrk="0" hangingPunct="0">
              <a:buSzTx/>
              <a:buFontTx/>
              <a:buNone/>
            </a:pPr>
            <a:fld id="{B2553A77-39DC-4EF6-BE45-98F7032F998B}" type="slidenum">
              <a:rPr lang="en-US" altLang="zh-CN">
                <a:latin typeface="Calibri" panose="020F0502020204030204" pitchFamily="34" charset="0"/>
              </a:rPr>
              <a:t>1</a:t>
            </a:fld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35843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5844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>
              <a:buSzTx/>
              <a:buFontTx/>
              <a:buNone/>
            </a:pPr>
            <a:fld id="{8E919D8E-4AAE-4D0D-A784-3197298EA881}" type="slidenum">
              <a:rPr lang="en-US" altLang="zh-CN" sz="1200" b="0">
                <a:latin typeface="Comic Sans MS" panose="030F0702030302020204" pitchFamily="66" charset="0"/>
              </a:rPr>
              <a:t>1</a:t>
            </a:fld>
            <a:endParaRPr lang="en-US" altLang="zh-CN" sz="1200" b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7B075-D968-4077-AFD1-291D276D970F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353E99-2DB9-48D5-9398-1B4C97B57BE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776268-9585-4324-AD92-4BED40977C7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050FD6-2DB0-4D9D-8998-E2E4FFB880F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45D475-F1DF-4212-8973-476C2862BD5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77F9E-9EB6-432D-AB3C-6BA862BCBCF7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F5F43E-D82F-4C7D-83B8-81F0F8A34A9E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48B2C1-4EB8-40B2-B54E-EFD33A8F3A6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B35343-173D-446E-B35E-F2484B14B7D8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B82C-A279-40DF-B216-1258BB7AC8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B4DBB-CC4D-4403-A8D7-02E14AF475F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E0DA4C-390F-40AD-87C3-6EF043EE1CAF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BDF48703-AC80-473C-A071-4F314D27F35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15.GIF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MH_Other_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808" y="218052"/>
            <a:ext cx="860266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573325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21781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We're watching the games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1538"/>
            <a:ext cx="9142413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2924175"/>
            <a:ext cx="829786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113" y="4916488"/>
            <a:ext cx="9153526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zh-CN" altLang="en-US" sz="1700" b="0"/>
          </a:p>
        </p:txBody>
      </p:sp>
      <p:pic>
        <p:nvPicPr>
          <p:cNvPr id="24582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67088" y="4391025"/>
            <a:ext cx="16573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97438" y="4573588"/>
            <a:ext cx="16192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15088" y="4573588"/>
            <a:ext cx="11811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71688" y="4194175"/>
            <a:ext cx="13652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05700" y="4938713"/>
            <a:ext cx="11160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9" descr="C:\Documents and Settings\Administrator\桌面\6655 (1) [转换]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69900" y="4059238"/>
            <a:ext cx="15509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WordArt 15"/>
          <p:cNvSpPr>
            <a:spLocks noChangeArrowheads="1" noChangeShapeType="1" noTextEdit="1"/>
          </p:cNvSpPr>
          <p:nvPr/>
        </p:nvSpPr>
        <p:spPr bwMode="auto">
          <a:xfrm>
            <a:off x="261873" y="692696"/>
            <a:ext cx="8497888" cy="6472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趣味练习</a:t>
            </a: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每张图片后有不同的惊喜哦！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fill="hold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>
            <a:spLocks noChangeArrowheads="1"/>
          </p:cNvSpPr>
          <p:nvPr/>
        </p:nvSpPr>
        <p:spPr bwMode="auto">
          <a:xfrm>
            <a:off x="457200" y="3048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zh-CN" altLang="en-US" sz="3600">
              <a:solidFill>
                <a:srgbClr val="0000FF"/>
              </a:solidFill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4252913" y="62484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340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428875" y="3714750"/>
            <a:ext cx="140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lang="zh-CN" altLang="zh-CN" sz="3400"/>
          </a:p>
        </p:txBody>
      </p:sp>
      <p:pic>
        <p:nvPicPr>
          <p:cNvPr id="25605" name="图片 4" descr="Tennis-Players-768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4813"/>
            <a:ext cx="1938337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3" descr="222814lw7anna7pauckea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420938"/>
            <a:ext cx="602932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1" descr="003ac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476250"/>
            <a:ext cx="389413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>
            <a:spLocks noChangeArrowheads="1"/>
          </p:cNvSpPr>
          <p:nvPr/>
        </p:nvSpPr>
        <p:spPr bwMode="auto">
          <a:xfrm>
            <a:off x="1187624" y="1195388"/>
            <a:ext cx="59769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</a:rPr>
              <a:t>What are they </a:t>
            </a:r>
            <a:r>
              <a:rPr lang="en-US" altLang="zh-CN" sz="3200" dirty="0">
                <a:solidFill>
                  <a:srgbClr val="FF0000"/>
                </a:solidFill>
              </a:rPr>
              <a:t>doing</a:t>
            </a:r>
            <a:r>
              <a:rPr lang="en-US" altLang="zh-CN" sz="3200" dirty="0">
                <a:solidFill>
                  <a:srgbClr val="0033CC"/>
                </a:solidFill>
              </a:rPr>
              <a:t>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What are they </a:t>
            </a:r>
            <a:r>
              <a:rPr lang="en-US" altLang="zh-CN" sz="3200" dirty="0">
                <a:solidFill>
                  <a:srgbClr val="FF0000"/>
                </a:solidFill>
                <a:sym typeface="宋体" panose="02010600030101010101" pitchFamily="2" charset="-122"/>
              </a:rPr>
              <a:t>doing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?</a:t>
            </a:r>
            <a:endParaRPr lang="en-US" altLang="zh-CN" sz="3200" dirty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</a:rPr>
              <a:t>They are </a:t>
            </a:r>
            <a:r>
              <a:rPr lang="en-US" altLang="zh-CN" sz="3200" dirty="0">
                <a:solidFill>
                  <a:srgbClr val="FF0000"/>
                </a:solidFill>
              </a:rPr>
              <a:t>playing badminton</a:t>
            </a:r>
            <a:r>
              <a:rPr lang="en-US" altLang="zh-CN" sz="3200" dirty="0">
                <a:solidFill>
                  <a:srgbClr val="0033CC"/>
                </a:solidFill>
              </a:rPr>
              <a:t>.  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They are </a:t>
            </a:r>
            <a:r>
              <a:rPr lang="en-US" altLang="zh-CN" sz="3200" dirty="0">
                <a:solidFill>
                  <a:srgbClr val="FF0000"/>
                </a:solidFill>
                <a:sym typeface="宋体" panose="02010600030101010101" pitchFamily="2" charset="-122"/>
              </a:rPr>
              <a:t>playing tennis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.  </a:t>
            </a:r>
            <a:endParaRPr lang="en-US" altLang="zh-CN" sz="3200" dirty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They are </a:t>
            </a:r>
            <a:r>
              <a:rPr lang="en-US" altLang="zh-CN" sz="3200" dirty="0">
                <a:solidFill>
                  <a:srgbClr val="FF0000"/>
                </a:solidFill>
                <a:sym typeface="宋体" panose="02010600030101010101" pitchFamily="2" charset="-122"/>
              </a:rPr>
              <a:t>playing </a:t>
            </a:r>
            <a:r>
              <a:rPr lang="en-US" altLang="zh-CN" sz="3200" dirty="0" err="1">
                <a:solidFill>
                  <a:srgbClr val="FF0000"/>
                </a:solidFill>
                <a:sym typeface="宋体" panose="02010600030101010101" pitchFamily="2" charset="-122"/>
              </a:rPr>
              <a:t>ping-pong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.  La </a:t>
            </a:r>
            <a:r>
              <a:rPr lang="en-US" altLang="zh-CN" sz="3200" dirty="0" err="1">
                <a:solidFill>
                  <a:srgbClr val="0033CC"/>
                </a:solidFill>
                <a:sym typeface="宋体" panose="02010600030101010101" pitchFamily="2" charset="-122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宋体" panose="02010600030101010101" pitchFamily="2" charset="-122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宋体" panose="02010600030101010101" pitchFamily="2" charset="-122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宋体" panose="02010600030101010101" pitchFamily="2" charset="-122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宋体" panose="02010600030101010101" pitchFamily="2" charset="-122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</a:rPr>
              <a:t>...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</a:rPr>
              <a:t>I like them all. </a:t>
            </a:r>
            <a:r>
              <a:rPr lang="en-US" altLang="zh-CN" sz="3200" dirty="0">
                <a:solidFill>
                  <a:srgbClr val="0033CC"/>
                </a:solidFill>
                <a:sym typeface="宋体" panose="02010600030101010101" pitchFamily="2" charset="-122"/>
              </a:rPr>
              <a:t>I like them all</a:t>
            </a:r>
            <a:r>
              <a:rPr lang="en-US" altLang="zh-CN" sz="3200" dirty="0" smtClean="0">
                <a:solidFill>
                  <a:srgbClr val="0033CC"/>
                </a:solidFill>
                <a:sym typeface="宋体" panose="02010600030101010101" pitchFamily="2" charset="-122"/>
              </a:rPr>
              <a:t>.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>
            <a:off x="3851275" y="115888"/>
            <a:ext cx="3200400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kern="10">
                <a:ln w="9525" algn="ctr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FF3399">
                        <a:alpha val="98000"/>
                      </a:srgbClr>
                    </a:gs>
                    <a:gs pos="25000">
                      <a:srgbClr val="FF6633">
                        <a:alpha val="98500"/>
                      </a:srgbClr>
                    </a:gs>
                    <a:gs pos="50000">
                      <a:srgbClr val="FFFF00">
                        <a:alpha val="99000"/>
                      </a:srgbClr>
                    </a:gs>
                    <a:gs pos="75000">
                      <a:srgbClr val="01A78F">
                        <a:alpha val="99500"/>
                      </a:srgbClr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Can you sing?</a:t>
            </a:r>
            <a:endParaRPr lang="zh-CN" altLang="en-US" sz="3600" kern="10">
              <a:ln w="9525" algn="ctr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FF3399">
                      <a:alpha val="98000"/>
                    </a:srgbClr>
                  </a:gs>
                  <a:gs pos="25000">
                    <a:srgbClr val="FF6633">
                      <a:alpha val="98500"/>
                    </a:srgbClr>
                  </a:gs>
                  <a:gs pos="50000">
                    <a:srgbClr val="FFFF00">
                      <a:alpha val="99000"/>
                    </a:srgbClr>
                  </a:gs>
                  <a:gs pos="75000">
                    <a:srgbClr val="01A78F">
                      <a:alpha val="99500"/>
                    </a:srgbClr>
                  </a:gs>
                  <a:gs pos="100000">
                    <a:srgbClr val="3366FF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60350"/>
            <a:ext cx="8229600" cy="1143000"/>
          </a:xfrm>
          <a:ln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buSzTx/>
            </a:pPr>
            <a:r>
              <a:rPr lang="en-US" altLang="zh-CN" b="1" noProof="1">
                <a:ln w="22225" cap="flat" cmpd="sng" algn="ctr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3A3E0"/>
                </a:solidFill>
                <a:effectLst>
                  <a:glow rad="139700">
                    <a:srgbClr val="0D0DBF">
                      <a:alpha val="40000"/>
                    </a:srgbClr>
                  </a:glow>
                </a:effectLst>
                <a:latin typeface="Arial" panose="020B0604020202020204"/>
                <a:ea typeface="宋体" panose="02010600030101010101" pitchFamily="2" charset="-122"/>
                <a:sym typeface="Wingdings" panose="05000000000000000000"/>
              </a:rPr>
              <a:t>Let’s say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280120"/>
            <a:ext cx="3886200" cy="5029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00CC"/>
                </a:solidFill>
              </a:rPr>
              <a:t>read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00CC"/>
                </a:solidFill>
              </a:rPr>
              <a:t>shop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00CC"/>
                </a:solidFill>
              </a:rPr>
              <a:t>draw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00CC"/>
                </a:solidFill>
              </a:rPr>
              <a:t>sing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00CC"/>
                </a:solidFill>
              </a:rPr>
              <a:t>watch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00CC"/>
                </a:solidFill>
              </a:rPr>
              <a:t>make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4400" b="1" dirty="0" smtClean="0">
              <a:solidFill>
                <a:srgbClr val="0000CC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876800" y="1726208"/>
            <a:ext cx="3124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en-US" altLang="zh-CN" sz="3200">
              <a:latin typeface="Calibri" panose="020F0502020204030204" pitchFamily="34" charset="0"/>
            </a:endParaRPr>
          </a:p>
        </p:txBody>
      </p:sp>
      <p:sp>
        <p:nvSpPr>
          <p:cNvPr id="28678" name="Text Box 6"/>
          <p:cNvSpPr>
            <a:spLocks noChangeArrowheads="1"/>
          </p:cNvSpPr>
          <p:nvPr/>
        </p:nvSpPr>
        <p:spPr bwMode="auto">
          <a:xfrm>
            <a:off x="4648200" y="160397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8679" name="Text Box 7"/>
          <p:cNvSpPr>
            <a:spLocks noChangeArrowheads="1"/>
          </p:cNvSpPr>
          <p:nvPr/>
        </p:nvSpPr>
        <p:spPr bwMode="auto">
          <a:xfrm>
            <a:off x="5076825" y="1123950"/>
            <a:ext cx="3429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1630" indent="-341630">
              <a:lnSpc>
                <a:spcPct val="120000"/>
              </a:lnSpc>
              <a:buFontTx/>
              <a:buNone/>
            </a:pPr>
            <a:r>
              <a:rPr lang="en-US" altLang="zh-CN" sz="4400">
                <a:solidFill>
                  <a:srgbClr val="0000CC"/>
                </a:solidFill>
              </a:rPr>
              <a:t>listen </a:t>
            </a:r>
          </a:p>
          <a:p>
            <a:pPr marL="341630" indent="-341630">
              <a:lnSpc>
                <a:spcPct val="120000"/>
              </a:lnSpc>
              <a:buFontTx/>
              <a:buNone/>
            </a:pPr>
            <a:r>
              <a:rPr lang="en-US" altLang="zh-CN" sz="4400">
                <a:solidFill>
                  <a:srgbClr val="0000CC"/>
                </a:solidFill>
              </a:rPr>
              <a:t>wash </a:t>
            </a:r>
          </a:p>
          <a:p>
            <a:pPr marL="341630" indent="-341630">
              <a:lnSpc>
                <a:spcPct val="120000"/>
              </a:lnSpc>
              <a:buFontTx/>
              <a:buNone/>
            </a:pPr>
            <a:r>
              <a:rPr lang="en-US" altLang="zh-CN" sz="4400">
                <a:solidFill>
                  <a:srgbClr val="0000CC"/>
                </a:solidFill>
              </a:rPr>
              <a:t>write</a:t>
            </a:r>
          </a:p>
          <a:p>
            <a:pPr marL="341630" indent="-341630">
              <a:lnSpc>
                <a:spcPct val="120000"/>
              </a:lnSpc>
              <a:buFontTx/>
              <a:buNone/>
            </a:pPr>
            <a:r>
              <a:rPr lang="en-US" altLang="zh-CN" sz="4400">
                <a:solidFill>
                  <a:srgbClr val="0000CC"/>
                </a:solidFill>
              </a:rPr>
              <a:t>play</a:t>
            </a:r>
          </a:p>
          <a:p>
            <a:pPr marL="341630" indent="-341630">
              <a:lnSpc>
                <a:spcPct val="120000"/>
              </a:lnSpc>
              <a:buFontTx/>
              <a:buNone/>
            </a:pPr>
            <a:r>
              <a:rPr lang="en-US" altLang="zh-CN" sz="4400">
                <a:solidFill>
                  <a:srgbClr val="0000CC"/>
                </a:solidFill>
              </a:rPr>
              <a:t>swim</a:t>
            </a:r>
          </a:p>
          <a:p>
            <a:pPr marL="341630" indent="-341630">
              <a:lnSpc>
                <a:spcPct val="120000"/>
              </a:lnSpc>
              <a:buFontTx/>
              <a:buNone/>
            </a:pPr>
            <a:r>
              <a:rPr lang="en-US" altLang="zh-CN" sz="4400">
                <a:solidFill>
                  <a:srgbClr val="0000CC"/>
                </a:solidFill>
              </a:rPr>
              <a:t>run </a:t>
            </a:r>
          </a:p>
          <a:p>
            <a:pPr marL="341630" indent="-341630">
              <a:buFontTx/>
              <a:buNone/>
            </a:pPr>
            <a:endParaRPr lang="en-US" altLang="zh-CN" sz="44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"/>
          <p:cNvSpPr/>
          <p:nvPr/>
        </p:nvSpPr>
        <p:spPr bwMode="auto">
          <a:xfrm>
            <a:off x="0" y="5248275"/>
            <a:ext cx="9161463" cy="1609725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630010"/>
              </a:cxn>
              <a:cxn ang="0">
                <a:pos x="9147191" y="0"/>
              </a:cxn>
              <a:cxn ang="0">
                <a:pos x="9128167" y="1612851"/>
              </a:cxn>
              <a:cxn ang="0">
                <a:pos x="0" y="1612851"/>
              </a:cxn>
              <a:cxn ang="0">
                <a:pos x="0" y="630010"/>
              </a:cxn>
            </a:cxnLst>
            <a:rect l="l" t="t" r="GT0" b="GT1"/>
            <a:pathLst>
              <a:path w="9163051" h="1609378">
                <a:moveTo>
                  <a:pt x="0" y="628650"/>
                </a:moveTo>
                <a:lnTo>
                  <a:pt x="9163051" y="0"/>
                </a:lnTo>
                <a:lnTo>
                  <a:pt x="9144001" y="1609378"/>
                </a:lnTo>
                <a:lnTo>
                  <a:pt x="0" y="1609378"/>
                </a:lnTo>
                <a:lnTo>
                  <a:pt x="0" y="628650"/>
                </a:lnTo>
                <a:close/>
              </a:path>
            </a:pathLst>
          </a:custGeom>
          <a:solidFill>
            <a:srgbClr val="9966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3" name="矩形 2"/>
          <p:cNvSpPr/>
          <p:nvPr/>
        </p:nvSpPr>
        <p:spPr bwMode="auto">
          <a:xfrm>
            <a:off x="-11113" y="4292600"/>
            <a:ext cx="9155113" cy="1571625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1568505"/>
              </a:cxn>
              <a:cxn ang="0">
                <a:pos x="9083980" y="941242"/>
              </a:cxn>
              <a:cxn ang="0">
                <a:pos x="9083980" y="42772"/>
              </a:cxn>
              <a:cxn ang="0">
                <a:pos x="0" y="0"/>
              </a:cxn>
              <a:cxn ang="0">
                <a:pos x="0" y="1568505"/>
              </a:cxn>
            </a:cxnLst>
            <a:rect l="l" t="t" r="GT0" b="GT1"/>
            <a:pathLst>
              <a:path w="9163051" h="1571972">
                <a:moveTo>
                  <a:pt x="0" y="1571972"/>
                </a:moveTo>
                <a:lnTo>
                  <a:pt x="9163051" y="943322"/>
                </a:lnTo>
                <a:lnTo>
                  <a:pt x="9163051" y="42862"/>
                </a:lnTo>
                <a:lnTo>
                  <a:pt x="0" y="0"/>
                </a:lnTo>
                <a:lnTo>
                  <a:pt x="0" y="1571972"/>
                </a:lnTo>
                <a:close/>
              </a:path>
            </a:pathLst>
          </a:custGeom>
          <a:solidFill>
            <a:srgbClr val="66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" name="矩形 2"/>
          <p:cNvSpPr/>
          <p:nvPr/>
        </p:nvSpPr>
        <p:spPr bwMode="auto">
          <a:xfrm>
            <a:off x="-12700" y="2636838"/>
            <a:ext cx="9156700" cy="169545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482557"/>
              </a:cxn>
              <a:cxn ang="0">
                <a:pos x="9067489" y="0"/>
              </a:cxn>
              <a:cxn ang="0">
                <a:pos x="9083453" y="11426"/>
              </a:cxn>
              <a:cxn ang="0">
                <a:pos x="9077161" y="1692455"/>
              </a:cxn>
              <a:cxn ang="0">
                <a:pos x="0" y="1637001"/>
              </a:cxn>
              <a:cxn ang="0">
                <a:pos x="0" y="482557"/>
              </a:cxn>
            </a:cxnLst>
            <a:rect l="l" t="t" r="GT0" b="GT1"/>
            <a:pathLst>
              <a:path w="9164854" h="1695783">
                <a:moveTo>
                  <a:pt x="0" y="483507"/>
                </a:moveTo>
                <a:lnTo>
                  <a:pt x="9148537" y="0"/>
                </a:lnTo>
                <a:cubicBezTo>
                  <a:pt x="9145967" y="5403"/>
                  <a:pt x="9167208" y="6043"/>
                  <a:pt x="9164638" y="11446"/>
                </a:cubicBezTo>
                <a:cubicBezTo>
                  <a:pt x="9162522" y="572892"/>
                  <a:pt x="9160405" y="1134337"/>
                  <a:pt x="9158289" y="1695783"/>
                </a:cubicBezTo>
                <a:lnTo>
                  <a:pt x="0" y="1640221"/>
                </a:lnTo>
                <a:lnTo>
                  <a:pt x="0" y="483507"/>
                </a:lnTo>
                <a:close/>
              </a:path>
            </a:pathLst>
          </a:custGeom>
          <a:solidFill>
            <a:srgbClr val="8AC6CD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矩形 2"/>
          <p:cNvSpPr/>
          <p:nvPr/>
        </p:nvSpPr>
        <p:spPr bwMode="auto">
          <a:xfrm>
            <a:off x="0" y="2781300"/>
            <a:ext cx="9161463" cy="1446213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1441066"/>
              </a:cxn>
              <a:cxn ang="0">
                <a:pos x="9083789" y="964215"/>
              </a:cxn>
              <a:cxn ang="0">
                <a:pos x="9090306" y="0"/>
              </a:cxn>
              <a:cxn ang="0">
                <a:pos x="12590" y="316245"/>
              </a:cxn>
              <a:cxn ang="0">
                <a:pos x="0" y="1441066"/>
              </a:cxn>
            </a:cxnLst>
            <a:rect l="l" t="t" r="GT0" b="GT1"/>
            <a:pathLst>
              <a:path w="9169401" h="1446786">
                <a:moveTo>
                  <a:pt x="0" y="1446786"/>
                </a:moveTo>
                <a:lnTo>
                  <a:pt x="9162824" y="968042"/>
                </a:lnTo>
                <a:cubicBezTo>
                  <a:pt x="9165016" y="645361"/>
                  <a:pt x="9167209" y="322681"/>
                  <a:pt x="9169401" y="0"/>
                </a:cubicBezTo>
                <a:lnTo>
                  <a:pt x="12700" y="317500"/>
                </a:lnTo>
                <a:lnTo>
                  <a:pt x="0" y="1446786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6" name="矩形 2"/>
          <p:cNvSpPr/>
          <p:nvPr/>
        </p:nvSpPr>
        <p:spPr bwMode="auto">
          <a:xfrm>
            <a:off x="-4763" y="260350"/>
            <a:ext cx="9148763" cy="1792288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7867" y="1022944"/>
              </a:cxn>
              <a:cxn ang="0">
                <a:pos x="9071129" y="0"/>
              </a:cxn>
              <a:cxn ang="0">
                <a:pos x="9077646" y="1472381"/>
              </a:cxn>
              <a:cxn ang="0">
                <a:pos x="0" y="1789292"/>
              </a:cxn>
              <a:cxn ang="0">
                <a:pos x="7867" y="1022944"/>
              </a:cxn>
            </a:cxnLst>
            <a:rect l="l" t="t" r="GT0" b="GT1"/>
            <a:pathLst>
              <a:path w="9156701" h="1792621">
                <a:moveTo>
                  <a:pt x="7937" y="1024844"/>
                </a:moveTo>
                <a:lnTo>
                  <a:pt x="9150124" y="0"/>
                </a:lnTo>
                <a:cubicBezTo>
                  <a:pt x="9152316" y="491707"/>
                  <a:pt x="9154509" y="983414"/>
                  <a:pt x="9156701" y="1475121"/>
                </a:cubicBezTo>
                <a:lnTo>
                  <a:pt x="0" y="1792621"/>
                </a:lnTo>
                <a:cubicBezTo>
                  <a:pt x="2646" y="1536695"/>
                  <a:pt x="5291" y="1280770"/>
                  <a:pt x="7937" y="1024844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矩形 2"/>
          <p:cNvSpPr/>
          <p:nvPr/>
        </p:nvSpPr>
        <p:spPr bwMode="auto">
          <a:xfrm>
            <a:off x="0" y="-17463"/>
            <a:ext cx="9151938" cy="1282701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192" y="1208600"/>
              </a:cxn>
              <a:cxn ang="0">
                <a:pos x="9113526" y="235951"/>
              </a:cxn>
              <a:cxn ang="0">
                <a:pos x="9121672" y="0"/>
              </a:cxn>
              <a:cxn ang="0">
                <a:pos x="1769" y="23775"/>
              </a:cxn>
              <a:cxn ang="0">
                <a:pos x="192" y="1208600"/>
              </a:cxn>
            </a:cxnLst>
            <a:rect l="l" t="t" r="GT0" b="GT1"/>
            <a:pathLst>
              <a:path w="9155305" h="1291210">
                <a:moveTo>
                  <a:pt x="192" y="1291210"/>
                </a:moveTo>
                <a:lnTo>
                  <a:pt x="9147141" y="252079"/>
                </a:lnTo>
                <a:lnTo>
                  <a:pt x="9155305" y="0"/>
                </a:lnTo>
                <a:lnTo>
                  <a:pt x="1779" y="25400"/>
                </a:lnTo>
                <a:cubicBezTo>
                  <a:pt x="2838" y="439399"/>
                  <a:pt x="-867" y="877211"/>
                  <a:pt x="192" y="1291210"/>
                </a:cubicBezTo>
                <a:close/>
              </a:path>
            </a:pathLst>
          </a:custGeom>
          <a:solidFill>
            <a:srgbClr val="F1790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4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6100" y="5373688"/>
            <a:ext cx="9048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4"/>
          <p:cNvSpPr txBox="1">
            <a:spLocks noChangeArrowheads="1"/>
          </p:cNvSpPr>
          <p:nvPr/>
        </p:nvSpPr>
        <p:spPr bwMode="auto">
          <a:xfrm rot="21435718">
            <a:off x="698500" y="1546225"/>
            <a:ext cx="7031038" cy="165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2" tIns="45711" rIns="91422" bIns="45711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altLang="zh-CN" sz="4000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Group Work</a:t>
            </a:r>
            <a:r>
              <a:rPr lang="zh-CN" altLang="en-US" sz="4000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（小组活动）：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4000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根据提示，完成新的对话吧！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buFontTx/>
              <a:buNone/>
            </a:pPr>
            <a:endParaRPr lang="en-US" altLang="zh-CN" sz="1400" b="0"/>
          </a:p>
        </p:txBody>
      </p:sp>
      <p:pic>
        <p:nvPicPr>
          <p:cNvPr id="29707" name="Picture 15" descr="H:\Files\4cbb49c3e377d8365aa20a00\abstract-design-with-beautiful-flowers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99013" y="1725613"/>
            <a:ext cx="434498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0" descr="C:\Documents and Settings\Administrator\桌面\abstract-design-with-beautiful-flowers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363" y="4149725"/>
            <a:ext cx="15541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 fill="hold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 from="-2147483640" to="-2147483640">
                                      <p:cBhvr>
                                        <p:cTn id="3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00" from="-2147483640" to="-2147483640">
                                      <p:cBhvr>
                                        <p:cTn id="3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-2147483640" to="-2147483640">
                                      <p:cBhvr>
                                        <p:cTn id="3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00" from="-2147483640" to="-2147483640">
                                      <p:cBhvr>
                                        <p:cTn id="3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-2147483640" to="-2147483640">
                                      <p:cBhvr>
                                        <p:cTn id="3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 from="-2147483640" to="-2147483640">
                                      <p:cBhvr>
                                        <p:cTn id="4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00" from="-2147483640" to="-2147483640">
                                      <p:cBhvr>
                                        <p:cTn id="4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 from="-2147483640" to="-2147483640">
                                      <p:cBhvr>
                                        <p:cTn id="4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00" from="-2147483640" to="-2147483640">
                                      <p:cBhvr>
                                        <p:cTn id="4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 from="-2147483640" to="-2147483640">
                                      <p:cBhvr>
                                        <p:cTn id="4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program files\360se6\User Data\temp\t019b391c32af420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950" y="3741736"/>
            <a:ext cx="382905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>
            <a:spLocks noChangeArrowheads="1"/>
          </p:cNvSpPr>
          <p:nvPr/>
        </p:nvSpPr>
        <p:spPr bwMode="auto">
          <a:xfrm>
            <a:off x="539750" y="836613"/>
            <a:ext cx="8388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dirty="0">
                <a:solidFill>
                  <a:srgbClr val="660066"/>
                </a:solidFill>
              </a:rPr>
              <a:t>We should do more exercise to keep our health.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dirty="0">
                <a:solidFill>
                  <a:srgbClr val="660066"/>
                </a:solidFill>
              </a:rPr>
              <a:t>我们应该多做运动，保持身体健康。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>
            <a:spLocks noChangeArrowheads="1"/>
          </p:cNvSpPr>
          <p:nvPr/>
        </p:nvSpPr>
        <p:spPr bwMode="auto">
          <a:xfrm>
            <a:off x="352425" y="831850"/>
            <a:ext cx="6429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4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Summary</a:t>
            </a:r>
            <a:r>
              <a:rPr lang="zh-CN" altLang="en-US" sz="44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：总结梳理</a:t>
            </a:r>
          </a:p>
        </p:txBody>
      </p:sp>
      <p:sp>
        <p:nvSpPr>
          <p:cNvPr id="32772" name="Text Box 3"/>
          <p:cNvSpPr>
            <a:spLocks noChangeArrowheads="1"/>
          </p:cNvSpPr>
          <p:nvPr/>
        </p:nvSpPr>
        <p:spPr bwMode="auto">
          <a:xfrm>
            <a:off x="430213" y="2605088"/>
            <a:ext cx="78438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和同桌讨论：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、这堂课你学到了哪些知识？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、你觉得你的表现如何？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、其他同学的表现如何？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 txBox="1">
            <a:spLocks noChangeArrowheads="1"/>
          </p:cNvSpPr>
          <p:nvPr/>
        </p:nvSpPr>
        <p:spPr>
          <a:xfrm>
            <a:off x="323528" y="404664"/>
            <a:ext cx="7086600" cy="28088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Thank you 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！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4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Goodbye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/>
          <p:nvPr/>
        </p:nvSpPr>
        <p:spPr>
          <a:xfrm>
            <a:off x="893621" y="620688"/>
            <a:ext cx="7685087" cy="4308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I am sailing  </a:t>
            </a:r>
            <a:r>
              <a:rPr lang="en-US" altLang="zh-CN" sz="2400" dirty="0" err="1">
                <a:solidFill>
                  <a:srgbClr val="660033"/>
                </a:solidFill>
              </a:rPr>
              <a:t>我在航行</a:t>
            </a:r>
            <a:r>
              <a:rPr lang="en-US" altLang="zh-CN" sz="2400" dirty="0">
                <a:solidFill>
                  <a:srgbClr val="660033"/>
                </a:solidFill>
              </a:rPr>
              <a:t>！ 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I am sailing  </a:t>
            </a:r>
            <a:r>
              <a:rPr lang="en-US" altLang="zh-CN" sz="2400" dirty="0" err="1">
                <a:solidFill>
                  <a:srgbClr val="660033"/>
                </a:solidFill>
              </a:rPr>
              <a:t>我在航行</a:t>
            </a:r>
            <a:r>
              <a:rPr lang="en-US" altLang="zh-CN" sz="2400" dirty="0">
                <a:solidFill>
                  <a:srgbClr val="660033"/>
                </a:solidFill>
              </a:rPr>
              <a:t>！ 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...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I am sailing stormy waters  </a:t>
            </a:r>
            <a:r>
              <a:rPr lang="en-US" altLang="zh-CN" sz="2400" dirty="0" err="1">
                <a:solidFill>
                  <a:srgbClr val="660033"/>
                </a:solidFill>
              </a:rPr>
              <a:t>我在暴风中航行</a:t>
            </a:r>
            <a:r>
              <a:rPr lang="en-US" altLang="zh-CN" sz="2400" dirty="0">
                <a:solidFill>
                  <a:srgbClr val="660033"/>
                </a:solidFill>
              </a:rPr>
              <a:t>。 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... 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I am flying   </a:t>
            </a:r>
            <a:r>
              <a:rPr lang="en-US" altLang="zh-CN" sz="2400" dirty="0" err="1">
                <a:solidFill>
                  <a:srgbClr val="660033"/>
                </a:solidFill>
              </a:rPr>
              <a:t>我在飞翔</a:t>
            </a:r>
            <a:r>
              <a:rPr lang="en-US" altLang="zh-CN" sz="2400" dirty="0">
                <a:solidFill>
                  <a:srgbClr val="660033"/>
                </a:solidFill>
              </a:rPr>
              <a:t>！ 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I am flying   </a:t>
            </a:r>
            <a:r>
              <a:rPr lang="en-US" altLang="zh-CN" sz="2400" dirty="0" err="1">
                <a:solidFill>
                  <a:srgbClr val="660033"/>
                </a:solidFill>
              </a:rPr>
              <a:t>我在飞翔</a:t>
            </a:r>
            <a:r>
              <a:rPr lang="en-US" altLang="zh-CN" sz="2400" dirty="0">
                <a:solidFill>
                  <a:srgbClr val="660033"/>
                </a:solidFill>
              </a:rPr>
              <a:t>！ 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...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lnSpc>
                <a:spcPts val="1675"/>
              </a:lnSpc>
              <a:buFontTx/>
              <a:buNone/>
            </a:pPr>
            <a:r>
              <a:rPr lang="en-US" altLang="zh-CN" sz="2400" dirty="0">
                <a:solidFill>
                  <a:srgbClr val="660033"/>
                </a:solidFill>
              </a:rPr>
              <a:t>I am flying passing high clouds  </a:t>
            </a:r>
            <a:r>
              <a:rPr lang="en-US" altLang="zh-CN" sz="2400" dirty="0" err="1">
                <a:solidFill>
                  <a:srgbClr val="660033"/>
                </a:solidFill>
              </a:rPr>
              <a:t>我在白云中穿越飞翔</a:t>
            </a:r>
            <a:r>
              <a:rPr lang="en-US" altLang="zh-CN" sz="2400" dirty="0">
                <a:solidFill>
                  <a:srgbClr val="660033"/>
                </a:solidFill>
              </a:rPr>
              <a:t>。 </a:t>
            </a:r>
          </a:p>
          <a:p>
            <a:pPr>
              <a:lnSpc>
                <a:spcPts val="1675"/>
              </a:lnSpc>
              <a:buFontTx/>
              <a:buNone/>
            </a:pPr>
            <a:endParaRPr lang="en-US" altLang="zh-CN" sz="2400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en-US" altLang="zh-CN" dirty="0">
                <a:solidFill>
                  <a:srgbClr val="660033"/>
                </a:solidFill>
              </a:rPr>
              <a:t>...</a:t>
            </a:r>
          </a:p>
        </p:txBody>
      </p:sp>
      <p:sp>
        <p:nvSpPr>
          <p:cNvPr id="5123" name="文本框 3"/>
          <p:cNvSpPr/>
          <p:nvPr/>
        </p:nvSpPr>
        <p:spPr>
          <a:xfrm>
            <a:off x="1115616" y="5016500"/>
            <a:ext cx="54864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0000CC"/>
                </a:solidFill>
                <a:sym typeface="Arial" panose="020B0604020202020204" pitchFamily="34" charset="0"/>
              </a:rPr>
              <a:t>I am </a:t>
            </a:r>
            <a:r>
              <a:rPr lang="en-US" altLang="zh-CN" sz="3200" dirty="0" smtClean="0">
                <a:solidFill>
                  <a:srgbClr val="0000CC"/>
                </a:solidFill>
                <a:sym typeface="Arial" panose="020B0604020202020204" pitchFamily="34" charset="0"/>
              </a:rPr>
              <a:t>sailing</a:t>
            </a:r>
            <a:r>
              <a:rPr lang="en-US" altLang="zh-CN" sz="3200" dirty="0">
                <a:solidFill>
                  <a:srgbClr val="0000CC"/>
                </a:solidFill>
                <a:sym typeface="Arial" panose="020B0604020202020204" pitchFamily="34" charset="0"/>
              </a:rPr>
              <a:t>.  /  I am flying .</a:t>
            </a:r>
          </a:p>
        </p:txBody>
      </p:sp>
      <p:sp>
        <p:nvSpPr>
          <p:cNvPr id="5124" name="文本框 4"/>
          <p:cNvSpPr/>
          <p:nvPr/>
        </p:nvSpPr>
        <p:spPr>
          <a:xfrm>
            <a:off x="2627784" y="5949280"/>
            <a:ext cx="2189163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现在进行时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7" animBg="1"/>
      <p:bldP spid="5123" grpId="0" animBg="1"/>
      <p:bldP spid="5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11"/>
          <p:cNvSpPr/>
          <p:nvPr/>
        </p:nvSpPr>
        <p:spPr>
          <a:xfrm>
            <a:off x="2629124" y="1557337"/>
            <a:ext cx="37052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</a:rPr>
              <a:t>Pair work(</a:t>
            </a:r>
            <a:r>
              <a:rPr lang="zh-CN" altLang="en-US" sz="2800" dirty="0">
                <a:solidFill>
                  <a:srgbClr val="0033CC"/>
                </a:solidFill>
              </a:rPr>
              <a:t>同桌操练</a:t>
            </a:r>
            <a:r>
              <a:rPr lang="en-US" altLang="zh-CN" sz="3200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7174" name="Text Box 3"/>
          <p:cNvSpPr/>
          <p:nvPr/>
        </p:nvSpPr>
        <p:spPr>
          <a:xfrm>
            <a:off x="2054449" y="2709862"/>
            <a:ext cx="5089525" cy="700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are they doing?</a:t>
            </a:r>
          </a:p>
        </p:txBody>
      </p:sp>
      <p:sp>
        <p:nvSpPr>
          <p:cNvPr id="7175" name="Text Box 4"/>
          <p:cNvSpPr/>
          <p:nvPr/>
        </p:nvSpPr>
        <p:spPr>
          <a:xfrm>
            <a:off x="2195736" y="3429000"/>
            <a:ext cx="473868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They are playing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/>
          <p:nvPr/>
        </p:nvSpPr>
        <p:spPr>
          <a:xfrm>
            <a:off x="2843808" y="1647676"/>
            <a:ext cx="4014788" cy="5794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3200" noProof="1">
                <a:ln w="6600" cap="flat" cmpd="sng" algn="ctr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glow rad="139700">
                    <a:srgbClr val="0D0DBF"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/>
              </a:rPr>
              <a:t>playing badminton</a:t>
            </a:r>
            <a:endParaRPr lang="en-US" altLang="zh-CN" sz="32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3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0" y="10223500"/>
            <a:ext cx="36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5"/>
          <p:cNvSpPr txBox="1"/>
          <p:nvPr/>
        </p:nvSpPr>
        <p:spPr>
          <a:xfrm>
            <a:off x="3131840" y="1487488"/>
            <a:ext cx="3430588" cy="5794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3200" noProof="1">
                <a:ln w="6600" cap="flat" cmpd="sng" algn="ctr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glow rad="139700">
                    <a:srgbClr val="0D0DBF"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/>
              </a:rPr>
              <a:t>playing tennis</a:t>
            </a:r>
            <a:endParaRPr lang="en-US" altLang="zh-CN" sz="32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5"/>
          <p:cNvSpPr txBox="1"/>
          <p:nvPr/>
        </p:nvSpPr>
        <p:spPr>
          <a:xfrm>
            <a:off x="2267744" y="1916832"/>
            <a:ext cx="4606925" cy="5794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en-US" altLang="zh-CN" sz="3200" noProof="1">
                <a:ln w="6600" cap="flat" cmpd="sng" algn="ctr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glow rad="139700">
                    <a:srgbClr val="0D0DBF"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/>
              </a:rPr>
              <a:t>playing ping-pong</a:t>
            </a:r>
            <a:endParaRPr lang="en-US" altLang="zh-CN" sz="3200" noProof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>
            <a:spLocks noChangeArrowheads="1"/>
          </p:cNvSpPr>
          <p:nvPr/>
        </p:nvSpPr>
        <p:spPr bwMode="auto">
          <a:xfrm>
            <a:off x="862806" y="1195388"/>
            <a:ext cx="59769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</a:rPr>
              <a:t>What are they </a:t>
            </a:r>
            <a:r>
              <a:rPr lang="en-US" altLang="zh-CN" sz="3200" dirty="0">
                <a:solidFill>
                  <a:srgbClr val="FF0000"/>
                </a:solidFill>
              </a:rPr>
              <a:t>doing</a:t>
            </a:r>
            <a:r>
              <a:rPr lang="en-US" altLang="zh-CN" sz="3200" dirty="0">
                <a:solidFill>
                  <a:srgbClr val="0033CC"/>
                </a:solidFill>
              </a:rPr>
              <a:t>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What are they </a:t>
            </a:r>
            <a:r>
              <a:rPr lang="en-US" altLang="zh-CN" sz="3200" dirty="0">
                <a:solidFill>
                  <a:srgbClr val="FF0000"/>
                </a:solidFill>
                <a:sym typeface="Arial" panose="020B0604020202020204" pitchFamily="34" charset="0"/>
              </a:rPr>
              <a:t>doing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?</a:t>
            </a:r>
            <a:endParaRPr lang="en-US" altLang="zh-CN" sz="3200" dirty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</a:rPr>
              <a:t>They are </a:t>
            </a:r>
            <a:r>
              <a:rPr lang="en-US" altLang="zh-CN" sz="3200" dirty="0">
                <a:solidFill>
                  <a:srgbClr val="FF0000"/>
                </a:solidFill>
              </a:rPr>
              <a:t>playing badminton</a:t>
            </a:r>
            <a:r>
              <a:rPr lang="en-US" altLang="zh-CN" sz="3200" dirty="0">
                <a:solidFill>
                  <a:srgbClr val="0033CC"/>
                </a:solidFill>
              </a:rPr>
              <a:t>.  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They are </a:t>
            </a:r>
            <a:r>
              <a:rPr lang="en-US" altLang="zh-CN" sz="3200" dirty="0">
                <a:solidFill>
                  <a:srgbClr val="FF0000"/>
                </a:solidFill>
                <a:sym typeface="Arial" panose="020B0604020202020204" pitchFamily="34" charset="0"/>
              </a:rPr>
              <a:t>playing tennis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.  </a:t>
            </a:r>
            <a:endParaRPr lang="en-US" altLang="zh-CN" sz="3200" dirty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They are </a:t>
            </a:r>
            <a:r>
              <a:rPr lang="en-US" altLang="zh-CN" sz="3200" dirty="0">
                <a:solidFill>
                  <a:srgbClr val="FF0000"/>
                </a:solidFill>
                <a:sym typeface="Arial" panose="020B0604020202020204" pitchFamily="34" charset="0"/>
              </a:rPr>
              <a:t>playing </a:t>
            </a:r>
            <a:r>
              <a:rPr lang="en-US" altLang="zh-CN" sz="3200" dirty="0" err="1">
                <a:solidFill>
                  <a:srgbClr val="FF0000"/>
                </a:solidFill>
                <a:sym typeface="Arial" panose="020B0604020202020204" pitchFamily="34" charset="0"/>
              </a:rPr>
              <a:t>ping-pong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.  La </a:t>
            </a:r>
            <a:r>
              <a:rPr lang="en-US" altLang="zh-CN" sz="3200" dirty="0" err="1">
                <a:solidFill>
                  <a:srgbClr val="0033CC"/>
                </a:solidFill>
                <a:sym typeface="Arial" panose="020B0604020202020204" pitchFamily="34" charset="0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Arial" panose="020B0604020202020204" pitchFamily="34" charset="0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Arial" panose="020B0604020202020204" pitchFamily="34" charset="0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Arial" panose="020B0604020202020204" pitchFamily="34" charset="0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33CC"/>
                </a:solidFill>
                <a:sym typeface="Arial" panose="020B0604020202020204" pitchFamily="34" charset="0"/>
              </a:rPr>
              <a:t>la</a:t>
            </a:r>
            <a:r>
              <a:rPr lang="en-US" altLang="zh-CN" sz="3200" dirty="0">
                <a:solidFill>
                  <a:srgbClr val="0033CC"/>
                </a:solidFill>
              </a:rPr>
              <a:t>...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0033CC"/>
                </a:solidFill>
              </a:rPr>
              <a:t>I like them all. </a:t>
            </a:r>
            <a:r>
              <a:rPr lang="en-US" altLang="zh-CN" sz="3200" dirty="0">
                <a:solidFill>
                  <a:srgbClr val="0033CC"/>
                </a:solidFill>
                <a:sym typeface="Arial" panose="020B0604020202020204" pitchFamily="34" charset="0"/>
              </a:rPr>
              <a:t>I like them all</a:t>
            </a:r>
            <a:r>
              <a:rPr lang="en-US" altLang="zh-CN" sz="3200" dirty="0" smtClean="0">
                <a:solidFill>
                  <a:srgbClr val="0033CC"/>
                </a:solidFill>
                <a:sym typeface="Arial" panose="020B0604020202020204" pitchFamily="34" charset="0"/>
              </a:rPr>
              <a:t>.</a:t>
            </a:r>
            <a:endParaRPr lang="en-US" altLang="zh-CN" sz="3200" dirty="0">
              <a:solidFill>
                <a:srgbClr val="0033CC"/>
              </a:solidFill>
            </a:endParaRPr>
          </a:p>
        </p:txBody>
      </p:sp>
      <p:sp>
        <p:nvSpPr>
          <p:cNvPr id="20483" name="WordArt 8"/>
          <p:cNvSpPr>
            <a:spLocks noChangeArrowheads="1" noChangeShapeType="1" noTextEdit="1"/>
          </p:cNvSpPr>
          <p:nvPr/>
        </p:nvSpPr>
        <p:spPr bwMode="auto">
          <a:xfrm>
            <a:off x="3059832" y="135619"/>
            <a:ext cx="3200400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 algn="ctr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FF3399">
                        <a:alpha val="98000"/>
                      </a:srgbClr>
                    </a:gs>
                    <a:gs pos="25000">
                      <a:srgbClr val="FF6633">
                        <a:alpha val="98500"/>
                      </a:srgbClr>
                    </a:gs>
                    <a:gs pos="50000">
                      <a:srgbClr val="FFFF00">
                        <a:alpha val="99000"/>
                      </a:srgbClr>
                    </a:gs>
                    <a:gs pos="75000">
                      <a:srgbClr val="01A78F">
                        <a:alpha val="99500"/>
                      </a:srgbClr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Can you sing?</a:t>
            </a:r>
            <a:endParaRPr lang="zh-CN" altLang="en-US" sz="3600" kern="10" dirty="0">
              <a:ln w="9525" algn="ctr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FF3399">
                      <a:alpha val="98000"/>
                    </a:srgbClr>
                  </a:gs>
                  <a:gs pos="25000">
                    <a:srgbClr val="FF6633">
                      <a:alpha val="98500"/>
                    </a:srgbClr>
                  </a:gs>
                  <a:gs pos="50000">
                    <a:srgbClr val="FFFF00">
                      <a:alpha val="99000"/>
                    </a:srgbClr>
                  </a:gs>
                  <a:gs pos="75000">
                    <a:srgbClr val="01A78F">
                      <a:alpha val="99500"/>
                    </a:srgbClr>
                  </a:gs>
                  <a:gs pos="100000">
                    <a:srgbClr val="3366FF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/>
          <p:nvPr/>
        </p:nvSpPr>
        <p:spPr>
          <a:xfrm>
            <a:off x="5786438" y="571500"/>
            <a:ext cx="153352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4000">
                <a:solidFill>
                  <a:srgbClr val="0000CC"/>
                </a:solidFill>
              </a:rPr>
              <a:t>sport.</a:t>
            </a:r>
          </a:p>
        </p:txBody>
      </p:sp>
      <p:sp>
        <p:nvSpPr>
          <p:cNvPr id="12291" name="文本框 2"/>
          <p:cNvSpPr/>
          <p:nvPr/>
        </p:nvSpPr>
        <p:spPr>
          <a:xfrm>
            <a:off x="3429000" y="571500"/>
            <a:ext cx="2544763" cy="700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4000">
                <a:solidFill>
                  <a:srgbClr val="0000CC"/>
                </a:solidFill>
              </a:rPr>
              <a:t>favourite</a:t>
            </a:r>
          </a:p>
        </p:txBody>
      </p:sp>
      <p:sp>
        <p:nvSpPr>
          <p:cNvPr id="12292" name="文本框 3"/>
          <p:cNvSpPr/>
          <p:nvPr/>
        </p:nvSpPr>
        <p:spPr>
          <a:xfrm>
            <a:off x="642938" y="571500"/>
            <a:ext cx="2876550" cy="700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4000">
                <a:solidFill>
                  <a:srgbClr val="0000CC"/>
                </a:solidFill>
              </a:rPr>
              <a:t>That's  my</a:t>
            </a:r>
          </a:p>
        </p:txBody>
      </p:sp>
      <p:sp>
        <p:nvSpPr>
          <p:cNvPr id="12293" name="文本框 4"/>
          <p:cNvSpPr/>
          <p:nvPr/>
        </p:nvSpPr>
        <p:spPr>
          <a:xfrm>
            <a:off x="3857625" y="1143000"/>
            <a:ext cx="17732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最喜爱的</a:t>
            </a:r>
          </a:p>
        </p:txBody>
      </p:sp>
      <p:pic>
        <p:nvPicPr>
          <p:cNvPr id="21510" name="图片 1" descr="003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825" y="3476625"/>
            <a:ext cx="54514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6"/>
          <p:cNvSpPr/>
          <p:nvPr/>
        </p:nvSpPr>
        <p:spPr>
          <a:xfrm>
            <a:off x="571500" y="2143125"/>
            <a:ext cx="8358188" cy="1938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zh-CN" sz="4000">
                <a:solidFill>
                  <a:srgbClr val="0000CC"/>
                </a:solidFill>
              </a:rPr>
              <a:t>Really? Can  I  play  it  with  you?</a:t>
            </a:r>
          </a:p>
          <a:p>
            <a:pPr>
              <a:buFontTx/>
              <a:buNone/>
            </a:pPr>
            <a:endParaRPr lang="en-US" altLang="zh-CN" sz="400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altLang="zh-CN" sz="4000">
                <a:solidFill>
                  <a:srgbClr val="0000CC"/>
                </a:solidFill>
              </a:rPr>
              <a:t>Certainly!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2"/>
          <p:cNvSpPr/>
          <p:nvPr/>
        </p:nvSpPr>
        <p:spPr>
          <a:xfrm>
            <a:off x="539750" y="333375"/>
            <a:ext cx="8604250" cy="480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4800">
                <a:latin typeface="Calibri" panose="020F0502020204030204" pitchFamily="34" charset="0"/>
              </a:rPr>
              <a:t>Mr. ['mɪstə(r)]</a:t>
            </a:r>
            <a:r>
              <a:rPr lang="zh-CN" altLang="zh-CN" sz="4800">
                <a:latin typeface="Calibri" panose="020F0502020204030204" pitchFamily="34" charset="0"/>
              </a:rPr>
              <a:t>先生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4800">
                <a:latin typeface="Calibri" panose="020F0502020204030204" pitchFamily="34" charset="0"/>
              </a:rPr>
              <a:t>Mrs. [misiz] </a:t>
            </a:r>
            <a:r>
              <a:rPr lang="zh-CN" altLang="zh-CN" sz="4800">
                <a:latin typeface="Calibri" panose="020F0502020204030204" pitchFamily="34" charset="0"/>
              </a:rPr>
              <a:t>女士</a:t>
            </a:r>
            <a:r>
              <a:rPr lang="en-US" altLang="zh-CN" sz="4800">
                <a:latin typeface="Calibri" panose="020F0502020204030204" pitchFamily="34" charset="0"/>
              </a:rPr>
              <a:t> (</a:t>
            </a:r>
            <a:r>
              <a:rPr lang="zh-CN" altLang="zh-CN" sz="4800">
                <a:latin typeface="Calibri" panose="020F0502020204030204" pitchFamily="34" charset="0"/>
              </a:rPr>
              <a:t>已婚</a:t>
            </a:r>
            <a:r>
              <a:rPr lang="en-US" altLang="zh-CN" sz="4800">
                <a:latin typeface="Calibri" panose="020F0502020204030204" pitchFamily="34" charset="0"/>
              </a:rPr>
              <a:t>)</a:t>
            </a:r>
            <a:endParaRPr lang="zh-CN" altLang="zh-CN" sz="480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4800">
                <a:latin typeface="Calibri" panose="020F0502020204030204" pitchFamily="34" charset="0"/>
              </a:rPr>
              <a:t>Miss [mis] </a:t>
            </a:r>
            <a:r>
              <a:rPr lang="zh-CN" altLang="zh-CN" sz="4800">
                <a:latin typeface="Calibri" panose="020F0502020204030204" pitchFamily="34" charset="0"/>
              </a:rPr>
              <a:t>小姐</a:t>
            </a:r>
            <a:r>
              <a:rPr lang="en-US" altLang="zh-CN" sz="4800">
                <a:latin typeface="Calibri" panose="020F0502020204030204" pitchFamily="34" charset="0"/>
              </a:rPr>
              <a:t> (</a:t>
            </a:r>
            <a:r>
              <a:rPr lang="zh-CN" altLang="zh-CN" sz="4800">
                <a:latin typeface="Calibri" panose="020F0502020204030204" pitchFamily="34" charset="0"/>
              </a:rPr>
              <a:t>未婚</a:t>
            </a:r>
            <a:r>
              <a:rPr lang="en-US" altLang="zh-CN" sz="4800">
                <a:latin typeface="Calibri" panose="020F0502020204030204" pitchFamily="34" charset="0"/>
              </a:rPr>
              <a:t>)</a:t>
            </a:r>
            <a:endParaRPr lang="zh-CN" altLang="zh-CN" sz="480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4800">
                <a:latin typeface="Calibri" panose="020F0502020204030204" pitchFamily="34" charset="0"/>
              </a:rPr>
              <a:t>Ms.  [miz] </a:t>
            </a:r>
            <a:r>
              <a:rPr lang="zh-CN" altLang="zh-CN" sz="4800">
                <a:latin typeface="Calibri" panose="020F0502020204030204" pitchFamily="34" charset="0"/>
              </a:rPr>
              <a:t>女士</a:t>
            </a:r>
            <a:r>
              <a:rPr lang="en-US" altLang="zh-CN" sz="4800">
                <a:latin typeface="Calibri" panose="020F0502020204030204" pitchFamily="34" charset="0"/>
              </a:rPr>
              <a:t> (</a:t>
            </a:r>
            <a:r>
              <a:rPr lang="zh-CN" altLang="zh-CN" sz="4800">
                <a:latin typeface="Calibri" panose="020F0502020204030204" pitchFamily="34" charset="0"/>
              </a:rPr>
              <a:t>婚姻状况</a:t>
            </a:r>
            <a:r>
              <a:rPr lang="zh-CN" altLang="en-US" sz="4800">
                <a:latin typeface="Calibri" panose="020F0502020204030204" pitchFamily="34" charset="0"/>
              </a:rPr>
              <a:t>不</a:t>
            </a:r>
            <a:r>
              <a:rPr lang="zh-CN" altLang="zh-CN" sz="4800">
                <a:latin typeface="Calibri" panose="020F0502020204030204" pitchFamily="34" charset="0"/>
              </a:rPr>
              <a:t>明</a:t>
            </a:r>
            <a:r>
              <a:rPr lang="en-US" altLang="zh-CN" sz="4800">
                <a:latin typeface="Calibri" panose="020F0502020204030204" pitchFamily="34" charset="0"/>
              </a:rPr>
              <a:t>)</a:t>
            </a:r>
            <a:endParaRPr lang="zh-CN" altLang="zh-CN" sz="4800">
              <a:latin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全屏显示(4:3)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华文中宋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say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2021-05-21T01:18:00Z</cp:lastPrinted>
  <dcterms:created xsi:type="dcterms:W3CDTF">2021-05-21T01:18:00Z</dcterms:created>
  <dcterms:modified xsi:type="dcterms:W3CDTF">2023-01-16T23:58:10Z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A879CE82C64048919B56900FE72EC02D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