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2" r:id="rId3"/>
    <p:sldId id="284" r:id="rId4"/>
    <p:sldId id="283" r:id="rId5"/>
    <p:sldId id="267" r:id="rId6"/>
    <p:sldId id="263" r:id="rId7"/>
    <p:sldId id="262" r:id="rId8"/>
    <p:sldId id="258" r:id="rId9"/>
    <p:sldId id="259" r:id="rId10"/>
    <p:sldId id="260" r:id="rId11"/>
    <p:sldId id="261" r:id="rId12"/>
    <p:sldId id="264" r:id="rId13"/>
    <p:sldId id="265" r:id="rId14"/>
    <p:sldId id="266" r:id="rId15"/>
    <p:sldId id="279" r:id="rId16"/>
    <p:sldId id="268" r:id="rId17"/>
    <p:sldId id="270" r:id="rId18"/>
    <p:sldId id="271" r:id="rId19"/>
    <p:sldId id="272" r:id="rId20"/>
    <p:sldId id="280" r:id="rId21"/>
    <p:sldId id="273" r:id="rId22"/>
    <p:sldId id="274" r:id="rId23"/>
    <p:sldId id="278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50000"/>
      </a:spcBef>
      <a:spcAft>
        <a:spcPct val="0"/>
      </a:spcAft>
      <a:defRPr kumimoji="1"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umimoji="1"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umimoji="1"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umimoji="1"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umimoji="1"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9900"/>
    <a:srgbClr val="3333FF"/>
    <a:srgbClr val="CC6600"/>
    <a:srgbClr val="CC3399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4614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51893-7077-4B13-8549-E5A255BA88E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8D6D6-E203-477F-BDC3-62338CE5B1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D6D6-E203-477F-BDC3-62338CE5B1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1B6A6-66BD-44C5-A10F-09416C5670D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4DE7D-FB63-4AE0-8994-353DFC26CBE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AD288-7B53-464D-A833-FCD984469DD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562A7-3FFF-4E3A-8A1F-0D2852F9ADC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1B6A6-66BD-44C5-A10F-09416C5670D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80869-049B-44F6-8E58-A9FA2C40507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D3F36-64A4-4940-BDD8-267EFBEF7A1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8F423-B552-4BB4-84E8-A284D3A4932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8A6CB-9603-4ACF-BC94-2BC26447154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58B40-EC64-4D7D-9208-19137F748C3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3C187-0DCD-4D15-BC9D-F7921B59836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08984-DABF-482C-AC1B-30E3AC83466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CCFF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defRPr sz="1400"/>
            </a:lvl1pPr>
          </a:lstStyle>
          <a:p>
            <a:fld id="{80ED08C6-2DA7-4110-A037-7F3106B58368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-1" y="1340768"/>
            <a:ext cx="9144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4400" b="1" dirty="0">
                <a:solidFill>
                  <a:srgbClr val="3333FF"/>
                </a:solidFill>
              </a:rPr>
              <a:t>Unit </a:t>
            </a:r>
            <a:r>
              <a:rPr lang="en-US" altLang="zh-CN" sz="4400" b="1" dirty="0" smtClean="0">
                <a:solidFill>
                  <a:srgbClr val="3333FF"/>
                </a:solidFill>
              </a:rPr>
              <a:t>3</a:t>
            </a:r>
          </a:p>
          <a:p>
            <a:pPr algn="ctr">
              <a:spcBef>
                <a:spcPct val="0"/>
              </a:spcBef>
            </a:pPr>
            <a:r>
              <a:rPr lang="en-US" altLang="zh-CN" sz="7200" b="1" dirty="0" smtClean="0">
                <a:solidFill>
                  <a:srgbClr val="3333FF"/>
                </a:solidFill>
              </a:rPr>
              <a:t>It’s </a:t>
            </a:r>
            <a:r>
              <a:rPr lang="en-US" altLang="zh-CN" sz="7200" b="1" dirty="0">
                <a:solidFill>
                  <a:srgbClr val="3333FF"/>
                </a:solidFill>
              </a:rPr>
              <a:t>time to get up</a:t>
            </a:r>
            <a:r>
              <a:rPr lang="en-US" altLang="zh-CN" sz="6600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372225" y="5064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zh-CN" altLang="zh-CN" sz="2400" b="1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4754" y="573325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  <p:bldP spid="205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3675" y="2854325"/>
            <a:ext cx="3794125" cy="38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127125" y="273050"/>
            <a:ext cx="3206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Time for P.E.</a:t>
            </a:r>
          </a:p>
          <a:p>
            <a:pPr>
              <a:spcBef>
                <a:spcPct val="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Jump and run .</a:t>
            </a:r>
          </a:p>
        </p:txBody>
      </p:sp>
      <p:pic>
        <p:nvPicPr>
          <p:cNvPr id="6148" name="Picture 4" descr="8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114800"/>
            <a:ext cx="1752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7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191000"/>
            <a:ext cx="2667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打电脑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1763" y="3352800"/>
            <a:ext cx="294163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0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581400"/>
            <a:ext cx="2514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74725" y="349250"/>
            <a:ext cx="5149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Time for computer class .</a:t>
            </a:r>
          </a:p>
          <a:p>
            <a:pPr>
              <a:spcBef>
                <a:spcPct val="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Play computer games 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113088" y="328613"/>
            <a:ext cx="24495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4400" b="1" i="1" dirty="0">
                <a:solidFill>
                  <a:srgbClr val="FF0000"/>
                </a:solidFill>
              </a:rPr>
              <a:t>Let’s   do</a:t>
            </a:r>
            <a:r>
              <a:rPr lang="en-US" altLang="zh-CN" sz="4400" dirty="0"/>
              <a:t>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0" y="1260475"/>
            <a:ext cx="70802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 dirty="0"/>
              <a:t>Time for lunch .   Have some fish.</a:t>
            </a:r>
          </a:p>
          <a:p>
            <a:pPr>
              <a:spcBef>
                <a:spcPct val="0"/>
              </a:spcBef>
            </a:pPr>
            <a:r>
              <a:rPr lang="en-US" altLang="zh-CN" sz="3600" b="1" dirty="0"/>
              <a:t>Time for dinner.   Eat some rice .</a:t>
            </a:r>
          </a:p>
          <a:p>
            <a:pPr>
              <a:spcBef>
                <a:spcPct val="0"/>
              </a:spcBef>
            </a:pPr>
            <a:r>
              <a:rPr lang="en-US" altLang="zh-CN" sz="3600" b="1" dirty="0"/>
              <a:t>Time for P.E.        Jump and run .</a:t>
            </a:r>
          </a:p>
          <a:p>
            <a:pPr>
              <a:spcBef>
                <a:spcPct val="0"/>
              </a:spcBef>
            </a:pPr>
            <a:r>
              <a:rPr lang="en-US" altLang="zh-CN" sz="3600" b="1" dirty="0"/>
              <a:t>Time for English . Read and write .</a:t>
            </a:r>
          </a:p>
          <a:p>
            <a:pPr>
              <a:spcBef>
                <a:spcPct val="0"/>
              </a:spcBef>
            </a:pPr>
            <a:r>
              <a:rPr lang="en-US" altLang="zh-CN" sz="3600" b="1" dirty="0"/>
              <a:t>Time for music .    Sing and dance !</a:t>
            </a:r>
          </a:p>
        </p:txBody>
      </p:sp>
      <p:pic>
        <p:nvPicPr>
          <p:cNvPr id="10244" name="Picture 4" descr="跳舞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800600"/>
            <a:ext cx="1752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跳舞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029200"/>
            <a:ext cx="1600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跳舞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4876800"/>
            <a:ext cx="990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跳舞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648200"/>
            <a:ext cx="1524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睡觉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"/>
            <a:ext cx="3124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睡觉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28600"/>
            <a:ext cx="2971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睡觉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14700"/>
            <a:ext cx="31242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睡觉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581400"/>
            <a:ext cx="3124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时钟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1989138"/>
            <a:ext cx="2286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700338" y="4365625"/>
            <a:ext cx="557053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9600" b="1">
                <a:solidFill>
                  <a:srgbClr val="FF0000"/>
                </a:solidFill>
              </a:rPr>
              <a:t>Get  up</a:t>
            </a:r>
            <a:r>
              <a:rPr lang="zh-CN" altLang="en-US" sz="9600" b="1">
                <a:solidFill>
                  <a:srgbClr val="FF0000"/>
                </a:solidFill>
              </a:rPr>
              <a:t>！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70125" y="682625"/>
            <a:ext cx="428148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4000" b="1" dirty="0">
                <a:solidFill>
                  <a:srgbClr val="FF0000"/>
                </a:solidFill>
              </a:rPr>
              <a:t>Get up , get up  </a:t>
            </a:r>
          </a:p>
          <a:p>
            <a:pPr>
              <a:spcBef>
                <a:spcPct val="0"/>
              </a:spcBef>
            </a:pPr>
            <a:r>
              <a:rPr lang="en-US" altLang="zh-CN" sz="4000" b="1" dirty="0">
                <a:solidFill>
                  <a:srgbClr val="FF0000"/>
                </a:solidFill>
              </a:rPr>
              <a:t>Time to get up .</a:t>
            </a:r>
          </a:p>
          <a:p>
            <a:pPr>
              <a:spcBef>
                <a:spcPct val="0"/>
              </a:spcBef>
            </a:pPr>
            <a:r>
              <a:rPr lang="en-US" altLang="zh-CN" sz="4000" b="1" dirty="0">
                <a:solidFill>
                  <a:srgbClr val="3333FF"/>
                </a:solidFill>
              </a:rPr>
              <a:t>It’s time to</a:t>
            </a:r>
            <a:r>
              <a:rPr lang="en-US" altLang="zh-CN" sz="4000" b="1" dirty="0">
                <a:solidFill>
                  <a:srgbClr val="FF0000"/>
                </a:solidFill>
              </a:rPr>
              <a:t> get up .</a:t>
            </a:r>
          </a:p>
        </p:txBody>
      </p:sp>
      <p:pic>
        <p:nvPicPr>
          <p:cNvPr id="12291" name="Picture 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895600"/>
            <a:ext cx="4267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103012~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549275"/>
            <a:ext cx="208915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睡觉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0"/>
            <a:ext cx="2819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睡觉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644900"/>
            <a:ext cx="3124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2400" y="1035050"/>
            <a:ext cx="3841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It’s  7 o’clock.</a:t>
            </a:r>
          </a:p>
          <a:p>
            <a:pPr>
              <a:spcBef>
                <a:spcPct val="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It’s time to get up</a:t>
            </a:r>
            <a:r>
              <a:rPr lang="en-US" altLang="zh-CN">
                <a:solidFill>
                  <a:srgbClr val="FF0000"/>
                </a:solidFill>
              </a:rPr>
              <a:t> .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50825" y="3284538"/>
            <a:ext cx="3841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It’s  half past 6.</a:t>
            </a:r>
          </a:p>
          <a:p>
            <a:pPr>
              <a:spcBef>
                <a:spcPct val="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It’s time to get up</a:t>
            </a:r>
            <a:r>
              <a:rPr lang="en-US" altLang="zh-CN">
                <a:solidFill>
                  <a:srgbClr val="FF0000"/>
                </a:solidFill>
              </a:rPr>
              <a:t> .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50825" y="5084763"/>
            <a:ext cx="4248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It’s a quarter to 7.</a:t>
            </a:r>
            <a:r>
              <a:rPr lang="en-US" altLang="zh-CN" sz="3600" b="1"/>
              <a:t> </a:t>
            </a:r>
            <a:r>
              <a:rPr lang="en-US" altLang="zh-CN" sz="3600" b="1">
                <a:solidFill>
                  <a:srgbClr val="FF0000"/>
                </a:solidFill>
              </a:rPr>
              <a:t>It’s time to get up</a:t>
            </a:r>
            <a:r>
              <a:rPr lang="en-US" altLang="zh-CN" sz="3600" b="1"/>
              <a:t>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  <p:bldP spid="25605" grpId="0" autoUpdateAnimBg="0"/>
      <p:bldP spid="327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971800"/>
            <a:ext cx="3962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889125" y="328613"/>
            <a:ext cx="6626225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4400" b="1">
                <a:solidFill>
                  <a:srgbClr val="FF0000"/>
                </a:solidFill>
              </a:rPr>
              <a:t>Go to school , go to school .</a:t>
            </a:r>
          </a:p>
          <a:p>
            <a:pPr>
              <a:spcBef>
                <a:spcPct val="0"/>
              </a:spcBef>
            </a:pPr>
            <a:r>
              <a:rPr lang="en-US" altLang="zh-CN" sz="4400" b="1">
                <a:solidFill>
                  <a:srgbClr val="FF0000"/>
                </a:solidFill>
              </a:rPr>
              <a:t>Time to go to school .</a:t>
            </a:r>
          </a:p>
          <a:p>
            <a:pPr>
              <a:spcBef>
                <a:spcPct val="0"/>
              </a:spcBef>
            </a:pPr>
            <a:r>
              <a:rPr lang="en-US" altLang="zh-CN" sz="4400" b="1">
                <a:solidFill>
                  <a:srgbClr val="3333FF"/>
                </a:solidFill>
              </a:rPr>
              <a:t>It’s time to</a:t>
            </a:r>
            <a:r>
              <a:rPr lang="en-US" altLang="zh-CN" sz="4400" b="1">
                <a:solidFill>
                  <a:srgbClr val="FF0000"/>
                </a:solidFill>
              </a:rPr>
              <a:t> go to school .</a:t>
            </a:r>
          </a:p>
        </p:txBody>
      </p:sp>
      <p:pic>
        <p:nvPicPr>
          <p:cNvPr id="25607" name="Picture 1031" descr="201007~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81300"/>
            <a:ext cx="2592388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771775"/>
            <a:ext cx="41910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476375" y="476250"/>
            <a:ext cx="694531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4000" b="1" dirty="0">
                <a:solidFill>
                  <a:srgbClr val="FF0000"/>
                </a:solidFill>
              </a:rPr>
              <a:t>Go back home , go back home .</a:t>
            </a:r>
          </a:p>
          <a:p>
            <a:pPr>
              <a:spcBef>
                <a:spcPct val="0"/>
              </a:spcBef>
            </a:pPr>
            <a:r>
              <a:rPr lang="en-US" altLang="zh-CN" sz="4000" b="1" dirty="0">
                <a:solidFill>
                  <a:srgbClr val="FF0000"/>
                </a:solidFill>
              </a:rPr>
              <a:t>Time to go back home .</a:t>
            </a:r>
          </a:p>
          <a:p>
            <a:pPr>
              <a:spcBef>
                <a:spcPct val="0"/>
              </a:spcBef>
            </a:pPr>
            <a:r>
              <a:rPr lang="en-US" altLang="zh-CN" sz="4000" b="1" dirty="0">
                <a:solidFill>
                  <a:srgbClr val="3333FF"/>
                </a:solidFill>
              </a:rPr>
              <a:t>It’s time to</a:t>
            </a:r>
            <a:r>
              <a:rPr lang="en-US" altLang="zh-CN" sz="4000" b="1" dirty="0">
                <a:solidFill>
                  <a:srgbClr val="FF0000"/>
                </a:solidFill>
              </a:rPr>
              <a:t> go back home.</a:t>
            </a:r>
          </a:p>
        </p:txBody>
      </p:sp>
      <p:pic>
        <p:nvPicPr>
          <p:cNvPr id="16390" name="Picture 6" descr="521390~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852738"/>
            <a:ext cx="17303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543175"/>
            <a:ext cx="37338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86000" y="606425"/>
            <a:ext cx="55054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Have dinner , have dinner .</a:t>
            </a:r>
          </a:p>
          <a:p>
            <a:pPr>
              <a:spcBef>
                <a:spcPct val="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Time to have dinner .</a:t>
            </a:r>
          </a:p>
          <a:p>
            <a:pPr>
              <a:spcBef>
                <a:spcPct val="0"/>
              </a:spcBef>
            </a:pPr>
            <a:r>
              <a:rPr lang="en-US" altLang="zh-CN" sz="3600" b="1">
                <a:solidFill>
                  <a:srgbClr val="3333FF"/>
                </a:solidFill>
              </a:rPr>
              <a:t>It’s time to</a:t>
            </a:r>
            <a:r>
              <a:rPr lang="en-US" altLang="zh-CN" sz="3600" b="1">
                <a:solidFill>
                  <a:srgbClr val="FF0000"/>
                </a:solidFill>
              </a:rPr>
              <a:t> have dinner .</a:t>
            </a:r>
          </a:p>
          <a:p>
            <a:pPr>
              <a:spcBef>
                <a:spcPct val="0"/>
              </a:spcBef>
            </a:pPr>
            <a:endParaRPr lang="en-US" altLang="zh-CN" sz="3600" b="1">
              <a:solidFill>
                <a:srgbClr val="FF0000"/>
              </a:solidFill>
            </a:endParaRPr>
          </a:p>
        </p:txBody>
      </p:sp>
      <p:pic>
        <p:nvPicPr>
          <p:cNvPr id="17417" name="Picture 9" descr="图片1"/>
          <p:cNvPicPr>
            <a:picLocks noChangeAspect="1" noChangeArrowheads="1"/>
          </p:cNvPicPr>
          <p:nvPr/>
        </p:nvPicPr>
        <p:blipFill>
          <a:blip r:embed="rId3" cstate="email">
            <a:lum bright="-4000" contrast="6000"/>
          </a:blip>
          <a:srcRect/>
          <a:stretch>
            <a:fillRect/>
          </a:stretch>
        </p:blipFill>
        <p:spPr bwMode="auto">
          <a:xfrm>
            <a:off x="250825" y="3716338"/>
            <a:ext cx="2339975" cy="2339975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55650" y="4437063"/>
            <a:ext cx="12239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11:45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睡觉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857500"/>
            <a:ext cx="50292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651125" y="622300"/>
            <a:ext cx="44386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Go to bed , go to bed .</a:t>
            </a:r>
          </a:p>
          <a:p>
            <a:pPr>
              <a:spcBef>
                <a:spcPct val="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Time to go to bed .</a:t>
            </a:r>
          </a:p>
          <a:p>
            <a:pPr>
              <a:spcBef>
                <a:spcPct val="0"/>
              </a:spcBef>
            </a:pPr>
            <a:r>
              <a:rPr lang="en-US" altLang="zh-CN" sz="3600" b="1">
                <a:solidFill>
                  <a:srgbClr val="3333FF"/>
                </a:solidFill>
              </a:rPr>
              <a:t>It’s time to</a:t>
            </a:r>
            <a:r>
              <a:rPr lang="en-US" altLang="zh-CN" sz="3600" b="1">
                <a:solidFill>
                  <a:srgbClr val="FF0000"/>
                </a:solidFill>
              </a:rPr>
              <a:t> go to bed .</a:t>
            </a:r>
          </a:p>
        </p:txBody>
      </p:sp>
      <p:pic>
        <p:nvPicPr>
          <p:cNvPr id="18437" name="Picture 5" descr="图片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60800"/>
            <a:ext cx="20701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84213" y="450850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9:45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105400"/>
            <a:ext cx="7086600" cy="1752600"/>
          </a:xfrm>
        </p:spPr>
        <p:txBody>
          <a:bodyPr/>
          <a:lstStyle/>
          <a:p>
            <a:r>
              <a:rPr lang="en-US" altLang="zh-CN" sz="4400" dirty="0">
                <a:latin typeface="方正舒体" panose="02010601030101010101" pitchFamily="2" charset="-122"/>
                <a:ea typeface="方正舒体" panose="02010601030101010101" pitchFamily="2" charset="-122"/>
              </a:rPr>
              <a:t>What  time  is  it?</a:t>
            </a:r>
          </a:p>
          <a:p>
            <a:r>
              <a:rPr lang="en-US" altLang="zh-CN" sz="4400" dirty="0">
                <a:latin typeface="方正舒体" panose="02010601030101010101" pitchFamily="2" charset="-122"/>
                <a:ea typeface="方正舒体" panose="02010601030101010101" pitchFamily="2" charset="-122"/>
              </a:rPr>
              <a:t>It</a:t>
            </a:r>
            <a:r>
              <a:rPr lang="en-US" altLang="zh-CN" sz="4400" dirty="0">
                <a:latin typeface="Times New Roman" panose="02020603050405020304"/>
                <a:ea typeface="方正舒体" panose="02010601030101010101" pitchFamily="2" charset="-122"/>
              </a:rPr>
              <a:t>’</a:t>
            </a:r>
            <a:r>
              <a:rPr lang="en-US" altLang="zh-CN" sz="4400" dirty="0">
                <a:latin typeface="方正舒体" panose="02010601030101010101" pitchFamily="2" charset="-122"/>
                <a:ea typeface="方正舒体" panose="02010601030101010101" pitchFamily="2" charset="-122"/>
              </a:rPr>
              <a:t>s </a:t>
            </a:r>
            <a:r>
              <a:rPr lang="en-US" altLang="zh-CN" sz="3600" dirty="0">
                <a:latin typeface="方正舒体" panose="02010601030101010101" pitchFamily="2" charset="-122"/>
                <a:ea typeface="方正舒体" panose="02010601030101010101" pitchFamily="2" charset="-122"/>
              </a:rPr>
              <a:t> </a:t>
            </a:r>
            <a:r>
              <a:rPr lang="en-US" altLang="zh-CN" sz="4400" b="1" dirty="0">
                <a:solidFill>
                  <a:srgbClr val="FF33CC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seven  o</a:t>
            </a:r>
            <a:r>
              <a:rPr lang="en-US" altLang="zh-CN" sz="4400" b="1" dirty="0">
                <a:solidFill>
                  <a:srgbClr val="FF33CC"/>
                </a:solidFill>
                <a:latin typeface="Times New Roman" panose="02020603050405020304"/>
                <a:ea typeface="方正舒体" panose="02010601030101010101" pitchFamily="2" charset="-122"/>
              </a:rPr>
              <a:t>’</a:t>
            </a:r>
            <a:r>
              <a:rPr lang="en-US" altLang="zh-CN" sz="4400" b="1" dirty="0">
                <a:solidFill>
                  <a:srgbClr val="FF33CC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clock</a:t>
            </a:r>
            <a:r>
              <a:rPr lang="en-US" altLang="zh-CN" sz="5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.</a:t>
            </a:r>
          </a:p>
        </p:txBody>
      </p:sp>
      <p:pic>
        <p:nvPicPr>
          <p:cNvPr id="28675" name="Picture 3" descr="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955925" y="247650"/>
            <a:ext cx="4757738" cy="642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</a:rPr>
              <a:t>    </a:t>
            </a:r>
            <a:r>
              <a:rPr lang="en-US" altLang="zh-CN" b="1" dirty="0">
                <a:solidFill>
                  <a:schemeClr val="bg1"/>
                </a:solidFill>
              </a:rPr>
              <a:t>Let’s chant</a:t>
            </a:r>
          </a:p>
          <a:p>
            <a:pPr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</a:rPr>
              <a:t>Get up , get up .</a:t>
            </a:r>
          </a:p>
          <a:p>
            <a:pPr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</a:rPr>
              <a:t>Time to get up .</a:t>
            </a:r>
          </a:p>
          <a:p>
            <a:pPr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</a:rPr>
              <a:t>It’s time to get up .</a:t>
            </a:r>
          </a:p>
          <a:p>
            <a:pPr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</a:rPr>
              <a:t>Go to school , go to school .</a:t>
            </a:r>
          </a:p>
          <a:p>
            <a:pPr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</a:rPr>
              <a:t>Time to go to school .</a:t>
            </a:r>
          </a:p>
          <a:p>
            <a:pPr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</a:rPr>
              <a:t>It’s time to go to school .</a:t>
            </a:r>
          </a:p>
          <a:p>
            <a:pPr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</a:rPr>
              <a:t>Go home , go home .</a:t>
            </a:r>
          </a:p>
          <a:p>
            <a:pPr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</a:rPr>
              <a:t>Time to go home .</a:t>
            </a:r>
          </a:p>
          <a:p>
            <a:pPr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</a:rPr>
              <a:t>It’s time to go home .</a:t>
            </a:r>
          </a:p>
          <a:p>
            <a:pPr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</a:rPr>
              <a:t>Go to bed , go to bed .</a:t>
            </a:r>
          </a:p>
          <a:p>
            <a:pPr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</a:rPr>
              <a:t>Time to go to bed .</a:t>
            </a:r>
          </a:p>
          <a:p>
            <a:pPr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</a:rPr>
              <a:t>It’s time to go to bed 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62000" y="1238250"/>
            <a:ext cx="6661150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dirty="0"/>
              <a:t>   </a:t>
            </a:r>
            <a:r>
              <a:rPr lang="en-US" altLang="zh-CN" b="1" dirty="0">
                <a:solidFill>
                  <a:srgbClr val="FF0000"/>
                </a:solidFill>
              </a:rPr>
              <a:t>(   ) 1. go home                       a. 6:00</a:t>
            </a:r>
          </a:p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rgbClr val="FF0000"/>
                </a:solidFill>
              </a:rPr>
              <a:t>  (   ) 2. have lunch                   b. 22:00</a:t>
            </a:r>
          </a:p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rgbClr val="FF0000"/>
                </a:solidFill>
              </a:rPr>
              <a:t>  (   ) 3. go to bed                      c. 12:00</a:t>
            </a:r>
          </a:p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rgbClr val="FF0000"/>
                </a:solidFill>
              </a:rPr>
              <a:t>  (   ) 4. do homework              d. 18:00</a:t>
            </a:r>
          </a:p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rgbClr val="FF0000"/>
                </a:solidFill>
              </a:rPr>
              <a:t>  (   ) 5. go to school                  e. 19:00</a:t>
            </a:r>
          </a:p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rgbClr val="FF0000"/>
                </a:solidFill>
              </a:rPr>
              <a:t>  (   ) 6. have breakfast             f. 7:00</a:t>
            </a:r>
          </a:p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rgbClr val="FF0000"/>
                </a:solidFill>
              </a:rPr>
              <a:t>  (   ) 7. have dinner                 g. 6:30</a:t>
            </a:r>
          </a:p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rgbClr val="FF0000"/>
                </a:solidFill>
              </a:rPr>
              <a:t>  (   ) 8. get up                           h. 17:00</a:t>
            </a:r>
          </a:p>
          <a:p>
            <a:pPr>
              <a:spcBef>
                <a:spcPct val="0"/>
              </a:spcBef>
            </a:pP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143000" y="467836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b="1"/>
              <a:t>a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190625" y="4191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b="1"/>
              <a:t>d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190625" y="123825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b="1"/>
              <a:t>h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158875" y="1706563"/>
            <a:ext cx="365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b="1"/>
              <a:t>c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203325" y="222885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b="1"/>
              <a:t>b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203325" y="2686050"/>
            <a:ext cx="365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b="1"/>
              <a:t>e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204913" y="3230563"/>
            <a:ext cx="319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b="1"/>
              <a:t>f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203325" y="3657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b="1"/>
              <a:t>g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60" grpId="0" autoUpdateAnimBg="0"/>
      <p:bldP spid="19461" grpId="0" autoUpdateAnimBg="0"/>
      <p:bldP spid="19462" grpId="0" autoUpdateAnimBg="0"/>
      <p:bldP spid="19463" grpId="0" autoUpdateAnimBg="0"/>
      <p:bldP spid="19464" grpId="0" autoUpdateAnimBg="0"/>
      <p:bldP spid="19465" grpId="0" autoUpdateAnimBg="0"/>
      <p:bldP spid="19466" grpId="0" autoUpdateAnimBg="0"/>
      <p:bldP spid="1946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74725" y="1706563"/>
            <a:ext cx="2790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rgbClr val="FF0000"/>
                </a:solidFill>
              </a:rPr>
              <a:t>It’s time to … .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74725" y="4373563"/>
            <a:ext cx="297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b="1">
                <a:solidFill>
                  <a:srgbClr val="3333FF"/>
                </a:solidFill>
              </a:rPr>
              <a:t>It’s time for … 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775325" y="981075"/>
            <a:ext cx="893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b="1"/>
              <a:t>class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775325" y="1590675"/>
            <a:ext cx="120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b="1"/>
              <a:t>get up</a:t>
            </a:r>
            <a:r>
              <a:rPr lang="en-US" altLang="zh-CN" sz="2400"/>
              <a:t>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791200" y="2276475"/>
            <a:ext cx="196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b="1"/>
              <a:t>go to school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851525" y="2962275"/>
            <a:ext cx="103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b="1"/>
              <a:t>lunch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851525" y="3648075"/>
            <a:ext cx="1458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b="1"/>
              <a:t>go home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851525" y="4333875"/>
            <a:ext cx="1330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b="1"/>
              <a:t>English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867400" y="4953000"/>
            <a:ext cx="1192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b="1"/>
              <a:t>dinner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867400" y="5562600"/>
            <a:ext cx="1568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b="1"/>
              <a:t>go to bed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V="1">
            <a:off x="3962400" y="1905000"/>
            <a:ext cx="16002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3962400" y="2133600"/>
            <a:ext cx="1524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3962400" y="2286000"/>
            <a:ext cx="17526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3810000" y="2362200"/>
            <a:ext cx="1981200" cy="3429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V="1">
            <a:off x="3962400" y="1371600"/>
            <a:ext cx="1600200" cy="32004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V="1">
            <a:off x="4038600" y="3352800"/>
            <a:ext cx="1676400" cy="14478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4038600" y="4648200"/>
            <a:ext cx="1676400" cy="1524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4038600" y="4800600"/>
            <a:ext cx="1752600" cy="4572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autoUpdateAnimBg="0"/>
      <p:bldP spid="20484" grpId="0" autoUpdateAnimBg="0"/>
      <p:bldP spid="20485" grpId="0" autoUpdateAnimBg="0"/>
      <p:bldP spid="20486" grpId="0" autoUpdateAnimBg="0"/>
      <p:bldP spid="20487" grpId="0" autoUpdateAnimBg="0"/>
      <p:bldP spid="20488" grpId="0" autoUpdateAnimBg="0"/>
      <p:bldP spid="20489" grpId="0" autoUpdateAnimBg="0"/>
      <p:bldP spid="20490" grpId="0" autoUpdateAnimBg="0"/>
      <p:bldP spid="20491" grpId="0" autoUpdateAnimBg="0"/>
      <p:bldP spid="20492" grpId="0" animBg="1"/>
      <p:bldP spid="20493" grpId="0" animBg="1"/>
      <p:bldP spid="20494" grpId="0" animBg="1"/>
      <p:bldP spid="20495" grpId="0" animBg="1"/>
      <p:bldP spid="20496" grpId="0" animBg="1"/>
      <p:bldP spid="20497" grpId="0" animBg="1"/>
      <p:bldP spid="20498" grpId="0" animBg="1"/>
      <p:bldP spid="204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83568" y="923687"/>
            <a:ext cx="6371168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5400" b="1" dirty="0">
                <a:solidFill>
                  <a:srgbClr val="3333FF"/>
                </a:solidFill>
              </a:rPr>
              <a:t>Conclusion :</a:t>
            </a:r>
            <a:r>
              <a:rPr lang="en-US" altLang="zh-CN" sz="2400" dirty="0"/>
              <a:t> </a:t>
            </a:r>
          </a:p>
          <a:p>
            <a:pPr>
              <a:spcBef>
                <a:spcPct val="0"/>
              </a:spcBef>
            </a:pPr>
            <a:endParaRPr lang="en-US" altLang="zh-CN" sz="2400" dirty="0"/>
          </a:p>
          <a:p>
            <a:pPr>
              <a:spcBef>
                <a:spcPct val="0"/>
              </a:spcBef>
            </a:pPr>
            <a:endParaRPr lang="en-US" altLang="zh-CN" sz="2400" dirty="0"/>
          </a:p>
          <a:p>
            <a:pPr>
              <a:spcBef>
                <a:spcPct val="0"/>
              </a:spcBef>
            </a:pPr>
            <a:r>
              <a:rPr lang="en-US" altLang="zh-CN" sz="3600" b="1" dirty="0" smtClean="0">
                <a:solidFill>
                  <a:srgbClr val="FF0000"/>
                </a:solidFill>
              </a:rPr>
              <a:t>It’s </a:t>
            </a:r>
            <a:r>
              <a:rPr lang="en-US" altLang="zh-CN" sz="3600" b="1" dirty="0">
                <a:solidFill>
                  <a:srgbClr val="FF0000"/>
                </a:solidFill>
              </a:rPr>
              <a:t>time for … . </a:t>
            </a:r>
            <a:r>
              <a:rPr lang="zh-CN" altLang="en-US" sz="3600" b="1" dirty="0">
                <a:solidFill>
                  <a:srgbClr val="FF0000"/>
                </a:solidFill>
              </a:rPr>
              <a:t>后面跟</a:t>
            </a:r>
            <a:r>
              <a:rPr lang="zh-CN" altLang="en-US" sz="3600" b="1" dirty="0">
                <a:solidFill>
                  <a:srgbClr val="3333FF"/>
                </a:solidFill>
              </a:rPr>
              <a:t>名词</a:t>
            </a:r>
            <a:r>
              <a:rPr lang="zh-CN" altLang="en-US" sz="3600" b="1" dirty="0">
                <a:solidFill>
                  <a:srgbClr val="FF0000"/>
                </a:solidFill>
              </a:rPr>
              <a:t>；</a:t>
            </a:r>
          </a:p>
          <a:p>
            <a:pPr>
              <a:spcBef>
                <a:spcPct val="0"/>
              </a:spcBef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zh-CN" sz="3600" b="1" dirty="0" smtClean="0">
                <a:solidFill>
                  <a:srgbClr val="FF0000"/>
                </a:solidFill>
              </a:rPr>
              <a:t>It’s </a:t>
            </a:r>
            <a:r>
              <a:rPr lang="en-US" altLang="zh-CN" sz="3600" b="1" dirty="0">
                <a:solidFill>
                  <a:srgbClr val="FF0000"/>
                </a:solidFill>
              </a:rPr>
              <a:t>time to … .   </a:t>
            </a:r>
            <a:r>
              <a:rPr lang="zh-CN" altLang="en-US" sz="3600" b="1" dirty="0">
                <a:solidFill>
                  <a:srgbClr val="FF0000"/>
                </a:solidFill>
              </a:rPr>
              <a:t>后面跟</a:t>
            </a:r>
            <a:r>
              <a:rPr lang="zh-CN" altLang="en-US" sz="3600" b="1" dirty="0">
                <a:solidFill>
                  <a:srgbClr val="3333FF"/>
                </a:solidFill>
              </a:rPr>
              <a:t>动词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。 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47" name="Group 243"/>
          <p:cNvGraphicFramePr>
            <a:graphicFrameLocks noGrp="1"/>
          </p:cNvGraphicFramePr>
          <p:nvPr/>
        </p:nvGraphicFramePr>
        <p:xfrm>
          <a:off x="0" y="152400"/>
          <a:ext cx="9144000" cy="6705602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7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7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Sarah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Chen Jie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Get 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06:00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06:15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06:30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06:25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breakfast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06:30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06:45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06:55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06:50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Go to school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07:00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07:00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07:20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07:15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lunch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11:00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11:00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11:00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11:00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P.E.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2:45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2:45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2:15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2:15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Go home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4:00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4:00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4:00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4:00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8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dinner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6:00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6:45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6:10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6:30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Go to bed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8:30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9:00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9:30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97" name="Group 69"/>
          <p:cNvGraphicFramePr>
            <a:graphicFrameLocks noGrp="1"/>
          </p:cNvGraphicFramePr>
          <p:nvPr/>
        </p:nvGraphicFramePr>
        <p:xfrm>
          <a:off x="0" y="20638"/>
          <a:ext cx="9144000" cy="6648452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    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Get 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breakfast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Go to school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lunch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P.E.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7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Go back home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dinner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sleep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50407" y="2060848"/>
            <a:ext cx="51090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9600" kern="10" dirty="0" smtClean="0">
                <a:ln w="9525">
                  <a:rou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GOODBYE!</a:t>
            </a:r>
            <a:endParaRPr lang="zh-CN" altLang="en-US" sz="9600" kern="10" dirty="0">
              <a:ln w="9525">
                <a:round/>
              </a:ln>
              <a:gradFill rotWithShape="0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105400"/>
            <a:ext cx="6553200" cy="1752600"/>
          </a:xfrm>
        </p:spPr>
        <p:txBody>
          <a:bodyPr/>
          <a:lstStyle/>
          <a:p>
            <a:r>
              <a:rPr lang="en-US" altLang="zh-CN" sz="4400" dirty="0">
                <a:latin typeface="方正舒体" panose="02010601030101010101" pitchFamily="2" charset="-122"/>
                <a:ea typeface="方正舒体" panose="02010601030101010101" pitchFamily="2" charset="-122"/>
              </a:rPr>
              <a:t>What time is it ?</a:t>
            </a:r>
          </a:p>
          <a:p>
            <a:r>
              <a:rPr lang="en-US" altLang="zh-CN" sz="4400" dirty="0">
                <a:latin typeface="方正舒体" panose="02010601030101010101" pitchFamily="2" charset="-122"/>
                <a:ea typeface="方正舒体" panose="02010601030101010101" pitchFamily="2" charset="-122"/>
              </a:rPr>
              <a:t>It</a:t>
            </a:r>
            <a:r>
              <a:rPr lang="en-US" altLang="zh-CN" sz="4400" dirty="0">
                <a:latin typeface="Times New Roman" panose="02020603050405020304"/>
                <a:ea typeface="方正舒体" panose="02010601030101010101" pitchFamily="2" charset="-122"/>
              </a:rPr>
              <a:t>’</a:t>
            </a:r>
            <a:r>
              <a:rPr lang="en-US" altLang="zh-CN" sz="4400" dirty="0">
                <a:latin typeface="方正舒体" panose="02010601030101010101" pitchFamily="2" charset="-122"/>
                <a:ea typeface="方正舒体" panose="02010601030101010101" pitchFamily="2" charset="-122"/>
              </a:rPr>
              <a:t>s half past </a:t>
            </a:r>
            <a:r>
              <a:rPr lang="en-US" altLang="zh-CN" sz="4400" b="1" dirty="0">
                <a:solidFill>
                  <a:srgbClr val="FF33CC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twelve.  </a:t>
            </a:r>
            <a:endParaRPr lang="en-US" altLang="zh-CN" sz="4400" b="1" dirty="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30723" name="Picture 3" descr="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8201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877050" y="3213100"/>
            <a:ext cx="19431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</a:rPr>
              <a:t>half past</a:t>
            </a:r>
          </a:p>
          <a:p>
            <a:r>
              <a:rPr lang="en-US" altLang="zh-CN" sz="4000">
                <a:solidFill>
                  <a:srgbClr val="FF0000"/>
                </a:solidFill>
              </a:rPr>
              <a:t>…</a:t>
            </a:r>
            <a:r>
              <a:rPr lang="zh-CN" altLang="en-US" sz="4000">
                <a:solidFill>
                  <a:srgbClr val="FF0000"/>
                </a:solidFill>
              </a:rPr>
              <a:t>点半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105400"/>
            <a:ext cx="8640763" cy="1752600"/>
          </a:xfrm>
        </p:spPr>
        <p:txBody>
          <a:bodyPr/>
          <a:lstStyle/>
          <a:p>
            <a:r>
              <a:rPr lang="en-US" altLang="zh-CN" sz="4400" dirty="0">
                <a:latin typeface="方正舒体" panose="02010601030101010101" pitchFamily="2" charset="-122"/>
                <a:ea typeface="方正舒体" panose="02010601030101010101" pitchFamily="2" charset="-122"/>
              </a:rPr>
              <a:t>What time  is it?</a:t>
            </a:r>
          </a:p>
          <a:p>
            <a:r>
              <a:rPr lang="en-US" altLang="zh-CN" sz="5400" dirty="0">
                <a:latin typeface="方正舒体" panose="02010601030101010101" pitchFamily="2" charset="-122"/>
                <a:ea typeface="方正舒体" panose="02010601030101010101" pitchFamily="2" charset="-122"/>
              </a:rPr>
              <a:t>It</a:t>
            </a:r>
            <a:r>
              <a:rPr lang="en-US" altLang="zh-CN" sz="5400" dirty="0">
                <a:latin typeface="Times New Roman" panose="02020603050405020304"/>
                <a:ea typeface="方正舒体" panose="02010601030101010101" pitchFamily="2" charset="-122"/>
              </a:rPr>
              <a:t>’</a:t>
            </a:r>
            <a:r>
              <a:rPr lang="en-US" altLang="zh-CN" sz="5400" dirty="0">
                <a:latin typeface="方正舒体" panose="02010601030101010101" pitchFamily="2" charset="-122"/>
                <a:ea typeface="方正舒体" panose="02010601030101010101" pitchFamily="2" charset="-122"/>
              </a:rPr>
              <a:t>s</a:t>
            </a:r>
            <a:r>
              <a:rPr lang="en-US" altLang="zh-CN" sz="5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  </a:t>
            </a:r>
            <a:r>
              <a:rPr lang="en-US" altLang="zh-CN" sz="4400" b="1" dirty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a quarter to</a:t>
            </a:r>
            <a:r>
              <a:rPr lang="en-US" altLang="zh-CN" sz="4400" b="1" dirty="0">
                <a:solidFill>
                  <a:srgbClr val="FF33CC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 one</a:t>
            </a:r>
            <a:r>
              <a:rPr lang="en-US" altLang="zh-CN" sz="4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.</a:t>
            </a:r>
          </a:p>
        </p:txBody>
      </p:sp>
      <p:pic>
        <p:nvPicPr>
          <p:cNvPr id="29699" name="Picture 3" descr="图片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50825" y="476250"/>
            <a:ext cx="41767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3333FF"/>
                </a:solidFill>
              </a:rPr>
              <a:t>a quarter to…</a:t>
            </a:r>
          </a:p>
          <a:p>
            <a:r>
              <a:rPr lang="en-US" altLang="zh-CN" sz="4000" b="1" dirty="0">
                <a:solidFill>
                  <a:srgbClr val="3333FF"/>
                </a:solidFill>
              </a:rPr>
              <a:t>……</a:t>
            </a:r>
            <a:r>
              <a:rPr lang="zh-CN" altLang="en-US" sz="4000" b="1" dirty="0">
                <a:solidFill>
                  <a:srgbClr val="3333FF"/>
                </a:solidFill>
              </a:rPr>
              <a:t>点</a:t>
            </a:r>
            <a:r>
              <a:rPr lang="en-US" altLang="zh-CN" sz="4000" b="1" dirty="0">
                <a:solidFill>
                  <a:srgbClr val="3333FF"/>
                </a:solidFill>
              </a:rPr>
              <a:t>45</a:t>
            </a:r>
            <a:r>
              <a:rPr lang="zh-CN" altLang="en-US" sz="4000" b="1" dirty="0">
                <a:solidFill>
                  <a:srgbClr val="3333FF"/>
                </a:solidFill>
              </a:rPr>
              <a:t>分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20031211049172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75656" y="1484784"/>
            <a:ext cx="41259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4400" b="1" dirty="0">
                <a:solidFill>
                  <a:srgbClr val="FF0000"/>
                </a:solidFill>
              </a:rPr>
              <a:t>What time is it ?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169194" y="2382281"/>
            <a:ext cx="74168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4400" b="1" dirty="0">
                <a:solidFill>
                  <a:srgbClr val="CC6600"/>
                </a:solidFill>
              </a:rPr>
              <a:t>It’s…o’clock.(</a:t>
            </a:r>
            <a:r>
              <a:rPr lang="zh-CN" altLang="en-US" sz="4400" b="1" dirty="0">
                <a:solidFill>
                  <a:srgbClr val="CC6600"/>
                </a:solidFill>
              </a:rPr>
              <a:t>整点）</a:t>
            </a:r>
          </a:p>
          <a:p>
            <a:pPr>
              <a:spcBef>
                <a:spcPct val="0"/>
              </a:spcBef>
            </a:pPr>
            <a:r>
              <a:rPr lang="en-US" altLang="zh-CN" sz="4400" b="1" dirty="0">
                <a:solidFill>
                  <a:srgbClr val="CC6600"/>
                </a:solidFill>
              </a:rPr>
              <a:t>It’s half past…</a:t>
            </a:r>
            <a:r>
              <a:rPr lang="zh-CN" altLang="en-US" sz="4400" b="1" dirty="0">
                <a:solidFill>
                  <a:srgbClr val="CC6600"/>
                </a:solidFill>
              </a:rPr>
              <a:t>（半点钟）</a:t>
            </a:r>
          </a:p>
          <a:p>
            <a:pPr>
              <a:spcBef>
                <a:spcPct val="0"/>
              </a:spcBef>
            </a:pPr>
            <a:r>
              <a:rPr lang="en-US" altLang="zh-CN" sz="4400" b="1" dirty="0">
                <a:solidFill>
                  <a:srgbClr val="CC6600"/>
                </a:solidFill>
              </a:rPr>
              <a:t>It’s a quarter to…</a:t>
            </a:r>
            <a:r>
              <a:rPr lang="zh-CN" altLang="en-US" sz="4400" b="1" dirty="0">
                <a:solidFill>
                  <a:srgbClr val="CC6600"/>
                </a:solidFill>
              </a:rPr>
              <a:t>（</a:t>
            </a:r>
            <a:r>
              <a:rPr lang="en-US" altLang="zh-CN" sz="4400" b="1" dirty="0">
                <a:solidFill>
                  <a:srgbClr val="CC6600"/>
                </a:solidFill>
              </a:rPr>
              <a:t>…</a:t>
            </a:r>
            <a:r>
              <a:rPr lang="zh-CN" altLang="en-US" sz="4400" b="1" dirty="0">
                <a:solidFill>
                  <a:srgbClr val="CC6600"/>
                </a:solidFill>
              </a:rPr>
              <a:t>点</a:t>
            </a:r>
            <a:r>
              <a:rPr lang="en-US" altLang="zh-CN" sz="4400" b="1" dirty="0">
                <a:solidFill>
                  <a:srgbClr val="CC6600"/>
                </a:solidFill>
              </a:rPr>
              <a:t>45</a:t>
            </a:r>
            <a:r>
              <a:rPr lang="zh-CN" altLang="en-US" sz="4400" b="1" dirty="0">
                <a:solidFill>
                  <a:srgbClr val="CC6600"/>
                </a:solidFill>
              </a:rPr>
              <a:t>分）</a:t>
            </a:r>
          </a:p>
        </p:txBody>
      </p:sp>
      <p:pic>
        <p:nvPicPr>
          <p:cNvPr id="13318" name="Picture 6" descr="200483113560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240" y="0"/>
            <a:ext cx="2411760" cy="23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74725" y="196850"/>
            <a:ext cx="3359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Time for lunch .</a:t>
            </a:r>
          </a:p>
          <a:p>
            <a:pPr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Have some fish .</a:t>
            </a:r>
          </a:p>
        </p:txBody>
      </p:sp>
      <p:pic>
        <p:nvPicPr>
          <p:cNvPr id="9222" name="Picture 6" descr="图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2781300"/>
            <a:ext cx="2159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187450" y="3500438"/>
            <a:ext cx="1109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11:45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133600"/>
            <a:ext cx="4283075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吃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0188" y="2776538"/>
            <a:ext cx="3198812" cy="324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203325" y="349250"/>
            <a:ext cx="3536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Time for dinner .</a:t>
            </a:r>
          </a:p>
          <a:p>
            <a:pPr>
              <a:spcBef>
                <a:spcPct val="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Eat some rice .</a:t>
            </a:r>
          </a:p>
        </p:txBody>
      </p:sp>
      <p:pic>
        <p:nvPicPr>
          <p:cNvPr id="8196" name="Picture 4" descr="图片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788" y="404813"/>
            <a:ext cx="20161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804025" y="981075"/>
            <a:ext cx="1223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6:30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roi_h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438400"/>
            <a:ext cx="2743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46125" y="806450"/>
            <a:ext cx="3714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Time for English .</a:t>
            </a:r>
          </a:p>
          <a:p>
            <a:pPr>
              <a:spcBef>
                <a:spcPct val="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Read and write .</a:t>
            </a:r>
          </a:p>
        </p:txBody>
      </p:sp>
      <p:pic>
        <p:nvPicPr>
          <p:cNvPr id="4102" name="Picture 6" descr="U_9533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78130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4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048000"/>
            <a:ext cx="2743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74725" y="577850"/>
            <a:ext cx="3854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Time for art class .</a:t>
            </a:r>
          </a:p>
          <a:p>
            <a:pPr>
              <a:spcBef>
                <a:spcPct val="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Draw a picture 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1" lang="zh-CN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1" lang="zh-CN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Office PowerPoint</Application>
  <PresentationFormat>全屏显示(4:3)</PresentationFormat>
  <Paragraphs>163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方正舒体</vt:lpstr>
      <vt:lpstr>宋体</vt:lpstr>
      <vt:lpstr>微软雅黑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2005-03-20T23:32:00Z</dcterms:created>
  <dcterms:modified xsi:type="dcterms:W3CDTF">2023-01-16T23:58:21Z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0C67FEDB588746E7AEA350612A61F004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