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5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1AE903-A0BB-4D88-8947-413B4A0A7BF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8FACA70-D9C9-4415-8F0C-7AC22B487ED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C9BA441-7F1F-47FA-8677-F7E79E0EBDB6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9B6BEE3-B883-4659-AC45-D46E70A7CEEB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1A4D54-54D1-42B6-844F-DC6BB5B25BEA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BFF0A6-843E-40F9-90D5-51A8628D7571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E7BF4E-6569-485C-956C-72B90153595D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C2B2605-9E98-4B7C-B3A5-CDDE25BD470F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05B7DFA-E4C9-428F-A292-194B26FFCBE0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1C3BC5-BCFE-4C76-8319-607149818DCD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ECDEA0-4EE4-474F-8487-8E80B7B27E49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FD11E5-B1BB-4799-800C-7343F613412B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95F7BED-FD3A-4138-80CE-40045C7E4882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0365F7-EAA9-489E-946C-716844D0221F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CA25EA-1D8A-445A-9637-F06200F4B4AD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0F4C17-09EF-4C42-9DA4-EFEC38E49401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7EFE88A-8003-466E-8363-EEE9F22CF62D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2AB2687-A7FF-4BA0-BDE8-AFC66851ADD7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899247-A396-4D7C-8781-BC7A6BCB7392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4B88BF-5E38-49EB-A656-589276AECEFD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24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24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20DD9B1-2A6C-4544-B2E6-053CF1B6E19E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45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68CEFC-DB3F-49F3-9E0C-1B38B76F0E82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C7B525-5324-45B6-A513-8DB0F6875246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97A411-95C1-49A0-8311-9DE121FBEE01}" type="slidenum">
              <a:rPr lang="zh-CN" altLang="en-US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8A49969-1FD6-4DED-A1F2-C262C50D533C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06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7CEC72-6044-4E5C-BDE1-9732440B35BB}" type="slidenum">
              <a:rPr lang="zh-CN" altLang="en-US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27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8A9AA3-52E7-4207-BD9B-F997C83E2643}" type="slidenum">
              <a:rPr lang="zh-CN" altLang="en-US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CE6CBE-D545-46DF-957D-EA8B5DCB154B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6F8214-A694-40B0-9E69-2424071B3C80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7BE2D7-3E0D-4BD5-8262-EEEF03EEDB0B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2D9B06-467A-4EBF-B2CE-012ACCFC972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A7D9E0-1766-4C21-AA9A-530F7DB30698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443E1F-354E-41E7-BFA6-1C51ACF0D9B2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1FAB7C8B-79B2-4C77-A394-85F6BE6F6D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00A224A-157C-4BEC-B851-342CB62C91A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107DB4C0-8C9B-4DB8-BF97-97CC6C45507F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20063" y="843542"/>
            <a:ext cx="3357329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5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MUSIC</a:t>
            </a:r>
            <a:endParaRPr lang="zh-CN" altLang="zh-CN" sz="33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音乐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867" y="1923672"/>
            <a:ext cx="2108597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757760" y="2355724"/>
            <a:ext cx="591873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Ⅵ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Rest Parts of the Unit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54</a:t>
            </a:r>
            <a:r>
              <a:rPr lang="zh-CN" altLang="zh-CN" sz="2400" kern="100" baseline="-250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60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4467" y="4207140"/>
            <a:ext cx="2733762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54819" y="627460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relief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was a great relief to find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my family were all safe.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发现我的家人都安然无恙，我感到极大的欣慰。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smiled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relief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after I heard my son had been admitted by Tsinghua University.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听说我的儿子被清华大学录取了，我如释重负地笑了。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her relief,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her younger brother recovered quickly after operation.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让她感到欣慰的是，她弟弟手术后恢复得很快。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Take the medicine, and you will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relieved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your pain.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吃了这些药，你的痛苦会有所减轻。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54819" y="1006079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a relief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做某事是一种解脱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如释重负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one’s relief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令某人感到欣慰的是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relieve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____________...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帮助某人减轻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64556" y="1479948"/>
            <a:ext cx="6065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do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10841" y="1871663"/>
            <a:ext cx="8630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relief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83494" y="2280048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93119" y="2681288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355997" y="44648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359569" y="87868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(1)</a:t>
            </a:r>
            <a:r>
              <a:rPr lang="zh-CN" altLang="zh-CN" dirty="0">
                <a:latin typeface="Times New Roman" panose="02020603050405020304" pitchFamily="18" charset="0"/>
              </a:rPr>
              <a:t>单句语法填空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It was ____________ great relief to her to learn that her husband had safely arrived there.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So we went back the next day and she started to feel a little relieved ____________ her headache.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(2)</a:t>
            </a:r>
            <a:r>
              <a:rPr lang="zh-CN" altLang="zh-CN" dirty="0">
                <a:latin typeface="Times New Roman" panose="02020603050405020304" pitchFamily="18" charset="0"/>
              </a:rPr>
              <a:t>补全句子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 __________________________ after I heard I had passed the examination.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听说我已经通过了考试，我轻松地笑了。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_______________________, the car was not damaged.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令我庆幸的是车并没有损坏。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71663" y="1329929"/>
            <a:ext cx="2410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380685" y="2139554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44254" y="3393282"/>
            <a:ext cx="15363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smiled in relief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70423" y="4223148"/>
            <a:ext cx="12765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my relief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734616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2.cure </a:t>
            </a:r>
            <a:r>
              <a:rPr lang="en-US" altLang="zh-CN" b="1" i="1" kern="100" dirty="0" err="1">
                <a:latin typeface="Times New Roman" panose="02020603050405020304"/>
              </a:rPr>
              <a:t>vt.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治愈；治好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疾病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；解决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问题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药物；治疗；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解决问题、改善糟糕情况的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措施</a:t>
            </a:r>
            <a:r>
              <a:rPr lang="en-US" altLang="zh-CN" kern="100" dirty="0">
                <a:latin typeface="Times New Roman" panose="020206030504050203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</a:rPr>
              <a:t>54</a:t>
            </a:r>
            <a:r>
              <a:rPr lang="en-US" altLang="zh-CN" kern="100" dirty="0">
                <a:latin typeface="Times New Roman" panose="02020603050405020304"/>
              </a:rPr>
              <a:t>)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1587104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cure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Researchers find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cures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certain diseases often by using the forests’ plant and animal life.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研究人员通常通过利用森林动植物找出某些疾病的治疗方法。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completely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cured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illness.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他已经彻底痊愈了。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borrowed a book to help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cure him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reading problem.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他借了一本书来帮助攻克他的阅读障碍。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 cure ____________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　医治某种病的疗法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cure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____________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治愈某人的病；改掉某人的坏习惯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0226" y="1577579"/>
            <a:ext cx="4078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14526" y="2009776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409575" y="68103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413147" y="1113235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hope the doctor can cure me ____________ my disease.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They are searching for a cure ____________ AIDS.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tried to 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他试着去矫正他孩子的那种习惯。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9063" y="1588294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869532" y="1955007"/>
            <a:ext cx="4078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80047" y="2807494"/>
            <a:ext cx="24917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cure his child of the habit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251222" y="573882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3.aim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目的；目标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en-US" altLang="zh-CN" b="1" kern="100" dirty="0">
                <a:latin typeface="Times New Roman" panose="02020603050405020304"/>
              </a:rPr>
              <a:t>&amp; </a:t>
            </a:r>
            <a:r>
              <a:rPr lang="en-US" altLang="zh-CN" b="1" i="1" kern="100" dirty="0">
                <a:latin typeface="Times New Roman" panose="02020603050405020304"/>
              </a:rPr>
              <a:t>vi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力求达到；瞄准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目的是；旨在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aimless </a:t>
            </a:r>
            <a:r>
              <a:rPr lang="en-US" altLang="zh-CN" b="1" i="1" kern="100" dirty="0">
                <a:latin typeface="Times New Roman" panose="02020603050405020304"/>
              </a:rPr>
              <a:t>adj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无目的的；无目标的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aimlessly </a:t>
            </a:r>
            <a:r>
              <a:rPr lang="en-US" altLang="zh-CN" b="1" i="1" kern="100" dirty="0">
                <a:latin typeface="Times New Roman" panose="02020603050405020304"/>
              </a:rPr>
              <a:t>adv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无目的地；毫无目标地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454819" y="143827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are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united.Filled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with team spirit, they act as a whole, always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aiming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glory.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他们是团结的。他们充满了团队精神，作为一个整体，始终追求荣耀。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aim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does everything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without aim,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annoys his parents.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他做任何事都漫无目标，这令他父母很生气。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parents bring up a child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 the aim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turning the child into a genius, they are not correct.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如果父母抱着培养天才的目的来抚养孩子，他们是不正确的。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11"/>
          <p:cNvSpPr>
            <a:spLocks noChangeArrowheads="1"/>
          </p:cNvSpPr>
          <p:nvPr/>
        </p:nvSpPr>
        <p:spPr bwMode="auto">
          <a:xfrm>
            <a:off x="454819" y="735806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took aim at/aimed 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target, fired and missed it.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瞄准目标开火，却未打中。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achieve the aim,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generally three stages in construction are necessary.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要达到这个目标，一般要经过三个阶段的建设。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Then a discussion will be held,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aiming to improve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mutual understanding.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然后，将举行一次讨论，目的是增进相互理解。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activity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aimed 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improving the students’ ability of listening and speaking.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这项活动的目的是提高学生的听说能力。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454819" y="844153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aimlessly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漫无目标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为目标；意在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take aim at/aim at 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；力求达到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achieve one’s aim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aim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旨在做某事；目的是做某事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aimed ____________ (doing)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旨在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；目的在于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3679" y="1287067"/>
            <a:ext cx="12477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without aim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81063" y="1697832"/>
            <a:ext cx="15427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 the aim of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77703" y="2116932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向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瞄准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92003" y="25312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达到目标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47813" y="2927748"/>
            <a:ext cx="6065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do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60985" y="3359944"/>
            <a:ext cx="302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355997" y="582216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5058" name="矩形 11"/>
          <p:cNvSpPr>
            <a:spLocks noChangeArrowheads="1"/>
          </p:cNvSpPr>
          <p:nvPr/>
        </p:nvSpPr>
        <p:spPr bwMode="auto">
          <a:xfrm>
            <a:off x="359569" y="1014413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(1)</a:t>
            </a:r>
            <a:r>
              <a:rPr lang="zh-CN" altLang="zh-CN">
                <a:latin typeface="Times New Roman" panose="02020603050405020304" pitchFamily="18" charset="0"/>
              </a:rPr>
              <a:t>单句语法填空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 was walking ____________ (aim) in the street when I came across John, who led an ____________ (aim) sort of life ____________ any aim.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>
                <a:latin typeface="Times New Roman" panose="02020603050405020304" pitchFamily="18" charset="0"/>
              </a:rPr>
              <a:t>补全句子</a:t>
            </a: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She went to London _________________________________________.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她去伦敦是为了找工作。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 _______________________________________ when I graduate.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我打算毕业后当一名医生。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25279" y="1468042"/>
            <a:ext cx="10105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aimlessly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36997" y="1889523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aimless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687366" y="1893094"/>
            <a:ext cx="8358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without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449241" y="2680098"/>
            <a:ext cx="27802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 the aim of finding a job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80048" y="3521869"/>
            <a:ext cx="18056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aim to be a doctor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305991" y="1935957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根据汉语提示写出单词的适当形式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722746"/>
            <a:ext cx="85998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359569" y="2421732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1.As is known to all, education is a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渐进的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process.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 survey conducted by the company shows there is a large increase in customer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满意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this year.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3.As an old saying goes, living without a clear and achievable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目标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is like sailing without a compass.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4060" y="2433638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</a:rPr>
              <a:t>gradual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19137" y="3286126"/>
            <a:ext cx="11900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satisfaction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842522" y="3706417"/>
            <a:ext cx="484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aim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11"/>
          <p:cNvSpPr>
            <a:spLocks noChangeArrowheads="1"/>
          </p:cNvSpPr>
          <p:nvPr/>
        </p:nvSpPr>
        <p:spPr bwMode="auto">
          <a:xfrm>
            <a:off x="359569" y="965598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In the newspaper of our school there is a column called 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“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Foreign Cultures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_______________________ American customs and the life of high school students.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我校校报上有一个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外国文化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栏目，旨在介绍美国风俗和中学生生活。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⑤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The program ________________________ Chinese traditional culture.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这个项目旨在介绍中国的传统文化。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1532" y="1414463"/>
            <a:ext cx="194668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aiming to introduce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0997" y="2225279"/>
            <a:ext cx="226087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aimed at introducing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1"/>
          <p:cNvSpPr>
            <a:spLocks noChangeArrowheads="1"/>
          </p:cNvSpPr>
          <p:nvPr/>
        </p:nvSpPr>
        <p:spPr bwMode="auto">
          <a:xfrm>
            <a:off x="251222" y="484585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4.satisfaction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en-US" altLang="zh-CN" kern="100" dirty="0">
                <a:latin typeface="Times New Roman" panose="02020603050405020304"/>
              </a:rPr>
              <a:t>[</a:t>
            </a:r>
            <a:r>
              <a:rPr lang="en-US" altLang="zh-CN" b="1" kern="100" dirty="0">
                <a:latin typeface="Times New Roman" panose="02020603050405020304"/>
              </a:rPr>
              <a:t>U</a:t>
            </a:r>
            <a:r>
              <a:rPr lang="en-US" altLang="zh-CN" kern="100" dirty="0">
                <a:latin typeface="Times New Roman" panose="020206030504050203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满足；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满意；欣慰</a:t>
            </a:r>
            <a:r>
              <a:rPr lang="en-US" altLang="zh-CN" kern="100" dirty="0">
                <a:latin typeface="Times New Roman" panose="02020603050405020304"/>
              </a:rPr>
              <a:t>[</a:t>
            </a:r>
            <a:r>
              <a:rPr lang="en-US" altLang="zh-CN" b="1" kern="100" dirty="0">
                <a:latin typeface="Times New Roman" panose="02020603050405020304"/>
              </a:rPr>
              <a:t>C</a:t>
            </a:r>
            <a:r>
              <a:rPr lang="en-US" altLang="zh-CN" kern="100" dirty="0">
                <a:latin typeface="Times New Roman" panose="020206030504050203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令人满意的事物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satisfy </a:t>
            </a:r>
            <a:r>
              <a:rPr lang="en-US" altLang="zh-CN" b="1" i="1" kern="100" dirty="0">
                <a:latin typeface="Times New Roman" panose="02020603050405020304"/>
              </a:rPr>
              <a:t>v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满足；使满意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satisfied </a:t>
            </a:r>
            <a:r>
              <a:rPr lang="en-US" altLang="zh-CN" b="1" i="1" kern="100" dirty="0">
                <a:latin typeface="Times New Roman" panose="02020603050405020304"/>
              </a:rPr>
              <a:t>adj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满意的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satisfying </a:t>
            </a:r>
            <a:r>
              <a:rPr lang="en-US" altLang="zh-CN" b="1" i="1" kern="100" dirty="0">
                <a:latin typeface="Times New Roman" panose="02020603050405020304"/>
              </a:rPr>
              <a:t>adj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令人满意的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2771" name="矩形 11"/>
          <p:cNvSpPr>
            <a:spLocks noChangeArrowheads="1"/>
          </p:cNvSpPr>
          <p:nvPr/>
        </p:nvSpPr>
        <p:spPr bwMode="auto">
          <a:xfrm>
            <a:off x="454819" y="1308498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Moreover, music gave me hope and a sense of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satisfaction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56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此外，音乐给了我希望和满足感。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satisfy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及其相关词的用法和意义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our satisfaction,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got the first prize in the competition.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让我们感到满意的是，他在竞赛中获得了一等奖。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watched our performance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 satisfaction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他们满意地观看了我们的演出。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not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satisfied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result of the exam.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他对考试结果不满意。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11"/>
          <p:cNvSpPr>
            <a:spLocks noChangeArrowheads="1"/>
          </p:cNvSpPr>
          <p:nvPr/>
        </p:nvSpPr>
        <p:spPr bwMode="auto">
          <a:xfrm>
            <a:off x="454819" y="897731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the satisfaction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令某人满意的是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satisfaction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be/feel satisfied ____________...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感到满意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8206" y="1359694"/>
            <a:ext cx="197239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one’s satisfaction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30091" y="1763317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满意地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62225" y="2183607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355997" y="91082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4819" name="矩形 11"/>
          <p:cNvSpPr>
            <a:spLocks noChangeArrowheads="1"/>
          </p:cNvSpPr>
          <p:nvPr/>
        </p:nvSpPr>
        <p:spPr bwMode="auto">
          <a:xfrm>
            <a:off x="359569" y="1343026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____________ satisfaction that the local government is trying to take strong measures to keep the price under control.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the satisfaction of the boss, the customers were satisfied ____________ his products.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Regardless of tiredness and tough work, we went home ____________ satisfaction.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9738" y="1383507"/>
            <a:ext cx="2410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03710" y="2195513"/>
            <a:ext cx="3788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684294" y="2225279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192441" y="3036094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1"/>
          <p:cNvSpPr>
            <a:spLocks noChangeArrowheads="1"/>
          </p:cNvSpPr>
          <p:nvPr/>
        </p:nvSpPr>
        <p:spPr bwMode="auto">
          <a:xfrm>
            <a:off x="251222" y="829866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5.absorbed in </a:t>
            </a:r>
            <a:r>
              <a:rPr lang="en-US" altLang="zh-CN" b="1" kern="100" dirty="0" err="1">
                <a:latin typeface="Times New Roman" panose="02020603050405020304"/>
              </a:rPr>
              <a:t>sth</a:t>
            </a:r>
            <a:r>
              <a:rPr lang="en-US" altLang="zh-CN" b="1" kern="100" dirty="0">
                <a:latin typeface="Times New Roman" panose="02020603050405020304"/>
              </a:rPr>
              <a:t>/</a:t>
            </a:r>
            <a:r>
              <a:rPr lang="en-US" altLang="zh-CN" b="1" kern="100" dirty="0" err="1">
                <a:latin typeface="Times New Roman" panose="02020603050405020304"/>
              </a:rPr>
              <a:t>sb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被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吸引住；专心致志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5843" name="矩形 11"/>
          <p:cNvSpPr>
            <a:spLocks noChangeArrowheads="1"/>
          </p:cNvSpPr>
          <p:nvPr/>
        </p:nvSpPr>
        <p:spPr bwMode="auto">
          <a:xfrm>
            <a:off x="454819" y="1262063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he got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absorbed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world of music, he felt as if he could “see” the beauty of the world around him, like he had in his previous life.(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当他全神贯注于自己的音乐世界时，他觉得自己仿佛能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看到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周围美丽的世界，就像他以前的生活一样。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Absorbed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work, Tom simply forgot food and sleep.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汤姆专心工作，几乎忘记了吃饭和睡觉。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454819" y="78938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短语记牢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记牢下列短语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absorb...into...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　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吸收入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absorb...from...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中吸收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Plants 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absorb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nutrients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soil.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植物能从土壤中吸收养分。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surrounding small towns have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been absorbed into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city.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四周的小城镇已并入这座城市。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13147" y="835819"/>
            <a:ext cx="8428434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思考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全神贯注于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；专注于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的短语还有哪些？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so absorbed ____________ studying that he forgot to inform her of it.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Water and salt are absorbed ____________ our blood stream.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569119" y="1183482"/>
            <a:ext cx="8106966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put one’s heart into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 buried in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devote oneself to/be devoted to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focus/concentrate(one’s attention) on</a:t>
            </a: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等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13485" y="2518173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27848" y="2939654"/>
            <a:ext cx="4929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1"/>
          <p:cNvSpPr>
            <a:spLocks noChangeArrowheads="1"/>
          </p:cNvSpPr>
          <p:nvPr/>
        </p:nvSpPr>
        <p:spPr bwMode="auto">
          <a:xfrm>
            <a:off x="251222" y="477441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6.get through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设法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处理；完成；设法联系上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尤指打通电话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；通过；度过；用完；耗尽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61442" name="矩形 11"/>
          <p:cNvSpPr>
            <a:spLocks noChangeArrowheads="1"/>
          </p:cNvSpPr>
          <p:nvPr/>
        </p:nvSpPr>
        <p:spPr bwMode="auto">
          <a:xfrm>
            <a:off x="454819" y="1272779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It was the rock I leant on to become strong and to </a:t>
            </a:r>
            <a:r>
              <a:rPr lang="en-US" altLang="zh-CN" b="1">
                <a:latin typeface="Times New Roman" panose="02020603050405020304" pitchFamily="18" charset="0"/>
              </a:rPr>
              <a:t>get through</a:t>
            </a:r>
            <a:r>
              <a:rPr lang="en-US" altLang="zh-CN">
                <a:latin typeface="Times New Roman" panose="02020603050405020304" pitchFamily="18" charset="0"/>
              </a:rPr>
              <a:t> those hard times.(</a:t>
            </a:r>
            <a:r>
              <a:rPr lang="zh-CN" altLang="zh-CN">
                <a:latin typeface="Times New Roman" panose="02020603050405020304" pitchFamily="18" charset="0"/>
              </a:rPr>
              <a:t>教材</a:t>
            </a:r>
            <a:r>
              <a:rPr lang="en-US" altLang="zh-CN">
                <a:latin typeface="Times New Roman" panose="02020603050405020304" pitchFamily="18" charset="0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</a:rPr>
              <a:t>56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我倚靠的是那块石头，它使我变得坚强，并能度过那些艰难的时期。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短语记牢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记牢下列短语</a:t>
            </a: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across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被理解；被人了解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away with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被放过；受到从轻发落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down to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着手认真做某事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over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克服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on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进展；进步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454819" y="78938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Anyway, we’re here now, so let’s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get down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some serious work.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不管怎样，我们现在来了，那就让我们着手做些要紧的活吧。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Did your speech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get across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the audience?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你的演讲听众都听懂了吗？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I thought I could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get away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wouldn’t pay any tax at all.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如果我认为逃税可以不受处罚的话，我就干脆一分钱都不交了。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矩形 11"/>
          <p:cNvSpPr>
            <a:spLocks noChangeArrowheads="1"/>
          </p:cNvSpPr>
          <p:nvPr/>
        </p:nvSpPr>
        <p:spPr bwMode="auto">
          <a:xfrm>
            <a:off x="413147" y="573881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讨论并写出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through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的常见短语。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________________________________________________________________________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________________________________________________________________________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________________________________________________________________________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 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巩固内化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</a:rPr>
              <a:t>　单句语法填空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>
                <a:latin typeface="Times New Roman" panose="02020603050405020304" pitchFamily="18" charset="0"/>
              </a:rPr>
              <a:t>I rang you several times but wasn’t able to get ____________ to you.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②</a:t>
            </a:r>
            <a:r>
              <a:rPr lang="en-US" altLang="zh-CN">
                <a:latin typeface="Times New Roman" panose="02020603050405020304" pitchFamily="18" charset="0"/>
              </a:rPr>
              <a:t>I can’t get ____________ my meaning to him.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③</a:t>
            </a:r>
            <a:r>
              <a:rPr lang="en-US" altLang="zh-CN">
                <a:latin typeface="Times New Roman" panose="02020603050405020304" pitchFamily="18" charset="0"/>
              </a:rPr>
              <a:t>After Christmas I’m going to get down ____________ some serious job-hunting.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527447" y="919163"/>
            <a:ext cx="81486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glance through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匆匆看一遍；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cut through 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开辟；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break through 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突破；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pull through 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康复；痊愈；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pass through 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穿过；通过；经历；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come through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经历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疾病等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仍活着；出来；到达；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look through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浏览；翻阅；仔细查看。</a:t>
            </a:r>
            <a:endParaRPr lang="zh-CN" altLang="zh-CN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6129" y="2668192"/>
            <a:ext cx="8566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through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87166" y="3057525"/>
            <a:ext cx="7155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across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87504" y="3467101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897731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 admire my friend, for she is such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有能力的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).I should learn from 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 entire village was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destroyed.It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now looks different from the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先前的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one.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6.At a young age, Taylor already made a major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影响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on music.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7.It continued to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倾斜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by about 1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millimetre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every year until it finally fell down.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8.Occupied with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各种各样的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research projects all day, he was tired out.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67175" y="909638"/>
            <a:ext cx="8438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capable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747272" y="1329929"/>
            <a:ext cx="9335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previous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51823" y="2151460"/>
            <a:ext cx="7668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impact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24113" y="2572942"/>
            <a:ext cx="52322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lean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95525" y="3413523"/>
            <a:ext cx="818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various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1"/>
          <p:cNvSpPr>
            <a:spLocks noChangeArrowheads="1"/>
          </p:cNvSpPr>
          <p:nvPr/>
        </p:nvSpPr>
        <p:spPr bwMode="auto">
          <a:xfrm>
            <a:off x="251222" y="573882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7.Two years ago, I was told I had a serious disease which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difficult to cure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56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两年前，有人告诉我得了一种很难治愈的严重疾病。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67586" name="矩形 11"/>
          <p:cNvSpPr>
            <a:spLocks noChangeArrowheads="1"/>
          </p:cNvSpPr>
          <p:nvPr/>
        </p:nvSpPr>
        <p:spPr bwMode="auto">
          <a:xfrm>
            <a:off x="454819" y="1412081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【句式解读】　</a:t>
            </a:r>
            <a:r>
              <a:rPr lang="zh-CN" altLang="zh-CN">
                <a:latin typeface="Times New Roman" panose="02020603050405020304" pitchFamily="18" charset="0"/>
              </a:rPr>
              <a:t>句中</a:t>
            </a:r>
            <a:r>
              <a:rPr lang="en-US" altLang="zh-CN">
                <a:latin typeface="Times New Roman" panose="02020603050405020304" pitchFamily="18" charset="0"/>
              </a:rPr>
              <a:t>which was difficult to cure</a:t>
            </a:r>
            <a:r>
              <a:rPr lang="zh-CN" altLang="zh-CN">
                <a:latin typeface="Times New Roman" panose="02020603050405020304" pitchFamily="18" charset="0"/>
              </a:rPr>
              <a:t>是</a:t>
            </a:r>
            <a:r>
              <a:rPr lang="en-US" altLang="zh-CN">
                <a:latin typeface="Times New Roman" panose="02020603050405020304" pitchFamily="18" charset="0"/>
              </a:rPr>
              <a:t>“</a:t>
            </a:r>
            <a:r>
              <a:rPr lang="zh-CN" altLang="zh-CN">
                <a:latin typeface="Times New Roman" panose="02020603050405020304" pitchFamily="18" charset="0"/>
              </a:rPr>
              <a:t>主语＋</a:t>
            </a:r>
            <a:r>
              <a:rPr lang="en-US" altLang="zh-CN">
                <a:latin typeface="Times New Roman" panose="02020603050405020304" pitchFamily="18" charset="0"/>
              </a:rPr>
              <a:t>be</a:t>
            </a:r>
            <a:r>
              <a:rPr lang="zh-CN" altLang="zh-CN">
                <a:latin typeface="Times New Roman" panose="02020603050405020304" pitchFamily="18" charset="0"/>
              </a:rPr>
              <a:t>＋</a:t>
            </a:r>
            <a:r>
              <a:rPr lang="en-US" altLang="zh-CN" i="1">
                <a:latin typeface="Times New Roman" panose="02020603050405020304" pitchFamily="18" charset="0"/>
              </a:rPr>
              <a:t>adj</a:t>
            </a:r>
            <a:r>
              <a:rPr lang="en-US" altLang="zh-CN">
                <a:latin typeface="Times New Roman" panose="02020603050405020304" pitchFamily="18" charset="0"/>
              </a:rPr>
              <a:t>.</a:t>
            </a:r>
            <a:r>
              <a:rPr lang="zh-CN" altLang="zh-CN">
                <a:latin typeface="Times New Roman" panose="02020603050405020304" pitchFamily="18" charset="0"/>
              </a:rPr>
              <a:t>＋不定式</a:t>
            </a:r>
            <a:r>
              <a:rPr lang="en-US" altLang="zh-CN">
                <a:latin typeface="Times New Roman" panose="02020603050405020304" pitchFamily="18" charset="0"/>
              </a:rPr>
              <a:t>”</a:t>
            </a:r>
            <a:r>
              <a:rPr lang="zh-CN" altLang="zh-CN">
                <a:latin typeface="Times New Roman" panose="02020603050405020304" pitchFamily="18" charset="0"/>
              </a:rPr>
              <a:t>结构，其中</a:t>
            </a:r>
            <a:r>
              <a:rPr lang="en-US" altLang="zh-CN">
                <a:latin typeface="Times New Roman" panose="02020603050405020304" pitchFamily="18" charset="0"/>
              </a:rPr>
              <a:t>disease</a:t>
            </a:r>
            <a:r>
              <a:rPr lang="zh-CN" altLang="zh-CN">
                <a:latin typeface="Times New Roman" panose="02020603050405020304" pitchFamily="18" charset="0"/>
              </a:rPr>
              <a:t>是</a:t>
            </a:r>
            <a:r>
              <a:rPr lang="en-US" altLang="zh-CN">
                <a:latin typeface="Times New Roman" panose="02020603050405020304" pitchFamily="18" charset="0"/>
              </a:rPr>
              <a:t>cure</a:t>
            </a:r>
            <a:r>
              <a:rPr lang="zh-CN" altLang="zh-CN">
                <a:latin typeface="Times New Roman" panose="02020603050405020304" pitchFamily="18" charset="0"/>
              </a:rPr>
              <a:t>的逻辑宾语，不定式用主动形式表示被动意义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【用法总结】　</a:t>
            </a:r>
            <a:r>
              <a:rPr lang="zh-CN" altLang="zh-CN">
                <a:latin typeface="Times New Roman" panose="02020603050405020304" pitchFamily="18" charset="0"/>
              </a:rPr>
              <a:t>使用此结构须具备两个前提条件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常用于此结构中的形容词有：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difficult, hard, easy, comfortable, pleasant, interesting, exciting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不定式和句子的主语构成逻辑上的动宾关系；若不定式为不及物动词，其后应该加相应的介词。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359569" y="789385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question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difficult to answer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这个问题很难回答。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Today’s homework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easy to do,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Mike finished it quickly and went out to play.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今天的作业容易做，因此迈克很快完成作业出去玩了。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newly-bought apartment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comfortable to live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我新买的公寓住起来很舒适。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矩形 11"/>
          <p:cNvSpPr>
            <a:spLocks noChangeArrowheads="1"/>
          </p:cNvSpPr>
          <p:nvPr/>
        </p:nvSpPr>
        <p:spPr bwMode="auto">
          <a:xfrm>
            <a:off x="413147" y="744142"/>
            <a:ext cx="842843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补全句子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When an earthquake happens, food, water and electricity ________________________ in the disaster area.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地震发生时，在灾区食物、水和电很难得到。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 chair ___________________________________________.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这把椅子坐上去很舒服。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_______________________________________; as a result, the students lost interest.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这本书很难理解，结果学生们失去了兴趣</a:t>
            </a:r>
            <a:r>
              <a:rPr lang="zh-CN" altLang="zh-CN" dirty="0" smtClean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r>
              <a:rPr lang="en-US" altLang="zh-CN" dirty="0" smtClean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30592" y="1179910"/>
            <a:ext cx="14657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hard to get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44404" y="2430067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comfortable to sit in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23963" y="3251598"/>
            <a:ext cx="35391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book was difficult to understand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359569" y="747713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63141" y="1179910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1.Every/Each time I see the old man in the park, he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专心致志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reading newspapers.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从那时起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), I learned to help others and turn to my friends for help whenever I had difficulty in finishing a task on my own.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3.Let’s begin now—there is lots of work to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处理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18598" y="1210867"/>
            <a:ext cx="14073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absorbed in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45344" y="2045494"/>
            <a:ext cx="13692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 then 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80360" y="2842023"/>
            <a:ext cx="11964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get through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355997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359569" y="1059656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1.Two years ago, I was told I had a serious disease which </a:t>
            </a:r>
            <a:r>
              <a:rPr lang="en-US" altLang="zh-CN" b="1" dirty="0">
                <a:latin typeface="Times New Roman" panose="02020603050405020304" pitchFamily="18" charset="0"/>
              </a:rPr>
              <a:t>was difficult to cure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	</a:t>
            </a:r>
            <a:r>
              <a:rPr lang="zh-CN" altLang="zh-CN" dirty="0">
                <a:latin typeface="Times New Roman" panose="02020603050405020304" pitchFamily="18" charset="0"/>
              </a:rPr>
              <a:t>两年前，有人告诉我得了一种很难治愈的严重疾病。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仿写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汤姆很难相处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Tom _____________________________________.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2.The song made me feel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so much better that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 from then on I began to listen to music all the time.</a:t>
            </a:r>
            <a:r>
              <a:rPr lang="zh-CN" altLang="zh-CN" dirty="0">
                <a:latin typeface="Times New Roman" panose="02020603050405020304" pitchFamily="18" charset="0"/>
              </a:rPr>
              <a:t>这首歌让我感觉好多了，从那时起我就一直在听音乐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	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仿写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她是如此的可爱，我们都喜欢她。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	She ________________________ we all like her.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1372" y="2344342"/>
            <a:ext cx="31800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hard/difficult to get along with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53766" y="3983832"/>
            <a:ext cx="15940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so lovely 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27039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语境串记多义词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359569" y="1702594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It seemed that there was no 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cure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for his disease.However, to our surprise, the traditional Chinese medicine 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cured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him.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对于他的疾病好像没有治疗方法。然而，让我们吃惊的是，传统中药治愈了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他的疾病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pic>
        <p:nvPicPr>
          <p:cNvPr id="18435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485" y="966788"/>
            <a:ext cx="47267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2"/>
          <p:cNvSpPr>
            <a:spLocks noChangeArrowheads="1"/>
          </p:cNvSpPr>
          <p:nvPr/>
        </p:nvSpPr>
        <p:spPr bwMode="auto">
          <a:xfrm>
            <a:off x="4285060" y="850107"/>
            <a:ext cx="82391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记单词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355997" y="63698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词族联记一类词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359569" y="1069181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</a:rPr>
              <a:t>满足；满意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</a:rPr>
              <a:t>家族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content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满足的；满意的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satisfy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t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使满意；满足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satisfaction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满意；满足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pleased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高兴的；满意的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⑤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meet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t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满足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</a:t>
            </a:r>
            <a:r>
              <a:rPr lang="zh-CN" altLang="zh-CN">
                <a:latin typeface="Times New Roman" panose="02020603050405020304" pitchFamily="18" charset="0"/>
              </a:rPr>
              <a:t>表达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</a:rPr>
              <a:t>另外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</a:rPr>
              <a:t>的常用过渡词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	in addition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besides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what</a:t>
            </a:r>
            <a:r>
              <a:rPr lang="en-US" altLang="zh-CN">
                <a:latin typeface="Times New Roman" panose="02020603050405020304" pitchFamily="18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 more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moreover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102274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句型公式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454944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＋形容词＋不定式。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2.so...that...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如此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以至于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引导结果状语从句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1300163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1.relief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焦虑、痛苦的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减轻或消除；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不快过后的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宽慰、轻松或解脱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relieve 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救出；解脱；使脱离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2109788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Though he was affected by gradual blindness soon after the performance, Henry was still capable of writing compositions and he found that creating music was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relief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cure for his illness.(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尽管在表演后不久，他的视力逐渐地丧失，亨利仍然能够谱写曲子，他发现创作音乐能够减轻痛苦也能够治疗他的疾病。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24579" name="Picture 5" descr="课时要点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" y="706041"/>
            <a:ext cx="8559404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Microsoft Office PowerPoint</Application>
  <PresentationFormat>全屏显示(16:9)</PresentationFormat>
  <Paragraphs>277</Paragraphs>
  <Slides>33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2023-01-16T23:58:39Z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04179890395F4C4DBCF6CDFCCA7EA844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