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308" r:id="rId3"/>
    <p:sldId id="380" r:id="rId4"/>
    <p:sldId id="381" r:id="rId5"/>
    <p:sldId id="382" r:id="rId6"/>
    <p:sldId id="395" r:id="rId7"/>
    <p:sldId id="396" r:id="rId8"/>
    <p:sldId id="383" r:id="rId9"/>
    <p:sldId id="384" r:id="rId10"/>
    <p:sldId id="375" r:id="rId11"/>
    <p:sldId id="378" r:id="rId12"/>
    <p:sldId id="379" r:id="rId13"/>
    <p:sldId id="389" r:id="rId14"/>
    <p:sldId id="390" r:id="rId15"/>
    <p:sldId id="368" r:id="rId16"/>
    <p:sldId id="374" r:id="rId17"/>
    <p:sldId id="385" r:id="rId18"/>
    <p:sldId id="391" r:id="rId19"/>
    <p:sldId id="386" r:id="rId20"/>
    <p:sldId id="392" r:id="rId21"/>
    <p:sldId id="393" r:id="rId22"/>
    <p:sldId id="394" r:id="rId23"/>
    <p:sldId id="387" r:id="rId24"/>
    <p:sldId id="388" r:id="rId25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ea typeface="微软雅黑" panose="020B0503020204020204" charset="-122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/>
          </p:cNvSpPr>
          <p:nvPr>
            <p:ph type="sldImg" idx="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BC0E19A-1D08-4474-AF86-6AB08231184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mbria" panose="0204050305040603020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45E0D1-21CA-4F44-87F6-7D9AF46D414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418CD9E-367E-4D8B-8663-D589F10D57DB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B1D8E3-1C4A-4E21-8AEA-55E0189FEBD0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6692C2B-389D-43C6-B96D-C1E6DCC4442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B5392C-0F5E-47F7-BD25-B14E5EF75F1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B089860-AC20-456D-BB51-5851468F1AF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E80FB6-3A24-41E9-92B3-33701EF1037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340277A-EACC-4CAF-B5A9-4905C0BD5A2D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82BD2A-9EE9-4C03-874A-EC94413FD22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F6D06C4-F990-472E-8F59-3BDB8C77984A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5298AB-8D28-4B2A-AF12-045EBFAB2A9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A093A22-D851-40A8-9A08-B5EBCA881075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107346-6802-4993-8853-37D1504F228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51683A5-A5C6-4B1D-A7F1-4F12C1436C15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0D3825-3EF8-4B72-8F57-D68E1C556F2C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750DA3F-6D0C-483D-9382-8346826D6D4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6F930-C7A5-4BF1-9281-94782C318ED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D2CE0D6-1C9C-4539-80FC-A49AA9774AA0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74535-F63C-47FA-B758-F571B6002B18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6A72E79-2848-4917-8B15-57597BA2A1BB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24DE27-3036-4433-A6C3-4CB393A16CA9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A7EEA5A3-6257-4C02-804B-7F9BB8D06C23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/>
              <a:ea typeface="微软雅黑" panose="020B0503020204020204" charset="-122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/>
              <a:ea typeface="微软雅黑" panose="020B0503020204020204" charset="-122"/>
            </a:endParaRPr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1825625" y="339725"/>
            <a:ext cx="67786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/>
              <a:ea typeface="微软雅黑" panose="020B0503020204020204" charset="-122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7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Franklin Gothic Medium" panose="020B0603020102020204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buSzPct val="100000"/>
        <a:defRPr sz="2800" b="1">
          <a:solidFill>
            <a:srgbClr val="716F70"/>
          </a:solidFill>
          <a:latin typeface="微软雅黑" panose="020B0503020204020204" charset="-122"/>
          <a:ea typeface="微软雅黑" panose="020B050302020402020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4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rgbClr val="716F70"/>
          </a:solidFill>
          <a:latin typeface="Franklin Gothic Medium" panose="020B0603020102020204"/>
          <a:ea typeface="微软雅黑" panose="020B0503020204020204" charset="-12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55845750-0856-4121-87CC-B90E3E59EAC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D6C7383-BD29-4A9D-8518-768B52DB3A5B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2055" name="Picture 7" descr="00126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042988" y="1424335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03" name="Text Box 3"/>
          <p:cNvSpPr>
            <a:spLocks noChangeArrowheads="1"/>
          </p:cNvSpPr>
          <p:nvPr/>
        </p:nvSpPr>
        <p:spPr bwMode="auto">
          <a:xfrm>
            <a:off x="1403350" y="1495773"/>
            <a:ext cx="13684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6600" b="1"/>
              <a:t>6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3059113" y="1484660"/>
            <a:ext cx="4321175" cy="811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200" b="1" dirty="0">
                <a:solidFill>
                  <a:srgbClr val="AE2A28"/>
                </a:solidFill>
                <a:latin typeface="Arial" panose="020B0604020202020204"/>
              </a:rPr>
              <a:t>Around town</a:t>
            </a:r>
            <a:endParaRPr lang="zh-CN" altLang="en-US" sz="5200" b="1" dirty="0">
              <a:solidFill>
                <a:srgbClr val="AE2A28"/>
              </a:solidFill>
              <a:latin typeface="Arial" panose="020B0604020202020204"/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971550" y="1268760"/>
            <a:ext cx="16002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 algn="ctr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anose="020B0604020202020204"/>
              </a:rPr>
              <a:t>Module</a:t>
            </a:r>
            <a:endParaRPr lang="zh-CN" altLang="en-US" sz="3600" b="1" kern="10">
              <a:ln w="9525" algn="ctr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606" name="Text Box 6"/>
          <p:cNvSpPr>
            <a:spLocks noChangeArrowheads="1"/>
          </p:cNvSpPr>
          <p:nvPr/>
        </p:nvSpPr>
        <p:spPr bwMode="auto">
          <a:xfrm>
            <a:off x="1187450" y="2708920"/>
            <a:ext cx="705643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ts val="6100"/>
              </a:lnSpc>
              <a:spcBef>
                <a:spcPct val="50000"/>
              </a:spcBef>
            </a:pPr>
            <a:r>
              <a:rPr lang="en-US" altLang="zh-CN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Unit 1  </a:t>
            </a:r>
          </a:p>
          <a:p>
            <a:pPr algn="ctr"/>
            <a:r>
              <a:rPr lang="en-US" altLang="zh-CN" sz="44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Could you tell me how to get to the National Stadium</a:t>
            </a:r>
            <a:r>
              <a:rPr lang="en-US" altLang="zh-CN" sz="4400" b="1" dirty="0" smtClean="0">
                <a:solidFill>
                  <a:srgbClr val="003399"/>
                </a:solidFill>
                <a:latin typeface="Times New Roman" panose="02020603050405020304" pitchFamily="18" charset="0"/>
              </a:rPr>
              <a:t>?</a:t>
            </a:r>
            <a:endParaRPr lang="en-US" altLang="zh-CN" sz="4400" b="1" dirty="0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7724" y="5877272"/>
            <a:ext cx="915172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9725"/>
            <a:ext cx="8280400" cy="777875"/>
          </a:xfrm>
        </p:spPr>
        <p:txBody>
          <a:bodyPr/>
          <a:lstStyle/>
          <a:p>
            <a:r>
              <a:rPr lang="en-US" altLang="zh-CN">
                <a:solidFill>
                  <a:srgbClr val="003399"/>
                </a:solidFill>
                <a:latin typeface="Times New Roman" panose="02020603050405020304" pitchFamily="18" charset="0"/>
              </a:rPr>
              <a:t>Read activity 3 again and complete the table.</a:t>
            </a:r>
            <a:endParaRPr lang="zh-CN" altLang="en-US">
              <a:solidFill>
                <a:srgbClr val="003399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4819" name="内容占位符 13314"/>
          <p:cNvGraphicFramePr>
            <a:graphicFrameLocks noGrp="1"/>
          </p:cNvGraphicFramePr>
          <p:nvPr/>
        </p:nvGraphicFramePr>
        <p:xfrm>
          <a:off x="250825" y="1125538"/>
          <a:ext cx="8713788" cy="5473701"/>
        </p:xfrm>
        <a:graphic>
          <a:graphicData uri="http://schemas.openxmlformats.org/drawingml/2006/table">
            <a:tbl>
              <a:tblPr/>
              <a:tblGrid>
                <a:gridCol w="403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Ask 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answer</a:t>
                      </a:r>
                      <a:endParaRPr kumimoji="0" lang="en-US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4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Can you tell me the way to …?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 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Go across …</a:t>
                      </a:r>
                      <a:endParaRPr kumimoji="0" lang="en-US" altLang="zh-CN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30" name="Text Box 24"/>
          <p:cNvSpPr>
            <a:spLocks noChangeArrowheads="1"/>
          </p:cNvSpPr>
          <p:nvPr/>
        </p:nvSpPr>
        <p:spPr bwMode="auto">
          <a:xfrm>
            <a:off x="250825" y="2636838"/>
            <a:ext cx="4076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Can you tell me the way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to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Wangfujing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Dajie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?</a:t>
            </a:r>
          </a:p>
        </p:txBody>
      </p:sp>
      <p:sp>
        <p:nvSpPr>
          <p:cNvPr id="34831" name="Text Box 27"/>
          <p:cNvSpPr>
            <a:spLocks noChangeArrowheads="1"/>
          </p:cNvSpPr>
          <p:nvPr/>
        </p:nvSpPr>
        <p:spPr bwMode="auto">
          <a:xfrm>
            <a:off x="4219575" y="2184400"/>
            <a:ext cx="49609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1. Go across Dong Chang’an Jie, 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go along the street and turn left</a:t>
            </a:r>
          </a:p>
          <a:p>
            <a:pPr>
              <a:lnSpc>
                <a:spcPct val="9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at the third street on the left.</a:t>
            </a:r>
          </a:p>
        </p:txBody>
      </p:sp>
      <p:sp>
        <p:nvSpPr>
          <p:cNvPr id="34832" name="Text Box 28"/>
          <p:cNvSpPr>
            <a:spLocks noChangeArrowheads="1"/>
          </p:cNvSpPr>
          <p:nvPr/>
        </p:nvSpPr>
        <p:spPr bwMode="auto">
          <a:xfrm>
            <a:off x="323850" y="3644900"/>
            <a:ext cx="34020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2. Is there a bookshop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near here?</a:t>
            </a:r>
          </a:p>
        </p:txBody>
      </p:sp>
      <p:sp>
        <p:nvSpPr>
          <p:cNvPr id="34833" name="Text Box 29"/>
          <p:cNvSpPr>
            <a:spLocks noChangeArrowheads="1"/>
          </p:cNvSpPr>
          <p:nvPr/>
        </p:nvSpPr>
        <p:spPr bwMode="auto">
          <a:xfrm>
            <a:off x="4356100" y="3500438"/>
            <a:ext cx="4654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2. Yes, there is a big bookshop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over there.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34834" name="Text Box 30"/>
          <p:cNvSpPr>
            <a:spLocks noChangeArrowheads="1"/>
          </p:cNvSpPr>
          <p:nvPr/>
        </p:nvSpPr>
        <p:spPr bwMode="auto">
          <a:xfrm>
            <a:off x="179388" y="4724400"/>
            <a:ext cx="4249737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3. Could you tell me how to </a:t>
            </a:r>
          </a:p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get to the National Stadium?</a:t>
            </a:r>
          </a:p>
          <a:p>
            <a:pPr>
              <a:lnSpc>
                <a:spcPct val="11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…</a:t>
            </a:r>
          </a:p>
        </p:txBody>
      </p:sp>
      <p:sp>
        <p:nvSpPr>
          <p:cNvPr id="34835" name="Text Box 31"/>
          <p:cNvSpPr>
            <a:spLocks noChangeArrowheads="1"/>
          </p:cNvSpPr>
          <p:nvPr/>
        </p:nvSpPr>
        <p:spPr bwMode="auto">
          <a:xfrm>
            <a:off x="4284663" y="4581525"/>
            <a:ext cx="486092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3. Go along the street and you’ll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see an underground station.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Take the Underground to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the Olympic Sports Centre, </a:t>
            </a:r>
          </a:p>
          <a:p>
            <a:pPr eaLnBrk="0" hangingPunct="0">
              <a:lnSpc>
                <a:spcPct val="70000"/>
              </a:lnSpc>
              <a:spcBef>
                <a:spcPct val="2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or you can take a bus or a taxi.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utoUpdateAnimBg="0"/>
      <p:bldP spid="34831" grpId="1" animBg="1"/>
      <p:bldP spid="34831" grpId="2" autoUpdateAnimBg="0"/>
      <p:bldP spid="34832" grpId="2" animBg="1"/>
      <p:bldP spid="34832" grpId="3" autoUpdateAnimBg="0"/>
      <p:bldP spid="34833" grpId="3" animBg="1"/>
      <p:bldP spid="34833" grpId="4" autoUpdateAnimBg="0"/>
      <p:bldP spid="34834" grpId="4" animBg="1"/>
      <p:bldP spid="34834" grpId="5" autoUpdateAnimBg="0"/>
      <p:bldP spid="34835" grpId="5" animBg="1"/>
      <p:bldP spid="34835" grpId="6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9725"/>
            <a:ext cx="8064500" cy="777875"/>
          </a:xfrm>
        </p:spPr>
        <p:txBody>
          <a:bodyPr/>
          <a:lstStyle/>
          <a:p>
            <a:r>
              <a:rPr lang="en-US" altLang="zh-CN">
                <a:solidFill>
                  <a:srgbClr val="003399"/>
                </a:solidFill>
                <a:latin typeface="Times New Roman" panose="02020603050405020304" pitchFamily="18" charset="0"/>
              </a:rPr>
              <a:t>Work in pairs. Draw a map of where you live.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989138"/>
            <a:ext cx="4105275" cy="2160587"/>
          </a:xfrm>
          <a:prstGeom prst="rect">
            <a:avLst/>
          </a:prstGeom>
          <a:solidFill>
            <a:srgbClr val="993300">
              <a:alpha val="56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-- Where is the market?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-- It’s on …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-- How do I get there?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-- Go along …</a:t>
            </a:r>
          </a:p>
        </p:txBody>
      </p:sp>
      <p:pic>
        <p:nvPicPr>
          <p:cNvPr id="35844" name="Picture 4" descr="Img343392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68413"/>
            <a:ext cx="42862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zhiqi_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336675"/>
            <a:ext cx="1776413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u=104581468,3083808105&amp;gp=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28713"/>
            <a:ext cx="1770063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u=1796817051,3917900641&amp;gp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1196975"/>
            <a:ext cx="170656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>
            <a:spLocks noChangeArrowheads="1"/>
          </p:cNvSpPr>
          <p:nvPr/>
        </p:nvSpPr>
        <p:spPr bwMode="auto">
          <a:xfrm>
            <a:off x="323850" y="2781300"/>
            <a:ext cx="2987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go straight</a:t>
            </a:r>
          </a:p>
        </p:txBody>
      </p:sp>
      <p:sp>
        <p:nvSpPr>
          <p:cNvPr id="36870" name="Text Box 6"/>
          <p:cNvSpPr>
            <a:spLocks noChangeArrowheads="1"/>
          </p:cNvSpPr>
          <p:nvPr/>
        </p:nvSpPr>
        <p:spPr bwMode="auto">
          <a:xfrm>
            <a:off x="6480175" y="2924175"/>
            <a:ext cx="2663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turn right</a:t>
            </a:r>
          </a:p>
        </p:txBody>
      </p:sp>
      <p:sp>
        <p:nvSpPr>
          <p:cNvPr id="36871" name="Text Box 7"/>
          <p:cNvSpPr>
            <a:spLocks noChangeArrowheads="1"/>
          </p:cNvSpPr>
          <p:nvPr/>
        </p:nvSpPr>
        <p:spPr bwMode="auto">
          <a:xfrm>
            <a:off x="3563938" y="2852738"/>
            <a:ext cx="24479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turn left</a:t>
            </a:r>
          </a:p>
        </p:txBody>
      </p:sp>
      <p:graphicFrame>
        <p:nvGraphicFramePr>
          <p:cNvPr id="36872" name="表格 15367"/>
          <p:cNvGraphicFramePr>
            <a:graphicFrameLocks noGrp="1"/>
          </p:cNvGraphicFramePr>
          <p:nvPr/>
        </p:nvGraphicFramePr>
        <p:xfrm>
          <a:off x="1042988" y="3860800"/>
          <a:ext cx="2519362" cy="1654175"/>
        </p:xfrm>
        <a:graphic>
          <a:graphicData uri="http://schemas.openxmlformats.org/drawingml/2006/table">
            <a:tbl>
              <a:tblPr/>
              <a:tblGrid>
                <a:gridCol w="792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1114425" y="4149725"/>
            <a:ext cx="576263" cy="10064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36883" name="表格 15378"/>
          <p:cNvGraphicFramePr>
            <a:graphicFrameLocks noGrp="1"/>
          </p:cNvGraphicFramePr>
          <p:nvPr/>
        </p:nvGraphicFramePr>
        <p:xfrm>
          <a:off x="5076825" y="3860800"/>
          <a:ext cx="2736850" cy="1655763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9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716F70"/>
                        </a:solidFill>
                        <a:effectLst/>
                        <a:latin typeface="Franklin Gothic Medium" panose="020B0603020102020204"/>
                        <a:ea typeface="微软雅黑" panose="020B0503020204020204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7165975" y="4149725"/>
            <a:ext cx="576263" cy="10715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6894" name="Text Box 30"/>
          <p:cNvSpPr>
            <a:spLocks noChangeArrowheads="1"/>
          </p:cNvSpPr>
          <p:nvPr/>
        </p:nvSpPr>
        <p:spPr bwMode="auto">
          <a:xfrm>
            <a:off x="539750" y="5589588"/>
            <a:ext cx="3168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on the left</a:t>
            </a:r>
          </a:p>
        </p:txBody>
      </p:sp>
      <p:sp>
        <p:nvSpPr>
          <p:cNvPr id="36895" name="Text Box 31"/>
          <p:cNvSpPr>
            <a:spLocks noChangeArrowheads="1"/>
          </p:cNvSpPr>
          <p:nvPr/>
        </p:nvSpPr>
        <p:spPr bwMode="auto">
          <a:xfrm>
            <a:off x="4787900" y="5661025"/>
            <a:ext cx="37449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on the right</a:t>
            </a: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2051050" y="333375"/>
            <a:ext cx="46799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0099"/>
                </a:solidFill>
                <a:ea typeface="黑体" panose="02010609060101010101" pitchFamily="2" charset="-122"/>
              </a:rPr>
              <a:t>“</a:t>
            </a:r>
            <a:r>
              <a:rPr lang="zh-CN" altLang="en-US" sz="4400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交通标志知多少</a:t>
            </a:r>
            <a:r>
              <a:rPr lang="zh-CN" altLang="en-US" sz="4400" b="1">
                <a:solidFill>
                  <a:srgbClr val="000099"/>
                </a:solidFill>
                <a:ea typeface="黑体" panose="02010609060101010101" pitchFamily="2" charset="-122"/>
              </a:rPr>
              <a:t>”</a:t>
            </a:r>
            <a:endParaRPr lang="zh-CN" altLang="en-US" sz="4400" b="1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utoUpdateAnimBg="0"/>
      <p:bldP spid="36870" grpId="1" animBg="1"/>
      <p:bldP spid="36870" grpId="2" autoUpdateAnimBg="0"/>
      <p:bldP spid="36871" grpId="2" animBg="1"/>
      <p:bldP spid="36871" grpId="3" autoUpdateAnimBg="0"/>
      <p:bldP spid="36894" grpId="3" animBg="1"/>
      <p:bldP spid="36894" grpId="4" autoUpdateAnimBg="0"/>
      <p:bldP spid="36895" grpId="4" animBg="1"/>
      <p:bldP spid="36895" grpId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u=2186032177,1694954644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204152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040903sig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628775"/>
            <a:ext cx="19431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8" descr="u=1139537260,1465753425&amp;gp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412875"/>
            <a:ext cx="20875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5"/>
          <p:cNvSpPr>
            <a:spLocks noChangeArrowheads="1"/>
          </p:cNvSpPr>
          <p:nvPr/>
        </p:nvSpPr>
        <p:spPr bwMode="auto">
          <a:xfrm>
            <a:off x="250825" y="5157788"/>
            <a:ext cx="316865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Don’t  turn right.</a:t>
            </a:r>
            <a:r>
              <a:rPr lang="en-US" altLang="zh-CN"/>
              <a:t> </a:t>
            </a:r>
          </a:p>
        </p:txBody>
      </p:sp>
      <p:sp>
        <p:nvSpPr>
          <p:cNvPr id="37894" name="Text Box 6"/>
          <p:cNvSpPr>
            <a:spLocks noChangeArrowheads="1"/>
          </p:cNvSpPr>
          <p:nvPr/>
        </p:nvSpPr>
        <p:spPr bwMode="auto">
          <a:xfrm>
            <a:off x="6443663" y="5013325"/>
            <a:ext cx="22685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Walking </a:t>
            </a:r>
          </a:p>
          <a:p>
            <a:pPr>
              <a:spcBef>
                <a:spcPct val="10000"/>
              </a:spcBef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forbidden.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utoUpdateAnimBg="0"/>
      <p:bldP spid="3789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65175"/>
            <a:ext cx="8640763" cy="777875"/>
          </a:xfrm>
        </p:spPr>
        <p:txBody>
          <a:bodyPr/>
          <a:lstStyle/>
          <a:p>
            <a:r>
              <a:rPr lang="en-US" altLang="zh-CN">
                <a:solidFill>
                  <a:srgbClr val="003399"/>
                </a:solidFill>
                <a:latin typeface="Times New Roman" panose="02020603050405020304" pitchFamily="18" charset="0"/>
              </a:rPr>
              <a:t>Match the words from the box with the pictures.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557338"/>
            <a:ext cx="2601912" cy="1800225"/>
          </a:xfrm>
          <a:prstGeom prst="rect">
            <a:avLst/>
          </a:prstGeom>
          <a:solidFill>
            <a:srgbClr val="008000">
              <a:alpha val="48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bank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museum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restaurant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station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4392612" cy="5762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4000" b="1" kern="10" spc="-400">
                <a:ln w="12700" algn="ctr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Listening and vocabulary</a:t>
            </a:r>
            <a:endParaRPr lang="zh-CN" altLang="en-US" sz="4000" b="1" kern="10" spc="-400">
              <a:ln w="12700" algn="ctr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  <p:pic>
        <p:nvPicPr>
          <p:cNvPr id="38917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341438"/>
            <a:ext cx="63722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195513" y="1557338"/>
            <a:ext cx="5762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195513" y="1989138"/>
            <a:ext cx="5762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195513" y="2420938"/>
            <a:ext cx="5762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195513" y="2852738"/>
            <a:ext cx="576262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2" name="Text Box 11"/>
          <p:cNvSpPr>
            <a:spLocks noChangeArrowheads="1"/>
          </p:cNvSpPr>
          <p:nvPr/>
        </p:nvSpPr>
        <p:spPr bwMode="auto">
          <a:xfrm>
            <a:off x="2298700" y="1484313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8923" name="Text Box 12"/>
          <p:cNvSpPr>
            <a:spLocks noChangeArrowheads="1"/>
          </p:cNvSpPr>
          <p:nvPr/>
        </p:nvSpPr>
        <p:spPr bwMode="auto">
          <a:xfrm>
            <a:off x="2298700" y="191611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8924" name="Text Box 13"/>
          <p:cNvSpPr>
            <a:spLocks noChangeArrowheads="1"/>
          </p:cNvSpPr>
          <p:nvPr/>
        </p:nvSpPr>
        <p:spPr bwMode="auto">
          <a:xfrm>
            <a:off x="2317750" y="234791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8925" name="Text Box 14"/>
          <p:cNvSpPr>
            <a:spLocks noChangeArrowheads="1"/>
          </p:cNvSpPr>
          <p:nvPr/>
        </p:nvSpPr>
        <p:spPr bwMode="auto">
          <a:xfrm>
            <a:off x="2298700" y="2838450"/>
            <a:ext cx="40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8926" name="Text Box 17"/>
          <p:cNvSpPr>
            <a:spLocks noChangeArrowheads="1"/>
          </p:cNvSpPr>
          <p:nvPr/>
        </p:nvSpPr>
        <p:spPr bwMode="auto">
          <a:xfrm>
            <a:off x="5219700" y="3429000"/>
            <a:ext cx="382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38927" name="Text Box 18"/>
          <p:cNvSpPr>
            <a:spLocks noChangeArrowheads="1"/>
          </p:cNvSpPr>
          <p:nvPr/>
        </p:nvSpPr>
        <p:spPr bwMode="auto">
          <a:xfrm>
            <a:off x="8366125" y="3414713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38928" name="Text Box 19"/>
          <p:cNvSpPr>
            <a:spLocks noChangeArrowheads="1"/>
          </p:cNvSpPr>
          <p:nvPr/>
        </p:nvSpPr>
        <p:spPr bwMode="auto">
          <a:xfrm>
            <a:off x="5219700" y="60213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38929" name="Text Box 20"/>
          <p:cNvSpPr>
            <a:spLocks noChangeArrowheads="1"/>
          </p:cNvSpPr>
          <p:nvPr/>
        </p:nvSpPr>
        <p:spPr bwMode="auto">
          <a:xfrm>
            <a:off x="8366125" y="6021388"/>
            <a:ext cx="382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CC0000"/>
                </a:solidFill>
              </a:rPr>
              <a:t>4</a:t>
            </a:r>
          </a:p>
        </p:txBody>
      </p:sp>
      <p:pic>
        <p:nvPicPr>
          <p:cNvPr id="38930" name="Picture 21" descr="思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652963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utoUpdateAnimBg="0"/>
      <p:bldP spid="38923" grpId="0" autoUpdateAnimBg="0"/>
      <p:bldP spid="38924" grpId="0" autoUpdateAnimBg="0"/>
      <p:bldP spid="38925" grpId="0" autoUpdateAnimBg="0"/>
      <p:bldP spid="38926" grpId="0" autoUpdateAnimBg="0"/>
      <p:bldP spid="38927" grpId="0" autoUpdateAnimBg="0"/>
      <p:bldP spid="38928" grpId="0" autoUpdateAnimBg="0"/>
      <p:bldP spid="3892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41438"/>
            <a:ext cx="8435975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How will the tourist get to 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Wangfujing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Dajie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from 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Tian’anmen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 Square?</a:t>
            </a:r>
          </a:p>
          <a:p>
            <a:pPr marL="533400" indent="-53340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533400" indent="-533400"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Where is the bookshop?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Who does the tourist ask for the way to the National </a:t>
            </a:r>
            <a:r>
              <a:rPr lang="en-US" altLang="zh-CN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Statium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9939" name="TextBox 1"/>
          <p:cNvSpPr>
            <a:spLocks noChangeArrowheads="1"/>
          </p:cNvSpPr>
          <p:nvPr/>
        </p:nvSpPr>
        <p:spPr bwMode="auto">
          <a:xfrm>
            <a:off x="323850" y="404813"/>
            <a:ext cx="6335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600" b="1" dirty="0">
                <a:solidFill>
                  <a:srgbClr val="003399"/>
                </a:solidFill>
              </a:rPr>
              <a:t>Now answer the questions.</a:t>
            </a:r>
            <a:endParaRPr lang="zh-CN" altLang="en-US" sz="3600" b="1" dirty="0">
              <a:solidFill>
                <a:srgbClr val="003399"/>
              </a:solidFill>
            </a:endParaRPr>
          </a:p>
        </p:txBody>
      </p:sp>
      <p:sp>
        <p:nvSpPr>
          <p:cNvPr id="39940" name="Text Box 5"/>
          <p:cNvSpPr>
            <a:spLocks noChangeArrowheads="1"/>
          </p:cNvSpPr>
          <p:nvPr/>
        </p:nvSpPr>
        <p:spPr bwMode="auto">
          <a:xfrm>
            <a:off x="1042988" y="2420938"/>
            <a:ext cx="7731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Go across Dong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Chang’an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Jie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 go along the street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and turn left at the third street on the left.</a:t>
            </a:r>
          </a:p>
        </p:txBody>
      </p:sp>
      <p:sp>
        <p:nvSpPr>
          <p:cNvPr id="39941" name="Text Box 6"/>
          <p:cNvSpPr>
            <a:spLocks noChangeArrowheads="1"/>
          </p:cNvSpPr>
          <p:nvPr/>
        </p:nvSpPr>
        <p:spPr bwMode="auto">
          <a:xfrm>
            <a:off x="1042988" y="3789363"/>
            <a:ext cx="6977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The bookshop is just along Xi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Chang’an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Jie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, </a:t>
            </a: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on the right, opposite the bank.</a:t>
            </a:r>
          </a:p>
        </p:txBody>
      </p:sp>
      <p:sp>
        <p:nvSpPr>
          <p:cNvPr id="39942" name="Rectangle 7"/>
          <p:cNvSpPr>
            <a:spLocks noChangeArrowheads="1"/>
          </p:cNvSpPr>
          <p:nvPr/>
        </p:nvSpPr>
        <p:spPr bwMode="auto">
          <a:xfrm>
            <a:off x="1116013" y="5589588"/>
            <a:ext cx="24638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 policeman.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1" grpId="1" animBg="1"/>
      <p:bldP spid="39941" grpId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2746375" cy="777875"/>
          </a:xfrm>
        </p:spPr>
        <p:txBody>
          <a:bodyPr/>
          <a:lstStyle/>
          <a:p>
            <a:r>
              <a:rPr lang="en-US" altLang="zh-CN" sz="4000">
                <a:solidFill>
                  <a:srgbClr val="003399"/>
                </a:solidFill>
                <a:latin typeface="Times New Roman" panose="02020603050405020304" pitchFamily="18" charset="0"/>
              </a:rPr>
              <a:t>Exercises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55650" y="1557338"/>
            <a:ext cx="6983413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补全下列单词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1. b__n__                      2. a__o__g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3. mu__ __um              4. a__ __oss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5. opp__s__te               6. t__u__i__t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7. str__ __t                   8. unde__gr__ __nd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Text Box 4"/>
          <p:cNvSpPr>
            <a:spLocks noChangeArrowheads="1"/>
          </p:cNvSpPr>
          <p:nvPr/>
        </p:nvSpPr>
        <p:spPr bwMode="auto">
          <a:xfrm>
            <a:off x="1403350" y="2420938"/>
            <a:ext cx="974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a    k</a:t>
            </a:r>
          </a:p>
        </p:txBody>
      </p:sp>
      <p:sp>
        <p:nvSpPr>
          <p:cNvPr id="40965" name="Text Box 5"/>
          <p:cNvSpPr>
            <a:spLocks noChangeArrowheads="1"/>
          </p:cNvSpPr>
          <p:nvPr/>
        </p:nvSpPr>
        <p:spPr bwMode="auto">
          <a:xfrm>
            <a:off x="4787900" y="2420938"/>
            <a:ext cx="893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l    n</a:t>
            </a:r>
          </a:p>
        </p:txBody>
      </p:sp>
      <p:sp>
        <p:nvSpPr>
          <p:cNvPr id="40966" name="Text Box 6"/>
          <p:cNvSpPr>
            <a:spLocks noChangeArrowheads="1"/>
          </p:cNvSpPr>
          <p:nvPr/>
        </p:nvSpPr>
        <p:spPr bwMode="auto">
          <a:xfrm>
            <a:off x="1692275" y="3141663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s  e</a:t>
            </a:r>
          </a:p>
        </p:txBody>
      </p:sp>
      <p:sp>
        <p:nvSpPr>
          <p:cNvPr id="40967" name="Text Box 7"/>
          <p:cNvSpPr>
            <a:spLocks noChangeArrowheads="1"/>
          </p:cNvSpPr>
          <p:nvPr/>
        </p:nvSpPr>
        <p:spPr bwMode="auto">
          <a:xfrm>
            <a:off x="4764088" y="3141663"/>
            <a:ext cx="815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c   r</a:t>
            </a:r>
          </a:p>
        </p:txBody>
      </p:sp>
      <p:sp>
        <p:nvSpPr>
          <p:cNvPr id="40968" name="Text Box 8"/>
          <p:cNvSpPr>
            <a:spLocks noChangeArrowheads="1"/>
          </p:cNvSpPr>
          <p:nvPr/>
        </p:nvSpPr>
        <p:spPr bwMode="auto">
          <a:xfrm>
            <a:off x="1763713" y="3860800"/>
            <a:ext cx="7953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o   i</a:t>
            </a:r>
          </a:p>
        </p:txBody>
      </p:sp>
      <p:sp>
        <p:nvSpPr>
          <p:cNvPr id="40969" name="Text Box 9"/>
          <p:cNvSpPr>
            <a:spLocks noChangeArrowheads="1"/>
          </p:cNvSpPr>
          <p:nvPr/>
        </p:nvSpPr>
        <p:spPr bwMode="auto">
          <a:xfrm>
            <a:off x="4716463" y="3860800"/>
            <a:ext cx="1328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o   r   s</a:t>
            </a:r>
          </a:p>
        </p:txBody>
      </p:sp>
      <p:sp>
        <p:nvSpPr>
          <p:cNvPr id="40970" name="Text Box 10"/>
          <p:cNvSpPr>
            <a:spLocks noChangeArrowheads="1"/>
          </p:cNvSpPr>
          <p:nvPr/>
        </p:nvSpPr>
        <p:spPr bwMode="auto">
          <a:xfrm>
            <a:off x="1608138" y="4581525"/>
            <a:ext cx="876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e   e</a:t>
            </a:r>
          </a:p>
        </p:txBody>
      </p:sp>
      <p:sp>
        <p:nvSpPr>
          <p:cNvPr id="40971" name="Text Box 11"/>
          <p:cNvSpPr>
            <a:spLocks noChangeArrowheads="1"/>
          </p:cNvSpPr>
          <p:nvPr/>
        </p:nvSpPr>
        <p:spPr bwMode="auto">
          <a:xfrm>
            <a:off x="5292725" y="4581525"/>
            <a:ext cx="1544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r      o  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utoUpdateAnimBg="0"/>
      <p:bldP spid="40965" grpId="1" animBg="1"/>
      <p:bldP spid="40965" grpId="2" autoUpdateAnimBg="0"/>
      <p:bldP spid="40966" grpId="2" animBg="1"/>
      <p:bldP spid="40966" grpId="3" autoUpdateAnimBg="0"/>
      <p:bldP spid="40967" grpId="3" animBg="1"/>
      <p:bldP spid="40967" grpId="4" autoUpdateAnimBg="0"/>
      <p:bldP spid="40968" grpId="4" animBg="1"/>
      <p:bldP spid="40968" grpId="5" autoUpdateAnimBg="0"/>
      <p:bldP spid="40969" grpId="5" animBg="1"/>
      <p:bldP spid="40969" grpId="6" autoUpdateAnimBg="0"/>
      <p:bldP spid="40970" grpId="6" animBg="1"/>
      <p:bldP spid="40970" grpId="7" autoUpdateAnimBg="0"/>
      <p:bldP spid="40971" grpId="7" animBg="1"/>
      <p:bldP spid="40971" grpId="8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>
            <a:spLocks noChangeArrowheads="1"/>
          </p:cNvSpPr>
          <p:nvPr/>
        </p:nvSpPr>
        <p:spPr bwMode="auto">
          <a:xfrm>
            <a:off x="539750" y="1484313"/>
            <a:ext cx="64087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457200" indent="-457200">
              <a:spcBef>
                <a:spcPct val="3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1. </a:t>
            </a:r>
            <a:r>
              <a:rPr lang="zh-CN" altLang="en-US" sz="3000" b="1">
                <a:latin typeface="Times New Roman" panose="02020603050405020304" pitchFamily="18" charset="0"/>
              </a:rPr>
              <a:t>麻烦您</a:t>
            </a:r>
            <a:r>
              <a:rPr lang="en-US" altLang="zh-CN" sz="3000" b="1">
                <a:latin typeface="Times New Roman" panose="02020603050405020304" pitchFamily="18" charset="0"/>
              </a:rPr>
              <a:t>/</a:t>
            </a:r>
            <a:r>
              <a:rPr lang="zh-CN" altLang="en-US" sz="3000" b="1">
                <a:latin typeface="Times New Roman" panose="02020603050405020304" pitchFamily="18" charset="0"/>
              </a:rPr>
              <a:t>请问</a:t>
            </a:r>
            <a:r>
              <a:rPr lang="en-US" altLang="zh-CN" sz="3000" b="1">
                <a:latin typeface="宋体" panose="02010600030101010101" pitchFamily="2" charset="-122"/>
              </a:rPr>
              <a:t>……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2. </a:t>
            </a:r>
            <a:r>
              <a:rPr lang="zh-CN" altLang="en-US" sz="3000" b="1">
                <a:latin typeface="Times New Roman" panose="02020603050405020304" pitchFamily="18" charset="0"/>
              </a:rPr>
              <a:t>直着走然后左转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3. </a:t>
            </a:r>
            <a:r>
              <a:rPr lang="zh-CN" altLang="en-US" sz="3000" b="1">
                <a:latin typeface="Times New Roman" panose="02020603050405020304" pitchFamily="18" charset="0"/>
              </a:rPr>
              <a:t>在左边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4. </a:t>
            </a:r>
            <a:r>
              <a:rPr lang="zh-CN" altLang="en-US" sz="3000" b="1">
                <a:latin typeface="Times New Roman" panose="02020603050405020304" pitchFamily="18" charset="0"/>
              </a:rPr>
              <a:t>隔壁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5. </a:t>
            </a:r>
            <a:r>
              <a:rPr lang="zh-CN" altLang="en-US" sz="3000" b="1">
                <a:latin typeface="Times New Roman" panose="02020603050405020304" pitchFamily="18" charset="0"/>
              </a:rPr>
              <a:t>不用谢。</a:t>
            </a:r>
          </a:p>
          <a:p>
            <a:pPr marL="457200" indent="-457200">
              <a:spcBef>
                <a:spcPct val="30000"/>
              </a:spcBef>
            </a:pPr>
            <a:r>
              <a:rPr lang="en-US" altLang="zh-CN" sz="3000" b="1">
                <a:latin typeface="Times New Roman" panose="02020603050405020304" pitchFamily="18" charset="0"/>
              </a:rPr>
              <a:t>6. </a:t>
            </a:r>
            <a:r>
              <a:rPr lang="zh-CN" altLang="en-US" sz="3000" b="1">
                <a:latin typeface="Times New Roman" panose="02020603050405020304" pitchFamily="18" charset="0"/>
              </a:rPr>
              <a:t>沿着这条街下去</a:t>
            </a:r>
            <a:r>
              <a:rPr lang="en-US" altLang="zh-CN" sz="3000" b="1">
                <a:latin typeface="宋体" panose="02010600030101010101" pitchFamily="2" charset="-122"/>
              </a:rPr>
              <a:t>……</a:t>
            </a:r>
            <a:r>
              <a:rPr lang="zh-CN" altLang="en-US" sz="3000" b="1">
                <a:latin typeface="Times New Roman" panose="02020603050405020304" pitchFamily="18" charset="0"/>
              </a:rPr>
              <a:t>在街的右边。</a:t>
            </a:r>
          </a:p>
        </p:txBody>
      </p:sp>
      <p:sp>
        <p:nvSpPr>
          <p:cNvPr id="41987" name="Text Box 3"/>
          <p:cNvSpPr>
            <a:spLocks noChangeArrowheads="1"/>
          </p:cNvSpPr>
          <p:nvPr/>
        </p:nvSpPr>
        <p:spPr bwMode="auto">
          <a:xfrm>
            <a:off x="3851275" y="1484313"/>
            <a:ext cx="2005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me.</a:t>
            </a:r>
          </a:p>
        </p:txBody>
      </p:sp>
      <p:sp>
        <p:nvSpPr>
          <p:cNvPr id="41988" name="Text Box 5"/>
          <p:cNvSpPr>
            <a:spLocks noChangeArrowheads="1"/>
          </p:cNvSpPr>
          <p:nvPr/>
        </p:nvSpPr>
        <p:spPr bwMode="auto">
          <a:xfrm>
            <a:off x="3708400" y="2060575"/>
            <a:ext cx="4232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zh-CN" altLang="en-US" sz="2800" b="1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go straight and turn left</a:t>
            </a:r>
          </a:p>
        </p:txBody>
      </p:sp>
      <p:sp>
        <p:nvSpPr>
          <p:cNvPr id="41989" name="Text Box 6"/>
          <p:cNvSpPr>
            <a:spLocks noChangeArrowheads="1"/>
          </p:cNvSpPr>
          <p:nvPr/>
        </p:nvSpPr>
        <p:spPr bwMode="auto">
          <a:xfrm>
            <a:off x="3851275" y="2636838"/>
            <a:ext cx="1909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zh-CN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on the left</a:t>
            </a:r>
          </a:p>
        </p:txBody>
      </p:sp>
      <p:sp>
        <p:nvSpPr>
          <p:cNvPr id="41990" name="Text Box 7"/>
          <p:cNvSpPr>
            <a:spLocks noChangeArrowheads="1"/>
          </p:cNvSpPr>
          <p:nvPr/>
        </p:nvSpPr>
        <p:spPr bwMode="auto">
          <a:xfrm>
            <a:off x="3924300" y="3284538"/>
            <a:ext cx="154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next to</a:t>
            </a:r>
            <a:r>
              <a:rPr lang="en-US" altLang="zh-CN" sz="3000" b="1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991" name="Text Box 8"/>
          <p:cNvSpPr>
            <a:spLocks noChangeArrowheads="1"/>
          </p:cNvSpPr>
          <p:nvPr/>
        </p:nvSpPr>
        <p:spPr bwMode="auto">
          <a:xfrm>
            <a:off x="3779838" y="3860800"/>
            <a:ext cx="3240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zh-CN" altLang="en-US" sz="3000" b="1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You are welcome.</a:t>
            </a:r>
          </a:p>
        </p:txBody>
      </p:sp>
      <p:sp>
        <p:nvSpPr>
          <p:cNvPr id="41992" name="Text Box 9"/>
          <p:cNvSpPr>
            <a:spLocks noChangeArrowheads="1"/>
          </p:cNvSpPr>
          <p:nvPr/>
        </p:nvSpPr>
        <p:spPr bwMode="auto">
          <a:xfrm>
            <a:off x="1187450" y="5157788"/>
            <a:ext cx="5734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algn="ctr"/>
            <a:r>
              <a:rPr lang="en-US" altLang="zh-CN" sz="3000" b="1">
                <a:solidFill>
                  <a:srgbClr val="FF0000"/>
                </a:solidFill>
                <a:latin typeface="Times New Roman" panose="02020603050405020304" pitchFamily="18" charset="0"/>
              </a:rPr>
              <a:t>It is down this street on the right.</a:t>
            </a:r>
            <a:r>
              <a:rPr lang="en-US" altLang="zh-CN" sz="2800" b="1">
                <a:solidFill>
                  <a:srgbClr val="0099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993" name="Text Box 10"/>
          <p:cNvSpPr>
            <a:spLocks noChangeArrowheads="1"/>
          </p:cNvSpPr>
          <p:nvPr/>
        </p:nvSpPr>
        <p:spPr bwMode="auto">
          <a:xfrm>
            <a:off x="323850" y="549275"/>
            <a:ext cx="35274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000099"/>
                </a:solidFill>
                <a:ea typeface="黑体" panose="02010609060101010101" pitchFamily="2" charset="-122"/>
              </a:rPr>
              <a:t>翻译短语。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1" animBg="1"/>
      <p:bldP spid="41988" grpId="2" autoUpdateAnimBg="0"/>
      <p:bldP spid="41989" grpId="2" animBg="1"/>
      <p:bldP spid="41989" grpId="3" autoUpdateAnimBg="0"/>
      <p:bldP spid="41990" grpId="3" animBg="1"/>
      <p:bldP spid="41990" grpId="4" autoUpdateAnimBg="0"/>
      <p:bldP spid="41991" grpId="4" animBg="1"/>
      <p:bldP spid="41991" grpId="5" autoUpdateAnimBg="0"/>
      <p:bldP spid="41992" grpId="5" animBg="1"/>
      <p:bldP spid="41992" grpId="6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692150"/>
            <a:ext cx="8507413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填空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1. I can get to the library </a:t>
            </a:r>
            <a:r>
              <a:rPr lang="en-US" altLang="zh-CN" u="sng">
                <a:solidFill>
                  <a:schemeClr val="tx1"/>
                </a:solidFill>
                <a:latin typeface="Times New Roman" panose="02020603050405020304" pitchFamily="18" charset="0"/>
              </a:rPr>
              <a:t>by bus.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就划线部分提问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  ________ ________ I get to the library?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2. He does well in English.(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同义句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He ________ ________ ________English.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3. The bookstore is across from the bank. (</a:t>
            </a:r>
            <a:r>
              <a:rPr lang="zh-CN" altLang="en-US">
                <a:solidFill>
                  <a:schemeClr val="tx1"/>
                </a:solidFill>
                <a:latin typeface="Times New Roman" panose="02020603050405020304" pitchFamily="18" charset="0"/>
              </a:rPr>
              <a:t>同义句</a:t>
            </a: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The bookstore is ________ the bank.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4. Can you tell me how ________(get) there?.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5. ________(walk) in the park is good for you.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</a:rPr>
              <a:t>6. Why ________(not) you come with us?.</a:t>
            </a:r>
          </a:p>
          <a:p>
            <a:pPr>
              <a:buFont typeface="Arial" panose="020B0604020202020204" pitchFamily="34" charset="0"/>
              <a:buNone/>
            </a:pP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4"/>
          <p:cNvSpPr>
            <a:spLocks noChangeArrowheads="1"/>
          </p:cNvSpPr>
          <p:nvPr/>
        </p:nvSpPr>
        <p:spPr bwMode="auto">
          <a:xfrm>
            <a:off x="1187450" y="1700213"/>
            <a:ext cx="1943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How    can</a:t>
            </a:r>
          </a:p>
        </p:txBody>
      </p:sp>
      <p:sp>
        <p:nvSpPr>
          <p:cNvPr id="43012" name="Text Box 5"/>
          <p:cNvSpPr>
            <a:spLocks noChangeArrowheads="1"/>
          </p:cNvSpPr>
          <p:nvPr/>
        </p:nvSpPr>
        <p:spPr bwMode="auto">
          <a:xfrm>
            <a:off x="1692275" y="2708275"/>
            <a:ext cx="2751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is      good     at</a:t>
            </a:r>
          </a:p>
        </p:txBody>
      </p:sp>
      <p:sp>
        <p:nvSpPr>
          <p:cNvPr id="43013" name="Text Box 6"/>
          <p:cNvSpPr>
            <a:spLocks noChangeArrowheads="1"/>
          </p:cNvSpPr>
          <p:nvPr/>
        </p:nvSpPr>
        <p:spPr bwMode="auto">
          <a:xfrm>
            <a:off x="3994150" y="4278313"/>
            <a:ext cx="1154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to get</a:t>
            </a:r>
          </a:p>
        </p:txBody>
      </p:sp>
      <p:sp>
        <p:nvSpPr>
          <p:cNvPr id="43014" name="Text Box 7"/>
          <p:cNvSpPr>
            <a:spLocks noChangeArrowheads="1"/>
          </p:cNvSpPr>
          <p:nvPr/>
        </p:nvSpPr>
        <p:spPr bwMode="auto">
          <a:xfrm>
            <a:off x="2771775" y="3789363"/>
            <a:ext cx="1668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opposite</a:t>
            </a:r>
          </a:p>
        </p:txBody>
      </p:sp>
      <p:sp>
        <p:nvSpPr>
          <p:cNvPr id="43015" name="Text Box 8"/>
          <p:cNvSpPr>
            <a:spLocks noChangeArrowheads="1"/>
          </p:cNvSpPr>
          <p:nvPr/>
        </p:nvSpPr>
        <p:spPr bwMode="auto">
          <a:xfrm>
            <a:off x="755650" y="4724400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walking</a:t>
            </a:r>
          </a:p>
        </p:txBody>
      </p:sp>
      <p:sp>
        <p:nvSpPr>
          <p:cNvPr id="43016" name="Text Box 9"/>
          <p:cNvSpPr>
            <a:spLocks noChangeArrowheads="1"/>
          </p:cNvSpPr>
          <p:nvPr/>
        </p:nvSpPr>
        <p:spPr bwMode="auto">
          <a:xfrm>
            <a:off x="1646238" y="5300663"/>
            <a:ext cx="105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don’t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12" grpId="1" animBg="1"/>
      <p:bldP spid="43012" grpId="2" autoUpdateAnimBg="0"/>
      <p:bldP spid="43013" grpId="2" animBg="1"/>
      <p:bldP spid="43013" grpId="3" autoUpdateAnimBg="0"/>
      <p:bldP spid="43014" grpId="3" animBg="1"/>
      <p:bldP spid="43014" grpId="4" autoUpdateAnimBg="0"/>
      <p:bldP spid="43015" grpId="4" animBg="1"/>
      <p:bldP spid="43015" grpId="5" autoUpdateAnimBg="0"/>
      <p:bldP spid="43016" grpId="5" animBg="1"/>
      <p:bldP spid="43016" grpId="6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7561262" cy="863600"/>
          </a:xfrm>
        </p:spPr>
        <p:txBody>
          <a:bodyPr wrap="none"/>
          <a:lstStyle/>
          <a:p>
            <a:pPr eaLnBrk="1" hangingPunct="1"/>
            <a:r>
              <a:rPr lang="en-US" altLang="zh-CN" sz="4000" b="1" dirty="0">
                <a:solidFill>
                  <a:srgbClr val="000099"/>
                </a:solidFill>
              </a:rPr>
              <a:t>Asking for  directions.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7200900" cy="4319587"/>
          </a:xfrm>
        </p:spPr>
        <p:txBody>
          <a:bodyPr wrap="none"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1.</a:t>
            </a:r>
            <a:r>
              <a:rPr lang="zh-CN" altLang="en-US" b="1" dirty="0">
                <a:latin typeface="Times New Roman" panose="02020603050405020304" pitchFamily="18" charset="0"/>
              </a:rPr>
              <a:t>请问</a:t>
            </a:r>
            <a:r>
              <a:rPr lang="en-US" altLang="zh-CN" b="1" dirty="0">
                <a:latin typeface="Times New Roman" panose="02020603050405020304" pitchFamily="18" charset="0"/>
              </a:rPr>
              <a:t>, </a:t>
            </a:r>
            <a:r>
              <a:rPr lang="zh-CN" altLang="en-US" b="1" dirty="0">
                <a:latin typeface="Times New Roman" panose="02020603050405020304" pitchFamily="18" charset="0"/>
              </a:rPr>
              <a:t>去车站怎么走？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2. </a:t>
            </a:r>
            <a:r>
              <a:rPr lang="zh-CN" altLang="en-US" b="1" dirty="0">
                <a:latin typeface="Times New Roman" panose="02020603050405020304" pitchFamily="18" charset="0"/>
              </a:rPr>
              <a:t>请问</a:t>
            </a:r>
            <a:r>
              <a:rPr lang="en-US" altLang="zh-CN" b="1" dirty="0">
                <a:latin typeface="Times New Roman" panose="02020603050405020304" pitchFamily="18" charset="0"/>
              </a:rPr>
              <a:t>, </a:t>
            </a:r>
            <a:r>
              <a:rPr lang="zh-CN" altLang="en-US" b="1" dirty="0">
                <a:latin typeface="Times New Roman" panose="02020603050405020304" pitchFamily="18" charset="0"/>
              </a:rPr>
              <a:t>去警察局怎么走？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3. </a:t>
            </a:r>
            <a:r>
              <a:rPr lang="zh-CN" altLang="en-US" b="1" dirty="0">
                <a:latin typeface="Times New Roman" panose="02020603050405020304" pitchFamily="18" charset="0"/>
              </a:rPr>
              <a:t>请问</a:t>
            </a:r>
            <a:r>
              <a:rPr lang="en-US" altLang="zh-CN" b="1" dirty="0">
                <a:latin typeface="Times New Roman" panose="02020603050405020304" pitchFamily="18" charset="0"/>
              </a:rPr>
              <a:t>, </a:t>
            </a:r>
            <a:r>
              <a:rPr lang="zh-CN" altLang="en-US" b="1" dirty="0">
                <a:latin typeface="Times New Roman" panose="02020603050405020304" pitchFamily="18" charset="0"/>
              </a:rPr>
              <a:t>去动物园我该走哪条路？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4036" name="Text Box 4"/>
          <p:cNvSpPr>
            <a:spLocks noChangeArrowheads="1"/>
          </p:cNvSpPr>
          <p:nvPr/>
        </p:nvSpPr>
        <p:spPr bwMode="auto">
          <a:xfrm>
            <a:off x="611188" y="1916113"/>
            <a:ext cx="7705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me. Could/ Can you tell me the way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 the station?</a:t>
            </a:r>
            <a:r>
              <a:rPr lang="en-US" altLang="zh-CN" sz="3200" b="1" dirty="0">
                <a:solidFill>
                  <a:srgbClr val="CC0099"/>
                </a:solidFill>
              </a:rPr>
              <a:t> </a:t>
            </a:r>
            <a:r>
              <a:rPr lang="en-US" altLang="zh-CN" sz="2000" b="1" dirty="0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44037" name="Text Box 5"/>
          <p:cNvSpPr>
            <a:spLocks noChangeArrowheads="1"/>
          </p:cNvSpPr>
          <p:nvPr/>
        </p:nvSpPr>
        <p:spPr bwMode="auto">
          <a:xfrm>
            <a:off x="611188" y="3573463"/>
            <a:ext cx="74882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me. Which is the way to the police </a:t>
            </a: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station?</a:t>
            </a:r>
            <a:r>
              <a:rPr lang="en-US" altLang="zh-CN" sz="2000" b="1" dirty="0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44038" name="Text Box 6"/>
          <p:cNvSpPr>
            <a:spLocks noChangeArrowheads="1"/>
          </p:cNvSpPr>
          <p:nvPr/>
        </p:nvSpPr>
        <p:spPr bwMode="auto">
          <a:xfrm>
            <a:off x="539750" y="5229225"/>
            <a:ext cx="8208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me. Which way shall I take to the zoo?</a:t>
            </a:r>
            <a:r>
              <a:rPr lang="en-US" altLang="zh-CN" sz="2000" b="1" dirty="0">
                <a:solidFill>
                  <a:srgbClr val="CC0099"/>
                </a:solidFill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utoUpdateAnimBg="0"/>
      <p:bldP spid="44037" grpId="1" animBg="1"/>
      <p:bldP spid="44037" grpId="2" autoUpdateAnimBg="0"/>
      <p:bldP spid="44038" grpId="2" animBg="1"/>
      <p:bldP spid="44038" grpId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1520" y="1772816"/>
            <a:ext cx="8801757" cy="453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Excuse me! Can you tell me the way to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Wangfujing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Dajie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Is there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a bookshop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near here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How can I get to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 National </a:t>
            </a:r>
            <a:r>
              <a:rPr lang="en-US" altLang="zh-C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Statium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Could you tell me how to get to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the National </a:t>
            </a:r>
            <a:r>
              <a:rPr lang="en-US" altLang="zh-CN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Statium</a:t>
            </a:r>
            <a:r>
              <a:rPr lang="en-US" altLang="zh-C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?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以上都是问路的常用表达方式，总结如下：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Where is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什么在地方？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How can I get/go to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到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怎么走？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Excuse me. Can you tell me the way to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劳驾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到</a:t>
            </a:r>
            <a:r>
              <a:rPr lang="en-US" altLang="zh-CN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怎么走？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Can you show me the way to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能告诉我到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怎么走？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Is it far from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to 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…</a:t>
            </a:r>
            <a:r>
              <a:rPr lang="en-US" altLang="zh-CN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r>
              <a:rPr lang="zh-CN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从教堂到车站有多远？</a:t>
            </a:r>
            <a:endParaRPr lang="en-US" altLang="zh-CN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4464050" cy="820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 algn="ctr">
                  <a:solidFill>
                    <a:srgbClr val="FFFFFF"/>
                  </a:solidFill>
                  <a:round/>
                </a:ln>
                <a:solidFill>
                  <a:srgbClr val="33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Book Antiqua" panose="02040602050305030304"/>
              </a:rPr>
              <a:t>Language points</a:t>
            </a:r>
            <a:endParaRPr lang="zh-CN" altLang="en-US" sz="3600" b="1" kern="10" spc="-360" dirty="0">
              <a:ln w="12700" algn="ctr">
                <a:solidFill>
                  <a:srgbClr val="FFFFFF"/>
                </a:solidFill>
                <a:round/>
              </a:ln>
              <a:solidFill>
                <a:srgbClr val="3366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Book Antiqua" panose="020406020503050303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4163328" presetClass="entr" presetSubtype="23940782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>
            <a:spLocks noChangeArrowheads="1"/>
          </p:cNvSpPr>
          <p:nvPr/>
        </p:nvSpPr>
        <p:spPr bwMode="auto">
          <a:xfrm>
            <a:off x="611188" y="836613"/>
            <a:ext cx="77057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4.</a:t>
            </a:r>
            <a:r>
              <a:rPr lang="zh-CN" altLang="en-US" sz="3200" b="1">
                <a:latin typeface="宋体" panose="02010600030101010101" pitchFamily="2" charset="-122"/>
              </a:rPr>
              <a:t>劳驾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latin typeface="宋体" panose="02010600030101010101" pitchFamily="2" charset="-122"/>
              </a:rPr>
              <a:t>最近的邮局在哪儿？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zh-CN" altLang="en-US" sz="3200" b="1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5.</a:t>
            </a:r>
            <a:r>
              <a:rPr lang="zh-CN" altLang="en-US" sz="3200" b="1">
                <a:latin typeface="宋体" panose="02010600030101010101" pitchFamily="2" charset="-122"/>
              </a:rPr>
              <a:t>请问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latin typeface="宋体" panose="02010600030101010101" pitchFamily="2" charset="-122"/>
              </a:rPr>
              <a:t>你能帮我找到那家水果店吗？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lang="zh-CN" altLang="en-US" sz="3200" b="1">
              <a:latin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6.</a:t>
            </a:r>
            <a:r>
              <a:rPr lang="zh-CN" altLang="en-US" sz="3200" b="1">
                <a:latin typeface="宋体" panose="02010600030101010101" pitchFamily="2" charset="-122"/>
              </a:rPr>
              <a:t>劳驾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latin typeface="宋体" panose="02010600030101010101" pitchFamily="2" charset="-122"/>
              </a:rPr>
              <a:t>往第十四中学怎么走？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zh-CN" altLang="en-US" sz="2400" b="1"/>
          </a:p>
        </p:txBody>
      </p:sp>
      <p:sp>
        <p:nvSpPr>
          <p:cNvPr id="45059" name="Text Box 3"/>
          <p:cNvSpPr>
            <a:spLocks noChangeArrowheads="1"/>
          </p:cNvSpPr>
          <p:nvPr/>
        </p:nvSpPr>
        <p:spPr bwMode="auto">
          <a:xfrm>
            <a:off x="684213" y="2636838"/>
            <a:ext cx="7848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me. Could/Can you help me find the </a:t>
            </a:r>
          </a:p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fruit shop? </a:t>
            </a:r>
            <a:r>
              <a:rPr lang="en-US" altLang="zh-CN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5060" name="Text Box 4"/>
          <p:cNvSpPr>
            <a:spLocks noChangeArrowheads="1"/>
          </p:cNvSpPr>
          <p:nvPr/>
        </p:nvSpPr>
        <p:spPr bwMode="auto">
          <a:xfrm>
            <a:off x="684213" y="4365625"/>
            <a:ext cx="69834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me. How can I get to No.14 </a:t>
            </a:r>
          </a:p>
          <a:p>
            <a:pPr>
              <a:spcBef>
                <a:spcPct val="2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Middle School?</a:t>
            </a:r>
            <a:r>
              <a:rPr lang="en-US" altLang="zh-CN" sz="2000" b="1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45061" name="Text Box 5"/>
          <p:cNvSpPr>
            <a:spLocks noChangeArrowheads="1"/>
          </p:cNvSpPr>
          <p:nvPr/>
        </p:nvSpPr>
        <p:spPr bwMode="auto">
          <a:xfrm>
            <a:off x="684213" y="1412875"/>
            <a:ext cx="7920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me. Where is the nearest post office?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utoUpdateAnimBg="0"/>
      <p:bldP spid="45060" grpId="1" animBg="1"/>
      <p:bldP spid="45060" grpId="2" autoUpdateAnimBg="0"/>
      <p:bldP spid="45061" grpId="2" animBg="1"/>
      <p:bldP spid="45061" grpId="3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>
            <a:spLocks noChangeArrowheads="1"/>
          </p:cNvSpPr>
          <p:nvPr/>
        </p:nvSpPr>
        <p:spPr bwMode="auto">
          <a:xfrm>
            <a:off x="395288" y="1052513"/>
            <a:ext cx="54006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7.</a:t>
            </a:r>
            <a:r>
              <a:rPr lang="zh-CN" altLang="en-US" sz="3200" b="1">
                <a:latin typeface="Times New Roman" panose="02020603050405020304" pitchFamily="18" charset="0"/>
              </a:rPr>
              <a:t>劳驾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</a:rPr>
              <a:t>附近有医院吗？</a:t>
            </a:r>
          </a:p>
          <a:p>
            <a:pPr>
              <a:spcBef>
                <a:spcPct val="50000"/>
              </a:spcBef>
            </a:pPr>
            <a:endParaRPr lang="zh-CN" altLang="en-US" sz="3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</a:rPr>
              <a:t>8.</a:t>
            </a:r>
            <a:r>
              <a:rPr lang="zh-CN" altLang="en-US" sz="3200" b="1">
                <a:latin typeface="Times New Roman" panose="02020603050405020304" pitchFamily="18" charset="0"/>
              </a:rPr>
              <a:t>劳驾</a:t>
            </a:r>
            <a:r>
              <a:rPr lang="en-US" altLang="zh-CN" sz="3200" b="1"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latin typeface="Times New Roman" panose="02020603050405020304" pitchFamily="18" charset="0"/>
              </a:rPr>
              <a:t>去书店怎么走？</a:t>
            </a:r>
          </a:p>
        </p:txBody>
      </p:sp>
      <p:sp>
        <p:nvSpPr>
          <p:cNvPr id="46083" name="Text Box 3"/>
          <p:cNvSpPr>
            <a:spLocks noChangeArrowheads="1"/>
          </p:cNvSpPr>
          <p:nvPr/>
        </p:nvSpPr>
        <p:spPr bwMode="auto">
          <a:xfrm>
            <a:off x="539750" y="1773238"/>
            <a:ext cx="748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me. Is there a hospital near here?</a:t>
            </a:r>
            <a:r>
              <a:rPr lang="en-US" altLang="zh-CN" sz="2000" b="1">
                <a:solidFill>
                  <a:srgbClr val="CC0099"/>
                </a:solidFill>
              </a:rPr>
              <a:t> </a:t>
            </a:r>
          </a:p>
        </p:txBody>
      </p:sp>
      <p:sp>
        <p:nvSpPr>
          <p:cNvPr id="46084" name="Text Box 4"/>
          <p:cNvSpPr>
            <a:spLocks noChangeArrowheads="1"/>
          </p:cNvSpPr>
          <p:nvPr/>
        </p:nvSpPr>
        <p:spPr bwMode="auto">
          <a:xfrm>
            <a:off x="539750" y="3213100"/>
            <a:ext cx="82089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4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Excuse me. Could/Can you tell me how to get </a:t>
            </a:r>
          </a:p>
          <a:p>
            <a:pPr>
              <a:spcBef>
                <a:spcPct val="4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to the bookshop? = Excuse me. Could/Can </a:t>
            </a:r>
          </a:p>
          <a:p>
            <a:pPr>
              <a:spcBef>
                <a:spcPct val="4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you tell me how I can get to the bookshop?</a:t>
            </a:r>
            <a:r>
              <a:rPr lang="en-US" altLang="zh-CN" sz="2000" b="1">
                <a:solidFill>
                  <a:srgbClr val="CC0099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84" grpId="1" animBg="1"/>
      <p:bldP spid="46084" grpId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196975"/>
            <a:ext cx="82296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选择题</a:t>
            </a:r>
            <a:endParaRPr lang="zh-CN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1. —________, how can I go to the bank 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    —You can take the No.17 bus..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A. Excuse me          B. You are welcome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C. Thanks a lot       D. Never mind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2. Could you tell me how to  ________ the National Stadium?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A. go     B. get       C. be      D. get to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23850" y="278130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4356100" y="479742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  <p:bldP spid="47108" grpId="1" animBg="1"/>
      <p:bldP spid="47108" grpId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36613"/>
            <a:ext cx="8229600" cy="52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3. Go ________the street, you will see a shop.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A. to     B. cross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C. on    D. across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4. Mary is sitting next________me. We are good friends.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A. on  B. of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C. to   D. in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5. It’s down the street ________ the left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？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A. on  B. in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C. to   D. from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6. The post office is across ________ the park.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A.to            B. from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</a:rPr>
              <a:t>C. on          D. near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331913" y="1557338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323850" y="2924175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323850" y="3860800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763713" y="5157788"/>
            <a:ext cx="692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zh-CN" altLang="en-US" sz="40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  <p:bldP spid="48132" grpId="1" animBg="1"/>
      <p:bldP spid="48132" grpId="2" autoUpdateAnimBg="0"/>
      <p:bldP spid="48133" grpId="2" animBg="1"/>
      <p:bldP spid="48133" grpId="3" autoUpdateAnimBg="0"/>
      <p:bldP spid="48134" grpId="3" animBg="1"/>
      <p:bldP spid="48134" grpId="4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9725"/>
            <a:ext cx="8280400" cy="777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zh-CN" altLang="en-US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指路的常用表达方式，总结如下：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5288" y="1196975"/>
            <a:ext cx="82296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Take the No. 22 bus/this street.  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Go along the street …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Follow this road … 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Turn left/right …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Turn left into …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It’s a ten-minute walk. 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Take the first/second road/acrossing on the left/right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Go straight on until you come to …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It takes about ten minutes by bus.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You can’t miss it.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692150"/>
            <a:ext cx="8229600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2. Go across Dong </a:t>
            </a:r>
            <a:r>
              <a:rPr lang="en-US" altLang="zh-CN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Chang’an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Jie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此处的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go across = cross , 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表示“穿过”，前者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across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是介词，而后面的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cross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是动词。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1500"/>
              </a:lnSpc>
              <a:buFont typeface="Arial" panose="020B0604020202020204" pitchFamily="34" charset="0"/>
              <a:buNone/>
            </a:pP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辨析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】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across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through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across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through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都可表示“从（一定范围的）一边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到另一边”，其区别在于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across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表示某一范围的表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面进行某一动作。 </a:t>
            </a: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through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表示在某一范围的内部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空间进行某一动作。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e.g.: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Be careful when you go across the street.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</a:rPr>
              <a:t>It took us two hours to walk through the forest.</a:t>
            </a:r>
            <a:r>
              <a:rPr lang="en-US" altLang="zh-CN" dirty="0"/>
              <a:t> </a:t>
            </a:r>
            <a:endParaRPr lang="en-US" altLang="zh-CN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b="1" dirty="0">
              <a:solidFill>
                <a:srgbClr val="CC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8-4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2924175"/>
            <a:ext cx="1800225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>
            <a:spLocks noChangeArrowheads="1"/>
          </p:cNvSpPr>
          <p:nvPr/>
        </p:nvSpPr>
        <p:spPr bwMode="auto">
          <a:xfrm>
            <a:off x="250825" y="333375"/>
            <a:ext cx="5905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go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through 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the forest/park</a:t>
            </a:r>
          </a:p>
        </p:txBody>
      </p:sp>
      <p:sp>
        <p:nvSpPr>
          <p:cNvPr id="29700" name="Text Box 4"/>
          <p:cNvSpPr>
            <a:spLocks noChangeArrowheads="1"/>
          </p:cNvSpPr>
          <p:nvPr/>
        </p:nvSpPr>
        <p:spPr bwMode="auto">
          <a:xfrm rot="20040000">
            <a:off x="3995738" y="2852738"/>
            <a:ext cx="3240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5400" b="1" i="1">
                <a:solidFill>
                  <a:srgbClr val="FF0000"/>
                </a:solidFill>
                <a:latin typeface="Times New Roman" panose="02020603050405020304" pitchFamily="18" charset="0"/>
              </a:rPr>
              <a:t>through</a:t>
            </a:r>
          </a:p>
        </p:txBody>
      </p:sp>
      <p:pic>
        <p:nvPicPr>
          <p:cNvPr id="29701" name="Picture 5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4005263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93382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05263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14972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221163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93382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14972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221163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3860800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8107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125538"/>
            <a:ext cx="825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052513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17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052513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18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98107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9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908050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6" name="Picture 20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20713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7" name="Picture 21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54927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8" name="Picture 22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420938"/>
            <a:ext cx="825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2349500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24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933825"/>
            <a:ext cx="825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2" name="Line 2"/>
          <p:cNvCxnSpPr>
            <a:cxnSpLocks noChangeShapeType="1"/>
          </p:cNvCxnSpPr>
          <p:nvPr/>
        </p:nvCxnSpPr>
        <p:spPr bwMode="auto">
          <a:xfrm>
            <a:off x="2916238" y="981075"/>
            <a:ext cx="0" cy="4032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3" name="Line 3"/>
          <p:cNvCxnSpPr>
            <a:cxnSpLocks noChangeShapeType="1"/>
          </p:cNvCxnSpPr>
          <p:nvPr/>
        </p:nvCxnSpPr>
        <p:spPr bwMode="auto">
          <a:xfrm>
            <a:off x="5003800" y="981075"/>
            <a:ext cx="0" cy="4032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4" name="Text Box 4"/>
          <p:cNvSpPr>
            <a:spLocks noChangeArrowheads="1"/>
          </p:cNvSpPr>
          <p:nvPr/>
        </p:nvSpPr>
        <p:spPr bwMode="auto">
          <a:xfrm>
            <a:off x="3563938" y="1052513"/>
            <a:ext cx="79375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pPr>
              <a:spcBef>
                <a:spcPct val="50000"/>
              </a:spcBef>
            </a:pPr>
            <a:r>
              <a:rPr lang="en-US" altLang="zh-CN" sz="4000" b="1">
                <a:latin typeface="Times New Roman" panose="02020603050405020304" pitchFamily="18" charset="0"/>
              </a:rPr>
              <a:t>Center      Street</a:t>
            </a:r>
          </a:p>
        </p:txBody>
      </p:sp>
      <p:pic>
        <p:nvPicPr>
          <p:cNvPr id="30725" name="Picture 5" descr="8-4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2205038"/>
            <a:ext cx="1800225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26" name="Line 6"/>
          <p:cNvCxnSpPr>
            <a:cxnSpLocks noChangeShapeType="1"/>
          </p:cNvCxnSpPr>
          <p:nvPr/>
        </p:nvCxnSpPr>
        <p:spPr bwMode="auto">
          <a:xfrm>
            <a:off x="1979613" y="3141663"/>
            <a:ext cx="3810000" cy="0"/>
          </a:xfrm>
          <a:prstGeom prst="line">
            <a:avLst/>
          </a:prstGeom>
          <a:noFill/>
          <a:ln w="57150" algn="ctr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 Box 7"/>
          <p:cNvSpPr>
            <a:spLocks noChangeArrowheads="1"/>
          </p:cNvSpPr>
          <p:nvPr/>
        </p:nvSpPr>
        <p:spPr bwMode="auto">
          <a:xfrm>
            <a:off x="3059113" y="2492375"/>
            <a:ext cx="198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altLang="zh-CN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across</a:t>
            </a:r>
          </a:p>
        </p:txBody>
      </p:sp>
      <p:sp>
        <p:nvSpPr>
          <p:cNvPr id="30728" name="Text Box 8"/>
          <p:cNvSpPr>
            <a:spLocks noChangeArrowheads="1"/>
          </p:cNvSpPr>
          <p:nvPr/>
        </p:nvSpPr>
        <p:spPr bwMode="auto">
          <a:xfrm>
            <a:off x="323850" y="333375"/>
            <a:ext cx="4800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go </a:t>
            </a: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across</a:t>
            </a:r>
            <a:r>
              <a:rPr lang="en-US" altLang="zh-CN" sz="4000" b="1">
                <a:solidFill>
                  <a:srgbClr val="000099"/>
                </a:solidFill>
                <a:latin typeface="Times New Roman" panose="02020603050405020304" pitchFamily="18" charset="0"/>
              </a:rPr>
              <a:t> the street</a:t>
            </a:r>
          </a:p>
        </p:txBody>
      </p:sp>
      <p:sp>
        <p:nvSpPr>
          <p:cNvPr id="30729" name="Text Box 9"/>
          <p:cNvSpPr>
            <a:spLocks noChangeArrowheads="1"/>
          </p:cNvSpPr>
          <p:nvPr/>
        </p:nvSpPr>
        <p:spPr bwMode="auto">
          <a:xfrm>
            <a:off x="838200" y="57150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0730" name="Text Box 10"/>
          <p:cNvSpPr>
            <a:spLocks noChangeArrowheads="1"/>
          </p:cNvSpPr>
          <p:nvPr/>
        </p:nvSpPr>
        <p:spPr bwMode="auto">
          <a:xfrm>
            <a:off x="323850" y="5013325"/>
            <a:ext cx="84963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latin typeface="Times New Roman" panose="02020603050405020304" pitchFamily="18" charset="0"/>
              </a:rPr>
              <a:t>across: </a:t>
            </a:r>
            <a:r>
              <a:rPr lang="zh-CN" altLang="en-US" sz="2800" b="1">
                <a:latin typeface="Times New Roman" panose="02020603050405020304" pitchFamily="18" charset="0"/>
              </a:rPr>
              <a:t>表示从一定范围的一边到另一边</a:t>
            </a:r>
            <a:r>
              <a:rPr lang="en-US" altLang="zh-CN" sz="2800" b="1">
                <a:latin typeface="Times New Roman" panose="02020603050405020304" pitchFamily="18" charset="0"/>
              </a:rPr>
              <a:t>, </a:t>
            </a:r>
            <a:r>
              <a:rPr lang="zh-CN" altLang="en-US" sz="2800" b="1">
                <a:latin typeface="Times New Roman" panose="02020603050405020304" pitchFamily="18" charset="0"/>
              </a:rPr>
              <a:t>动作在物体</a:t>
            </a:r>
          </a:p>
          <a:p>
            <a:r>
              <a:rPr lang="zh-CN" altLang="en-US" sz="2800" b="1">
                <a:latin typeface="Times New Roman" panose="02020603050405020304" pitchFamily="18" charset="0"/>
              </a:rPr>
              <a:t>             表面进行。</a:t>
            </a:r>
          </a:p>
          <a:p>
            <a:r>
              <a:rPr lang="en-US" altLang="zh-CN" sz="2800" b="1">
                <a:latin typeface="Times New Roman" panose="02020603050405020304" pitchFamily="18" charset="0"/>
              </a:rPr>
              <a:t>through: </a:t>
            </a:r>
            <a:r>
              <a:rPr lang="zh-CN" altLang="en-US" sz="2800" b="1">
                <a:latin typeface="Times New Roman" panose="02020603050405020304" pitchFamily="18" charset="0"/>
              </a:rPr>
              <a:t>从中间穿过</a:t>
            </a:r>
            <a:r>
              <a:rPr lang="en-US" altLang="zh-CN" sz="2800" b="1">
                <a:latin typeface="Times New Roman" panose="02020603050405020304" pitchFamily="18" charset="0"/>
              </a:rPr>
              <a:t>, </a:t>
            </a:r>
            <a:r>
              <a:rPr lang="zh-CN" altLang="en-US" sz="2800" b="1">
                <a:latin typeface="Times New Roman" panose="02020603050405020304" pitchFamily="18" charset="0"/>
              </a:rPr>
              <a:t>动作在内部进行。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utoUpdateAnimBg="0"/>
      <p:bldP spid="30730" grpId="1" animBg="1"/>
      <p:bldP spid="30730" grpId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692150"/>
            <a:ext cx="8280400" cy="536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 opposite the bank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此处的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opposite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用作介词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相当于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across from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的对面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其还有 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adj.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对面的，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adv.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在对面，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对立面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e.g. :   Black is the opposite of white. 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opposite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用作形容词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常用于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opposite to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……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相对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e.g.:Her house is opposite to mine.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opposite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用作副词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e.g.:He stood opposite.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opposite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用作名词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常用于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opposite of...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endParaRPr lang="en-US" altLang="zh-CN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反义词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对立面</a:t>
            </a: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4000"/>
              </a:lnSpc>
              <a:buFont typeface="Arial" panose="020B0604020202020204" pitchFamily="34" charset="0"/>
              <a:buNone/>
            </a:pPr>
            <a:endParaRPr lang="en-US" altLang="zh-CN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6088" y="476250"/>
            <a:ext cx="82296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4. turn left/right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向左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/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右转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e.g.: Turn left,and you’ll find the hospital.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拓展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常见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left/right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搭配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:turn left/turn right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向左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右转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on the left/on the right of...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的左边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右边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;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2)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常见</a:t>
            </a:r>
            <a:r>
              <a:rPr lang="en-US" altLang="zh-CN" b="1">
                <a:solidFill>
                  <a:srgbClr val="0066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turn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搭配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turn to... 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翻到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……(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页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);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turn over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翻身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turn on   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打开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;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turn off  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关上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turn up     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调高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;</a:t>
            </a:r>
          </a:p>
          <a:p>
            <a:pPr marL="533400" indent="-533400"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turn down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关小，调低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2276475"/>
            <a:ext cx="8229600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__________ me, is Wangfujing Dajie far from Tian’anmen Square?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There’s a bookshop neat here. What’s the name of the _________?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Can a _________ ask a __________ the way to get to places in Beijing?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_______ you tell me how to get to the National Statium?</a:t>
            </a:r>
          </a:p>
          <a:p>
            <a:pPr marL="533400" indent="-5334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Where’s the _______________ station?</a:t>
            </a:r>
          </a:p>
        </p:txBody>
      </p:sp>
      <p:sp>
        <p:nvSpPr>
          <p:cNvPr id="33795" name="TextBox 1"/>
          <p:cNvSpPr>
            <a:spLocks noChangeArrowheads="1"/>
          </p:cNvSpPr>
          <p:nvPr/>
        </p:nvSpPr>
        <p:spPr bwMode="auto">
          <a:xfrm>
            <a:off x="466725" y="333375"/>
            <a:ext cx="8569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3200" b="1">
                <a:solidFill>
                  <a:srgbClr val="003399"/>
                </a:solidFill>
              </a:rPr>
              <a:t>Complete the questions with the correct from of the words from the box.</a:t>
            </a:r>
            <a:endParaRPr lang="zh-CN" altLang="en-US" sz="3200" b="1">
              <a:solidFill>
                <a:srgbClr val="003399"/>
              </a:solidFill>
            </a:endParaRPr>
          </a:p>
        </p:txBody>
      </p:sp>
      <p:sp>
        <p:nvSpPr>
          <p:cNvPr id="33796" name="AutoShape 5"/>
          <p:cNvSpPr>
            <a:spLocks noChangeArrowheads="1"/>
          </p:cNvSpPr>
          <p:nvPr/>
        </p:nvSpPr>
        <p:spPr bwMode="auto">
          <a:xfrm>
            <a:off x="395288" y="1412875"/>
            <a:ext cx="7993062" cy="649288"/>
          </a:xfrm>
          <a:prstGeom prst="flowChartAlternateProcess">
            <a:avLst/>
          </a:prstGeom>
          <a:solidFill>
            <a:srgbClr val="800000">
              <a:alpha val="81999"/>
            </a:srgbClr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  <a:t>could excuse policeman street tourist underground</a:t>
            </a:r>
          </a:p>
        </p:txBody>
      </p:sp>
      <p:sp>
        <p:nvSpPr>
          <p:cNvPr id="33797" name="Text Box 6"/>
          <p:cNvSpPr>
            <a:spLocks noChangeArrowheads="1"/>
          </p:cNvSpPr>
          <p:nvPr/>
        </p:nvSpPr>
        <p:spPr bwMode="auto">
          <a:xfrm>
            <a:off x="1331913" y="2262188"/>
            <a:ext cx="1431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Excuse</a:t>
            </a:r>
          </a:p>
        </p:txBody>
      </p:sp>
      <p:sp>
        <p:nvSpPr>
          <p:cNvPr id="33798" name="Text Box 7"/>
          <p:cNvSpPr>
            <a:spLocks noChangeArrowheads="1"/>
          </p:cNvSpPr>
          <p:nvPr/>
        </p:nvSpPr>
        <p:spPr bwMode="auto">
          <a:xfrm>
            <a:off x="2124075" y="3500438"/>
            <a:ext cx="1155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street</a:t>
            </a:r>
          </a:p>
        </p:txBody>
      </p:sp>
      <p:sp>
        <p:nvSpPr>
          <p:cNvPr id="33799" name="Text Box 8"/>
          <p:cNvSpPr>
            <a:spLocks noChangeArrowheads="1"/>
          </p:cNvSpPr>
          <p:nvPr/>
        </p:nvSpPr>
        <p:spPr bwMode="auto">
          <a:xfrm>
            <a:off x="2195513" y="3989388"/>
            <a:ext cx="1292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tourist</a:t>
            </a:r>
          </a:p>
        </p:txBody>
      </p:sp>
      <p:sp>
        <p:nvSpPr>
          <p:cNvPr id="33800" name="Text Box 9"/>
          <p:cNvSpPr>
            <a:spLocks noChangeArrowheads="1"/>
          </p:cNvSpPr>
          <p:nvPr/>
        </p:nvSpPr>
        <p:spPr bwMode="auto">
          <a:xfrm>
            <a:off x="4572000" y="3933825"/>
            <a:ext cx="1944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policeman</a:t>
            </a:r>
          </a:p>
        </p:txBody>
      </p:sp>
      <p:sp>
        <p:nvSpPr>
          <p:cNvPr id="33801" name="Text Box 10"/>
          <p:cNvSpPr>
            <a:spLocks noChangeArrowheads="1"/>
          </p:cNvSpPr>
          <p:nvPr/>
        </p:nvSpPr>
        <p:spPr bwMode="auto">
          <a:xfrm>
            <a:off x="1116013" y="4797425"/>
            <a:ext cx="1192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Could</a:t>
            </a:r>
          </a:p>
        </p:txBody>
      </p:sp>
      <p:sp>
        <p:nvSpPr>
          <p:cNvPr id="33802" name="Text Box 11"/>
          <p:cNvSpPr>
            <a:spLocks noChangeArrowheads="1"/>
          </p:cNvSpPr>
          <p:nvPr/>
        </p:nvSpPr>
        <p:spPr bwMode="auto">
          <a:xfrm>
            <a:off x="3132138" y="5661025"/>
            <a:ext cx="243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800" b="1">
                <a:solidFill>
                  <a:srgbClr val="FF0000"/>
                </a:solidFill>
              </a:rPr>
              <a:t>underground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utoUpdateAnimBg="0"/>
      <p:bldP spid="33798" grpId="1" animBg="1"/>
      <p:bldP spid="33798" grpId="2" autoUpdateAnimBg="0"/>
      <p:bldP spid="33799" grpId="2" animBg="1"/>
      <p:bldP spid="33799" grpId="3" autoUpdateAnimBg="0"/>
      <p:bldP spid="33800" grpId="3" animBg="1"/>
      <p:bldP spid="33800" grpId="4" autoUpdateAnimBg="0"/>
      <p:bldP spid="33801" grpId="4" animBg="1"/>
      <p:bldP spid="33801" grpId="5" autoUpdateAnimBg="0"/>
      <p:bldP spid="33802" grpId="5" animBg="1"/>
      <p:bldP spid="33802" grpId="6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微软雅黑"/>
        <a:cs typeface="Arial"/>
      </a:majorFont>
      <a:minorFont>
        <a:latin typeface="Franklin Gothic Medium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演示文稿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演示文稿1</Template>
  <TotalTime>0</TotalTime>
  <Words>1537</Words>
  <Application>Microsoft Office PowerPoint</Application>
  <PresentationFormat>全屏显示(4:3)</PresentationFormat>
  <Paragraphs>243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宋体</vt:lpstr>
      <vt:lpstr>微软雅黑</vt:lpstr>
      <vt:lpstr>Arial</vt:lpstr>
      <vt:lpstr>Arial Black</vt:lpstr>
      <vt:lpstr>Book Antiqua</vt:lpstr>
      <vt:lpstr>Cambria</vt:lpstr>
      <vt:lpstr>Comic Sans MS</vt:lpstr>
      <vt:lpstr>Franklin Gothic Medium</vt:lpstr>
      <vt:lpstr>Times New Roman</vt:lpstr>
      <vt:lpstr>WWW.2PPT.COM</vt:lpstr>
      <vt:lpstr>默认设计模板</vt:lpstr>
      <vt:lpstr>PowerPoint 演示文稿</vt:lpstr>
      <vt:lpstr>PowerPoint 演示文稿</vt:lpstr>
      <vt:lpstr>指路的常用表达方式，总结如下：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activity 3 again and complete the table.</vt:lpstr>
      <vt:lpstr>Work in pairs. Draw a map of where you live.</vt:lpstr>
      <vt:lpstr>PowerPoint 演示文稿</vt:lpstr>
      <vt:lpstr>PowerPoint 演示文稿</vt:lpstr>
      <vt:lpstr>Match the words from the box with the pictures.</vt:lpstr>
      <vt:lpstr>PowerPoint 演示文稿</vt:lpstr>
      <vt:lpstr>Exercises</vt:lpstr>
      <vt:lpstr>PowerPoint 演示文稿</vt:lpstr>
      <vt:lpstr>PowerPoint 演示文稿</vt:lpstr>
      <vt:lpstr>Asking for  directions.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632</cp:revision>
  <cp:lastPrinted>2113-01-01T00:00:00Z</cp:lastPrinted>
  <dcterms:created xsi:type="dcterms:W3CDTF">2013-11-22T06:32:00Z</dcterms:created>
  <dcterms:modified xsi:type="dcterms:W3CDTF">2023-01-16T23:58:56Z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Version">
    <vt:r8>1</vt:r8>
  </property>
  <property fmtid="{D5CDD505-2E9C-101B-9397-08002B2CF9AE}" pid="4" name="ICV">
    <vt:lpwstr>C919E5CFF075490DBB903BBF9E860D37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