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89" r:id="rId4"/>
    <p:sldId id="315" r:id="rId5"/>
    <p:sldId id="320" r:id="rId6"/>
    <p:sldId id="321" r:id="rId7"/>
    <p:sldId id="318" r:id="rId8"/>
    <p:sldId id="317" r:id="rId9"/>
    <p:sldId id="323" r:id="rId10"/>
    <p:sldId id="336" r:id="rId11"/>
    <p:sldId id="338" r:id="rId12"/>
    <p:sldId id="314" r:id="rId13"/>
    <p:sldId id="313" r:id="rId14"/>
    <p:sldId id="290" r:id="rId15"/>
    <p:sldId id="291" r:id="rId16"/>
    <p:sldId id="324" r:id="rId17"/>
    <p:sldId id="325" r:id="rId18"/>
    <p:sldId id="371" r:id="rId19"/>
  </p:sldIdLst>
  <p:sldSz cx="12192000" cy="685800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新宋体" panose="0201060903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236"/>
    <a:srgbClr val="A1C450"/>
    <a:srgbClr val="060EAA"/>
    <a:srgbClr val="CC0000"/>
    <a:srgbClr val="00923F"/>
    <a:srgbClr val="202020"/>
    <a:srgbClr val="323232"/>
    <a:srgbClr val="CC33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714540"/>
            <a:ext cx="12192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小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数的加</a:t>
            </a:r>
            <a:r>
              <a:rPr lang="zh-CN" altLang="en-US" sz="6000" b="1" dirty="0">
                <a:solidFill>
                  <a:schemeClr val="bg1"/>
                </a:solidFill>
              </a:rPr>
              <a:t>法和减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法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3436276"/>
            <a:ext cx="12192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课时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2209" y="4648960"/>
            <a:ext cx="22275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苏教版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-1" y="5726163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3704869" y="2563813"/>
            <a:ext cx="3115031" cy="1471612"/>
            <a:chOff x="1694" y="2352"/>
            <a:chExt cx="2101" cy="993"/>
          </a:xfrm>
        </p:grpSpPr>
        <p:sp>
          <p:nvSpPr>
            <p:cNvPr id="16386" name="Text Box 5"/>
            <p:cNvSpPr txBox="1"/>
            <p:nvPr/>
          </p:nvSpPr>
          <p:spPr>
            <a:xfrm>
              <a:off x="2446" y="2352"/>
              <a:ext cx="1105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4 . 7   5</a:t>
              </a:r>
            </a:p>
          </p:txBody>
        </p:sp>
        <p:sp>
          <p:nvSpPr>
            <p:cNvPr id="16387" name="Text Box 6"/>
            <p:cNvSpPr txBox="1"/>
            <p:nvPr/>
          </p:nvSpPr>
          <p:spPr>
            <a:xfrm>
              <a:off x="2253" y="2832"/>
              <a:ext cx="1516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2 .  6   5</a:t>
              </a:r>
            </a:p>
          </p:txBody>
        </p:sp>
        <p:sp>
          <p:nvSpPr>
            <p:cNvPr id="16388" name="Line 8"/>
            <p:cNvSpPr/>
            <p:nvPr/>
          </p:nvSpPr>
          <p:spPr>
            <a:xfrm>
              <a:off x="2020" y="3345"/>
              <a:ext cx="1775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89" name="Text Box 9"/>
            <p:cNvSpPr txBox="1"/>
            <p:nvPr/>
          </p:nvSpPr>
          <p:spPr>
            <a:xfrm>
              <a:off x="1694" y="2832"/>
              <a:ext cx="893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＋</a:t>
              </a:r>
            </a:p>
          </p:txBody>
        </p:sp>
      </p:grpSp>
      <p:sp>
        <p:nvSpPr>
          <p:cNvPr id="20" name="Text Box 10"/>
          <p:cNvSpPr txBox="1"/>
          <p:nvPr/>
        </p:nvSpPr>
        <p:spPr>
          <a:xfrm>
            <a:off x="2085975" y="5149215"/>
            <a:ext cx="784479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答：小明和小芳一共用了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7.4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 </a:t>
            </a:r>
          </a:p>
        </p:txBody>
      </p:sp>
      <p:sp>
        <p:nvSpPr>
          <p:cNvPr id="22" name="Text Box 12"/>
          <p:cNvSpPr txBox="1"/>
          <p:nvPr/>
        </p:nvSpPr>
        <p:spPr>
          <a:xfrm>
            <a:off x="4928870" y="1716405"/>
            <a:ext cx="2159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7.4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9660" y="1716405"/>
            <a:ext cx="33000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4.75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2.65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sp>
        <p:nvSpPr>
          <p:cNvPr id="26" name="Text Box 7"/>
          <p:cNvSpPr txBox="1"/>
          <p:nvPr/>
        </p:nvSpPr>
        <p:spPr>
          <a:xfrm>
            <a:off x="4700905" y="3989388"/>
            <a:ext cx="642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27" name="Text Box 7"/>
          <p:cNvSpPr txBox="1"/>
          <p:nvPr/>
        </p:nvSpPr>
        <p:spPr>
          <a:xfrm>
            <a:off x="5264150" y="3981768"/>
            <a:ext cx="776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5926455" y="4035108"/>
            <a:ext cx="695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cxnSp>
        <p:nvCxnSpPr>
          <p:cNvPr id="29" name="直接连接符 28"/>
          <p:cNvCxnSpPr/>
          <p:nvPr/>
        </p:nvCxnSpPr>
        <p:spPr>
          <a:xfrm rot="16200000" flipH="1">
            <a:off x="5999798" y="4140518"/>
            <a:ext cx="571500" cy="42862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5" name="Text Box 7"/>
          <p:cNvSpPr txBox="1"/>
          <p:nvPr/>
        </p:nvSpPr>
        <p:spPr>
          <a:xfrm>
            <a:off x="5099050" y="3982085"/>
            <a:ext cx="4905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7" name="Text Box 7"/>
          <p:cNvSpPr txBox="1"/>
          <p:nvPr/>
        </p:nvSpPr>
        <p:spPr>
          <a:xfrm>
            <a:off x="5427980" y="3666808"/>
            <a:ext cx="642938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8201660" y="1788795"/>
            <a:ext cx="3580765" cy="2134235"/>
          </a:xfrm>
          <a:prstGeom prst="wedgeRoundRectCallout">
            <a:avLst>
              <a:gd name="adj1" fmla="val -71457"/>
              <a:gd name="adj2" fmla="val 28637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根据小数的性质，可以把小数末尾的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去掉，得数大小不变。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261110" y="2807335"/>
            <a:ext cx="2443480" cy="1261745"/>
          </a:xfrm>
          <a:prstGeom prst="wedgeRoundRectCallout">
            <a:avLst>
              <a:gd name="adj1" fmla="val -41242"/>
              <a:gd name="adj2" fmla="val 91066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你能把计算的</a:t>
            </a:r>
          </a:p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结果化简吗？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4748530" y="3666808"/>
            <a:ext cx="6429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27" grpId="0"/>
      <p:bldP spid="28" grpId="0"/>
      <p:bldP spid="15" grpId="0"/>
      <p:bldP spid="17" grpId="0"/>
      <p:bldP spid="6" grpId="0" bldLvl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4116051" y="2416810"/>
            <a:ext cx="3287018" cy="1513109"/>
            <a:chOff x="1930" y="2352"/>
            <a:chExt cx="2217" cy="1021"/>
          </a:xfrm>
        </p:grpSpPr>
        <p:sp>
          <p:nvSpPr>
            <p:cNvPr id="18434" name="Text Box 5"/>
            <p:cNvSpPr txBox="1"/>
            <p:nvPr/>
          </p:nvSpPr>
          <p:spPr>
            <a:xfrm>
              <a:off x="2446" y="2352"/>
              <a:ext cx="1549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4  .  7   5</a:t>
              </a:r>
            </a:p>
          </p:txBody>
        </p:sp>
        <p:sp>
          <p:nvSpPr>
            <p:cNvPr id="18435" name="Text Box 6"/>
            <p:cNvSpPr txBox="1"/>
            <p:nvPr/>
          </p:nvSpPr>
          <p:spPr>
            <a:xfrm>
              <a:off x="1930" y="2838"/>
              <a:ext cx="2217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2  .  6   5</a:t>
              </a:r>
            </a:p>
          </p:txBody>
        </p:sp>
        <p:sp>
          <p:nvSpPr>
            <p:cNvPr id="18436" name="Line 8"/>
            <p:cNvSpPr/>
            <p:nvPr/>
          </p:nvSpPr>
          <p:spPr>
            <a:xfrm flipV="1">
              <a:off x="2067" y="3346"/>
              <a:ext cx="1836" cy="2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Text Box 9"/>
            <p:cNvSpPr txBox="1"/>
            <p:nvPr/>
          </p:nvSpPr>
          <p:spPr>
            <a:xfrm>
              <a:off x="2067" y="2838"/>
              <a:ext cx="591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－</a:t>
              </a:r>
            </a:p>
          </p:txBody>
        </p:sp>
      </p:grpSp>
      <p:sp>
        <p:nvSpPr>
          <p:cNvPr id="19" name="Text Box 10"/>
          <p:cNvSpPr txBox="1"/>
          <p:nvPr/>
        </p:nvSpPr>
        <p:spPr>
          <a:xfrm>
            <a:off x="669608" y="5095558"/>
            <a:ext cx="8072437" cy="6819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答：小芳比小明少用了</a:t>
            </a: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 </a:t>
            </a:r>
          </a:p>
        </p:txBody>
      </p:sp>
      <p:sp>
        <p:nvSpPr>
          <p:cNvPr id="20" name="Text Box 12"/>
          <p:cNvSpPr txBox="1"/>
          <p:nvPr/>
        </p:nvSpPr>
        <p:spPr>
          <a:xfrm>
            <a:off x="4721860" y="1521460"/>
            <a:ext cx="3159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0120" y="1521460"/>
            <a:ext cx="42148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4.75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2.65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sp>
        <p:nvSpPr>
          <p:cNvPr id="22" name="Text Box 7"/>
          <p:cNvSpPr txBox="1"/>
          <p:nvPr/>
        </p:nvSpPr>
        <p:spPr>
          <a:xfrm>
            <a:off x="5007610" y="3929698"/>
            <a:ext cx="642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4" name="Text Box 7"/>
          <p:cNvSpPr txBox="1"/>
          <p:nvPr/>
        </p:nvSpPr>
        <p:spPr>
          <a:xfrm>
            <a:off x="5707698" y="3929698"/>
            <a:ext cx="7762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Text Box 7"/>
          <p:cNvSpPr txBox="1"/>
          <p:nvPr/>
        </p:nvSpPr>
        <p:spPr>
          <a:xfrm>
            <a:off x="6346190" y="3929698"/>
            <a:ext cx="695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cxnSp>
        <p:nvCxnSpPr>
          <p:cNvPr id="26" name="直接连接符 25"/>
          <p:cNvCxnSpPr/>
          <p:nvPr/>
        </p:nvCxnSpPr>
        <p:spPr>
          <a:xfrm rot="-5400000" flipH="1">
            <a:off x="6407785" y="4013518"/>
            <a:ext cx="571500" cy="4286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 Box 7"/>
          <p:cNvSpPr txBox="1"/>
          <p:nvPr/>
        </p:nvSpPr>
        <p:spPr>
          <a:xfrm>
            <a:off x="5514023" y="3889693"/>
            <a:ext cx="4905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8949690" y="1875790"/>
            <a:ext cx="2435225" cy="2014220"/>
          </a:xfrm>
          <a:prstGeom prst="wedgeRoundRectCallout">
            <a:avLst>
              <a:gd name="adj1" fmla="val -101342"/>
              <a:gd name="adj2" fmla="val 42749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计算结果能化简的要化简。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15" grpId="0"/>
      <p:bldP spid="6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/>
          <p:cNvSpPr txBox="1"/>
          <p:nvPr/>
        </p:nvSpPr>
        <p:spPr>
          <a:xfrm>
            <a:off x="3398838" y="2998788"/>
            <a:ext cx="1935162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16.28</a:t>
            </a:r>
          </a:p>
        </p:txBody>
      </p:sp>
      <p:sp>
        <p:nvSpPr>
          <p:cNvPr id="30" name="Text Box 8"/>
          <p:cNvSpPr txBox="1"/>
          <p:nvPr/>
        </p:nvSpPr>
        <p:spPr>
          <a:xfrm>
            <a:off x="7110413" y="2998788"/>
            <a:ext cx="1371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33.9</a:t>
            </a:r>
          </a:p>
        </p:txBody>
      </p:sp>
      <p:sp>
        <p:nvSpPr>
          <p:cNvPr id="31" name="Text Box 9"/>
          <p:cNvSpPr txBox="1"/>
          <p:nvPr/>
        </p:nvSpPr>
        <p:spPr>
          <a:xfrm>
            <a:off x="3657600" y="522160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5.5</a:t>
            </a:r>
          </a:p>
        </p:txBody>
      </p:sp>
      <p:sp>
        <p:nvSpPr>
          <p:cNvPr id="32" name="Text Box 10"/>
          <p:cNvSpPr txBox="1"/>
          <p:nvPr/>
        </p:nvSpPr>
        <p:spPr>
          <a:xfrm>
            <a:off x="7110413" y="5203508"/>
            <a:ext cx="1674812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3. 00</a:t>
            </a:r>
          </a:p>
        </p:txBody>
      </p:sp>
      <p:sp>
        <p:nvSpPr>
          <p:cNvPr id="33" name="Line 11"/>
          <p:cNvSpPr/>
          <p:nvPr/>
        </p:nvSpPr>
        <p:spPr>
          <a:xfrm>
            <a:off x="7600315" y="5384483"/>
            <a:ext cx="392113" cy="303212"/>
          </a:xfrm>
          <a:prstGeom prst="line">
            <a:avLst/>
          </a:prstGeom>
          <a:ln w="38100" cap="flat" cmpd="sng">
            <a:solidFill>
              <a:srgbClr val="A1C4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Line 12"/>
          <p:cNvSpPr/>
          <p:nvPr/>
        </p:nvSpPr>
        <p:spPr>
          <a:xfrm>
            <a:off x="7875588" y="5384483"/>
            <a:ext cx="342900" cy="257175"/>
          </a:xfrm>
          <a:prstGeom prst="line">
            <a:avLst/>
          </a:prstGeom>
          <a:ln w="38100" cap="flat" cmpd="sng">
            <a:solidFill>
              <a:srgbClr val="A1C4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330450" y="1606550"/>
            <a:ext cx="6158865" cy="3702050"/>
            <a:chOff x="3670" y="2530"/>
            <a:chExt cx="9699" cy="5830"/>
          </a:xfrm>
        </p:grpSpPr>
        <p:grpSp>
          <p:nvGrpSpPr>
            <p:cNvPr id="20487" name="Group 23"/>
            <p:cNvGrpSpPr/>
            <p:nvPr/>
          </p:nvGrpSpPr>
          <p:grpSpPr>
            <a:xfrm>
              <a:off x="3762" y="2530"/>
              <a:ext cx="4055" cy="2320"/>
              <a:chOff x="396" y="996"/>
              <a:chExt cx="1622" cy="928"/>
            </a:xfrm>
          </p:grpSpPr>
          <p:sp>
            <p:nvSpPr>
              <p:cNvPr id="20488" name="Text Box 14"/>
              <p:cNvSpPr txBox="1"/>
              <p:nvPr/>
            </p:nvSpPr>
            <p:spPr>
              <a:xfrm>
                <a:off x="929" y="996"/>
                <a:ext cx="80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9.3</a:t>
                </a:r>
              </a:p>
            </p:txBody>
          </p:sp>
          <p:sp>
            <p:nvSpPr>
              <p:cNvPr id="20489" name="Text Box 15"/>
              <p:cNvSpPr txBox="1"/>
              <p:nvPr/>
            </p:nvSpPr>
            <p:spPr>
              <a:xfrm>
                <a:off x="929" y="1444"/>
                <a:ext cx="98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6.98</a:t>
                </a:r>
              </a:p>
            </p:txBody>
          </p:sp>
          <p:sp>
            <p:nvSpPr>
              <p:cNvPr id="20490" name="Line 17"/>
              <p:cNvSpPr/>
              <p:nvPr/>
            </p:nvSpPr>
            <p:spPr>
              <a:xfrm>
                <a:off x="642" y="1924"/>
                <a:ext cx="137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1" name="Text Box 18"/>
              <p:cNvSpPr txBox="1"/>
              <p:nvPr/>
            </p:nvSpPr>
            <p:spPr>
              <a:xfrm>
                <a:off x="396" y="1450"/>
                <a:ext cx="986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＋</a:t>
                </a:r>
              </a:p>
            </p:txBody>
          </p:sp>
        </p:grpSp>
        <p:grpSp>
          <p:nvGrpSpPr>
            <p:cNvPr id="20492" name="Group 24"/>
            <p:cNvGrpSpPr/>
            <p:nvPr/>
          </p:nvGrpSpPr>
          <p:grpSpPr>
            <a:xfrm>
              <a:off x="9321" y="2530"/>
              <a:ext cx="4048" cy="2320"/>
              <a:chOff x="2205" y="1004"/>
              <a:chExt cx="1619" cy="928"/>
            </a:xfrm>
          </p:grpSpPr>
          <p:sp>
            <p:nvSpPr>
              <p:cNvPr id="20493" name="Text Box 19"/>
              <p:cNvSpPr txBox="1"/>
              <p:nvPr/>
            </p:nvSpPr>
            <p:spPr>
              <a:xfrm>
                <a:off x="2669" y="1004"/>
                <a:ext cx="80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</a:t>
                </a:r>
              </a:p>
            </p:txBody>
          </p:sp>
          <p:sp>
            <p:nvSpPr>
              <p:cNvPr id="20494" name="Text Box 20"/>
              <p:cNvSpPr txBox="1"/>
              <p:nvPr/>
            </p:nvSpPr>
            <p:spPr>
              <a:xfrm>
                <a:off x="2838" y="1452"/>
                <a:ext cx="98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9.9</a:t>
                </a:r>
              </a:p>
            </p:txBody>
          </p:sp>
          <p:sp>
            <p:nvSpPr>
              <p:cNvPr id="20495" name="Line 21"/>
              <p:cNvSpPr/>
              <p:nvPr/>
            </p:nvSpPr>
            <p:spPr>
              <a:xfrm>
                <a:off x="2496" y="1932"/>
                <a:ext cx="1175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6" name="Text Box 22"/>
              <p:cNvSpPr txBox="1"/>
              <p:nvPr/>
            </p:nvSpPr>
            <p:spPr>
              <a:xfrm>
                <a:off x="2205" y="1458"/>
                <a:ext cx="986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0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＋</a:t>
                </a:r>
              </a:p>
            </p:txBody>
          </p:sp>
        </p:grpSp>
        <p:grpSp>
          <p:nvGrpSpPr>
            <p:cNvPr id="20497" name="Group 29"/>
            <p:cNvGrpSpPr/>
            <p:nvPr/>
          </p:nvGrpSpPr>
          <p:grpSpPr>
            <a:xfrm>
              <a:off x="3670" y="6025"/>
              <a:ext cx="3890" cy="2320"/>
              <a:chOff x="615" y="2413"/>
              <a:chExt cx="1556" cy="928"/>
            </a:xfrm>
          </p:grpSpPr>
          <p:sp>
            <p:nvSpPr>
              <p:cNvPr id="20498" name="Text Box 25"/>
              <p:cNvSpPr txBox="1"/>
              <p:nvPr/>
            </p:nvSpPr>
            <p:spPr>
              <a:xfrm>
                <a:off x="1181" y="2413"/>
                <a:ext cx="807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13.8</a:t>
                </a:r>
              </a:p>
            </p:txBody>
          </p:sp>
          <p:sp>
            <p:nvSpPr>
              <p:cNvPr id="20499" name="Text Box 26"/>
              <p:cNvSpPr txBox="1"/>
              <p:nvPr/>
            </p:nvSpPr>
            <p:spPr>
              <a:xfrm>
                <a:off x="1185" y="2861"/>
                <a:ext cx="98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8.3</a:t>
                </a:r>
              </a:p>
            </p:txBody>
          </p:sp>
          <p:sp>
            <p:nvSpPr>
              <p:cNvPr id="20500" name="Line 27"/>
              <p:cNvSpPr/>
              <p:nvPr/>
            </p:nvSpPr>
            <p:spPr>
              <a:xfrm>
                <a:off x="942" y="3341"/>
                <a:ext cx="1148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1" name="Text Box 28"/>
              <p:cNvSpPr txBox="1"/>
              <p:nvPr/>
            </p:nvSpPr>
            <p:spPr>
              <a:xfrm>
                <a:off x="615" y="2867"/>
                <a:ext cx="986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</a:p>
            </p:txBody>
          </p:sp>
        </p:grpSp>
        <p:grpSp>
          <p:nvGrpSpPr>
            <p:cNvPr id="20502" name="Group 36"/>
            <p:cNvGrpSpPr/>
            <p:nvPr/>
          </p:nvGrpSpPr>
          <p:grpSpPr>
            <a:xfrm>
              <a:off x="8918" y="5878"/>
              <a:ext cx="4335" cy="2482"/>
              <a:chOff x="2795" y="2277"/>
              <a:chExt cx="1734" cy="993"/>
            </a:xfrm>
          </p:grpSpPr>
          <p:sp>
            <p:nvSpPr>
              <p:cNvPr id="20503" name="Text Box 31"/>
              <p:cNvSpPr txBox="1"/>
              <p:nvPr/>
            </p:nvSpPr>
            <p:spPr>
              <a:xfrm>
                <a:off x="3446" y="2277"/>
                <a:ext cx="1074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7.56</a:t>
                </a:r>
              </a:p>
            </p:txBody>
          </p:sp>
          <p:sp>
            <p:nvSpPr>
              <p:cNvPr id="20504" name="Text Box 32"/>
              <p:cNvSpPr txBox="1"/>
              <p:nvPr/>
            </p:nvSpPr>
            <p:spPr>
              <a:xfrm>
                <a:off x="3473" y="2757"/>
                <a:ext cx="1056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4.56</a:t>
                </a:r>
              </a:p>
            </p:txBody>
          </p:sp>
          <p:sp>
            <p:nvSpPr>
              <p:cNvPr id="20505" name="Line 34"/>
              <p:cNvSpPr/>
              <p:nvPr/>
            </p:nvSpPr>
            <p:spPr>
              <a:xfrm flipV="1">
                <a:off x="3125" y="3270"/>
                <a:ext cx="1398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6" name="Text Box 35"/>
              <p:cNvSpPr txBox="1"/>
              <p:nvPr/>
            </p:nvSpPr>
            <p:spPr>
              <a:xfrm>
                <a:off x="2795" y="2763"/>
                <a:ext cx="1056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</a:p>
            </p:txBody>
          </p:sp>
        </p:grpSp>
      </p:grpSp>
      <p:sp>
        <p:nvSpPr>
          <p:cNvPr id="5" name="圆角矩形 4"/>
          <p:cNvSpPr/>
          <p:nvPr/>
        </p:nvSpPr>
        <p:spPr>
          <a:xfrm>
            <a:off x="658027" y="672551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练一练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46"/>
          <p:cNvGrpSpPr/>
          <p:nvPr/>
        </p:nvGrpSpPr>
        <p:grpSpPr>
          <a:xfrm>
            <a:off x="1878965" y="936036"/>
            <a:ext cx="8148955" cy="2300199"/>
            <a:chOff x="189" y="345"/>
            <a:chExt cx="4681" cy="1436"/>
          </a:xfrm>
        </p:grpSpPr>
        <p:sp>
          <p:nvSpPr>
            <p:cNvPr id="21506" name="Text Box 22"/>
            <p:cNvSpPr txBox="1"/>
            <p:nvPr/>
          </p:nvSpPr>
          <p:spPr>
            <a:xfrm>
              <a:off x="189" y="345"/>
              <a:ext cx="4681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2.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先找出错在哪里，再改正。</a:t>
              </a:r>
            </a:p>
          </p:txBody>
        </p:sp>
        <p:grpSp>
          <p:nvGrpSpPr>
            <p:cNvPr id="21507" name="Group 41"/>
            <p:cNvGrpSpPr/>
            <p:nvPr/>
          </p:nvGrpSpPr>
          <p:grpSpPr>
            <a:xfrm>
              <a:off x="189" y="822"/>
              <a:ext cx="1725" cy="959"/>
              <a:chOff x="284" y="787"/>
              <a:chExt cx="1725" cy="959"/>
            </a:xfrm>
          </p:grpSpPr>
          <p:sp>
            <p:nvSpPr>
              <p:cNvPr id="21508" name="Text Box 24"/>
              <p:cNvSpPr txBox="1"/>
              <p:nvPr/>
            </p:nvSpPr>
            <p:spPr>
              <a:xfrm>
                <a:off x="935" y="787"/>
                <a:ext cx="1074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5 3.3</a:t>
                </a:r>
              </a:p>
            </p:txBody>
          </p:sp>
          <p:sp>
            <p:nvSpPr>
              <p:cNvPr id="21509" name="Text Box 25"/>
              <p:cNvSpPr txBox="1"/>
              <p:nvPr/>
            </p:nvSpPr>
            <p:spPr>
              <a:xfrm>
                <a:off x="914" y="1123"/>
                <a:ext cx="1056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2.4 7</a:t>
                </a:r>
              </a:p>
            </p:txBody>
          </p:sp>
          <p:sp>
            <p:nvSpPr>
              <p:cNvPr id="21510" name="Text Box 26"/>
              <p:cNvSpPr txBox="1"/>
              <p:nvPr/>
            </p:nvSpPr>
            <p:spPr>
              <a:xfrm>
                <a:off x="914" y="1459"/>
                <a:ext cx="1056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7.8 0</a:t>
                </a:r>
              </a:p>
            </p:txBody>
          </p:sp>
          <p:sp>
            <p:nvSpPr>
              <p:cNvPr id="21511" name="Line 27"/>
              <p:cNvSpPr/>
              <p:nvPr/>
            </p:nvSpPr>
            <p:spPr>
              <a:xfrm flipV="1">
                <a:off x="671" y="1435"/>
                <a:ext cx="1271" cy="9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2" name="Text Box 28"/>
              <p:cNvSpPr txBox="1"/>
              <p:nvPr/>
            </p:nvSpPr>
            <p:spPr>
              <a:xfrm>
                <a:off x="284" y="1101"/>
                <a:ext cx="1056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＋</a:t>
                </a:r>
              </a:p>
            </p:txBody>
          </p:sp>
        </p:grpSp>
        <p:grpSp>
          <p:nvGrpSpPr>
            <p:cNvPr id="21513" name="Group 42"/>
            <p:cNvGrpSpPr/>
            <p:nvPr/>
          </p:nvGrpSpPr>
          <p:grpSpPr>
            <a:xfrm>
              <a:off x="2598" y="822"/>
              <a:ext cx="1635" cy="959"/>
              <a:chOff x="2560" y="822"/>
              <a:chExt cx="1635" cy="959"/>
            </a:xfrm>
          </p:grpSpPr>
          <p:sp>
            <p:nvSpPr>
              <p:cNvPr id="21514" name="Text Box 30"/>
              <p:cNvSpPr txBox="1"/>
              <p:nvPr/>
            </p:nvSpPr>
            <p:spPr>
              <a:xfrm>
                <a:off x="3082" y="822"/>
                <a:ext cx="1074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9.86</a:t>
                </a:r>
              </a:p>
            </p:txBody>
          </p:sp>
          <p:sp>
            <p:nvSpPr>
              <p:cNvPr id="21515" name="Text Box 31"/>
              <p:cNvSpPr txBox="1"/>
              <p:nvPr/>
            </p:nvSpPr>
            <p:spPr>
              <a:xfrm>
                <a:off x="3076" y="1116"/>
                <a:ext cx="1056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4.26</a:t>
                </a:r>
              </a:p>
            </p:txBody>
          </p:sp>
          <p:sp>
            <p:nvSpPr>
              <p:cNvPr id="21516" name="Text Box 32"/>
              <p:cNvSpPr txBox="1"/>
              <p:nvPr/>
            </p:nvSpPr>
            <p:spPr>
              <a:xfrm>
                <a:off x="3073" y="1494"/>
                <a:ext cx="1056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5 60</a:t>
                </a:r>
              </a:p>
            </p:txBody>
          </p:sp>
          <p:sp>
            <p:nvSpPr>
              <p:cNvPr id="21517" name="Line 33"/>
              <p:cNvSpPr/>
              <p:nvPr/>
            </p:nvSpPr>
            <p:spPr>
              <a:xfrm flipV="1">
                <a:off x="2851" y="1479"/>
                <a:ext cx="134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8" name="Text Box 34"/>
              <p:cNvSpPr txBox="1"/>
              <p:nvPr/>
            </p:nvSpPr>
            <p:spPr>
              <a:xfrm>
                <a:off x="2560" y="1164"/>
                <a:ext cx="1056" cy="2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－</a:t>
                </a:r>
              </a:p>
            </p:txBody>
          </p:sp>
        </p:grpSp>
      </p:grpSp>
      <p:grpSp>
        <p:nvGrpSpPr>
          <p:cNvPr id="5" name="Group 3"/>
          <p:cNvGrpSpPr/>
          <p:nvPr/>
        </p:nvGrpSpPr>
        <p:grpSpPr>
          <a:xfrm>
            <a:off x="2592070" y="3552825"/>
            <a:ext cx="2354263" cy="1774825"/>
            <a:chOff x="351" y="2304"/>
            <a:chExt cx="1445" cy="1118"/>
          </a:xfrm>
        </p:grpSpPr>
        <p:sp>
          <p:nvSpPr>
            <p:cNvPr id="21520" name="Text Box 4"/>
            <p:cNvSpPr txBox="1"/>
            <p:nvPr/>
          </p:nvSpPr>
          <p:spPr>
            <a:xfrm>
              <a:off x="560" y="2304"/>
              <a:ext cx="1003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53.3</a:t>
              </a:r>
            </a:p>
          </p:txBody>
        </p:sp>
        <p:sp>
          <p:nvSpPr>
            <p:cNvPr id="21521" name="Text Box 5"/>
            <p:cNvSpPr txBox="1"/>
            <p:nvPr/>
          </p:nvSpPr>
          <p:spPr>
            <a:xfrm>
              <a:off x="668" y="2656"/>
              <a:ext cx="98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2.47</a:t>
              </a:r>
            </a:p>
          </p:txBody>
        </p:sp>
        <p:sp>
          <p:nvSpPr>
            <p:cNvPr id="21522" name="Text Box 6"/>
            <p:cNvSpPr txBox="1"/>
            <p:nvPr/>
          </p:nvSpPr>
          <p:spPr>
            <a:xfrm>
              <a:off x="417" y="3054"/>
              <a:ext cx="137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55.77</a:t>
              </a:r>
            </a:p>
          </p:txBody>
        </p:sp>
        <p:sp>
          <p:nvSpPr>
            <p:cNvPr id="21523" name="Line 7"/>
            <p:cNvSpPr/>
            <p:nvPr/>
          </p:nvSpPr>
          <p:spPr>
            <a:xfrm>
              <a:off x="351" y="2992"/>
              <a:ext cx="1344" cy="4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Text Box 8"/>
            <p:cNvSpPr txBox="1"/>
            <p:nvPr/>
          </p:nvSpPr>
          <p:spPr>
            <a:xfrm>
              <a:off x="381" y="2662"/>
              <a:ext cx="45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＋</a:t>
              </a: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6793548" y="3501390"/>
            <a:ext cx="2501900" cy="1651000"/>
            <a:chOff x="2496" y="2352"/>
            <a:chExt cx="1536" cy="1040"/>
          </a:xfrm>
        </p:grpSpPr>
        <p:sp>
          <p:nvSpPr>
            <p:cNvPr id="21526" name="Text Box 10"/>
            <p:cNvSpPr txBox="1"/>
            <p:nvPr/>
          </p:nvSpPr>
          <p:spPr>
            <a:xfrm>
              <a:off x="2624" y="2352"/>
              <a:ext cx="140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9.86</a:t>
              </a:r>
            </a:p>
          </p:txBody>
        </p:sp>
        <p:sp>
          <p:nvSpPr>
            <p:cNvPr id="21527" name="Text Box 11"/>
            <p:cNvSpPr txBox="1"/>
            <p:nvPr/>
          </p:nvSpPr>
          <p:spPr>
            <a:xfrm>
              <a:off x="2806" y="2704"/>
              <a:ext cx="98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4.26</a:t>
              </a:r>
            </a:p>
          </p:txBody>
        </p:sp>
        <p:sp>
          <p:nvSpPr>
            <p:cNvPr id="21528" name="Text Box 12"/>
            <p:cNvSpPr txBox="1"/>
            <p:nvPr/>
          </p:nvSpPr>
          <p:spPr>
            <a:xfrm>
              <a:off x="2809" y="3024"/>
              <a:ext cx="98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5.60</a:t>
              </a:r>
            </a:p>
          </p:txBody>
        </p:sp>
        <p:sp>
          <p:nvSpPr>
            <p:cNvPr id="21529" name="Line 13"/>
            <p:cNvSpPr/>
            <p:nvPr/>
          </p:nvSpPr>
          <p:spPr>
            <a:xfrm>
              <a:off x="2497" y="3040"/>
              <a:ext cx="128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Text Box 14"/>
            <p:cNvSpPr txBox="1"/>
            <p:nvPr/>
          </p:nvSpPr>
          <p:spPr>
            <a:xfrm>
              <a:off x="2496" y="2784"/>
              <a:ext cx="52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E1423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－</a:t>
              </a:r>
            </a:p>
          </p:txBody>
        </p:sp>
      </p:grpSp>
      <p:sp>
        <p:nvSpPr>
          <p:cNvPr id="76" name="Line 21"/>
          <p:cNvSpPr/>
          <p:nvPr/>
        </p:nvSpPr>
        <p:spPr>
          <a:xfrm>
            <a:off x="8184515" y="4743450"/>
            <a:ext cx="457200" cy="381000"/>
          </a:xfrm>
          <a:prstGeom prst="line">
            <a:avLst/>
          </a:prstGeom>
          <a:ln w="38100" cap="flat" cmpd="sng">
            <a:solidFill>
              <a:srgbClr val="A1C4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641784" y="1674616"/>
            <a:ext cx="1755140" cy="883655"/>
          </a:xfrm>
          <a:prstGeom prst="wedgeRoundRectCallout">
            <a:avLst>
              <a:gd name="adj1" fmla="val -134804"/>
              <a:gd name="adj2" fmla="val 94320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/>
              <a:t>得数没点小数点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2200" y="1677791"/>
            <a:ext cx="1463675" cy="1328584"/>
          </a:xfrm>
          <a:prstGeom prst="wedgeRoundRectCallout">
            <a:avLst>
              <a:gd name="adj1" fmla="val 136984"/>
              <a:gd name="adj2" fmla="val 62318"/>
              <a:gd name="adj3" fmla="val 16667"/>
            </a:avLst>
          </a:prstGeom>
          <a:noFill/>
          <a:ln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/>
              <a:t>小数点没有对齐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350010" y="2098040"/>
            <a:ext cx="9427845" cy="356108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小数加、减法的计算</a:t>
            </a:r>
          </a:p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先把各数的小数点对齐，再按照整数加、减法的计算方法进行计算；</a:t>
            </a:r>
          </a:p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得数里的小数点要与横线上的小数点对齐；</a:t>
            </a:r>
          </a:p>
          <a:p>
            <a:pPr>
              <a:lnSpc>
                <a:spcPct val="150000"/>
              </a:lnSpc>
            </a:pPr>
            <a:r>
              <a:rPr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计算结果能化简的要化简。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1035" y="1137285"/>
            <a:ext cx="11323320" cy="462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判断。</a:t>
            </a:r>
            <a:endParaRPr lang="zh-CN" altLang="zh-CN"/>
          </a:p>
          <a:p>
            <a:pPr fontAlgn="auto">
              <a:lnSpc>
                <a:spcPts val="4500"/>
              </a:lnSpc>
            </a:pP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⑴5个十分之一加上4个十分之一得0.45。（    ）</a:t>
            </a:r>
          </a:p>
          <a:p>
            <a:pPr fontAlgn="auto">
              <a:lnSpc>
                <a:spcPts val="4500"/>
              </a:lnSpc>
            </a:pP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⑵列竖式计算小数加减法时，要把末尾对齐，也就是保证数位对齐。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）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4500"/>
              </a:lnSpc>
            </a:pP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⑶3.47+4.43＝7.90，得数末尾的0一般可以去掉，所以3.47+4.43＝7.9。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）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　</a:t>
            </a:r>
          </a:p>
          <a:p>
            <a:pPr fontAlgn="auto">
              <a:lnSpc>
                <a:spcPts val="4500"/>
              </a:lnSpc>
            </a:pP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⑷最小的自然数与最小的一位小数相差0.1。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）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4500"/>
              </a:lnSpc>
            </a:pP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⑸两个数的差是9.4，如果减数增加2.6，那么差是12。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）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19615" y="5172075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E14236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49235" y="4589780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E14236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91665" y="4067810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1085" y="2888615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E14236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23480" y="1762125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E14236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22816" y="113712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5985" y="1219835"/>
            <a:ext cx="10655300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竖式计算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（打★的要求验算）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3.71﹣2.88＝              3.36+0.34＝               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★28﹣8.7＝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</a:p>
          <a:p>
            <a:pPr fontAlgn="auto">
              <a:lnSpc>
                <a:spcPct val="150000"/>
              </a:lnSpc>
            </a:pP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                               </a:t>
            </a:r>
          </a:p>
          <a:p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</a:t>
            </a:r>
            <a:r>
              <a:rPr lang="en-US" altLang="zh-CN"/>
              <a:t>       </a:t>
            </a:r>
          </a:p>
        </p:txBody>
      </p:sp>
      <p:pic>
        <p:nvPicPr>
          <p:cNvPr id="4" name="图片24" descr="菁优网：http://www.jyeoo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3401695"/>
            <a:ext cx="1776730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24" descr="菁优网：http://www.jyeoo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45" y="3401695"/>
            <a:ext cx="1678940" cy="1508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24" descr="菁优网：http://www.jyeoo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00" y="3404235"/>
            <a:ext cx="1641475" cy="1509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24" descr="菁优网：http://www.jyeoo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380" y="3401060"/>
            <a:ext cx="1451610" cy="1409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540750" y="2576830"/>
            <a:ext cx="1357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验算：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61995" y="2054860"/>
            <a:ext cx="137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2575" y="2054860"/>
            <a:ext cx="137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80320" y="2054860"/>
            <a:ext cx="1370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19.3</a:t>
            </a:r>
            <a:endParaRPr lang="en-US" altLang="zh-CN" sz="2800" dirty="0">
              <a:solidFill>
                <a:srgbClr val="E142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9796" y="13460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98905" y="1065620"/>
            <a:ext cx="9163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3355" indent="-173355"/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张大伯昨天卖苹果、香蕉和龙眼的收入如下边统计表：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2476818" y="1690279"/>
          <a:ext cx="6592570" cy="130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6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名称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苹果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香蕉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龙眼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收入（元）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85.7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78.8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</a:rPr>
                        <a:t>98.4</a:t>
                      </a:r>
                      <a:endParaRPr lang="en-US" altLang="en-US" sz="2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488440" y="3095715"/>
            <a:ext cx="90735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sz="28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）张大伯昨天卖苹果的收入比香蕉多多少元？</a:t>
            </a:r>
          </a:p>
          <a:p>
            <a:pPr indent="0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32342" y="4181022"/>
            <a:ext cx="7788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14236"/>
                </a:solidFill>
              </a:rPr>
              <a:t>85</a:t>
            </a:r>
            <a:r>
              <a:rPr lang="zh-CN" altLang="en-US" sz="2800" dirty="0">
                <a:solidFill>
                  <a:srgbClr val="E14236"/>
                </a:solidFill>
              </a:rPr>
              <a:t>.7﹣78.8＝6.9（元</a:t>
            </a:r>
            <a:r>
              <a:rPr lang="zh-CN" altLang="en-US" sz="2800" dirty="0" smtClean="0">
                <a:solidFill>
                  <a:srgbClr val="E14236"/>
                </a:solidFill>
              </a:rPr>
              <a:t>）</a:t>
            </a:r>
            <a:endParaRPr lang="en-US" altLang="zh-CN" sz="2800" dirty="0" smtClean="0">
              <a:solidFill>
                <a:srgbClr val="E14236"/>
              </a:solidFill>
            </a:endParaRPr>
          </a:p>
          <a:p>
            <a:endParaRPr lang="zh-CN" altLang="en-US" sz="2800" dirty="0">
              <a:solidFill>
                <a:srgbClr val="E14236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答：张大伯昨天卖苹果的收入比香蕉6.9元。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95932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66634" y="2142575"/>
            <a:ext cx="7598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E14236"/>
                </a:solidFill>
              </a:rPr>
              <a:t>85</a:t>
            </a:r>
            <a:r>
              <a:rPr lang="zh-CN" altLang="en-US" sz="2800" dirty="0">
                <a:solidFill>
                  <a:srgbClr val="E14236"/>
                </a:solidFill>
              </a:rPr>
              <a:t>.7+78.8+98.4＝262.9（元</a:t>
            </a:r>
            <a:r>
              <a:rPr lang="zh-CN" altLang="en-US" sz="2800" dirty="0" smtClean="0">
                <a:solidFill>
                  <a:srgbClr val="E14236"/>
                </a:solidFill>
              </a:rPr>
              <a:t>）</a:t>
            </a:r>
            <a:endParaRPr lang="en-US" altLang="zh-CN" sz="2800" dirty="0" smtClean="0">
              <a:solidFill>
                <a:srgbClr val="E14236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>
              <a:solidFill>
                <a:srgbClr val="E14236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 smtClean="0">
              <a:solidFill>
                <a:srgbClr val="E14236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>
              <a:solidFill>
                <a:srgbClr val="E14236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sz="2800" dirty="0">
              <a:solidFill>
                <a:srgbClr val="E14236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        答：张大伯昨天的总收入是262.9元。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41195" y="1242695"/>
            <a:ext cx="6923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）张大伯昨天的总收入是多少元？</a:t>
            </a:r>
            <a:endParaRPr lang="zh-CN" altLang="en-US" sz="3200"/>
          </a:p>
        </p:txBody>
      </p:sp>
      <p:grpSp>
        <p:nvGrpSpPr>
          <p:cNvPr id="45" name="组合 17"/>
          <p:cNvGrpSpPr/>
          <p:nvPr/>
        </p:nvGrpSpPr>
        <p:grpSpPr>
          <a:xfrm>
            <a:off x="4137977" y="2835952"/>
            <a:ext cx="2480628" cy="1831979"/>
            <a:chOff x="377478" y="3193728"/>
            <a:chExt cx="2480645" cy="1831975"/>
          </a:xfrm>
        </p:grpSpPr>
        <p:sp>
          <p:nvSpPr>
            <p:cNvPr id="46" name="TextBox 1"/>
            <p:cNvSpPr txBox="1"/>
            <p:nvPr/>
          </p:nvSpPr>
          <p:spPr>
            <a:xfrm>
              <a:off x="1570969" y="3249608"/>
              <a:ext cx="500067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47" name="TextBox 1"/>
            <p:cNvSpPr txBox="1"/>
            <p:nvPr/>
          </p:nvSpPr>
          <p:spPr>
            <a:xfrm>
              <a:off x="877545" y="3193732"/>
              <a:ext cx="856621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8  5</a:t>
              </a:r>
            </a:p>
          </p:txBody>
        </p:sp>
        <p:sp>
          <p:nvSpPr>
            <p:cNvPr id="48" name="TextBox 1"/>
            <p:cNvSpPr txBox="1"/>
            <p:nvPr/>
          </p:nvSpPr>
          <p:spPr>
            <a:xfrm>
              <a:off x="1805603" y="3193728"/>
              <a:ext cx="534039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7  </a:t>
              </a:r>
            </a:p>
          </p:txBody>
        </p:sp>
        <p:sp>
          <p:nvSpPr>
            <p:cNvPr id="49" name="TextBox 1"/>
            <p:cNvSpPr txBox="1"/>
            <p:nvPr/>
          </p:nvSpPr>
          <p:spPr>
            <a:xfrm>
              <a:off x="852779" y="3715066"/>
              <a:ext cx="881386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7  8</a:t>
              </a:r>
            </a:p>
          </p:txBody>
        </p:sp>
        <p:sp>
          <p:nvSpPr>
            <p:cNvPr id="50" name="TextBox 1"/>
            <p:cNvSpPr txBox="1"/>
            <p:nvPr/>
          </p:nvSpPr>
          <p:spPr>
            <a:xfrm>
              <a:off x="1805286" y="3771578"/>
              <a:ext cx="500067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51" name="TextBox 1"/>
            <p:cNvSpPr txBox="1"/>
            <p:nvPr/>
          </p:nvSpPr>
          <p:spPr>
            <a:xfrm>
              <a:off x="1519534" y="3771578"/>
              <a:ext cx="500067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429231" y="5024115"/>
              <a:ext cx="2428892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4" name="TextBox 1"/>
            <p:cNvSpPr txBox="1"/>
            <p:nvPr/>
          </p:nvSpPr>
          <p:spPr>
            <a:xfrm>
              <a:off x="377478" y="3770951"/>
              <a:ext cx="500067" cy="5219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＋</a:t>
              </a:r>
            </a:p>
          </p:txBody>
        </p:sp>
      </p:grpSp>
      <p:grpSp>
        <p:nvGrpSpPr>
          <p:cNvPr id="79" name="组合 23"/>
          <p:cNvGrpSpPr/>
          <p:nvPr/>
        </p:nvGrpSpPr>
        <p:grpSpPr>
          <a:xfrm>
            <a:off x="4190048" y="4666343"/>
            <a:ext cx="1928495" cy="521970"/>
            <a:chOff x="714665" y="4214818"/>
            <a:chExt cx="1928509" cy="522484"/>
          </a:xfrm>
        </p:grpSpPr>
        <p:sp>
          <p:nvSpPr>
            <p:cNvPr id="81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82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83" name="TextBox 1"/>
            <p:cNvSpPr txBox="1"/>
            <p:nvPr/>
          </p:nvSpPr>
          <p:spPr>
            <a:xfrm>
              <a:off x="714665" y="4214818"/>
              <a:ext cx="856621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2  6</a:t>
              </a:r>
            </a:p>
          </p:txBody>
        </p:sp>
        <p:sp>
          <p:nvSpPr>
            <p:cNvPr id="84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grpSp>
        <p:nvGrpSpPr>
          <p:cNvPr id="85" name="组合 23"/>
          <p:cNvGrpSpPr/>
          <p:nvPr/>
        </p:nvGrpSpPr>
        <p:grpSpPr>
          <a:xfrm>
            <a:off x="4546283" y="3951333"/>
            <a:ext cx="1571625" cy="521970"/>
            <a:chOff x="1071538" y="4214818"/>
            <a:chExt cx="1571636" cy="522484"/>
          </a:xfrm>
        </p:grpSpPr>
        <p:sp>
          <p:nvSpPr>
            <p:cNvPr id="87" name="TextBox 1"/>
            <p:cNvSpPr txBox="1"/>
            <p:nvPr/>
          </p:nvSpPr>
          <p:spPr>
            <a:xfrm>
              <a:off x="214310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88" name="TextBox 1"/>
            <p:cNvSpPr txBox="1"/>
            <p:nvPr/>
          </p:nvSpPr>
          <p:spPr>
            <a:xfrm>
              <a:off x="1571604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89" name="TextBox 1"/>
            <p:cNvSpPr txBox="1"/>
            <p:nvPr/>
          </p:nvSpPr>
          <p:spPr>
            <a:xfrm>
              <a:off x="1071538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</a:p>
          </p:txBody>
        </p:sp>
        <p:sp>
          <p:nvSpPr>
            <p:cNvPr id="90" name="TextBox 1"/>
            <p:cNvSpPr txBox="1"/>
            <p:nvPr/>
          </p:nvSpPr>
          <p:spPr>
            <a:xfrm>
              <a:off x="1857356" y="4214818"/>
              <a:ext cx="500066" cy="522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142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91" name="TextBox 1"/>
          <p:cNvSpPr txBox="1"/>
          <p:nvPr/>
        </p:nvSpPr>
        <p:spPr>
          <a:xfrm>
            <a:off x="4188777" y="3951021"/>
            <a:ext cx="500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8027" y="603395"/>
            <a:ext cx="108958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charset="-122"/>
                <a:ea typeface="楷体" panose="02010609060101010101" charset="-122"/>
              </a:rPr>
              <a:t>1.探索、理解并掌握小数加、减法的计算方法，能笔算小数加法和减法。</a:t>
            </a:r>
          </a:p>
          <a:p>
            <a:pPr>
              <a:lnSpc>
                <a:spcPct val="150000"/>
              </a:lnSpc>
            </a:pPr>
            <a:r>
              <a:rPr sz="2800" b="1" dirty="0">
                <a:latin typeface="楷体" panose="02010609060101010101" charset="-122"/>
                <a:ea typeface="楷体" panose="02010609060101010101" charset="-122"/>
              </a:rPr>
              <a:t>2.经历探索小数加、减法的计算方法的过程，体会小数加、减法与整数加、减法在算法上的联系</a:t>
            </a:r>
            <a:r>
              <a:rPr sz="28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41833" y="4067797"/>
            <a:ext cx="11528276" cy="246973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58026" y="4520851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能正确进行小数加、减法的计算。</a:t>
            </a:r>
          </a:p>
        </p:txBody>
      </p:sp>
      <p:sp>
        <p:nvSpPr>
          <p:cNvPr id="8" name="矩形 7"/>
          <p:cNvSpPr/>
          <p:nvPr/>
        </p:nvSpPr>
        <p:spPr>
          <a:xfrm>
            <a:off x="658025" y="5258011"/>
            <a:ext cx="10895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理解“小数点要对齐”的算理</a:t>
            </a:r>
            <a:r>
              <a:rPr lang="zh-CN" altLang="en-US" sz="2800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1190" y="1179830"/>
            <a:ext cx="1116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列竖式计算。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508+154=                                 207+693=   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176-69=                                    673-326=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你能说说整数加、减法的计算方法吗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2995" y="504825"/>
            <a:ext cx="7065645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38885" y="3948430"/>
            <a:ext cx="530669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小明和小丽一共要用多少元？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38885" y="4711065"/>
            <a:ext cx="503682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小明比小丽多用多少元？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8885" y="5535295"/>
            <a:ext cx="1044448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小明和小芳一共要用多少元？小芳比小明少用多少元？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0045" y="1791335"/>
            <a:ext cx="643445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小明和小丽一共要用多少元？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23227" y="2313305"/>
            <a:ext cx="4049676" cy="1684439"/>
            <a:chOff x="1048" y="5356"/>
            <a:chExt cx="6109" cy="2274"/>
          </a:xfrm>
        </p:grpSpPr>
        <p:grpSp>
          <p:nvGrpSpPr>
            <p:cNvPr id="6" name="Group 13"/>
            <p:cNvGrpSpPr/>
            <p:nvPr/>
          </p:nvGrpSpPr>
          <p:grpSpPr>
            <a:xfrm>
              <a:off x="1048" y="5358"/>
              <a:ext cx="3632" cy="2272"/>
              <a:chOff x="374" y="3041"/>
              <a:chExt cx="1453" cy="909"/>
            </a:xfrm>
          </p:grpSpPr>
          <p:grpSp>
            <p:nvGrpSpPr>
              <p:cNvPr id="8196" name="Group 11"/>
              <p:cNvGrpSpPr/>
              <p:nvPr/>
            </p:nvGrpSpPr>
            <p:grpSpPr>
              <a:xfrm>
                <a:off x="820" y="3041"/>
                <a:ext cx="612" cy="394"/>
                <a:chOff x="820" y="2295"/>
                <a:chExt cx="612" cy="394"/>
              </a:xfrm>
            </p:grpSpPr>
            <p:sp>
              <p:nvSpPr>
                <p:cNvPr id="8197" name="Line 5"/>
                <p:cNvSpPr/>
                <p:nvPr/>
              </p:nvSpPr>
              <p:spPr>
                <a:xfrm>
                  <a:off x="820" y="2295"/>
                  <a:ext cx="612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98" name="Line 6"/>
                <p:cNvSpPr/>
                <p:nvPr/>
              </p:nvSpPr>
              <p:spPr>
                <a:xfrm>
                  <a:off x="1061" y="2314"/>
                  <a:ext cx="0" cy="375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199" name="Text Box 7"/>
              <p:cNvSpPr txBox="1"/>
              <p:nvPr/>
            </p:nvSpPr>
            <p:spPr>
              <a:xfrm>
                <a:off x="374" y="3435"/>
                <a:ext cx="1453" cy="5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买了</a:t>
                </a:r>
                <a:r>
                  <a:rPr lang="en-US" altLang="zh-CN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个</a:t>
                </a:r>
                <a:b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</a:br>
                <a: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讲义夹</a:t>
                </a:r>
              </a:p>
            </p:txBody>
          </p:sp>
        </p:grpSp>
        <p:grpSp>
          <p:nvGrpSpPr>
            <p:cNvPr id="7" name="Group 13"/>
            <p:cNvGrpSpPr/>
            <p:nvPr/>
          </p:nvGrpSpPr>
          <p:grpSpPr>
            <a:xfrm>
              <a:off x="3525" y="5356"/>
              <a:ext cx="3632" cy="2272"/>
              <a:chOff x="618" y="3041"/>
              <a:chExt cx="1453" cy="909"/>
            </a:xfrm>
          </p:grpSpPr>
          <p:grpSp>
            <p:nvGrpSpPr>
              <p:cNvPr id="8201" name="Group 11"/>
              <p:cNvGrpSpPr/>
              <p:nvPr/>
            </p:nvGrpSpPr>
            <p:grpSpPr>
              <a:xfrm>
                <a:off x="765" y="3041"/>
                <a:ext cx="612" cy="394"/>
                <a:chOff x="765" y="2295"/>
                <a:chExt cx="612" cy="394"/>
              </a:xfrm>
            </p:grpSpPr>
            <p:sp>
              <p:nvSpPr>
                <p:cNvPr id="8202" name="Line 5"/>
                <p:cNvSpPr/>
                <p:nvPr/>
              </p:nvSpPr>
              <p:spPr>
                <a:xfrm>
                  <a:off x="765" y="2295"/>
                  <a:ext cx="612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03" name="Line 6"/>
                <p:cNvSpPr/>
                <p:nvPr/>
              </p:nvSpPr>
              <p:spPr>
                <a:xfrm>
                  <a:off x="1080" y="2314"/>
                  <a:ext cx="0" cy="375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204" name="Text Box 7"/>
              <p:cNvSpPr txBox="1"/>
              <p:nvPr/>
            </p:nvSpPr>
            <p:spPr>
              <a:xfrm>
                <a:off x="618" y="3435"/>
                <a:ext cx="1453" cy="5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买了</a:t>
                </a:r>
                <a:r>
                  <a:rPr lang="en-US" altLang="zh-CN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本</a:t>
                </a:r>
                <a:b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</a:br>
                <a:r>
                  <a:rPr lang="zh-CN" altLang="en-US" sz="2800" dirty="0">
                    <a:solidFill>
                      <a:srgbClr val="E142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笔记本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05405" y="1265555"/>
            <a:ext cx="10107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转化成元、角、分计算</a:t>
            </a: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5405" y="3973830"/>
            <a:ext cx="97135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根据小数的意义计算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475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0.01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，也就是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4.75+3.4=8.15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7870" y="1870075"/>
          <a:ext cx="3977005" cy="190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1803400" imgH="673100" progId="Equation.KSEE3">
                  <p:embed/>
                </p:oleObj>
              </mc:Choice>
              <mc:Fallback>
                <p:oleObj r:id="rId3" imgW="1803400" imgH="673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7870" y="1870075"/>
                        <a:ext cx="3977005" cy="190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 5"/>
          <p:cNvSpPr/>
          <p:nvPr/>
        </p:nvSpPr>
        <p:spPr>
          <a:xfrm>
            <a:off x="628182" y="1194521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sp>
        <p:nvSpPr>
          <p:cNvPr id="7" name="圆角矩形 6"/>
          <p:cNvSpPr/>
          <p:nvPr/>
        </p:nvSpPr>
        <p:spPr>
          <a:xfrm>
            <a:off x="628182" y="3973916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67330" y="1091565"/>
            <a:ext cx="6429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用竖式计算</a:t>
            </a: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4.75</a:t>
            </a:r>
            <a:r>
              <a:rPr lang="zh-CN" altLang="en-US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</a:t>
            </a:r>
          </a:p>
        </p:txBody>
      </p:sp>
      <p:sp>
        <p:nvSpPr>
          <p:cNvPr id="16" name="矩形 15"/>
          <p:cNvSpPr/>
          <p:nvPr/>
        </p:nvSpPr>
        <p:spPr>
          <a:xfrm>
            <a:off x="4124325" y="2497138"/>
            <a:ext cx="500063" cy="1811338"/>
          </a:xfrm>
          <a:prstGeom prst="rect">
            <a:avLst/>
          </a:prstGeom>
          <a:solidFill>
            <a:srgbClr val="FFFF00">
              <a:alpha val="17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165" y="4807903"/>
            <a:ext cx="4633913" cy="572930"/>
          </a:xfrm>
          <a:prstGeom prst="roundRect">
            <a:avLst/>
          </a:prstGeom>
          <a:solidFill>
            <a:srgbClr val="A1C450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哪一种算法正确呢</a:t>
            </a: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为什么？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2015" y="5466080"/>
            <a:ext cx="1419225" cy="572930"/>
          </a:xfrm>
          <a:prstGeom prst="roundRect">
            <a:avLst/>
          </a:prstGeom>
          <a:noFill/>
          <a:ln w="9525"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36840" y="5466080"/>
            <a:ext cx="1484630" cy="572930"/>
          </a:xfrm>
          <a:prstGeom prst="roundRect">
            <a:avLst/>
          </a:prstGeom>
          <a:noFill/>
          <a:ln w="9525">
            <a:solidFill>
              <a:srgbClr val="A1C4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正确的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1838325" y="3146425"/>
            <a:ext cx="2895600" cy="752475"/>
            <a:chOff x="1842" y="2838"/>
            <a:chExt cx="1953" cy="507"/>
          </a:xfrm>
        </p:grpSpPr>
        <p:sp>
          <p:nvSpPr>
            <p:cNvPr id="9224" name="Line 8"/>
            <p:cNvSpPr/>
            <p:nvPr/>
          </p:nvSpPr>
          <p:spPr>
            <a:xfrm>
              <a:off x="2067" y="3345"/>
              <a:ext cx="17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5" name="Text Box 9"/>
            <p:cNvSpPr txBox="1"/>
            <p:nvPr/>
          </p:nvSpPr>
          <p:spPr>
            <a:xfrm>
              <a:off x="1842" y="2838"/>
              <a:ext cx="105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＋</a:t>
              </a:r>
            </a:p>
          </p:txBody>
        </p:sp>
      </p:grpSp>
      <p:sp>
        <p:nvSpPr>
          <p:cNvPr id="26" name="Text Box 7"/>
          <p:cNvSpPr txBox="1"/>
          <p:nvPr/>
        </p:nvSpPr>
        <p:spPr>
          <a:xfrm>
            <a:off x="3095625" y="3925888"/>
            <a:ext cx="714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7" name="Text Box 7"/>
          <p:cNvSpPr txBox="1"/>
          <p:nvPr/>
        </p:nvSpPr>
        <p:spPr>
          <a:xfrm>
            <a:off x="3348038" y="3925888"/>
            <a:ext cx="7762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4030663" y="3925888"/>
            <a:ext cx="695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3348355" y="3898583"/>
            <a:ext cx="4905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40" name="Text Box 5"/>
          <p:cNvSpPr txBox="1"/>
          <p:nvPr/>
        </p:nvSpPr>
        <p:spPr>
          <a:xfrm>
            <a:off x="2846388" y="2425700"/>
            <a:ext cx="21717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4.7</a:t>
            </a:r>
            <a:r>
              <a:rPr lang="en-US" altLang="zh-CN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41" name="Text Box 6"/>
          <p:cNvSpPr txBox="1"/>
          <p:nvPr/>
        </p:nvSpPr>
        <p:spPr>
          <a:xfrm>
            <a:off x="2947988" y="3140075"/>
            <a:ext cx="22479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3.  4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700838" y="3146425"/>
            <a:ext cx="2895600" cy="752475"/>
            <a:chOff x="1842" y="2838"/>
            <a:chExt cx="1953" cy="507"/>
          </a:xfrm>
        </p:grpSpPr>
        <p:sp>
          <p:nvSpPr>
            <p:cNvPr id="9233" name="Line 8"/>
            <p:cNvSpPr/>
            <p:nvPr/>
          </p:nvSpPr>
          <p:spPr>
            <a:xfrm>
              <a:off x="2067" y="3345"/>
              <a:ext cx="1728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Text Box 9"/>
            <p:cNvSpPr txBox="1"/>
            <p:nvPr/>
          </p:nvSpPr>
          <p:spPr>
            <a:xfrm>
              <a:off x="1842" y="2838"/>
              <a:ext cx="105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＋</a:t>
              </a:r>
            </a:p>
          </p:txBody>
        </p:sp>
      </p:grpSp>
      <p:sp>
        <p:nvSpPr>
          <p:cNvPr id="45" name="Text Box 7"/>
          <p:cNvSpPr txBox="1"/>
          <p:nvPr/>
        </p:nvSpPr>
        <p:spPr>
          <a:xfrm>
            <a:off x="7810500" y="3925888"/>
            <a:ext cx="7143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  <p:sp>
        <p:nvSpPr>
          <p:cNvPr id="46" name="Text Box 7"/>
          <p:cNvSpPr txBox="1"/>
          <p:nvPr/>
        </p:nvSpPr>
        <p:spPr>
          <a:xfrm>
            <a:off x="8420100" y="3925888"/>
            <a:ext cx="7762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7" name="Text Box 7"/>
          <p:cNvSpPr txBox="1"/>
          <p:nvPr/>
        </p:nvSpPr>
        <p:spPr>
          <a:xfrm>
            <a:off x="8901113" y="3918268"/>
            <a:ext cx="695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48" name="Text Box 7"/>
          <p:cNvSpPr txBox="1"/>
          <p:nvPr/>
        </p:nvSpPr>
        <p:spPr>
          <a:xfrm>
            <a:off x="8281988" y="3925888"/>
            <a:ext cx="490537" cy="4298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9" name="Text Box 5"/>
          <p:cNvSpPr txBox="1"/>
          <p:nvPr/>
        </p:nvSpPr>
        <p:spPr>
          <a:xfrm>
            <a:off x="7633335" y="2557145"/>
            <a:ext cx="21717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4 . 7  5</a:t>
            </a:r>
          </a:p>
        </p:txBody>
      </p:sp>
      <p:sp>
        <p:nvSpPr>
          <p:cNvPr id="50" name="Text Box 6"/>
          <p:cNvSpPr txBox="1"/>
          <p:nvPr/>
        </p:nvSpPr>
        <p:spPr>
          <a:xfrm>
            <a:off x="7348538" y="3156585"/>
            <a:ext cx="22479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3 . 4</a:t>
            </a:r>
          </a:p>
        </p:txBody>
      </p:sp>
      <p:sp>
        <p:nvSpPr>
          <p:cNvPr id="51" name="矩形 50"/>
          <p:cNvSpPr/>
          <p:nvPr/>
        </p:nvSpPr>
        <p:spPr>
          <a:xfrm>
            <a:off x="8383588" y="2497138"/>
            <a:ext cx="285750" cy="1839913"/>
          </a:xfrm>
          <a:prstGeom prst="rect">
            <a:avLst/>
          </a:prstGeom>
          <a:solidFill>
            <a:srgbClr val="FFFF00">
              <a:alpha val="17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244" name="Text Box 8"/>
          <p:cNvSpPr txBox="1"/>
          <p:nvPr/>
        </p:nvSpPr>
        <p:spPr>
          <a:xfrm>
            <a:off x="2835910" y="1801495"/>
            <a:ext cx="2906395" cy="572930"/>
          </a:xfrm>
          <a:prstGeom prst="roundRect">
            <a:avLst/>
          </a:prstGeom>
          <a:solidFill>
            <a:srgbClr val="A1C45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把末尾对齐再算</a:t>
            </a:r>
          </a:p>
        </p:txBody>
      </p:sp>
      <p:sp>
        <p:nvSpPr>
          <p:cNvPr id="9247" name="Text Box 8"/>
          <p:cNvSpPr txBox="1"/>
          <p:nvPr/>
        </p:nvSpPr>
        <p:spPr>
          <a:xfrm>
            <a:off x="7265035" y="1801495"/>
            <a:ext cx="3121660" cy="572930"/>
          </a:xfrm>
          <a:prstGeom prst="roundRect">
            <a:avLst/>
          </a:prstGeom>
          <a:solidFill>
            <a:srgbClr val="A1C45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把小数点对齐再算</a:t>
            </a:r>
          </a:p>
        </p:txBody>
      </p:sp>
      <p:sp>
        <p:nvSpPr>
          <p:cNvPr id="11296" name="Text Box 8"/>
          <p:cNvSpPr txBox="1"/>
          <p:nvPr/>
        </p:nvSpPr>
        <p:spPr>
          <a:xfrm>
            <a:off x="5725160" y="4808220"/>
            <a:ext cx="6167120" cy="572930"/>
          </a:xfrm>
          <a:prstGeom prst="roundRect">
            <a:avLst/>
          </a:prstGeom>
          <a:solidFill>
            <a:srgbClr val="A1C45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把小数点对齐，也就是相同数位对齐。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67552" y="1020531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ldLvl="0" animBg="1"/>
      <p:bldP spid="22" grpId="0" bldLvl="0" animBg="1"/>
      <p:bldP spid="23" grpId="0" bldLvl="0" animBg="1"/>
      <p:bldP spid="26" grpId="0"/>
      <p:bldP spid="27" grpId="0"/>
      <p:bldP spid="28" grpId="0"/>
      <p:bldP spid="29" grpId="0"/>
      <p:bldP spid="40" grpId="0"/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 bldLvl="0" animBg="1"/>
      <p:bldP spid="9244" grpId="0" bldLvl="0" animBg="1"/>
      <p:bldP spid="9247" grpId="0" bldLvl="0" animBg="1"/>
      <p:bldP spid="1129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08785" y="3316605"/>
            <a:ext cx="70723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⑵ 小明比小丽多用多少元？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9555" y="300355"/>
            <a:ext cx="7065645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329690" y="4034155"/>
            <a:ext cx="51225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4.75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3.4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6790114" y="3634423"/>
            <a:ext cx="2806641" cy="1471612"/>
            <a:chOff x="1902" y="2352"/>
            <a:chExt cx="1893" cy="993"/>
          </a:xfrm>
        </p:grpSpPr>
        <p:sp>
          <p:nvSpPr>
            <p:cNvPr id="11266" name="Text Box 5"/>
            <p:cNvSpPr txBox="1"/>
            <p:nvPr/>
          </p:nvSpPr>
          <p:spPr>
            <a:xfrm>
              <a:off x="2497" y="2352"/>
              <a:ext cx="1105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4 . 7  5</a:t>
              </a:r>
            </a:p>
          </p:txBody>
        </p:sp>
        <p:sp>
          <p:nvSpPr>
            <p:cNvPr id="11267" name="Text Box 6"/>
            <p:cNvSpPr txBox="1"/>
            <p:nvPr/>
          </p:nvSpPr>
          <p:spPr>
            <a:xfrm>
              <a:off x="2128" y="2832"/>
              <a:ext cx="1516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3 . 4</a:t>
              </a:r>
            </a:p>
          </p:txBody>
        </p:sp>
        <p:sp>
          <p:nvSpPr>
            <p:cNvPr id="11268" name="Line 8"/>
            <p:cNvSpPr/>
            <p:nvPr/>
          </p:nvSpPr>
          <p:spPr>
            <a:xfrm>
              <a:off x="2067" y="3345"/>
              <a:ext cx="172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Text Box 9"/>
            <p:cNvSpPr txBox="1"/>
            <p:nvPr/>
          </p:nvSpPr>
          <p:spPr>
            <a:xfrm>
              <a:off x="1902" y="2832"/>
              <a:ext cx="881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－</a:t>
              </a:r>
            </a:p>
          </p:txBody>
        </p:sp>
      </p:grpSp>
      <p:sp>
        <p:nvSpPr>
          <p:cNvPr id="19" name="Text Box 10"/>
          <p:cNvSpPr txBox="1"/>
          <p:nvPr/>
        </p:nvSpPr>
        <p:spPr>
          <a:xfrm>
            <a:off x="1782445" y="6027420"/>
            <a:ext cx="8072438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答：小明比小丽多用了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1.35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 </a:t>
            </a:r>
          </a:p>
        </p:txBody>
      </p:sp>
      <p:sp>
        <p:nvSpPr>
          <p:cNvPr id="20" name="Text Box 12"/>
          <p:cNvSpPr txBox="1"/>
          <p:nvPr/>
        </p:nvSpPr>
        <p:spPr>
          <a:xfrm>
            <a:off x="3710305" y="4034155"/>
            <a:ext cx="3159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1.35</a:t>
            </a:r>
            <a:r>
              <a:rPr lang="zh-CN" altLang="en-US" sz="3200" dirty="0">
                <a:solidFill>
                  <a:srgbClr val="E142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81745" y="4346258"/>
            <a:ext cx="4286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7"/>
          <p:cNvSpPr txBox="1"/>
          <p:nvPr/>
        </p:nvSpPr>
        <p:spPr>
          <a:xfrm>
            <a:off x="7629843" y="5134610"/>
            <a:ext cx="7143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8" name="Text Box 7"/>
          <p:cNvSpPr txBox="1"/>
          <p:nvPr/>
        </p:nvSpPr>
        <p:spPr>
          <a:xfrm>
            <a:off x="8182293" y="5134610"/>
            <a:ext cx="7762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8677593" y="5134610"/>
            <a:ext cx="6953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5" name="Text Box 7"/>
          <p:cNvSpPr txBox="1"/>
          <p:nvPr/>
        </p:nvSpPr>
        <p:spPr>
          <a:xfrm>
            <a:off x="8096568" y="5161598"/>
            <a:ext cx="4905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883650" y="4434205"/>
            <a:ext cx="426720" cy="3683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rgbClr val="E1423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19" grpId="0"/>
      <p:bldP spid="20" grpId="0"/>
      <p:bldP spid="24" grpId="0"/>
      <p:bldP spid="27" grpId="0"/>
      <p:bldP spid="28" grpId="0"/>
      <p:bldP spid="29" grpId="0"/>
      <p:bldP spid="15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9465" y="958850"/>
            <a:ext cx="8261350" cy="3157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498600" y="4116705"/>
            <a:ext cx="941959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小明和小芳一共要用多少元？</a:t>
            </a:r>
          </a:p>
          <a:p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小芳比小明少用多少元？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38900" y="4116705"/>
            <a:ext cx="36455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列式为：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4.75+2.65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5707380" y="5409565"/>
            <a:ext cx="3535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列式为：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4.75-2.65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宽屏</PresentationFormat>
  <Paragraphs>196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Calibri</vt:lpstr>
      <vt:lpstr>黑体</vt:lpstr>
      <vt:lpstr>楷体</vt:lpstr>
      <vt:lpstr>新宋体</vt:lpstr>
      <vt:lpstr>Arial</vt:lpstr>
      <vt:lpstr>宋体</vt:lpstr>
      <vt:lpstr>微软雅黑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2023-01-16T23:59:35Z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19AA8F0816F1491883F00F06FC631744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