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22" r:id="rId2"/>
    <p:sldId id="258" r:id="rId3"/>
    <p:sldId id="523" r:id="rId4"/>
    <p:sldId id="604" r:id="rId5"/>
    <p:sldId id="605" r:id="rId6"/>
    <p:sldId id="666" r:id="rId7"/>
    <p:sldId id="667" r:id="rId8"/>
    <p:sldId id="668" r:id="rId9"/>
    <p:sldId id="669" r:id="rId10"/>
    <p:sldId id="670" r:id="rId11"/>
    <p:sldId id="671" r:id="rId12"/>
    <p:sldId id="513" r:id="rId13"/>
    <p:sldId id="602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56" r:id="rId36"/>
    <p:sldId id="658" r:id="rId37"/>
    <p:sldId id="659" r:id="rId38"/>
    <p:sldId id="660" r:id="rId39"/>
    <p:sldId id="516" r:id="rId40"/>
    <p:sldId id="681" r:id="rId41"/>
    <p:sldId id="682" r:id="rId42"/>
    <p:sldId id="683" r:id="rId43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429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685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287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sz="18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0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5C8DFA"/>
    <a:srgbClr val="1382E7"/>
    <a:srgbClr val="0099FF"/>
    <a:srgbClr val="6600FF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8" autoAdjust="0"/>
    <p:restoredTop sz="90949" autoAdjust="0"/>
  </p:normalViewPr>
  <p:slideViewPr>
    <p:cSldViewPr>
      <p:cViewPr>
        <p:scale>
          <a:sx n="140" d="100"/>
          <a:sy n="140" d="100"/>
        </p:scale>
        <p:origin x="-804" y="-330"/>
      </p:cViewPr>
      <p:guideLst>
        <p:guide orient="horz" pos="1670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页眉占位符 360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1" name="日期占位符 360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2" name="页脚占位符 360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0453" name="灯片编号占位符 360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1D23527-6594-447D-98E7-DDB51E263F1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67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70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1271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4FD4019-0D39-40E6-A8AC-4A18A20F968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342900" lvl="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685800" lvl="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028700" lvl="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371600" lvl="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1714500" lvl="5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057400" lvl="6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2400300" lvl="7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2743200" lvl="8" indent="0" algn="l" defTabSz="6858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2617" y="1011798"/>
            <a:ext cx="8571470" cy="484696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31617" y="273856"/>
            <a:ext cx="1486689" cy="4359080"/>
          </a:xfrm>
          <a:prstGeom prst="rect">
            <a:avLst/>
          </a:prstGeom>
        </p:spPr>
        <p:txBody>
          <a:bodyPr vert="eaVert"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98879" y="273856"/>
            <a:ext cx="1846552" cy="435908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426" y="1011798"/>
            <a:ext cx="8029429" cy="177735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79" y="1282364"/>
            <a:ext cx="5915795" cy="2139651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3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79" y="3442258"/>
            <a:ext cx="5915795" cy="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108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33568" y="1114167"/>
            <a:ext cx="2884736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273856"/>
            <a:ext cx="5915795" cy="994218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650" y="1423608"/>
            <a:ext cx="2741743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650" y="1999127"/>
            <a:ext cx="2741743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988" y="1423608"/>
            <a:ext cx="2755245" cy="43852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257175" indent="0">
              <a:buNone/>
              <a:defRPr sz="1400"/>
            </a:lvl2pPr>
            <a:lvl3pPr marL="514350" indent="0">
              <a:buNone/>
              <a:defRPr sz="1100"/>
            </a:lvl3pPr>
            <a:lvl4pPr marL="771525" indent="0">
              <a:buNone/>
              <a:defRPr sz="1000"/>
            </a:lvl4pPr>
            <a:lvl5pPr marL="1028700" indent="0">
              <a:buNone/>
              <a:defRPr sz="1000"/>
            </a:lvl5pPr>
            <a:lvl6pPr marL="1285875" indent="0">
              <a:buNone/>
              <a:defRPr sz="1000"/>
            </a:lvl6pPr>
            <a:lvl7pPr marL="1543050" indent="0">
              <a:buNone/>
              <a:defRPr sz="1000"/>
            </a:lvl7pPr>
            <a:lvl8pPr marL="1800225" indent="0">
              <a:buNone/>
              <a:defRPr sz="1000"/>
            </a:lvl8pPr>
            <a:lvl9pPr marL="20574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988" y="1999127"/>
            <a:ext cx="2755245" cy="219285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44" y="206168"/>
            <a:ext cx="6173004" cy="857052"/>
          </a:xfrm>
          <a:prstGeom prst="rect">
            <a:avLst/>
          </a:prstGeom>
        </p:spPr>
        <p:txBody>
          <a:bodyPr lIns="68571" tIns="34285" rIns="68571" bIns="34285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4" y="342916"/>
            <a:ext cx="2212171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923" y="740602"/>
            <a:ext cx="3472314" cy="144495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4" y="1543122"/>
            <a:ext cx="2212171" cy="27694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800"/>
            </a:lvl2pPr>
            <a:lvl3pPr marL="514350" indent="0">
              <a:buNone/>
              <a:defRPr sz="700"/>
            </a:lvl3pPr>
            <a:lvl4pPr marL="771525" indent="0">
              <a:buNone/>
              <a:defRPr sz="600"/>
            </a:lvl4pPr>
            <a:lvl5pPr marL="1028700" indent="0">
              <a:buNone/>
              <a:defRPr sz="600"/>
            </a:lvl5pPr>
            <a:lvl6pPr marL="1285875" indent="0">
              <a:buNone/>
              <a:defRPr sz="600"/>
            </a:lvl6pPr>
            <a:lvl7pPr marL="1543050" indent="0">
              <a:buNone/>
              <a:defRPr sz="600"/>
            </a:lvl7pPr>
            <a:lvl8pPr marL="1800225" indent="0">
              <a:buNone/>
              <a:defRPr sz="600"/>
            </a:lvl8pPr>
            <a:lvl9pPr marL="2057400" indent="0">
              <a:buNone/>
              <a:defRPr sz="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42" y="342916"/>
            <a:ext cx="2343314" cy="1200206"/>
          </a:xfrm>
          <a:prstGeom prst="rect">
            <a:avLst/>
          </a:prstGeom>
        </p:spPr>
        <p:txBody>
          <a:bodyPr lIns="68571" tIns="34285" rIns="68571" bIns="34285"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923" y="342917"/>
            <a:ext cx="3472314" cy="4846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442" y="1543123"/>
            <a:ext cx="2343314" cy="323113"/>
          </a:xfrm>
        </p:spPr>
        <p:txBody>
          <a:bodyPr/>
          <a:lstStyle>
            <a:lvl1pPr marL="0" indent="0">
              <a:buNone/>
              <a:defRPr sz="1100"/>
            </a:lvl1pPr>
            <a:lvl2pPr marL="257175" indent="0">
              <a:buNone/>
              <a:defRPr sz="1000"/>
            </a:lvl2pPr>
            <a:lvl3pPr marL="514350" indent="0">
              <a:buNone/>
              <a:defRPr sz="900"/>
            </a:lvl3pPr>
            <a:lvl4pPr marL="771525" indent="0">
              <a:buNone/>
              <a:defRPr sz="800"/>
            </a:lvl4pPr>
            <a:lvl5pPr marL="1028700" indent="0">
              <a:buNone/>
              <a:defRPr sz="800"/>
            </a:lvl5pPr>
            <a:lvl6pPr marL="1285875" indent="0">
              <a:buNone/>
              <a:defRPr sz="800"/>
            </a:lvl6pPr>
            <a:lvl7pPr marL="1543050" indent="0">
              <a:buNone/>
              <a:defRPr sz="800"/>
            </a:lvl7pPr>
            <a:lvl8pPr marL="1800225" indent="0">
              <a:buNone/>
              <a:defRPr sz="800"/>
            </a:lvl8pPr>
            <a:lvl9pPr marL="20574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占位符 9318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426" y="1011797"/>
            <a:ext cx="8029429" cy="4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27" tIns="34264" rIns="68527" bIns="34264" numCol="1" anchor="t" anchorCtr="0" compatLnSpc="1">
            <a:sp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26" name="矩形 1032"/>
          <p:cNvSpPr>
            <a:spLocks noChangeArrowheads="1"/>
          </p:cNvSpPr>
          <p:nvPr userDrawn="1"/>
        </p:nvSpPr>
        <p:spPr bwMode="auto">
          <a:xfrm>
            <a:off x="0" y="1"/>
            <a:ext cx="9144000" cy="492805"/>
          </a:xfrm>
          <a:prstGeom prst="rect">
            <a:avLst/>
          </a:prstGeom>
          <a:gradFill rotWithShape="1">
            <a:gsLst>
              <a:gs pos="0">
                <a:srgbClr val="F98BC5"/>
              </a:gs>
              <a:gs pos="100000">
                <a:srgbClr val="B65E8C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/>
          <a:lstStyle/>
          <a:p>
            <a:pPr algn="l" defTabSz="386080"/>
            <a:endParaRPr lang="zh-CN" altLang="en-US" sz="800" b="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文本框 153621"/>
          <p:cNvSpPr txBox="1">
            <a:spLocks noChangeArrowheads="1"/>
          </p:cNvSpPr>
          <p:nvPr userDrawn="1"/>
        </p:nvSpPr>
        <p:spPr bwMode="auto">
          <a:xfrm>
            <a:off x="128605" y="76183"/>
            <a:ext cx="3471124" cy="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外研版英语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·</a:t>
            </a:r>
            <a:r>
              <a:rPr lang="zh-CN" altLang="en-US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必修第三册</a:t>
            </a:r>
            <a:r>
              <a:rPr lang="en-US" altLang="zh-CN" sz="2000">
                <a:solidFill>
                  <a:schemeClr val="bg1"/>
                </a:solidFill>
                <a:latin typeface="方正大标宋_GBK" pitchFamily="65" charset="-122"/>
                <a:ea typeface="方正大标宋_GBK" pitchFamily="65" charset="-122"/>
              </a:rPr>
              <a:t> </a:t>
            </a:r>
          </a:p>
        </p:txBody>
      </p:sp>
      <p:sp>
        <p:nvSpPr>
          <p:cNvPr id="1029" name="TextBox 13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6408780" y="141652"/>
            <a:ext cx="1149103" cy="28514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返回导航</a:t>
            </a:r>
          </a:p>
        </p:txBody>
      </p:sp>
      <p:sp>
        <p:nvSpPr>
          <p:cNvPr id="1028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8435485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0" name="矩形 15360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26629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下页</a:t>
            </a:r>
          </a:p>
        </p:txBody>
      </p:sp>
      <p:sp>
        <p:nvSpPr>
          <p:cNvPr id="2" name="TextBox 15">
            <a:hlinkClick r:id="" action="ppaction://hlinkshowjump?jump=nextslide"/>
          </p:cNvPr>
          <p:cNvSpPr txBox="1">
            <a:spLocks noChangeArrowheads="1"/>
          </p:cNvSpPr>
          <p:nvPr userDrawn="1"/>
        </p:nvSpPr>
        <p:spPr bwMode="auto">
          <a:xfrm>
            <a:off x="7678149" y="176172"/>
            <a:ext cx="619206" cy="25436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47" tIns="19274" rIns="38547" bIns="19274">
            <a:spAutoFit/>
          </a:bodyPr>
          <a:lstStyle>
            <a:lvl1pPr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17830" indent="-16192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4325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900430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157605" indent="-128905" algn="l" defTabSz="514350"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6148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0720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5292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2986405" indent="-128905" defTabSz="5143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153609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7771674" y="176172"/>
            <a:ext cx="436920" cy="2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547" tIns="19274" rIns="38547" bIns="19274">
            <a:spAutoFit/>
          </a:bodyPr>
          <a:lstStyle/>
          <a:p>
            <a:pPr defTabSz="386080"/>
            <a:r>
              <a:rPr lang="zh-CN" altLang="en-US" sz="1400">
                <a:solidFill>
                  <a:srgbClr val="000000"/>
                </a:solidFill>
                <a:ea typeface="方正楷体_GBK" pitchFamily="65" charset="-122"/>
              </a:rPr>
              <a:t>上页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algn="l" rtl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b="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0395" lvl="1" indent="-2152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7735" lvl="2" indent="-172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265" lvl="3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0" i="0" u="none" kern="1200" baseline="0">
          <a:solidFill>
            <a:srgbClr val="FF0000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00" b="1" i="0" u="none" kern="1200" baseline="0">
          <a:solidFill>
            <a:srgbClr val="FF0000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11.xml"/><Relationship Id="rId7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7245" y="3003798"/>
            <a:ext cx="7848431" cy="476488"/>
          </a:xfrm>
        </p:spPr>
        <p:txBody>
          <a:bodyPr/>
          <a:lstStyle/>
          <a:p>
            <a:pPr algn="ctr"/>
            <a:r>
              <a:rPr lang="en-US" altLang="en-US" sz="2000" dirty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Section Ⅱ　Integrating skills &amp;  Developing ideas</a:t>
            </a:r>
            <a:endParaRPr lang="zh-CN" altLang="en-US" sz="2000" dirty="0">
              <a:solidFill>
                <a:srgbClr val="FF00FF"/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4" name="Picture 5" descr="第一单元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524608" y="681980"/>
            <a:ext cx="7993707" cy="225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422793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664216"/>
            <a:ext cx="8029429" cy="422418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From Paragraph 2, we can learn______.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being honest means you are valuable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we tell lies so as to protect others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honest men say they never tell lies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white lies have a kind of original intention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Why do we have to tell a white lie sometimes?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the white lies make ourselves feel better.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the white lies are always encouraging.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the white lies can protect others from bad emotions.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all the white lies are kind and understandable.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27605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What does the white lie may cause?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Eating the same “delicious” food you praised.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Losing the trust of your friend forever.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Not expressing your true emotions correctly.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Finding people around you are all liars.</a:t>
            </a:r>
          </a:p>
          <a:p>
            <a:pPr algn="just"/>
            <a:r>
              <a:rPr lang="zh-CN" altLang="en-US" smtClean="0">
                <a:solidFill>
                  <a:srgbClr val="FF0000"/>
                </a:solidFill>
                <a:latin typeface="+mn-lt"/>
                <a:cs typeface="+mn-ea"/>
                <a:sym typeface="+mn-lt"/>
              </a:rPr>
              <a:t>答案</a:t>
            </a:r>
            <a:r>
              <a:rPr lang="zh-CN" altLang="pt-BR" smtClean="0">
                <a:solidFill>
                  <a:srgbClr val="FF0000"/>
                </a:solidFill>
                <a:latin typeface="+mn-lt"/>
                <a:cs typeface="+mn-ea"/>
                <a:sym typeface="+mn-lt"/>
              </a:rPr>
              <a:t>：</a:t>
            </a:r>
            <a:r>
              <a:rPr lang="pt-BR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1.B </a:t>
            </a:r>
            <a:r>
              <a:rPr lang="zh-CN" altLang="pt-BR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</a:t>
            </a:r>
            <a:r>
              <a:rPr lang="pt-BR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2.D</a:t>
            </a:r>
            <a:r>
              <a:rPr lang="zh-CN" altLang="pt-BR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</a:t>
            </a:r>
            <a:r>
              <a:rPr lang="pt-BR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3.C</a:t>
            </a:r>
            <a:r>
              <a:rPr lang="zh-CN" altLang="pt-BR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</a:t>
            </a:r>
            <a:r>
              <a:rPr lang="pt-BR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4.A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35" name="Picture 11" descr="词汇精研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491367" y="1384377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5037" name="Picture 13" descr="课堂合作探究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228632" y="690404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3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39426" y="1928368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adjust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适应，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习惯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P5)When Riley moves to a new city, she has a hard time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adjusting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to her new surroundings.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当莱莉搬到一个新城市时，她很难适应新的环境。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Watch out for the sharp bends and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adjust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your speed accordingly.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当心急转弯并相应调整速度。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172497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(1)adjust sth.to sth.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调整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以适应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adjust to sth./doing sth.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适应于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adjust oneself to...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使自己适应于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(2)adjustment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调整，调节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make an adjustment to...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对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做出调整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With the help of his teacher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he gradually adjusted ________ the new school life.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②Mother was worried about whether she could adjust to ____________(live) in the mountainous village alone.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③Some schools will have to make ____________(adjust) in agreement with the national soccer reform.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81639" name="Rectangle 7"/>
          <p:cNvSpPr>
            <a:spLocks noChangeArrowheads="1"/>
          </p:cNvSpPr>
          <p:nvPr/>
        </p:nvSpPr>
        <p:spPr bwMode="auto">
          <a:xfrm>
            <a:off x="6300420" y="1436256"/>
            <a:ext cx="6166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1640" name="Rectangle 8"/>
          <p:cNvSpPr>
            <a:spLocks noChangeArrowheads="1"/>
          </p:cNvSpPr>
          <p:nvPr/>
        </p:nvSpPr>
        <p:spPr bwMode="auto">
          <a:xfrm>
            <a:off x="6634500" y="2247379"/>
            <a:ext cx="10120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living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4022517" y="3111573"/>
            <a:ext cx="180391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adjustments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8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9" grpId="0"/>
      <p:bldP spid="581640" grpId="0"/>
      <p:bldP spid="5816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完成句子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句式升级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④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Mike's mother did almost everything for him when he was in high school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which __________________________________(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让他很难适应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the first­year college life.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⑤Mike's mother did almost everything for him when he was in high school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___________________________________the first­year college life.(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用现在分词作结果状语升级句④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1063055" y="1870039"/>
            <a:ext cx="434101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made it difficult for him to adjust to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2661" name="Rectangle 5"/>
          <p:cNvSpPr>
            <a:spLocks noChangeArrowheads="1"/>
          </p:cNvSpPr>
          <p:nvPr/>
        </p:nvSpPr>
        <p:spPr bwMode="auto">
          <a:xfrm>
            <a:off x="628732" y="3056322"/>
            <a:ext cx="463116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making it difficult for him to adjust to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0" grpId="0"/>
      <p:bldP spid="5826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562187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by accident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偶然，意外地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P5)Sadness wants to do her duty but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by accident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causes the loss of Riley's happy core memories with Joy.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悲伤想尽自己的责任，但却意外地让莱莉的快乐核心记忆丧失。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It was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by accident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that I found the novel written by Yang Jiang.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我是无意中发现了杨绛写的这本小说。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042748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by chance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偶然地，意外地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by design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有意地，故意地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on purpose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故意地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by mistake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错误地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83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539426" y="1474844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don't know whether they did it by accident or 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我不知道他们这样做是偶然地还是故意地。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I've taken someone else's bag 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我误拿了别人的包。</a:t>
            </a:r>
          </a:p>
        </p:txBody>
      </p:sp>
      <p:sp>
        <p:nvSpPr>
          <p:cNvPr id="585784" name="Rectangle 56"/>
          <p:cNvSpPr>
            <a:spLocks noChangeArrowheads="1"/>
          </p:cNvSpPr>
          <p:nvPr/>
        </p:nvSpPr>
        <p:spPr bwMode="auto">
          <a:xfrm>
            <a:off x="5605002" y="1868352"/>
            <a:ext cx="14993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by design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5785" name="Rectangle 57"/>
          <p:cNvSpPr>
            <a:spLocks noChangeArrowheads="1"/>
          </p:cNvSpPr>
          <p:nvPr/>
        </p:nvSpPr>
        <p:spPr bwMode="auto">
          <a:xfrm>
            <a:off x="3703514" y="2734233"/>
            <a:ext cx="140117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by mistake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84" grpId="0"/>
      <p:bldP spid="5857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426" y="858242"/>
            <a:ext cx="8029429" cy="3808682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forgive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原谅，宽恕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P6)Try to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forgive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someone when they </a:t>
            </a:r>
            <a:r>
              <a:rPr lang="en-US" altLang="zh-CN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apologise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当某人道歉时，试着原谅他。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In addition, it's best for you to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forgive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and forget.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此外，你最好还是不计前嫌。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(1)forgive sb. </a:t>
            </a:r>
            <a:r>
              <a:rPr lang="en-US" altLang="zh-CN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sth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　宽恕某人某事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后接双宾语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forgive sb. for (doing) </a:t>
            </a:r>
            <a:r>
              <a:rPr lang="en-US" altLang="zh-CN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sth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原谅某人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做了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某事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(2)forgiveness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61292" y="77372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4878" name="圆角矩形 16487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20805" y="801106"/>
            <a:ext cx="4146296" cy="77253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4879" name="组合 164878"/>
          <p:cNvGrpSpPr/>
          <p:nvPr/>
        </p:nvGrpSpPr>
        <p:grpSpPr bwMode="auto">
          <a:xfrm>
            <a:off x="2180319" y="777298"/>
            <a:ext cx="928808" cy="809438"/>
            <a:chOff x="1066" y="1298"/>
            <a:chExt cx="862" cy="862"/>
          </a:xfrm>
        </p:grpSpPr>
        <p:sp>
          <p:nvSpPr>
            <p:cNvPr id="7222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23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7224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83" name="文本框 16488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151996" y="1005846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课前 自主学习  </a:t>
            </a:r>
          </a:p>
        </p:txBody>
      </p:sp>
      <p:sp>
        <p:nvSpPr>
          <p:cNvPr id="7226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1798618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圆角矩形 16487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42239" y="1825997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164878"/>
          <p:cNvGrpSpPr/>
          <p:nvPr/>
        </p:nvGrpSpPr>
        <p:grpSpPr bwMode="auto">
          <a:xfrm>
            <a:off x="2229140" y="1802190"/>
            <a:ext cx="928808" cy="809438"/>
            <a:chOff x="1066" y="1298"/>
            <a:chExt cx="862" cy="862"/>
          </a:xfrm>
        </p:grpSpPr>
        <p:sp>
          <p:nvSpPr>
            <p:cNvPr id="7229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30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7231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本框 16488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73430" y="2030737"/>
            <a:ext cx="3097218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课堂  合作探究</a:t>
            </a:r>
          </a:p>
        </p:txBody>
      </p:sp>
      <p:sp>
        <p:nvSpPr>
          <p:cNvPr id="7233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2726" y="2824701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42239" y="285207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组合 164878"/>
          <p:cNvGrpSpPr/>
          <p:nvPr/>
        </p:nvGrpSpPr>
        <p:grpSpPr bwMode="auto">
          <a:xfrm>
            <a:off x="2229140" y="2828271"/>
            <a:ext cx="928808" cy="809438"/>
            <a:chOff x="1066" y="1298"/>
            <a:chExt cx="862" cy="862"/>
          </a:xfrm>
        </p:grpSpPr>
        <p:sp>
          <p:nvSpPr>
            <p:cNvPr id="7236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37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7238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6488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162714" y="3056818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随堂</a:t>
            </a:r>
            <a:r>
              <a:rPr lang="en-US" altLang="zh-CN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即时巩固</a:t>
            </a:r>
          </a:p>
        </p:txBody>
      </p:sp>
      <p:sp>
        <p:nvSpPr>
          <p:cNvPr id="7261" name="矩形 16489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9884" y="3867447"/>
            <a:ext cx="4159394" cy="8641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/>
          <a:p>
            <a:pPr algn="l"/>
            <a:endParaRPr lang="zh-CN" altLang="en-US" sz="140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圆角矩形 1648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99397" y="3840068"/>
            <a:ext cx="4146296" cy="77253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35001" dir="2928847" algn="ctr" rotWithShape="0">
              <a:srgbClr val="000000">
                <a:alpha val="50000"/>
              </a:srgbClr>
            </a:outerShdw>
          </a:effectLst>
        </p:spPr>
        <p:txBody>
          <a:bodyPr lIns="68571" tIns="34285" rIns="68571" bIns="34285"/>
          <a:lstStyle/>
          <a:p>
            <a:pPr algn="l"/>
            <a:endParaRPr lang="zh-CN" altLang="en-US" sz="1400" b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" name="组合 164878"/>
          <p:cNvGrpSpPr/>
          <p:nvPr/>
        </p:nvGrpSpPr>
        <p:grpSpPr bwMode="auto">
          <a:xfrm>
            <a:off x="2286298" y="3816261"/>
            <a:ext cx="928808" cy="809438"/>
            <a:chOff x="1066" y="1298"/>
            <a:chExt cx="862" cy="862"/>
          </a:xfrm>
        </p:grpSpPr>
        <p:sp>
          <p:nvSpPr>
            <p:cNvPr id="7264" name="圆角矩形 164879"/>
            <p:cNvSpPr>
              <a:spLocks noChangeArrowheads="1"/>
            </p:cNvSpPr>
            <p:nvPr/>
          </p:nvSpPr>
          <p:spPr bwMode="auto">
            <a:xfrm>
              <a:off x="1177" y="1394"/>
              <a:ext cx="675" cy="673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478E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</a:ln>
          </p:spPr>
          <p:txBody>
            <a:bodyPr/>
            <a:lstStyle/>
            <a:p>
              <a:pPr algn="l"/>
              <a:endParaRPr lang="zh-CN" altLang="en-US" sz="1400" b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65" name="任意多边形 164880"/>
            <p:cNvSpPr>
              <a:spLocks noChangeArrowheads="1"/>
            </p:cNvSpPr>
            <p:nvPr/>
          </p:nvSpPr>
          <p:spPr bwMode="auto">
            <a:xfrm>
              <a:off x="1219" y="1437"/>
              <a:ext cx="337" cy="337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ACE3"/>
                </a:gs>
                <a:gs pos="50000">
                  <a:srgbClr val="0066CC">
                    <a:alpha val="0"/>
                  </a:srgbClr>
                </a:gs>
                <a:gs pos="100000">
                  <a:srgbClr val="74ACE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/>
              <a:endParaRPr lang="zh-CN" altLang="en-US" sz="1400" b="0" i="1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7266" name="图片 16488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1066" y="1298"/>
              <a:ext cx="862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6488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19870" y="4082900"/>
            <a:ext cx="3097219" cy="39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zh-CN" altLang="en-US" sz="21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课后 限时训练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8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1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751"/>
                            </p:stCondLst>
                            <p:childTnLst>
                              <p:par>
                                <p:cTn id="4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1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1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753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3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3"/>
                            </p:stCondLst>
                            <p:childTnLst>
                              <p:par>
                                <p:cTn id="6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753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3" grpId="0"/>
      <p:bldP spid="4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561740"/>
            <a:ext cx="8029429" cy="209776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Forgive me for ____________(interrupt) you, but I have something urgent to tell you.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②He admitted he had done her wrong and asked for ____________(forgive)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</p:txBody>
      </p:sp>
      <p:sp>
        <p:nvSpPr>
          <p:cNvPr id="587780" name="Rectangle 4"/>
          <p:cNvSpPr>
            <a:spLocks noChangeArrowheads="1"/>
          </p:cNvSpPr>
          <p:nvPr/>
        </p:nvSpPr>
        <p:spPr bwMode="auto">
          <a:xfrm>
            <a:off x="2404188" y="2011194"/>
            <a:ext cx="178422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interrupting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5810057" y="2822319"/>
            <a:ext cx="147965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forgiveness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8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/>
      <p:bldP spid="5877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embarrassment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尴尬，难为情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P6)This can cause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embarrassment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这会导致尴尬。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He was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embarrassed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to admit making a mistake.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他尴尬地承认犯了个错。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(1)embarrass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vt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　使难堪；使尴尬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(2) embarrassed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尴尬的；陷入困境的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get/feel embarrassed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变得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感到尴尬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 embarrassed to do sth.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尴尬地做某事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 embarrassed about...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对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感到尴尬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(3)embarrassing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令人尴尬的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75975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Ken gave me an ____________(embarrass)smile when I asked where he'd been.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②His sudden appearance made me in an ____________(embarrass) situation.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③Her face turned red with _________________(embarrass)when I asked when she would marry.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④His _________________ questions made me _______________ greatly. I felt my face burning with _________________.(embarrass)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2681637" y="1489821"/>
            <a:ext cx="185892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0854" name="Rectangle 6"/>
          <p:cNvSpPr>
            <a:spLocks noChangeArrowheads="1"/>
          </p:cNvSpPr>
          <p:nvPr/>
        </p:nvSpPr>
        <p:spPr bwMode="auto">
          <a:xfrm>
            <a:off x="4499897" y="2268806"/>
            <a:ext cx="194228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0855" name="Rectangle 7"/>
          <p:cNvSpPr>
            <a:spLocks noChangeArrowheads="1"/>
          </p:cNvSpPr>
          <p:nvPr/>
        </p:nvSpPr>
        <p:spPr bwMode="auto">
          <a:xfrm>
            <a:off x="3349282" y="2679477"/>
            <a:ext cx="217632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embarrassment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0856" name="Rectangle 8"/>
          <p:cNvSpPr>
            <a:spLocks noChangeArrowheads="1"/>
          </p:cNvSpPr>
          <p:nvPr/>
        </p:nvSpPr>
        <p:spPr bwMode="auto">
          <a:xfrm>
            <a:off x="1400298" y="3490104"/>
            <a:ext cx="194228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0857" name="Rectangle 9"/>
          <p:cNvSpPr>
            <a:spLocks noChangeArrowheads="1"/>
          </p:cNvSpPr>
          <p:nvPr/>
        </p:nvSpPr>
        <p:spPr bwMode="auto">
          <a:xfrm>
            <a:off x="5422755" y="3543670"/>
            <a:ext cx="185892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0858" name="Rectangle 10"/>
          <p:cNvSpPr>
            <a:spLocks noChangeArrowheads="1"/>
          </p:cNvSpPr>
          <p:nvPr/>
        </p:nvSpPr>
        <p:spPr bwMode="auto">
          <a:xfrm>
            <a:off x="2755590" y="3921011"/>
            <a:ext cx="19454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embarrassment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9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9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9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9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3" grpId="0"/>
      <p:bldP spid="590854" grpId="0"/>
      <p:bldP spid="590855" grpId="0"/>
      <p:bldP spid="590856" grpId="0"/>
      <p:bldP spid="590857" grpId="0"/>
      <p:bldP spid="5908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44261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tell a lie/lies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撒谎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P8)We all know that honesty is an important value and that lying is wrong, but who can honestly say that they've never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told a lie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?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我们都知道诚实是一种重要的价值观，说谎是错误的，但是谁能坦诚地说他们从来没有说过谎呢？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Her friend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told a lie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to her, which made her very angry.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她的朋友向她撒了谎，这令她很生气。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lie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　　　　　　谎话；谎言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vi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说谎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 white lie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善意的谎言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tell sb.a lie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向某人撒谎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lie to sb.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向某人撒谎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Don't lie ____________ me. Please tell me the truth.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②The survivors ____________(lie) on the beach, tired and shocked.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③The boy said that he had ____________(lay) the pen on the desk, but I thought he ____________(lie) to me.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完成句子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④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In order to calm him down, I ___________________.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为了让他安静下来，我撒了一个善意的谎言。</a:t>
            </a: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2141025" y="1436256"/>
            <a:ext cx="61666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2659359" y="1870039"/>
            <a:ext cx="70425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lay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3590915" y="2336656"/>
            <a:ext cx="79402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laid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3930" name="Rectangle 10"/>
          <p:cNvSpPr>
            <a:spLocks noChangeArrowheads="1"/>
          </p:cNvSpPr>
          <p:nvPr/>
        </p:nvSpPr>
        <p:spPr bwMode="auto">
          <a:xfrm>
            <a:off x="1241299" y="2715187"/>
            <a:ext cx="79562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lied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93931" name="Rectangle 11"/>
          <p:cNvSpPr>
            <a:spLocks noChangeArrowheads="1"/>
          </p:cNvSpPr>
          <p:nvPr/>
        </p:nvSpPr>
        <p:spPr bwMode="auto">
          <a:xfrm>
            <a:off x="3719985" y="3543670"/>
            <a:ext cx="186598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told a white lie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9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9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9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6" grpId="0"/>
      <p:bldP spid="593927" grpId="0"/>
      <p:bldP spid="593929" grpId="0"/>
      <p:bldP spid="593930" grpId="0"/>
      <p:bldP spid="5939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435323"/>
          </a:xfrm>
        </p:spPr>
        <p:txBody>
          <a:bodyPr/>
          <a:lstStyle/>
          <a:p>
            <a:r>
              <a:rPr lang="zh-CN" altLang="en-US" smtClean="0">
                <a:latin typeface="+mn-lt"/>
                <a:cs typeface="+mn-ea"/>
                <a:sym typeface="+mn-lt"/>
              </a:rPr>
              <a:t> 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易混辨析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graphicFrame>
        <p:nvGraphicFramePr>
          <p:cNvPr id="646275" name="Group 131"/>
          <p:cNvGraphicFramePr>
            <a:graphicFrameLocks noGrp="1"/>
          </p:cNvGraphicFramePr>
          <p:nvPr/>
        </p:nvGraphicFramePr>
        <p:xfrm>
          <a:off x="737096" y="1708153"/>
          <a:ext cx="7561453" cy="2267615"/>
        </p:xfrm>
        <a:graphic>
          <a:graphicData uri="http://schemas.openxmlformats.org/drawingml/2006/table">
            <a:tbl>
              <a:tblPr/>
              <a:tblGrid>
                <a:gridCol w="1898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词义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原形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过去式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过去分词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现在分词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说谎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lie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lied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lied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lying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躺；位于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lie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lay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lain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lying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放置；下蛋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lay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laid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laid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262890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laying</a:t>
                      </a:r>
                    </a:p>
                  </a:txBody>
                  <a:tcPr marL="68545" marR="68545" marT="34260" marB="3426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759759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6.protect...from/against...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保护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免受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P8) Perhaps we comfort ourselves with the knowledge that most of the lies we tell are “white lies”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：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little lies that we tell to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 protect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others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 from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the truth.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也许我们会用这样的理解安慰自己，我们所说的大多数谎言都是“善意的谎言”：我们所说的小谎言是为了保护他人不受真相的伤害。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He is wearing sunglasses to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protect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his eyes 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from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the strong sunlight.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他戴着太阳镜以挡强烈的阳光。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44261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protection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　　　　　　保护，防卫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under the protection of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的保护下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We will spare no expense to protect our surroundings from __________________________(pollute)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We must let everyone know the importance of wildlife ___________(protect)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683510" y="3090840"/>
            <a:ext cx="32439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pollution/being polluted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6139169" y="3490104"/>
            <a:ext cx="135609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protection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/>
      <p:bldP spid="64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63" name="Picture 11" descr="课前自主学习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51257" y="636837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439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539426" y="1182017"/>
            <a:ext cx="8029429" cy="3808682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基础知识自测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重点词汇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写作词汇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职责，义务；责任　　　　　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意外事件，偶然因素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确保，保证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坦率的，坦诚的，直言不讳的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5.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眼泪，泪水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6.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此外，而且</a:t>
            </a:r>
          </a:p>
        </p:txBody>
      </p:sp>
      <p:sp>
        <p:nvSpPr>
          <p:cNvPr id="484391" name="Rectangle 39"/>
          <p:cNvSpPr>
            <a:spLocks noChangeArrowheads="1"/>
          </p:cNvSpPr>
          <p:nvPr/>
        </p:nvSpPr>
        <p:spPr bwMode="auto">
          <a:xfrm>
            <a:off x="788299" y="2443290"/>
            <a:ext cx="90142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duty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4392" name="Rectangle 40"/>
          <p:cNvSpPr>
            <a:spLocks noChangeArrowheads="1"/>
          </p:cNvSpPr>
          <p:nvPr/>
        </p:nvSpPr>
        <p:spPr bwMode="auto">
          <a:xfrm>
            <a:off x="790678" y="2896120"/>
            <a:ext cx="134224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accident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84393" name="Rectangle 41"/>
          <p:cNvSpPr>
            <a:spLocks noChangeArrowheads="1"/>
          </p:cNvSpPr>
          <p:nvPr/>
        </p:nvSpPr>
        <p:spPr bwMode="auto">
          <a:xfrm>
            <a:off x="845456" y="3273461"/>
            <a:ext cx="114713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ensure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84394" name="Rectangle 42"/>
          <p:cNvSpPr>
            <a:spLocks noChangeArrowheads="1"/>
          </p:cNvSpPr>
          <p:nvPr/>
        </p:nvSpPr>
        <p:spPr bwMode="auto">
          <a:xfrm>
            <a:off x="790680" y="3705558"/>
            <a:ext cx="97996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frank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84395" name="Rectangle 43"/>
          <p:cNvSpPr>
            <a:spLocks noChangeArrowheads="1"/>
          </p:cNvSpPr>
          <p:nvPr/>
        </p:nvSpPr>
        <p:spPr bwMode="auto">
          <a:xfrm>
            <a:off x="790680" y="4084089"/>
            <a:ext cx="8298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tear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84396" name="Rectangle 44"/>
          <p:cNvSpPr>
            <a:spLocks noChangeArrowheads="1"/>
          </p:cNvSpPr>
          <p:nvPr/>
        </p:nvSpPr>
        <p:spPr bwMode="auto">
          <a:xfrm>
            <a:off x="902613" y="4497140"/>
            <a:ext cx="126325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moreover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91" grpId="0"/>
      <p:bldP spid="484392" grpId="0"/>
      <p:bldP spid="484393" grpId="0"/>
      <p:bldP spid="484394" grpId="0"/>
      <p:bldP spid="484395" grpId="0"/>
      <p:bldP spid="4843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温馨提示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常见“动词＋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sb./sth.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from...”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结构：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save sb./sth. from...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使某人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某物免于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forbid sb./sth. from...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禁止某人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某物做某事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prevent/stop/keep sb./sth. from...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阻止某人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某物做某事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9"/>
            <a:ext cx="8029429" cy="2928763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7. hide v. (hid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hidden)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隐藏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P9)Moreover, how would you feel if you discovered that the people closest to you had been </a:t>
            </a:r>
            <a:r>
              <a:rPr lang="en-US" altLang="zh-CN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hiding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the truth from you?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此外，如果你发现你身边最亲近的人一直在向你隐瞒真相，你会怎么想？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Sunglasses make someone appear mysterious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they</a:t>
            </a:r>
            <a:r>
              <a:rPr lang="en-US" altLang="zh-CN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 hide 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eyes.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墨镜让人看上去很神秘，因为它们遮住了眼睛。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(1)hide sth. from sb.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隐瞒某人某事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hide sth.in/under/behind...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把某物隐藏在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里面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下面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后面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(2)hiding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躲藏的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hidden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秘密的；隐秘的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巧学活用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单句语法填空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(2017·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高考江苏卷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)He tried to hide his obvious pleasure ____________ the music teacher, who had wandered over to listen.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②In art criticism, you must assume the artist has a secret message ____________ (hide) within the work.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③My mother bought the beautiful basket and put it safely in some ____________ (hide) place I couldn't find.</a:t>
            </a:r>
            <a:r>
              <a:rPr lang="en-US" altLang="zh-CN" smtClean="0">
                <a:latin typeface="+mn-lt"/>
                <a:cs typeface="+mn-ea"/>
                <a:sym typeface="+mn-lt"/>
              </a:rPr>
              <a:t> </a:t>
            </a:r>
            <a:endParaRPr lang="zh-CN" altLang="en-US" smtClean="0">
              <a:latin typeface="+mn-lt"/>
              <a:cs typeface="+mn-ea"/>
              <a:sym typeface="+mn-lt"/>
            </a:endParaRPr>
          </a:p>
        </p:txBody>
      </p:sp>
      <p:sp>
        <p:nvSpPr>
          <p:cNvPr id="652291" name="Rectangle 3"/>
          <p:cNvSpPr>
            <a:spLocks noChangeArrowheads="1"/>
          </p:cNvSpPr>
          <p:nvPr/>
        </p:nvSpPr>
        <p:spPr bwMode="auto">
          <a:xfrm>
            <a:off x="7056564" y="1436256"/>
            <a:ext cx="93713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from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777051" y="2679477"/>
            <a:ext cx="11787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hidden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52293" name="Rectangle 5"/>
          <p:cNvSpPr>
            <a:spLocks noChangeArrowheads="1"/>
          </p:cNvSpPr>
          <p:nvPr/>
        </p:nvSpPr>
        <p:spPr bwMode="auto">
          <a:xfrm>
            <a:off x="833637" y="3524625"/>
            <a:ext cx="88218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hiding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/>
      <p:bldP spid="652292" grpId="0"/>
      <p:bldP spid="65229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句式升级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④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Because everyone's face was hidden behind the mask, it's hard to tell who they really are.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→_____________________________________________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it's hard to tell who they really are.(with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复合结构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温馨提示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hiding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hidden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作定语时意思不同：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 hiding place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藏身处；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 hidden place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一个秘密的地方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隐蔽的地方。</a:t>
            </a:r>
          </a:p>
        </p:txBody>
      </p:sp>
      <p:sp>
        <p:nvSpPr>
          <p:cNvPr id="653315" name="Rectangle 3"/>
          <p:cNvSpPr>
            <a:spLocks noChangeArrowheads="1"/>
          </p:cNvSpPr>
          <p:nvPr/>
        </p:nvSpPr>
        <p:spPr bwMode="auto">
          <a:xfrm>
            <a:off x="827584" y="2245692"/>
            <a:ext cx="550216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With everyone's face hidden behind the mask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6691" name="Picture 3" descr="句型精析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384197" y="983229"/>
            <a:ext cx="1730204" cy="48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6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426" y="1464130"/>
            <a:ext cx="8029429" cy="3344261"/>
          </a:xfrm>
        </p:spPr>
        <p:txBody>
          <a:bodyPr/>
          <a:lstStyle/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every time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＋时间状语从句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教材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P9)Perhaps the meal you said was “delicious” will be served 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every time you visit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也许你说的“美味”饭会在你每次来访时被端上来。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句中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every time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引导时间状语从句，相当于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whenever,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表示“每当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……”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think of the happy hours we spent together</a:t>
            </a:r>
            <a:r>
              <a:rPr lang="en-US" altLang="zh-CN" dirty="0" smtClean="0">
                <a:solidFill>
                  <a:srgbClr val="FF00FF"/>
                </a:solidFill>
                <a:latin typeface="+mn-lt"/>
                <a:cs typeface="+mn-ea"/>
                <a:sym typeface="+mn-lt"/>
              </a:rPr>
              <a:t> every time I see these photos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每次看到这些照片，我都会想起我们一起度过的美好时光。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426" y="1280818"/>
            <a:ext cx="8029429" cy="2562187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归纳拓展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名词词组作连词用且能引导时间状语从句的还有：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each time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　　　每当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时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next time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下次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时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＋序数词＋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time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第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次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＋瞬间名词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(moment/minute/instant)  	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一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就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能力提升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]——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完成句子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/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词汇升级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①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________________ he got out of the airport, the pop star was surrounded by his fans.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这位著名的歌星一出机场，他就被歌迷围住了。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②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________________ he came to the city, he decided to settle there.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他第一次来到那个城市时，就决定在那里安家。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③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________________ you come, do remember to bring your son here.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下次来的时候，一定记着把你儿子带来。</a:t>
            </a:r>
          </a:p>
        </p:txBody>
      </p:sp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1007402" y="1436256"/>
            <a:ext cx="185040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The moment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945255" y="2734233"/>
            <a:ext cx="193189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The first time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9768" name="Rectangle 8"/>
          <p:cNvSpPr>
            <a:spLocks noChangeArrowheads="1"/>
          </p:cNvSpPr>
          <p:nvPr/>
        </p:nvSpPr>
        <p:spPr bwMode="auto">
          <a:xfrm>
            <a:off x="1058187" y="3490104"/>
            <a:ext cx="13630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Next time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6" grpId="0"/>
      <p:bldP spid="629767" grpId="0"/>
      <p:bldP spid="6297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425062" cy="334426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④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was so familiar with him that I recognized his voice as soon as I picked up the phone.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→I was so familiar with him that I recognized his voice _____________________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 picked up the phone.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[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温馨提示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]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first time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用作连词，引导时间状语从句，意为“第一次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时”。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for the first time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是介词短语，只能用作状语，意为“第一次”。</a:t>
            </a:r>
          </a:p>
        </p:txBody>
      </p:sp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539552" y="2232205"/>
            <a:ext cx="300456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the moment/the instant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92" name="Picture 8" descr="随堂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13203" y="636837"/>
            <a:ext cx="8556945" cy="5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719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9426" y="1215347"/>
            <a:ext cx="8029429" cy="375975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Ⅰ.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单词拼写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Would you like to help me take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拆开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the machine?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She's always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批评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her friends for being selfish.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don't like skating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；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而且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ice is too thin to skate.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Please____________(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me. I have made some terrible mistakes.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5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Where the valuable paintings were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隐藏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is still a mystery. 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6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number of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独立的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firms in this country has decreased from 198 to 96 this year.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77198" name="Rectangle 14"/>
          <p:cNvSpPr>
            <a:spLocks noChangeArrowheads="1"/>
          </p:cNvSpPr>
          <p:nvPr/>
        </p:nvSpPr>
        <p:spPr bwMode="auto">
          <a:xfrm>
            <a:off x="4302291" y="1651708"/>
            <a:ext cx="98759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apart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2240817" y="2085492"/>
            <a:ext cx="149370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criticising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77200" name="Rectangle 16"/>
          <p:cNvSpPr>
            <a:spLocks noChangeArrowheads="1"/>
          </p:cNvSpPr>
          <p:nvPr/>
        </p:nvSpPr>
        <p:spPr bwMode="auto">
          <a:xfrm>
            <a:off x="3117636" y="2517589"/>
            <a:ext cx="149408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moreover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1852756" y="2896120"/>
            <a:ext cx="96830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forgive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4504193" y="3328217"/>
            <a:ext cx="117874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hidden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628054" y="3739581"/>
            <a:ext cx="168529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independent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7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98" grpId="0"/>
      <p:bldP spid="477199" grpId="0"/>
      <p:bldP spid="477200" grpId="0"/>
      <p:bldP spid="477201" grpId="0"/>
      <p:bldP spid="477202" grpId="0"/>
      <p:bldP spid="4772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426" y="656661"/>
            <a:ext cx="8029429" cy="4224181"/>
          </a:xfrm>
        </p:spPr>
        <p:txBody>
          <a:bodyPr/>
          <a:lstStyle/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拓展词汇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7.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恼怒的，烦恼的→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vt</a:t>
            </a:r>
            <a:r>
              <a:rPr lang="en-US" altLang="zh-CN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不悦；惹恼→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令人不悦的→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．烦恼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8.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适应，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习惯→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调整；调节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9.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复杂性，错综复杂→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复杂的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10.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原谅，宽恕→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原谅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11.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尴尬，难为情→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尴尬的；难堪的；困窘的→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vt</a:t>
            </a:r>
            <a:r>
              <a:rPr lang="en-US" altLang="zh-CN" dirty="0" err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使尴尬；使困窘→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令人尴尬的；令人难堪的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12.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独立的→</a:t>
            </a:r>
            <a:r>
              <a:rPr lang="en-US" altLang="zh-CN" u="sng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   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．独立；自主</a:t>
            </a:r>
          </a:p>
        </p:txBody>
      </p:sp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790678" y="1112481"/>
            <a:ext cx="137180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annoyed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4092712" y="1114167"/>
            <a:ext cx="108576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annoy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7136345" y="1114167"/>
            <a:ext cx="14576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annoying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3447" name="Rectangle 7"/>
          <p:cNvSpPr>
            <a:spLocks noChangeArrowheads="1"/>
          </p:cNvSpPr>
          <p:nvPr/>
        </p:nvSpPr>
        <p:spPr bwMode="auto">
          <a:xfrm>
            <a:off x="1987412" y="1546264"/>
            <a:ext cx="139033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annoyance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838311" y="1921917"/>
            <a:ext cx="10841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adjust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3708091" y="1923604"/>
            <a:ext cx="152819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adjustment </a:t>
            </a:r>
          </a:p>
        </p:txBody>
      </p:sp>
      <p:sp>
        <p:nvSpPr>
          <p:cNvPr id="573450" name="Rectangle 10"/>
          <p:cNvSpPr>
            <a:spLocks noChangeArrowheads="1"/>
          </p:cNvSpPr>
          <p:nvPr/>
        </p:nvSpPr>
        <p:spPr bwMode="auto">
          <a:xfrm>
            <a:off x="899039" y="2354016"/>
            <a:ext cx="142560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complexity</a:t>
            </a:r>
          </a:p>
        </p:txBody>
      </p:sp>
      <p:sp>
        <p:nvSpPr>
          <p:cNvPr id="573451" name="Rectangle 11"/>
          <p:cNvSpPr>
            <a:spLocks noChangeArrowheads="1"/>
          </p:cNvSpPr>
          <p:nvPr/>
        </p:nvSpPr>
        <p:spPr bwMode="auto">
          <a:xfrm>
            <a:off x="4302290" y="2355702"/>
            <a:ext cx="158911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complex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981202" y="2768752"/>
            <a:ext cx="119913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forgive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3453" name="Rectangle 13"/>
          <p:cNvSpPr>
            <a:spLocks noChangeArrowheads="1"/>
          </p:cNvSpPr>
          <p:nvPr/>
        </p:nvSpPr>
        <p:spPr bwMode="auto">
          <a:xfrm>
            <a:off x="3653313" y="2734233"/>
            <a:ext cx="147965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forgiveness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54" name="Rectangle 14"/>
          <p:cNvSpPr>
            <a:spLocks noChangeArrowheads="1"/>
          </p:cNvSpPr>
          <p:nvPr/>
        </p:nvSpPr>
        <p:spPr bwMode="auto">
          <a:xfrm>
            <a:off x="897850" y="3218208"/>
            <a:ext cx="217632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embarrassment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55" name="Rectangle 15"/>
          <p:cNvSpPr>
            <a:spLocks noChangeArrowheads="1"/>
          </p:cNvSpPr>
          <p:nvPr/>
        </p:nvSpPr>
        <p:spPr bwMode="auto">
          <a:xfrm>
            <a:off x="4409461" y="3200850"/>
            <a:ext cx="185892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embarrassed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3456" name="Rectangle 16"/>
          <p:cNvSpPr>
            <a:spLocks noChangeArrowheads="1"/>
          </p:cNvSpPr>
          <p:nvPr/>
        </p:nvSpPr>
        <p:spPr bwMode="auto">
          <a:xfrm>
            <a:off x="1169346" y="3543670"/>
            <a:ext cx="157038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3457" name="Rectangle 17"/>
          <p:cNvSpPr>
            <a:spLocks noChangeArrowheads="1"/>
          </p:cNvSpPr>
          <p:nvPr/>
        </p:nvSpPr>
        <p:spPr bwMode="auto">
          <a:xfrm>
            <a:off x="4626181" y="3543670"/>
            <a:ext cx="171145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embarrassing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58" name="Rectangle 18"/>
          <p:cNvSpPr>
            <a:spLocks noChangeArrowheads="1"/>
          </p:cNvSpPr>
          <p:nvPr/>
        </p:nvSpPr>
        <p:spPr bwMode="auto">
          <a:xfrm>
            <a:off x="944291" y="4406178"/>
            <a:ext cx="184719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independent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3459" name="Rectangle 19"/>
          <p:cNvSpPr>
            <a:spLocks noChangeArrowheads="1"/>
          </p:cNvSpPr>
          <p:nvPr/>
        </p:nvSpPr>
        <p:spPr bwMode="auto">
          <a:xfrm>
            <a:off x="3870037" y="4353108"/>
            <a:ext cx="177345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independence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7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7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7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7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7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57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7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7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/>
      <p:bldP spid="573445" grpId="0"/>
      <p:bldP spid="573446" grpId="0"/>
      <p:bldP spid="573447" grpId="0"/>
      <p:bldP spid="573448" grpId="0"/>
      <p:bldP spid="573449" grpId="0"/>
      <p:bldP spid="573450" grpId="0"/>
      <p:bldP spid="573451" grpId="0"/>
      <p:bldP spid="573452" grpId="0"/>
      <p:bldP spid="573453" grpId="0"/>
      <p:bldP spid="573454" grpId="0"/>
      <p:bldP spid="573455" grpId="0"/>
      <p:bldP spid="573456" grpId="0"/>
      <p:bldP spid="573457" grpId="0"/>
      <p:bldP spid="573458" grpId="0"/>
      <p:bldP spid="57345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3393184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7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house was small and dark inside so it took time for our eyes to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适应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8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 won't have you telling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撒谎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 to your teacher. Go and make an apology to her.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9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When they heard the bad news that their only son died in the earthquake, the couple burst into 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眼泪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10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To her __________________(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尴尬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she couldn't remember his name when she met an old friend in the street.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64579" name="Rectangle 3"/>
          <p:cNvSpPr>
            <a:spLocks noChangeArrowheads="1"/>
          </p:cNvSpPr>
          <p:nvPr/>
        </p:nvSpPr>
        <p:spPr bwMode="auto">
          <a:xfrm>
            <a:off x="790680" y="1436256"/>
            <a:ext cx="108416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adjust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3726251" y="1870039"/>
            <a:ext cx="75554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lies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4644008" y="3097809"/>
            <a:ext cx="94502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tears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999444" y="3490104"/>
            <a:ext cx="1945490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embarrassment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/>
      <p:bldP spid="664580" grpId="0"/>
      <p:bldP spid="664581" grpId="0"/>
      <p:bldP spid="66458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209038" cy="4175258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Ⅱ.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完成句子</a:t>
            </a:r>
          </a:p>
          <a:p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1.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你应该原谅他。毕竟，他不是故意打碎你的眼镜的。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You should forgive him. After all, he broke your glasses ________________.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．你不需要带太多的衣服，但一定要带上太阳镜，以保护你的眼睛免受阳光直射。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You do not need to take too many clothes, but do bring sunglasses ____________________________direct sun shining.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．他没来，她无法掩饰失望之情。</a:t>
            </a:r>
          </a:p>
          <a:p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She couldn't _________________________ when he didn't turn up.</a:t>
            </a:r>
            <a:endParaRPr lang="zh-CN" altLang="en-US" dirty="0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65603" name="Rectangle 3"/>
          <p:cNvSpPr>
            <a:spLocks noChangeArrowheads="1"/>
          </p:cNvSpPr>
          <p:nvPr/>
        </p:nvSpPr>
        <p:spPr bwMode="auto">
          <a:xfrm>
            <a:off x="611560" y="2067694"/>
            <a:ext cx="169811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by accident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5604" name="Rectangle 4"/>
          <p:cNvSpPr>
            <a:spLocks noChangeArrowheads="1"/>
          </p:cNvSpPr>
          <p:nvPr/>
        </p:nvSpPr>
        <p:spPr bwMode="auto">
          <a:xfrm>
            <a:off x="491603" y="3708933"/>
            <a:ext cx="312023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to protect your eyes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5605" name="Rectangle 5"/>
          <p:cNvSpPr>
            <a:spLocks noChangeArrowheads="1"/>
          </p:cNvSpPr>
          <p:nvPr/>
        </p:nvSpPr>
        <p:spPr bwMode="auto">
          <a:xfrm>
            <a:off x="2051720" y="4587974"/>
            <a:ext cx="3083109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hide her disappointment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/>
      <p:bldP spid="665604" grpId="0"/>
      <p:bldP spid="66560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561740"/>
            <a:ext cx="8029429" cy="2097766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．每次我犯错她都冲我大喊大叫。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She shouts at me _______________________________.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5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．为了赶上早班飞机，我们提前订了出租车，而且起床很早。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To catch the early flight, we ordered a taxi ___________ and got up very early.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2519692" y="1976673"/>
            <a:ext cx="362518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every time I make a mistake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4748666" y="2822319"/>
            <a:ext cx="137687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 advance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/>
      <p:bldP spid="66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重点词汇</a:t>
            </a:r>
          </a:p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阅读词汇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13.core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adj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　　　　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14.boxing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endParaRPr lang="en-US" altLang="zh-CN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15.justify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v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16.apart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adv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endParaRPr lang="zh-CN" altLang="en-US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17.fence </a:t>
            </a:r>
            <a:r>
              <a:rPr lang="en-US" altLang="zh-CN" i="1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n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. </a:t>
            </a:r>
            <a:r>
              <a:rPr lang="zh-CN" altLang="en-US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</a:p>
        </p:txBody>
      </p:sp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1871908" y="1868352"/>
            <a:ext cx="261663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核心的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课程、团体等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1979077" y="2302135"/>
            <a:ext cx="147209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拳击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运动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574470" name="Rectangle 6"/>
          <p:cNvSpPr>
            <a:spLocks noChangeArrowheads="1"/>
          </p:cNvSpPr>
          <p:nvPr/>
        </p:nvSpPr>
        <p:spPr bwMode="auto">
          <a:xfrm>
            <a:off x="1925494" y="2679477"/>
            <a:ext cx="525357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证明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别人认为不合理的事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有道理；为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辩护　</a:t>
            </a:r>
          </a:p>
        </p:txBody>
      </p:sp>
      <p:sp>
        <p:nvSpPr>
          <p:cNvPr id="574471" name="Rectangle 7"/>
          <p:cNvSpPr>
            <a:spLocks noChangeArrowheads="1"/>
          </p:cNvSpPr>
          <p:nvPr/>
        </p:nvSpPr>
        <p:spPr bwMode="auto">
          <a:xfrm>
            <a:off x="2033854" y="3111573"/>
            <a:ext cx="15330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分离，分开　</a:t>
            </a:r>
          </a:p>
        </p:txBody>
      </p:sp>
      <p:sp>
        <p:nvSpPr>
          <p:cNvPr id="574472" name="Rectangle 8"/>
          <p:cNvSpPr>
            <a:spLocks noChangeArrowheads="1"/>
          </p:cNvSpPr>
          <p:nvPr/>
        </p:nvSpPr>
        <p:spPr bwMode="auto">
          <a:xfrm>
            <a:off x="1871906" y="3543670"/>
            <a:ext cx="1997876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pPr algn="l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栅栏，围栏，篱笆</a:t>
            </a:r>
          </a:p>
        </p:txBody>
      </p:sp>
      <p:sp>
        <p:nvSpPr>
          <p:cNvPr id="574473" name="Line 9"/>
          <p:cNvSpPr>
            <a:spLocks noChangeShapeType="1"/>
          </p:cNvSpPr>
          <p:nvPr/>
        </p:nvSpPr>
        <p:spPr bwMode="auto">
          <a:xfrm>
            <a:off x="1925494" y="2247380"/>
            <a:ext cx="2322021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4474" name="Line 10"/>
          <p:cNvSpPr>
            <a:spLocks noChangeShapeType="1"/>
          </p:cNvSpPr>
          <p:nvPr/>
        </p:nvSpPr>
        <p:spPr bwMode="auto">
          <a:xfrm>
            <a:off x="1925494" y="2679477"/>
            <a:ext cx="1512291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4475" name="Line 11"/>
          <p:cNvSpPr>
            <a:spLocks noChangeShapeType="1"/>
          </p:cNvSpPr>
          <p:nvPr/>
        </p:nvSpPr>
        <p:spPr bwMode="auto">
          <a:xfrm>
            <a:off x="1979076" y="3111573"/>
            <a:ext cx="491554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4478" name="Line 14"/>
          <p:cNvSpPr>
            <a:spLocks noChangeShapeType="1"/>
          </p:cNvSpPr>
          <p:nvPr/>
        </p:nvSpPr>
        <p:spPr bwMode="auto">
          <a:xfrm>
            <a:off x="1979077" y="3490104"/>
            <a:ext cx="1567066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4479" name="Line 15"/>
          <p:cNvSpPr>
            <a:spLocks noChangeShapeType="1"/>
          </p:cNvSpPr>
          <p:nvPr/>
        </p:nvSpPr>
        <p:spPr bwMode="auto">
          <a:xfrm>
            <a:off x="1871906" y="3921011"/>
            <a:ext cx="210649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27" tIns="34264" rIns="68527" bIns="34264" anchor="ctr">
            <a:spAutoFit/>
          </a:bodyPr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8" grpId="0"/>
      <p:bldP spid="574469" grpId="0"/>
      <p:bldP spid="574470" grpId="0"/>
      <p:bldP spid="574471" grpId="0"/>
      <p:bldP spid="5744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843958"/>
            <a:ext cx="8029429" cy="3808682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重点短语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轻视，看不起　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率先；领先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3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在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起作用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4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偶然，意外地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5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逃离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6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处理；对付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7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定居，安顿下来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8.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说实话</a:t>
            </a: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950245" y="1274367"/>
            <a:ext cx="197222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look down on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789308" y="1708152"/>
            <a:ext cx="16448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take the lead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641847" y="2110490"/>
            <a:ext cx="209931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play a role in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941192" y="2528302"/>
            <a:ext cx="146728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by accident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7959" name="Rectangle 7"/>
          <p:cNvSpPr>
            <a:spLocks noChangeArrowheads="1"/>
          </p:cNvSpPr>
          <p:nvPr/>
        </p:nvSpPr>
        <p:spPr bwMode="auto">
          <a:xfrm>
            <a:off x="960962" y="2947999"/>
            <a:ext cx="20678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run away from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7960" name="Rectangle 8"/>
          <p:cNvSpPr>
            <a:spLocks noChangeArrowheads="1"/>
          </p:cNvSpPr>
          <p:nvPr/>
        </p:nvSpPr>
        <p:spPr bwMode="auto">
          <a:xfrm>
            <a:off x="897660" y="3362737"/>
            <a:ext cx="144003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deal with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7961" name="Rectangle 9"/>
          <p:cNvSpPr>
            <a:spLocks noChangeArrowheads="1"/>
          </p:cNvSpPr>
          <p:nvPr/>
        </p:nvSpPr>
        <p:spPr bwMode="auto">
          <a:xfrm>
            <a:off x="863903" y="3759123"/>
            <a:ext cx="1734984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settle down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37962" name="Rectangle 10"/>
          <p:cNvSpPr>
            <a:spLocks noChangeArrowheads="1"/>
          </p:cNvSpPr>
          <p:nvPr/>
        </p:nvSpPr>
        <p:spPr bwMode="auto">
          <a:xfrm>
            <a:off x="723801" y="4191220"/>
            <a:ext cx="161270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tell the truth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3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3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/>
      <p:bldP spid="637956" grpId="0"/>
      <p:bldP spid="637957" grpId="0"/>
      <p:bldP spid="637958" grpId="0"/>
      <p:bldP spid="637959" grpId="0"/>
      <p:bldP spid="637960" grpId="0"/>
      <p:bldP spid="637961" grpId="0"/>
      <p:bldP spid="6379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421279"/>
            <a:ext cx="8029429" cy="2146689"/>
          </a:xfrm>
        </p:spPr>
        <p:txBody>
          <a:bodyPr/>
          <a:lstStyle/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9.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撒谎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10.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保护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免受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11.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到何种程度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12.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提前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13.</a:t>
            </a:r>
            <a:r>
              <a:rPr lang="en-US" altLang="zh-CN" u="sng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                        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向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隐瞒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……</a:t>
            </a:r>
            <a:r>
              <a:rPr lang="en-US" altLang="zh-CN" smtClean="0">
                <a:latin typeface="+mn-lt"/>
                <a:cs typeface="+mn-ea"/>
                <a:sym typeface="+mn-lt"/>
              </a:rPr>
              <a:t> </a:t>
            </a:r>
            <a:endParaRPr lang="zh-CN" altLang="en-US" smtClean="0">
              <a:latin typeface="+mn-lt"/>
              <a:cs typeface="+mn-ea"/>
              <a:sym typeface="+mn-lt"/>
            </a:endParaRP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959769" y="1489821"/>
            <a:ext cx="1280308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tell a lie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755076" y="1870039"/>
            <a:ext cx="2178887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protect...from...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768037" y="2302135"/>
            <a:ext cx="207437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to what extent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38982" name="Rectangle 6"/>
          <p:cNvSpPr>
            <a:spLocks noChangeArrowheads="1"/>
          </p:cNvSpPr>
          <p:nvPr/>
        </p:nvSpPr>
        <p:spPr bwMode="auto">
          <a:xfrm>
            <a:off x="911467" y="2679477"/>
            <a:ext cx="1607705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 advance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</a:p>
        </p:txBody>
      </p:sp>
      <p:sp>
        <p:nvSpPr>
          <p:cNvPr id="638983" name="Rectangle 7"/>
          <p:cNvSpPr>
            <a:spLocks noChangeArrowheads="1"/>
          </p:cNvSpPr>
          <p:nvPr/>
        </p:nvSpPr>
        <p:spPr bwMode="auto">
          <a:xfrm>
            <a:off x="862902" y="3111573"/>
            <a:ext cx="1607192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hide...from...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/>
      <p:bldP spid="638980" grpId="0"/>
      <p:bldP spid="638981" grpId="0"/>
      <p:bldP spid="638982" grpId="0"/>
      <p:bldP spid="6389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85599"/>
            <a:ext cx="8029429" cy="3344261"/>
          </a:xfrm>
        </p:spPr>
        <p:txBody>
          <a:bodyPr/>
          <a:lstStyle/>
          <a:p>
            <a:pPr algn="just"/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重点句型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1.even if 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＋状语从句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Or if a friend asks us what we think of their  new haircut, we say “It's great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！”， 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________________________(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即使我们认为很糟糕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every time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＋时间状语从句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Perhaps the meal you said was “delicious” will be served __________________</a:t>
            </a:r>
          </a:p>
          <a:p>
            <a:pPr algn="just"/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(</a:t>
            </a:r>
            <a:r>
              <a:rPr lang="zh-CN" altLang="en-US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每次去拜访的时候</a:t>
            </a:r>
            <a:r>
              <a:rPr lang="en-US" altLang="zh-CN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).</a:t>
            </a:r>
            <a:r>
              <a:rPr lang="en-US" altLang="zh-CN" smtClean="0">
                <a:latin typeface="+mn-lt"/>
                <a:cs typeface="+mn-ea"/>
                <a:sym typeface="+mn-lt"/>
              </a:rPr>
              <a:t> </a:t>
            </a:r>
            <a:endParaRPr lang="zh-CN" altLang="en-US" smtClean="0">
              <a:latin typeface="+mn-lt"/>
              <a:cs typeface="+mn-ea"/>
              <a:sym typeface="+mn-lt"/>
            </a:endParaRPr>
          </a:p>
        </p:txBody>
      </p:sp>
      <p:sp>
        <p:nvSpPr>
          <p:cNvPr id="640003" name="Rectangle 3"/>
          <p:cNvSpPr>
            <a:spLocks noChangeArrowheads="1"/>
          </p:cNvSpPr>
          <p:nvPr/>
        </p:nvSpPr>
        <p:spPr bwMode="auto">
          <a:xfrm>
            <a:off x="1924303" y="2354016"/>
            <a:ext cx="3335101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 anchor="ctr">
            <a:spAutoFit/>
          </a:bodyPr>
          <a:lstStyle/>
          <a:p>
            <a:pPr algn="l"/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even if we think it's awful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　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6068824" y="3165139"/>
            <a:ext cx="2424403" cy="3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27" tIns="34264" rIns="68527" bIns="34264">
            <a:spAutoFit/>
          </a:bodyPr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every time you visit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/>
      <p:bldP spid="6400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426" y="1011797"/>
            <a:ext cx="8029429" cy="2977686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课文阅读理解</a:t>
            </a:r>
          </a:p>
          <a:p>
            <a:pPr algn="just"/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Read the passage on Pages 8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－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9 and choose the best answers.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The author mentions the words by Walter Scott to____________.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show us how to weave a web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introduce the topic of the text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teach us to appreciate the poem</a:t>
            </a:r>
          </a:p>
          <a:p>
            <a:pPr algn="just"/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cs typeface="+mn-ea"/>
                <a:sym typeface="+mn-lt"/>
              </a:rPr>
              <a:t>teach us the influence of Walter Scott</a:t>
            </a:r>
            <a:endParaRPr lang="zh-CN" altLang="en-US" dirty="0" smtClean="0">
              <a:solidFill>
                <a:srgbClr val="000000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y4mhyzc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2482</Words>
  <Application>Microsoft Office PowerPoint</Application>
  <PresentationFormat>全屏显示(16:9)</PresentationFormat>
  <Paragraphs>341</Paragraphs>
  <Slides>42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1" baseType="lpstr">
      <vt:lpstr>方正大标宋_GBK</vt:lpstr>
      <vt:lpstr>方正楷体_GBK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2016-01-26T01:00:00Z</dcterms:created>
  <dcterms:modified xsi:type="dcterms:W3CDTF">2023-01-16T23:59:41Z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DE251CAEF8B34CC69B1D17C33AE2CAD4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