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8674F-6F24-413A-88B3-EBB891F4D3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ED0C5-6991-41F6-9C77-84E67DE4F9A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powerpoint/" TargetMode="External"/><Relationship Id="rId13" Type="http://schemas.openxmlformats.org/officeDocument/2006/relationships/hyperlink" Target="http://www.1ppt.cn/" TargetMode="External"/><Relationship Id="rId18" Type="http://schemas.openxmlformats.org/officeDocument/2006/relationships/hyperlink" Target="http://www.1ppt.com/kejian/meishu/" TargetMode="External"/><Relationship Id="rId3" Type="http://schemas.openxmlformats.org/officeDocument/2006/relationships/hyperlink" Target="http://www.1ppt.com/moban/" TargetMode="External"/><Relationship Id="rId21" Type="http://schemas.openxmlformats.org/officeDocument/2006/relationships/hyperlink" Target="http://www.1ppt.com/kejian/huaxue/" TargetMode="External"/><Relationship Id="rId7" Type="http://schemas.openxmlformats.org/officeDocument/2006/relationships/hyperlink" Target="http://www.1ppt.com/xiazai/" TargetMode="External"/><Relationship Id="rId12" Type="http://schemas.openxmlformats.org/officeDocument/2006/relationships/hyperlink" Target="http://www.1ppt.com/jiaoan/" TargetMode="External"/><Relationship Id="rId17" Type="http://schemas.openxmlformats.org/officeDocument/2006/relationships/hyperlink" Target="http://www.1ppt.com/kejian/yingyu/" TargetMode="External"/><Relationship Id="rId2" Type="http://schemas.openxmlformats.org/officeDocument/2006/relationships/slide" Target="../slides/slide4.xml"/><Relationship Id="rId16" Type="http://schemas.openxmlformats.org/officeDocument/2006/relationships/hyperlink" Target="http://www.1ppt.com/kejian/shuxue/" TargetMode="External"/><Relationship Id="rId20" Type="http://schemas.openxmlformats.org/officeDocument/2006/relationships/hyperlink" Target="http://www.1ppt.com/kejian/wuli/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1ppt.com/tubiao/" TargetMode="External"/><Relationship Id="rId11" Type="http://schemas.openxmlformats.org/officeDocument/2006/relationships/hyperlink" Target="http://www.1ppt.com/shiti/" TargetMode="External"/><Relationship Id="rId24" Type="http://schemas.openxmlformats.org/officeDocument/2006/relationships/hyperlink" Target="http://www.1ppt.com/kejian/lishi/" TargetMode="External"/><Relationship Id="rId5" Type="http://schemas.openxmlformats.org/officeDocument/2006/relationships/hyperlink" Target="http://www.1ppt.com/beijing/" TargetMode="External"/><Relationship Id="rId15" Type="http://schemas.openxmlformats.org/officeDocument/2006/relationships/hyperlink" Target="http://www.1ppt.com/kejian/yuwen/" TargetMode="External"/><Relationship Id="rId23" Type="http://schemas.openxmlformats.org/officeDocument/2006/relationships/hyperlink" Target="http://www.1ppt.com/kejian/dili/" TargetMode="External"/><Relationship Id="rId10" Type="http://schemas.openxmlformats.org/officeDocument/2006/relationships/hyperlink" Target="http://www.1ppt.com/fanwen/" TargetMode="External"/><Relationship Id="rId19" Type="http://schemas.openxmlformats.org/officeDocument/2006/relationships/hyperlink" Target="http://www.1ppt.com/kejian/kexue/" TargetMode="External"/><Relationship Id="rId4" Type="http://schemas.openxmlformats.org/officeDocument/2006/relationships/hyperlink" Target="http://www.1ppt.com/sucai/" TargetMode="External"/><Relationship Id="rId9" Type="http://schemas.openxmlformats.org/officeDocument/2006/relationships/hyperlink" Target="http://www.1ppt.com/ziliao/" TargetMode="External"/><Relationship Id="rId14" Type="http://schemas.openxmlformats.org/officeDocument/2006/relationships/hyperlink" Target="http://www.1ppt.com/kejian/" TargetMode="External"/><Relationship Id="rId22" Type="http://schemas.openxmlformats.org/officeDocument/2006/relationships/hyperlink" Target="http://www.1ppt.com/kejian/shengwu/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865DFBB-AB90-44D0-AF28-177358B46F6C}" type="slidenum">
              <a:rPr lang="en-US" altLang="zh-CN">
                <a:solidFill>
                  <a:prstClr val="black"/>
                </a:solidFill>
              </a:rPr>
              <a:t>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BF57EF3-8290-4F77-8EDD-664702F43834}" type="slidenum">
              <a:rPr lang="en-US" altLang="zh-CN">
                <a:solidFill>
                  <a:prstClr val="black"/>
                </a:solidFill>
              </a:rPr>
              <a:t>2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5D1A08E-A8A1-4686-A732-192EEAE216C6}" type="slidenum">
              <a:rPr lang="en-US" altLang="zh-CN">
                <a:solidFill>
                  <a:prstClr val="black"/>
                </a:solidFill>
              </a:rPr>
              <a:t>3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A7153FE-317B-4C3B-94D5-AE56A4F8D5EF}" type="slidenum">
              <a:rPr lang="en-US" altLang="zh-CN">
                <a:solidFill>
                  <a:prstClr val="black"/>
                </a:solidFill>
              </a:rPr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3"/>
              </a:rPr>
              <a:t>www.1ppt.com/moban/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素材：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4"/>
              </a:rPr>
              <a:t>www.1ppt.com/sucai/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背景：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5"/>
              </a:rPr>
              <a:t>www.1ppt.com/beijing/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图表：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6"/>
              </a:rPr>
              <a:t>www.1ppt.com/tubiao/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7"/>
              </a:rPr>
              <a:t>www.1ppt.com/xiazai/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教程：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8"/>
              </a:rPr>
              <a:t>www.1ppt.com/powerpoint/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资料下载：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9"/>
              </a:rPr>
              <a:t>www.1ppt.com/ziliao/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范文下载：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0"/>
              </a:rPr>
              <a:t>www.1ppt.com/fanwen/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试卷下载：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1"/>
              </a:rPr>
              <a:t>www.1ppt.com/shiti/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教案下载：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2"/>
              </a:rPr>
              <a:t>www.1ppt.com/jiaoan/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论坛：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3"/>
              </a:rPr>
              <a:t>www.1ppt.cn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4"/>
              </a:rPr>
              <a:t>www.1ppt.com/kejian/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语文课件：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5"/>
              </a:rPr>
              <a:t>www.1ppt.com/kejian/yuwen/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数学课件：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6"/>
              </a:rPr>
              <a:t>www.1ppt.com/kejian/shuxue/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英语课件：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7"/>
              </a:rPr>
              <a:t>www.1ppt.com/kejian/yingyu/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美术课件：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8"/>
              </a:rPr>
              <a:t>www.1ppt.com/kejian/meishu/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科学课件：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9"/>
              </a:rPr>
              <a:t>www.1ppt.com/kejian/kexue/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物理课件：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0"/>
              </a:rPr>
              <a:t>www.1ppt.com/kejian/wuli/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化学课件：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1"/>
              </a:rPr>
              <a:t>www.1ppt.com/kejian/huaxue/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生物课件：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2"/>
              </a:rPr>
              <a:t>www.1ppt.com/kejian/shengwu/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地理课件：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3"/>
              </a:rPr>
              <a:t>www.1ppt.com/kejian/dili/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历史课件：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4"/>
              </a:rPr>
              <a:t>www.1ppt.com/kejian/lishi/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endParaRPr lang="zh-CN" altLang="en-US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43C42D8-B16F-4320-BA70-B5346528811C}" type="slidenum">
              <a:rPr lang="en-US" altLang="zh-CN">
                <a:solidFill>
                  <a:prstClr val="black"/>
                </a:solidFill>
              </a:rPr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95C8624-258C-459B-94CB-2C2C63340A27}" type="slidenum">
              <a:rPr lang="en-US" altLang="zh-CN">
                <a:solidFill>
                  <a:prstClr val="black"/>
                </a:solidFill>
              </a:rPr>
              <a:t>6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3DDD2D7-C148-472A-ADA8-AE94AAF26A78}" type="slidenum">
              <a:rPr lang="en-US" altLang="zh-CN">
                <a:solidFill>
                  <a:prstClr val="black"/>
                </a:solidFill>
              </a:rPr>
              <a:t>7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 altLang="zh-CN">
              <a:solidFill>
                <a:srgbClr val="575F6D"/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altLang="zh-CN">
              <a:solidFill>
                <a:srgbClr val="575F6D"/>
              </a:solidFill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EF24AF-98C3-44CC-8241-910E726047B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 altLang="zh-CN">
              <a:solidFill>
                <a:srgbClr val="575F6D"/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E1BF65C-01D0-45F2-90EF-D78B73354099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altLang="zh-CN">
              <a:solidFill>
                <a:srgbClr val="575F6D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575F6D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575F6D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66B7E-5B18-4392-913E-995919599C4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575F6D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575F6D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C395-08AB-44C8-BFA4-7FADECB7188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 altLang="zh-CN">
              <a:solidFill>
                <a:srgbClr val="575F6D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713B3E-A65F-4930-A64A-3786700EF277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altLang="zh-CN">
              <a:solidFill>
                <a:srgbClr val="575F6D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 altLang="zh-CN">
              <a:solidFill>
                <a:srgbClr val="FFF39D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altLang="zh-CN">
              <a:solidFill>
                <a:srgbClr val="FFF39D"/>
              </a:solidFill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844B1E2-3EDD-4FB2-BA13-0DAAAC7E258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575F6D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575F6D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DE8A-7ECC-4348-B917-FB6D7712A733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575F6D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575F6D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6DAA-2041-463B-BBCF-614F82441D34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 altLang="zh-CN">
              <a:solidFill>
                <a:srgbClr val="575F6D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02E768-4B9B-4D88-990A-BF120A35F74A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altLang="zh-CN">
              <a:solidFill>
                <a:srgbClr val="575F6D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575F6D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575F6D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59167-396C-416C-A2ED-9639ED3DC30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 altLang="zh-CN">
              <a:solidFill>
                <a:srgbClr val="575F6D"/>
              </a:solidFill>
            </a:endParaRPr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11978E-8600-4A5C-9CC5-0D19FA25AEFA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altLang="zh-CN">
              <a:solidFill>
                <a:srgbClr val="575F6D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575F6D"/>
              </a:solidFill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575F6D"/>
              </a:solidFill>
              <a:latin typeface="Arial" panose="020B0604020202020204" pitchFamily="34" charset="0"/>
            </a:endParaRPr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A5F113-A3EB-420E-99A9-6415DA89D56F}" type="slidenum">
              <a:rPr lang="en-US" altLang="zh-CN" smtClean="0">
                <a:latin typeface="Arial" panose="020B0604020202020204" pitchFamily="34" charset="0"/>
              </a:rPr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 panose="05000000000000000000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585" y="148478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7200" b="1" kern="10" dirty="0">
                <a:ln w="9525">
                  <a:solidFill>
                    <a:srgbClr val="FFFF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2.4  </a:t>
            </a:r>
            <a:r>
              <a:rPr lang="zh-CN" altLang="en-US" sz="7200" b="1" kern="10" dirty="0">
                <a:ln w="9525">
                  <a:solidFill>
                    <a:srgbClr val="FFFF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解直角三角形</a:t>
            </a:r>
          </a:p>
        </p:txBody>
      </p:sp>
      <p:sp>
        <p:nvSpPr>
          <p:cNvPr id="7" name="矩形 6"/>
          <p:cNvSpPr/>
          <p:nvPr/>
        </p:nvSpPr>
        <p:spPr>
          <a:xfrm>
            <a:off x="2868109" y="5243149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ln>
                <a:solidFill>
                  <a:srgbClr val="FFFF00"/>
                </a:solidFill>
              </a:ln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9" name="Group 7"/>
          <p:cNvGrpSpPr/>
          <p:nvPr/>
        </p:nvGrpSpPr>
        <p:grpSpPr bwMode="auto">
          <a:xfrm>
            <a:off x="0" y="269875"/>
            <a:ext cx="3170238" cy="782638"/>
            <a:chOff x="431" y="1480"/>
            <a:chExt cx="1997" cy="493"/>
          </a:xfrm>
        </p:grpSpPr>
        <p:pic>
          <p:nvPicPr>
            <p:cNvPr id="8197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1" y="1497"/>
              <a:ext cx="739" cy="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1111" y="1480"/>
              <a:ext cx="1317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交流与发现</a:t>
              </a:r>
              <a:endParaRPr lang="zh-CN" altLang="en-US" sz="2800" b="1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39552" y="4652963"/>
            <a:ext cx="75612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利用这些关系，如果知道直角三角形的哪几个元素就可以求其他的元素了？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79388" y="684213"/>
            <a:ext cx="5040312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	</a:t>
            </a:r>
            <a:r>
              <a:rPr lang="zh-CN" altLang="en-US" sz="28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在</a:t>
            </a:r>
            <a:r>
              <a:rPr lang="en-US" altLang="zh-CN" sz="2800" b="1" dirty="0" err="1">
                <a:solidFill>
                  <a:srgbClr val="0000FF"/>
                </a:solidFill>
                <a:latin typeface="宋体" panose="02010600030101010101" pitchFamily="2" charset="-122"/>
              </a:rPr>
              <a:t>Rt△</a:t>
            </a:r>
            <a:r>
              <a:rPr lang="en-US" altLang="zh-CN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ABC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8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中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lang="zh-CN" altLang="zh-CN" sz="2800" b="1" dirty="0">
                <a:solidFill>
                  <a:srgbClr val="0000FF"/>
                </a:solidFill>
                <a:latin typeface="Arial" panose="020B0604020202020204" pitchFamily="34" charset="0"/>
              </a:rPr>
              <a:t>∠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 = 90</a:t>
            </a:r>
            <a:r>
              <a:rPr lang="en-US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°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zh-CN" sz="2800" b="1" dirty="0">
                <a:solidFill>
                  <a:srgbClr val="0000FF"/>
                </a:solidFill>
                <a:latin typeface="Arial" panose="020B0604020202020204" pitchFamily="34" charset="0"/>
              </a:rPr>
              <a:t>∠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zh-CN" sz="2800" b="1" dirty="0">
                <a:solidFill>
                  <a:srgbClr val="0000FF"/>
                </a:solidFill>
                <a:latin typeface="Arial" panose="020B0604020202020204" pitchFamily="34" charset="0"/>
              </a:rPr>
              <a:t>∠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lang="zh-CN" altLang="zh-CN" sz="2800" b="1" dirty="0">
                <a:solidFill>
                  <a:srgbClr val="0000FF"/>
                </a:solidFill>
                <a:latin typeface="Arial" panose="020B0604020202020204" pitchFamily="34" charset="0"/>
              </a:rPr>
              <a:t>∠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8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的对边分别是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, 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, 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．</a:t>
            </a:r>
            <a:r>
              <a:rPr lang="zh-CN" altLang="en-US" sz="28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除直角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8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外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lang="zh-CN" altLang="en-US" sz="28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你会用含有这些字母的等式把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8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个元素之间的关系表示出来吗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？</a:t>
            </a:r>
          </a:p>
        </p:txBody>
      </p:sp>
      <p:grpSp>
        <p:nvGrpSpPr>
          <p:cNvPr id="8211" name="Group 19"/>
          <p:cNvGrpSpPr/>
          <p:nvPr/>
        </p:nvGrpSpPr>
        <p:grpSpPr bwMode="auto">
          <a:xfrm>
            <a:off x="5435600" y="620713"/>
            <a:ext cx="3519488" cy="2312987"/>
            <a:chOff x="3107" y="981"/>
            <a:chExt cx="2217" cy="1457"/>
          </a:xfrm>
        </p:grpSpPr>
        <p:sp>
          <p:nvSpPr>
            <p:cNvPr id="8203" name="AutoShape 11"/>
            <p:cNvSpPr>
              <a:spLocks noChangeArrowheads="1"/>
            </p:cNvSpPr>
            <p:nvPr/>
          </p:nvSpPr>
          <p:spPr bwMode="auto">
            <a:xfrm flipH="1">
              <a:off x="3250" y="1143"/>
              <a:ext cx="1712" cy="968"/>
            </a:xfrm>
            <a:prstGeom prst="rtTriangle">
              <a:avLst/>
            </a:prstGeom>
            <a:noFill/>
            <a:ln w="38100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4865" y="2014"/>
              <a:ext cx="97" cy="97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3107" y="1790"/>
              <a:ext cx="32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8206" name="Text Box 14"/>
            <p:cNvSpPr txBox="1">
              <a:spLocks noChangeArrowheads="1"/>
            </p:cNvSpPr>
            <p:nvPr/>
          </p:nvSpPr>
          <p:spPr bwMode="auto">
            <a:xfrm>
              <a:off x="4962" y="981"/>
              <a:ext cx="32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8207" name="Text Box 15"/>
            <p:cNvSpPr txBox="1">
              <a:spLocks noChangeArrowheads="1"/>
            </p:cNvSpPr>
            <p:nvPr/>
          </p:nvSpPr>
          <p:spPr bwMode="auto">
            <a:xfrm>
              <a:off x="4962" y="2014"/>
              <a:ext cx="32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8208" name="Text Box 16"/>
            <p:cNvSpPr txBox="1">
              <a:spLocks noChangeArrowheads="1"/>
            </p:cNvSpPr>
            <p:nvPr/>
          </p:nvSpPr>
          <p:spPr bwMode="auto">
            <a:xfrm rot="-1875612">
              <a:off x="3759" y="1297"/>
              <a:ext cx="64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c</a:t>
              </a:r>
            </a:p>
          </p:txBody>
        </p:sp>
        <p:sp>
          <p:nvSpPr>
            <p:cNvPr id="8209" name="Text Box 17"/>
            <p:cNvSpPr txBox="1">
              <a:spLocks noChangeArrowheads="1"/>
            </p:cNvSpPr>
            <p:nvPr/>
          </p:nvSpPr>
          <p:spPr bwMode="auto">
            <a:xfrm>
              <a:off x="3969" y="2111"/>
              <a:ext cx="31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b</a:t>
              </a:r>
              <a:endPara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endParaRPr>
            </a:p>
          </p:txBody>
        </p:sp>
        <p:sp>
          <p:nvSpPr>
            <p:cNvPr id="8210" name="Text Box 18"/>
            <p:cNvSpPr txBox="1">
              <a:spLocks noChangeArrowheads="1"/>
            </p:cNvSpPr>
            <p:nvPr/>
          </p:nvSpPr>
          <p:spPr bwMode="auto">
            <a:xfrm rot="16200000">
              <a:off x="4610" y="1526"/>
              <a:ext cx="110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endParaRPr>
            </a:p>
          </p:txBody>
        </p:sp>
      </p:grpSp>
      <p:grpSp>
        <p:nvGrpSpPr>
          <p:cNvPr id="8231" name="Group 39"/>
          <p:cNvGrpSpPr/>
          <p:nvPr/>
        </p:nvGrpSpPr>
        <p:grpSpPr bwMode="auto">
          <a:xfrm>
            <a:off x="3707904" y="3787775"/>
            <a:ext cx="1385887" cy="817563"/>
            <a:chOff x="612" y="2750"/>
            <a:chExt cx="873" cy="515"/>
          </a:xfrm>
        </p:grpSpPr>
        <p:sp>
          <p:nvSpPr>
            <p:cNvPr id="8232" name="Rectangle 40"/>
            <p:cNvSpPr>
              <a:spLocks noChangeArrowheads="1"/>
            </p:cNvSpPr>
            <p:nvPr/>
          </p:nvSpPr>
          <p:spPr bwMode="auto">
            <a:xfrm>
              <a:off x="612" y="2795"/>
              <a:ext cx="66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sin</a:t>
              </a:r>
              <a:r>
                <a:rPr lang="en-US" altLang="zh-CN" sz="2800" b="1" i="1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8233" name="AutoShape 41"/>
            <p:cNvSpPr>
              <a:spLocks noChangeAspect="1" noChangeArrowheads="1" noTextEdit="1"/>
            </p:cNvSpPr>
            <p:nvPr/>
          </p:nvSpPr>
          <p:spPr bwMode="auto">
            <a:xfrm>
              <a:off x="1292" y="2750"/>
              <a:ext cx="193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4" name="Line 42"/>
            <p:cNvSpPr>
              <a:spLocks noChangeShapeType="1"/>
            </p:cNvSpPr>
            <p:nvPr/>
          </p:nvSpPr>
          <p:spPr bwMode="auto">
            <a:xfrm>
              <a:off x="1324" y="3008"/>
              <a:ext cx="123" cy="1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5" name="Rectangle 43"/>
            <p:cNvSpPr>
              <a:spLocks noChangeArrowheads="1"/>
            </p:cNvSpPr>
            <p:nvPr/>
          </p:nvSpPr>
          <p:spPr bwMode="auto">
            <a:xfrm>
              <a:off x="1342" y="3035"/>
              <a:ext cx="8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c</a:t>
              </a:r>
              <a:endParaRPr lang="en-US" altLang="zh-CN" b="1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6" name="Rectangle 44"/>
            <p:cNvSpPr>
              <a:spLocks noChangeArrowheads="1"/>
            </p:cNvSpPr>
            <p:nvPr/>
          </p:nvSpPr>
          <p:spPr bwMode="auto">
            <a:xfrm>
              <a:off x="1337" y="2762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b="1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8237" name="Group 45"/>
          <p:cNvGrpSpPr/>
          <p:nvPr/>
        </p:nvGrpSpPr>
        <p:grpSpPr bwMode="auto">
          <a:xfrm>
            <a:off x="5292229" y="3716338"/>
            <a:ext cx="1530350" cy="817562"/>
            <a:chOff x="2018" y="2704"/>
            <a:chExt cx="964" cy="515"/>
          </a:xfrm>
        </p:grpSpPr>
        <p:sp>
          <p:nvSpPr>
            <p:cNvPr id="8238" name="Rectangle 46"/>
            <p:cNvSpPr>
              <a:spLocks noChangeArrowheads="1"/>
            </p:cNvSpPr>
            <p:nvPr/>
          </p:nvSpPr>
          <p:spPr bwMode="auto">
            <a:xfrm>
              <a:off x="2018" y="2795"/>
              <a:ext cx="69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cos</a:t>
              </a:r>
              <a:r>
                <a:rPr lang="en-US" altLang="zh-CN" sz="2800" b="1" i="1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altLang="zh-CN" sz="28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8239" name="AutoShape 47"/>
            <p:cNvSpPr>
              <a:spLocks noChangeAspect="1" noChangeArrowheads="1" noTextEdit="1"/>
            </p:cNvSpPr>
            <p:nvPr/>
          </p:nvSpPr>
          <p:spPr bwMode="auto">
            <a:xfrm>
              <a:off x="2789" y="2704"/>
              <a:ext cx="193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0" name="Line 48"/>
            <p:cNvSpPr>
              <a:spLocks noChangeShapeType="1"/>
            </p:cNvSpPr>
            <p:nvPr/>
          </p:nvSpPr>
          <p:spPr bwMode="auto">
            <a:xfrm>
              <a:off x="2821" y="2962"/>
              <a:ext cx="114" cy="1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1" name="Rectangle 49"/>
            <p:cNvSpPr>
              <a:spLocks noChangeArrowheads="1"/>
            </p:cNvSpPr>
            <p:nvPr/>
          </p:nvSpPr>
          <p:spPr bwMode="auto">
            <a:xfrm>
              <a:off x="2834" y="2989"/>
              <a:ext cx="8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 i="1">
                  <a:solidFill>
                    <a:prstClr val="black"/>
                  </a:solidFill>
                  <a:latin typeface="Times New Roman" panose="02020603050405020304" pitchFamily="18" charset="0"/>
                </a:rPr>
                <a:t>c</a:t>
              </a:r>
              <a:endParaRPr lang="en-US" altLang="zh-CN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2" name="Rectangle 50"/>
            <p:cNvSpPr>
              <a:spLocks noChangeArrowheads="1"/>
            </p:cNvSpPr>
            <p:nvPr/>
          </p:nvSpPr>
          <p:spPr bwMode="auto">
            <a:xfrm>
              <a:off x="2828" y="2716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 i="1">
                  <a:solidFill>
                    <a:prstClr val="black"/>
                  </a:solidFill>
                  <a:latin typeface="Times New Roman" panose="02020603050405020304" pitchFamily="18" charset="0"/>
                </a:rPr>
                <a:t>b</a:t>
              </a:r>
              <a:endParaRPr lang="en-US" altLang="zh-CN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8243" name="Group 51"/>
          <p:cNvGrpSpPr/>
          <p:nvPr/>
        </p:nvGrpSpPr>
        <p:grpSpPr bwMode="auto">
          <a:xfrm>
            <a:off x="7020470" y="3716338"/>
            <a:ext cx="1458913" cy="817562"/>
            <a:chOff x="612" y="3430"/>
            <a:chExt cx="919" cy="515"/>
          </a:xfrm>
        </p:grpSpPr>
        <p:sp>
          <p:nvSpPr>
            <p:cNvPr id="8244" name="Rectangle 52"/>
            <p:cNvSpPr>
              <a:spLocks noChangeArrowheads="1"/>
            </p:cNvSpPr>
            <p:nvPr/>
          </p:nvSpPr>
          <p:spPr bwMode="auto">
            <a:xfrm>
              <a:off x="612" y="3521"/>
              <a:ext cx="70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tan</a:t>
              </a:r>
              <a:r>
                <a:rPr lang="en-US" altLang="zh-CN" sz="2800" b="1" i="1" dirty="0" err="1">
                  <a:solidFill>
                    <a:prstClr val="black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altLang="zh-CN" sz="28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8245" name="AutoShape 53"/>
            <p:cNvSpPr>
              <a:spLocks noChangeAspect="1" noChangeArrowheads="1" noTextEdit="1"/>
            </p:cNvSpPr>
            <p:nvPr/>
          </p:nvSpPr>
          <p:spPr bwMode="auto">
            <a:xfrm>
              <a:off x="1338" y="3430"/>
              <a:ext cx="193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6" name="Line 54"/>
            <p:cNvSpPr>
              <a:spLocks noChangeShapeType="1"/>
            </p:cNvSpPr>
            <p:nvPr/>
          </p:nvSpPr>
          <p:spPr bwMode="auto">
            <a:xfrm>
              <a:off x="1370" y="3688"/>
              <a:ext cx="123" cy="1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7" name="Rectangle 55"/>
            <p:cNvSpPr>
              <a:spLocks noChangeArrowheads="1"/>
            </p:cNvSpPr>
            <p:nvPr/>
          </p:nvSpPr>
          <p:spPr bwMode="auto">
            <a:xfrm>
              <a:off x="1382" y="371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 i="1">
                  <a:solidFill>
                    <a:prstClr val="black"/>
                  </a:solidFill>
                  <a:latin typeface="Times New Roman" panose="02020603050405020304" pitchFamily="18" charset="0"/>
                </a:rPr>
                <a:t>b</a:t>
              </a:r>
              <a:endParaRPr lang="en-US" altLang="zh-CN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8" name="Rectangle 56"/>
            <p:cNvSpPr>
              <a:spLocks noChangeArrowheads="1"/>
            </p:cNvSpPr>
            <p:nvPr/>
          </p:nvSpPr>
          <p:spPr bwMode="auto">
            <a:xfrm>
              <a:off x="1383" y="3442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 i="1">
                  <a:solidFill>
                    <a:prstClr val="black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b="1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8250" name="Rectangle 58"/>
          <p:cNvSpPr>
            <a:spLocks noChangeArrowheads="1"/>
          </p:cNvSpPr>
          <p:nvPr/>
        </p:nvSpPr>
        <p:spPr bwMode="auto">
          <a:xfrm>
            <a:off x="3203848" y="2909887"/>
            <a:ext cx="446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800" b="1" dirty="0">
                <a:solidFill>
                  <a:prstClr val="black"/>
                </a:solidFill>
                <a:latin typeface="Arial" panose="020B0604020202020204" pitchFamily="34" charset="0"/>
              </a:rPr>
              <a:t>∠</a:t>
            </a:r>
            <a:r>
              <a:rPr lang="en-US" altLang="zh-CN" sz="28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="1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zh-CN" altLang="en-US" sz="2800" b="1" dirty="0">
                <a:solidFill>
                  <a:prstClr val="black"/>
                </a:solidFill>
                <a:latin typeface="Arial" panose="020B0604020202020204" pitchFamily="34" charset="0"/>
              </a:rPr>
              <a:t>＋ </a:t>
            </a:r>
            <a:r>
              <a:rPr lang="zh-CN" altLang="zh-CN" sz="2800" b="1" dirty="0">
                <a:solidFill>
                  <a:prstClr val="black"/>
                </a:solidFill>
                <a:latin typeface="Arial" panose="020B0604020202020204" pitchFamily="34" charset="0"/>
              </a:rPr>
              <a:t>∠</a:t>
            </a:r>
            <a:r>
              <a:rPr lang="en-US" altLang="zh-CN" sz="28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b="1" dirty="0">
                <a:solidFill>
                  <a:prstClr val="black"/>
                </a:solidFill>
                <a:latin typeface="Arial" panose="020B0604020202020204" pitchFamily="34" charset="0"/>
              </a:rPr>
              <a:t> = </a:t>
            </a:r>
            <a:r>
              <a:rPr lang="en-US" altLang="zh-CN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90</a:t>
            </a:r>
            <a:r>
              <a:rPr lang="en-US" altLang="zh-CN" sz="2800" b="1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zh-CN" altLang="zh-CN" sz="2800" b="1" dirty="0">
                <a:solidFill>
                  <a:prstClr val="black"/>
                </a:solidFill>
                <a:latin typeface="Arial" panose="020B0604020202020204" pitchFamily="34" charset="0"/>
              </a:rPr>
              <a:t>°</a:t>
            </a:r>
            <a:r>
              <a:rPr lang="zh-CN" altLang="en-US" sz="2800" b="1" dirty="0">
                <a:solidFill>
                  <a:prstClr val="black"/>
                </a:solidFill>
                <a:latin typeface="Arial" panose="020B0604020202020204" pitchFamily="34" charset="0"/>
              </a:rPr>
              <a:t>；</a:t>
            </a:r>
          </a:p>
        </p:txBody>
      </p:sp>
      <p:sp>
        <p:nvSpPr>
          <p:cNvPr id="8251" name="Rectangle 59"/>
          <p:cNvSpPr>
            <a:spLocks noChangeArrowheads="1"/>
          </p:cNvSpPr>
          <p:nvPr/>
        </p:nvSpPr>
        <p:spPr bwMode="auto">
          <a:xfrm>
            <a:off x="3347864" y="3355975"/>
            <a:ext cx="2376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a</a:t>
            </a:r>
            <a:r>
              <a:rPr lang="en-US" altLang="zh-CN" sz="2800" b="1" baseline="30000" dirty="0">
                <a:solidFill>
                  <a:prstClr val="black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2</a:t>
            </a:r>
            <a:r>
              <a:rPr lang="zh-CN" altLang="en-US" sz="2800" b="1" dirty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＋</a:t>
            </a:r>
            <a:r>
              <a:rPr lang="en-US" altLang="zh-CN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b</a:t>
            </a:r>
            <a:r>
              <a:rPr lang="en-US" altLang="zh-CN" sz="2800" b="1" baseline="30000" dirty="0">
                <a:solidFill>
                  <a:prstClr val="black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2</a:t>
            </a:r>
            <a:r>
              <a:rPr lang="zh-CN" altLang="en-US" sz="2800" b="1" dirty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＝</a:t>
            </a:r>
            <a:r>
              <a:rPr lang="en-US" altLang="zh-CN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c</a:t>
            </a:r>
            <a:r>
              <a:rPr lang="en-US" altLang="zh-CN" sz="2800" b="1" baseline="30000" dirty="0">
                <a:solidFill>
                  <a:prstClr val="black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2</a:t>
            </a:r>
            <a:r>
              <a:rPr lang="en-US" altLang="zh-CN" sz="2800" b="1" dirty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; </a:t>
            </a:r>
          </a:p>
        </p:txBody>
      </p:sp>
      <p:sp>
        <p:nvSpPr>
          <p:cNvPr id="8252" name="Rectangle 60"/>
          <p:cNvSpPr>
            <a:spLocks noChangeArrowheads="1"/>
          </p:cNvSpPr>
          <p:nvPr/>
        </p:nvSpPr>
        <p:spPr bwMode="auto">
          <a:xfrm>
            <a:off x="179511" y="3903439"/>
            <a:ext cx="46085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2400" b="1" dirty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角与边之间的关系：</a:t>
            </a:r>
          </a:p>
        </p:txBody>
      </p:sp>
      <p:sp>
        <p:nvSpPr>
          <p:cNvPr id="8253" name="Rectangle 61"/>
          <p:cNvSpPr>
            <a:spLocks noChangeArrowheads="1"/>
          </p:cNvSpPr>
          <p:nvPr/>
        </p:nvSpPr>
        <p:spPr bwMode="auto">
          <a:xfrm>
            <a:off x="179511" y="3430364"/>
            <a:ext cx="38877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2400" b="1" dirty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边之间的关系：</a:t>
            </a:r>
          </a:p>
        </p:txBody>
      </p:sp>
      <p:sp>
        <p:nvSpPr>
          <p:cNvPr id="8254" name="Rectangle 62"/>
          <p:cNvSpPr>
            <a:spLocks noChangeArrowheads="1"/>
          </p:cNvSpPr>
          <p:nvPr/>
        </p:nvSpPr>
        <p:spPr bwMode="auto">
          <a:xfrm>
            <a:off x="179511" y="2895377"/>
            <a:ext cx="38877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2400" b="1" dirty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角之间的关系：</a:t>
            </a:r>
          </a:p>
        </p:txBody>
      </p:sp>
      <p:sp>
        <p:nvSpPr>
          <p:cNvPr id="8255" name="Rectangle 63"/>
          <p:cNvSpPr>
            <a:spLocks noChangeArrowheads="1"/>
          </p:cNvSpPr>
          <p:nvPr/>
        </p:nvSpPr>
        <p:spPr bwMode="auto">
          <a:xfrm>
            <a:off x="5076329" y="3932238"/>
            <a:ext cx="576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prstClr val="black"/>
                </a:solidFill>
                <a:latin typeface="Arial" panose="020B0604020202020204" pitchFamily="34" charset="0"/>
              </a:rPr>
              <a:t>，</a:t>
            </a:r>
          </a:p>
        </p:txBody>
      </p:sp>
      <p:sp>
        <p:nvSpPr>
          <p:cNvPr id="8256" name="Rectangle 64"/>
          <p:cNvSpPr>
            <a:spLocks noChangeArrowheads="1"/>
          </p:cNvSpPr>
          <p:nvPr/>
        </p:nvSpPr>
        <p:spPr bwMode="auto">
          <a:xfrm>
            <a:off x="6805116" y="3932238"/>
            <a:ext cx="576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prstClr val="black"/>
                </a:solidFill>
                <a:latin typeface="Arial" panose="020B0604020202020204" pitchFamily="34" charset="0"/>
              </a:rPr>
              <a:t>，</a:t>
            </a:r>
          </a:p>
        </p:txBody>
      </p:sp>
      <p:sp>
        <p:nvSpPr>
          <p:cNvPr id="8328" name="Rectangle 136"/>
          <p:cNvSpPr>
            <a:spLocks noChangeArrowheads="1"/>
          </p:cNvSpPr>
          <p:nvPr/>
        </p:nvSpPr>
        <p:spPr bwMode="auto">
          <a:xfrm>
            <a:off x="3599607" y="6139705"/>
            <a:ext cx="343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两个元素</a:t>
            </a:r>
            <a:r>
              <a:rPr lang="en-US" altLang="zh-CN" sz="2400" b="1" dirty="0">
                <a:solidFill>
                  <a:srgbClr val="FF3300"/>
                </a:solidFill>
                <a:latin typeface="Arial" panose="020B0604020202020204" pitchFamily="34" charset="0"/>
              </a:rPr>
              <a:t>(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至少一个是边</a:t>
            </a:r>
            <a:r>
              <a:rPr lang="en-US" altLang="zh-CN" sz="2400" b="1" dirty="0">
                <a:solidFill>
                  <a:srgbClr val="FF3300"/>
                </a:solidFill>
                <a:latin typeface="Arial" panose="020B0604020202020204" pitchFamily="34" charset="0"/>
              </a:rPr>
              <a:t>)</a:t>
            </a:r>
            <a:endParaRPr lang="en-US" altLang="zh-CN" sz="2400" b="1" dirty="0">
              <a:solidFill>
                <a:srgbClr val="FF3300"/>
              </a:solidFill>
              <a:latin typeface="Arial" panose="020B0604020202020204" pitchFamily="34" charset="0"/>
              <a:ea typeface="华文新魏" panose="02010800040101010101" pitchFamily="2" charset="-122"/>
            </a:endParaRPr>
          </a:p>
        </p:txBody>
      </p:sp>
      <p:sp>
        <p:nvSpPr>
          <p:cNvPr id="8329" name="Rectangle 137"/>
          <p:cNvSpPr>
            <a:spLocks noChangeArrowheads="1"/>
          </p:cNvSpPr>
          <p:nvPr/>
        </p:nvSpPr>
        <p:spPr bwMode="auto">
          <a:xfrm>
            <a:off x="1367582" y="5553918"/>
            <a:ext cx="1150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两个角        </a:t>
            </a:r>
          </a:p>
        </p:txBody>
      </p:sp>
      <p:sp>
        <p:nvSpPr>
          <p:cNvPr id="8330" name="Rectangle 138"/>
          <p:cNvSpPr>
            <a:spLocks noChangeArrowheads="1"/>
          </p:cNvSpPr>
          <p:nvPr/>
        </p:nvSpPr>
        <p:spPr bwMode="auto">
          <a:xfrm>
            <a:off x="1348532" y="5923805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两条边</a:t>
            </a:r>
          </a:p>
        </p:txBody>
      </p:sp>
      <p:sp>
        <p:nvSpPr>
          <p:cNvPr id="8331" name="Rectangle 139"/>
          <p:cNvSpPr>
            <a:spLocks noChangeArrowheads="1"/>
          </p:cNvSpPr>
          <p:nvPr/>
        </p:nvSpPr>
        <p:spPr bwMode="auto">
          <a:xfrm>
            <a:off x="1368450" y="6284168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一边一角</a:t>
            </a:r>
          </a:p>
        </p:txBody>
      </p:sp>
      <p:sp>
        <p:nvSpPr>
          <p:cNvPr id="8332" name="AutoShape 140"/>
          <p:cNvSpPr/>
          <p:nvPr/>
        </p:nvSpPr>
        <p:spPr bwMode="auto">
          <a:xfrm>
            <a:off x="3310682" y="6139705"/>
            <a:ext cx="144463" cy="504825"/>
          </a:xfrm>
          <a:prstGeom prst="rightBrace">
            <a:avLst>
              <a:gd name="adj1" fmla="val 29121"/>
              <a:gd name="adj2" fmla="val 50000"/>
            </a:avLst>
          </a:prstGeom>
          <a:noFill/>
          <a:ln w="28575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333" name="Text Box 141"/>
          <p:cNvSpPr txBox="1">
            <a:spLocks noChangeArrowheads="1"/>
          </p:cNvSpPr>
          <p:nvPr/>
        </p:nvSpPr>
        <p:spPr bwMode="auto">
          <a:xfrm>
            <a:off x="2937620" y="567933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>
                <a:solidFill>
                  <a:srgbClr val="FF3300"/>
                </a:solidFill>
                <a:latin typeface="Arial" panose="020B0604020202020204" pitchFamily="34" charset="0"/>
              </a:rPr>
              <a:t>×</a:t>
            </a:r>
          </a:p>
        </p:txBody>
      </p:sp>
      <p:sp>
        <p:nvSpPr>
          <p:cNvPr id="8334" name="Text Box 142"/>
          <p:cNvSpPr txBox="1">
            <a:spLocks noChangeArrowheads="1"/>
          </p:cNvSpPr>
          <p:nvPr/>
        </p:nvSpPr>
        <p:spPr bwMode="auto">
          <a:xfrm>
            <a:off x="2878882" y="599683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√</a:t>
            </a:r>
            <a:endParaRPr lang="en-US" altLang="zh-CN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8335" name="Text Box 143"/>
          <p:cNvSpPr txBox="1">
            <a:spLocks noChangeArrowheads="1"/>
          </p:cNvSpPr>
          <p:nvPr/>
        </p:nvSpPr>
        <p:spPr bwMode="auto">
          <a:xfrm>
            <a:off x="2878882" y="635560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√</a:t>
            </a:r>
            <a:endParaRPr lang="en-US" altLang="zh-CN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8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8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8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8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8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8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8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52" grpId="0"/>
      <p:bldP spid="8253" grpId="0"/>
      <p:bldP spid="8254" grpId="0"/>
      <p:bldP spid="8255" grpId="0"/>
      <p:bldP spid="8256" grpId="0"/>
      <p:bldP spid="8328" grpId="0"/>
      <p:bldP spid="8329" grpId="0"/>
      <p:bldP spid="8330" grpId="0"/>
      <p:bldP spid="8331" grpId="0"/>
      <p:bldP spid="8332" grpId="0" animBg="1"/>
      <p:bldP spid="8333" grpId="0"/>
      <p:bldP spid="8334" grpId="0"/>
      <p:bldP spid="83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14312" y="177801"/>
            <a:ext cx="86074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由直角三角形中已知的元素求出未知元素的过程，叫做</a:t>
            </a:r>
            <a:r>
              <a:rPr lang="zh-CN" altLang="en-US" sz="3200" b="1" dirty="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解直角三角形</a:t>
            </a:r>
            <a:r>
              <a:rPr lang="zh-CN" altLang="en-US" sz="32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．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23850" y="1125538"/>
            <a:ext cx="8640763" cy="137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例</a:t>
            </a:r>
            <a:r>
              <a:rPr lang="en-US" altLang="zh-CN" sz="28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  </a:t>
            </a:r>
            <a:r>
              <a:rPr lang="zh-CN" altLang="en-US" sz="28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在</a:t>
            </a:r>
            <a:r>
              <a:rPr lang="en-US" altLang="zh-CN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Rt△</a:t>
            </a:r>
            <a:r>
              <a:rPr lang="en-US" altLang="zh-CN" sz="28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ABC</a:t>
            </a:r>
            <a:r>
              <a:rPr lang="en-US" altLang="zh-CN" sz="2800" b="1" i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zh-CN" altLang="en-US" sz="28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中，已知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∠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C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=90°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，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a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= 17.5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，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c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＝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62.5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．</a:t>
            </a:r>
            <a:r>
              <a:rPr lang="zh-CN" altLang="en-US" sz="28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解这个直角三角形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23850" y="2462213"/>
            <a:ext cx="81645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分析：这是已知直角三角形的两边解直角三角形的问题．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FF00FF"/>
                </a:solidFill>
                <a:latin typeface="楷体_GB2312" pitchFamily="49" charset="-122"/>
                <a:ea typeface="楷体_GB2312" pitchFamily="49" charset="-122"/>
              </a:rPr>
              <a:t>要会选择适当的三角比．</a:t>
            </a:r>
          </a:p>
        </p:txBody>
      </p:sp>
      <p:grpSp>
        <p:nvGrpSpPr>
          <p:cNvPr id="11304" name="Group 40"/>
          <p:cNvGrpSpPr/>
          <p:nvPr/>
        </p:nvGrpSpPr>
        <p:grpSpPr bwMode="auto">
          <a:xfrm>
            <a:off x="468313" y="3963988"/>
            <a:ext cx="4764087" cy="552450"/>
            <a:chOff x="2192" y="2102"/>
            <a:chExt cx="3001" cy="348"/>
          </a:xfrm>
        </p:grpSpPr>
        <p:sp>
          <p:nvSpPr>
            <p:cNvPr id="11305" name="AutoShape 41"/>
            <p:cNvSpPr>
              <a:spLocks noChangeAspect="1" noChangeArrowheads="1" noTextEdit="1"/>
            </p:cNvSpPr>
            <p:nvPr/>
          </p:nvSpPr>
          <p:spPr bwMode="auto">
            <a:xfrm>
              <a:off x="2192" y="2102"/>
              <a:ext cx="3001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06" name="Line 42"/>
            <p:cNvSpPr>
              <a:spLocks noChangeShapeType="1"/>
            </p:cNvSpPr>
            <p:nvPr/>
          </p:nvSpPr>
          <p:spPr bwMode="auto">
            <a:xfrm flipV="1">
              <a:off x="2542" y="2306"/>
              <a:ext cx="27" cy="1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07" name="Line 43"/>
            <p:cNvSpPr>
              <a:spLocks noChangeShapeType="1"/>
            </p:cNvSpPr>
            <p:nvPr/>
          </p:nvSpPr>
          <p:spPr bwMode="auto">
            <a:xfrm>
              <a:off x="2569" y="2311"/>
              <a:ext cx="38" cy="8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08" name="Line 44"/>
            <p:cNvSpPr>
              <a:spLocks noChangeShapeType="1"/>
            </p:cNvSpPr>
            <p:nvPr/>
          </p:nvSpPr>
          <p:spPr bwMode="auto">
            <a:xfrm flipV="1">
              <a:off x="2612" y="2155"/>
              <a:ext cx="51" cy="23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09" name="Line 45"/>
            <p:cNvSpPr>
              <a:spLocks noChangeShapeType="1"/>
            </p:cNvSpPr>
            <p:nvPr/>
          </p:nvSpPr>
          <p:spPr bwMode="auto">
            <a:xfrm>
              <a:off x="2663" y="2155"/>
              <a:ext cx="595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10" name="Line 46"/>
            <p:cNvSpPr>
              <a:spLocks noChangeShapeType="1"/>
            </p:cNvSpPr>
            <p:nvPr/>
          </p:nvSpPr>
          <p:spPr bwMode="auto">
            <a:xfrm flipV="1">
              <a:off x="3485" y="2306"/>
              <a:ext cx="27" cy="1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11" name="Line 47"/>
            <p:cNvSpPr>
              <a:spLocks noChangeShapeType="1"/>
            </p:cNvSpPr>
            <p:nvPr/>
          </p:nvSpPr>
          <p:spPr bwMode="auto">
            <a:xfrm>
              <a:off x="3512" y="2311"/>
              <a:ext cx="39" cy="8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12" name="Line 48"/>
            <p:cNvSpPr>
              <a:spLocks noChangeShapeType="1"/>
            </p:cNvSpPr>
            <p:nvPr/>
          </p:nvSpPr>
          <p:spPr bwMode="auto">
            <a:xfrm flipV="1">
              <a:off x="3555" y="2155"/>
              <a:ext cx="51" cy="23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13" name="Line 49"/>
            <p:cNvSpPr>
              <a:spLocks noChangeShapeType="1"/>
            </p:cNvSpPr>
            <p:nvPr/>
          </p:nvSpPr>
          <p:spPr bwMode="auto">
            <a:xfrm>
              <a:off x="3606" y="2155"/>
              <a:ext cx="1090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14" name="Rectangle 50"/>
            <p:cNvSpPr>
              <a:spLocks noChangeArrowheads="1"/>
            </p:cNvSpPr>
            <p:nvPr/>
          </p:nvSpPr>
          <p:spPr bwMode="auto">
            <a:xfrm>
              <a:off x="5121" y="2194"/>
              <a:ext cx="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15" name="Rectangle 51"/>
            <p:cNvSpPr>
              <a:spLocks noChangeArrowheads="1"/>
            </p:cNvSpPr>
            <p:nvPr/>
          </p:nvSpPr>
          <p:spPr bwMode="auto">
            <a:xfrm>
              <a:off x="4912" y="2194"/>
              <a:ext cx="2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60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16" name="Rectangle 52"/>
            <p:cNvSpPr>
              <a:spLocks noChangeArrowheads="1"/>
            </p:cNvSpPr>
            <p:nvPr/>
          </p:nvSpPr>
          <p:spPr bwMode="auto">
            <a:xfrm>
              <a:off x="4494" y="2194"/>
              <a:ext cx="1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4442" y="2194"/>
              <a:ext cx="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4232" y="2194"/>
              <a:ext cx="2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17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19" name="Rectangle 55"/>
            <p:cNvSpPr>
              <a:spLocks noChangeArrowheads="1"/>
            </p:cNvSpPr>
            <p:nvPr/>
          </p:nvSpPr>
          <p:spPr bwMode="auto">
            <a:xfrm>
              <a:off x="3878" y="2194"/>
              <a:ext cx="1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3826" y="2194"/>
              <a:ext cx="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3616" y="2194"/>
              <a:ext cx="2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63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4604" y="2178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5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3987" y="2178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5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3166" y="2178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5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2779" y="2178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5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4751" y="2170"/>
              <a:ext cx="1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600" b="1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4105" y="2170"/>
              <a:ext cx="1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600" b="1">
                  <a:solidFill>
                    <a:srgbClr val="FF3300"/>
                  </a:solidFill>
                  <a:latin typeface="Symbol" panose="05050102010706020507" pitchFamily="18" charset="2"/>
                </a:rPr>
                <a:t>-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3314" y="2170"/>
              <a:ext cx="1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600" b="1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2896" y="2170"/>
              <a:ext cx="1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600" b="1">
                  <a:solidFill>
                    <a:srgbClr val="FF3300"/>
                  </a:solidFill>
                  <a:latin typeface="Symbol" panose="05050102010706020507" pitchFamily="18" charset="2"/>
                </a:rPr>
                <a:t>-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2371" y="2170"/>
              <a:ext cx="1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600" b="1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3047" y="2194"/>
              <a:ext cx="1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6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2673" y="2194"/>
              <a:ext cx="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6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c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2217" y="2194"/>
              <a:ext cx="1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6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b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1426" name="Group 162"/>
          <p:cNvGrpSpPr/>
          <p:nvPr/>
        </p:nvGrpSpPr>
        <p:grpSpPr bwMode="auto">
          <a:xfrm>
            <a:off x="395288" y="3316288"/>
            <a:ext cx="4608512" cy="620712"/>
            <a:chOff x="249" y="1933"/>
            <a:chExt cx="2903" cy="391"/>
          </a:xfrm>
        </p:grpSpPr>
        <p:sp>
          <p:nvSpPr>
            <p:cNvPr id="11338" name="AutoShape 74"/>
            <p:cNvSpPr>
              <a:spLocks noChangeAspect="1" noChangeArrowheads="1" noTextEdit="1"/>
            </p:cNvSpPr>
            <p:nvPr/>
          </p:nvSpPr>
          <p:spPr bwMode="auto">
            <a:xfrm>
              <a:off x="249" y="1933"/>
              <a:ext cx="2676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2422" y="1991"/>
              <a:ext cx="730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900" b="1">
                  <a:solidFill>
                    <a:srgbClr val="FF33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所以</a:t>
              </a:r>
              <a:endParaRPr lang="zh-CN" altLang="en-US" b="1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753" y="1991"/>
              <a:ext cx="464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900" b="1" dirty="0">
                  <a:solidFill>
                    <a:srgbClr val="FF33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因为</a:t>
              </a:r>
              <a:endParaRPr lang="zh-CN" altLang="en-US" b="1" dirty="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278" y="1991"/>
              <a:ext cx="233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900" b="1" dirty="0">
                  <a:solidFill>
                    <a:srgbClr val="FF33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解</a:t>
              </a:r>
              <a:endParaRPr lang="zh-CN" altLang="en-US" b="1" dirty="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1343" name="Rectangle 79"/>
            <p:cNvSpPr>
              <a:spLocks noChangeArrowheads="1"/>
            </p:cNvSpPr>
            <p:nvPr/>
          </p:nvSpPr>
          <p:spPr bwMode="auto">
            <a:xfrm>
              <a:off x="2340" y="1983"/>
              <a:ext cx="58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9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,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44" name="Rectangle 80"/>
            <p:cNvSpPr>
              <a:spLocks noChangeArrowheads="1"/>
            </p:cNvSpPr>
            <p:nvPr/>
          </p:nvSpPr>
          <p:spPr bwMode="auto">
            <a:xfrm>
              <a:off x="2248" y="1962"/>
              <a:ext cx="6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7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45" name="Rectangle 81"/>
            <p:cNvSpPr>
              <a:spLocks noChangeArrowheads="1"/>
            </p:cNvSpPr>
            <p:nvPr/>
          </p:nvSpPr>
          <p:spPr bwMode="auto">
            <a:xfrm>
              <a:off x="1797" y="1962"/>
              <a:ext cx="6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7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1365" y="1962"/>
              <a:ext cx="6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7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47" name="Rectangle 83"/>
            <p:cNvSpPr>
              <a:spLocks noChangeArrowheads="1"/>
            </p:cNvSpPr>
            <p:nvPr/>
          </p:nvSpPr>
          <p:spPr bwMode="auto">
            <a:xfrm>
              <a:off x="2127" y="1983"/>
              <a:ext cx="103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9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c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48" name="Rectangle 84"/>
            <p:cNvSpPr>
              <a:spLocks noChangeArrowheads="1"/>
            </p:cNvSpPr>
            <p:nvPr/>
          </p:nvSpPr>
          <p:spPr bwMode="auto">
            <a:xfrm>
              <a:off x="1665" y="1983"/>
              <a:ext cx="11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9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b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49" name="Rectangle 85"/>
            <p:cNvSpPr>
              <a:spLocks noChangeArrowheads="1"/>
            </p:cNvSpPr>
            <p:nvPr/>
          </p:nvSpPr>
          <p:spPr bwMode="auto">
            <a:xfrm>
              <a:off x="1229" y="1983"/>
              <a:ext cx="116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9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50" name="Rectangle 86"/>
            <p:cNvSpPr>
              <a:spLocks noChangeArrowheads="1"/>
            </p:cNvSpPr>
            <p:nvPr/>
          </p:nvSpPr>
          <p:spPr bwMode="auto">
            <a:xfrm>
              <a:off x="515" y="1991"/>
              <a:ext cx="233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9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：</a:t>
              </a:r>
              <a:endParaRPr lang="zh-CN" altLang="en-US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51" name="Rectangle 87"/>
            <p:cNvSpPr>
              <a:spLocks noChangeArrowheads="1"/>
            </p:cNvSpPr>
            <p:nvPr/>
          </p:nvSpPr>
          <p:spPr bwMode="auto">
            <a:xfrm>
              <a:off x="1945" y="1953"/>
              <a:ext cx="127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900" b="1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52" name="Rectangle 88"/>
            <p:cNvSpPr>
              <a:spLocks noChangeArrowheads="1"/>
            </p:cNvSpPr>
            <p:nvPr/>
          </p:nvSpPr>
          <p:spPr bwMode="auto">
            <a:xfrm>
              <a:off x="1498" y="1953"/>
              <a:ext cx="127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900" b="1">
                  <a:solidFill>
                    <a:srgbClr val="FF3300"/>
                  </a:solidFill>
                  <a:latin typeface="Symbol" panose="05050102010706020507" pitchFamily="18" charset="2"/>
                </a:rPr>
                <a:t>+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1385" name="Group 121"/>
          <p:cNvGrpSpPr/>
          <p:nvPr/>
        </p:nvGrpSpPr>
        <p:grpSpPr bwMode="auto">
          <a:xfrm>
            <a:off x="536575" y="4540250"/>
            <a:ext cx="6858000" cy="1012825"/>
            <a:chOff x="338" y="2704"/>
            <a:chExt cx="4320" cy="638"/>
          </a:xfrm>
        </p:grpSpPr>
        <p:sp>
          <p:nvSpPr>
            <p:cNvPr id="11353" name="AutoShape 89"/>
            <p:cNvSpPr>
              <a:spLocks noChangeAspect="1" noChangeArrowheads="1" noTextEdit="1"/>
            </p:cNvSpPr>
            <p:nvPr/>
          </p:nvSpPr>
          <p:spPr bwMode="auto">
            <a:xfrm>
              <a:off x="339" y="2704"/>
              <a:ext cx="4310" cy="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55" name="Line 91"/>
            <p:cNvSpPr>
              <a:spLocks noChangeShapeType="1"/>
            </p:cNvSpPr>
            <p:nvPr/>
          </p:nvSpPr>
          <p:spPr bwMode="auto">
            <a:xfrm>
              <a:off x="1298" y="3020"/>
              <a:ext cx="151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56" name="Line 92"/>
            <p:cNvSpPr>
              <a:spLocks noChangeShapeType="1"/>
            </p:cNvSpPr>
            <p:nvPr/>
          </p:nvSpPr>
          <p:spPr bwMode="auto">
            <a:xfrm>
              <a:off x="1701" y="3020"/>
              <a:ext cx="432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57" name="Rectangle 93"/>
            <p:cNvSpPr>
              <a:spLocks noChangeArrowheads="1"/>
            </p:cNvSpPr>
            <p:nvPr/>
          </p:nvSpPr>
          <p:spPr bwMode="auto">
            <a:xfrm>
              <a:off x="4465" y="2869"/>
              <a:ext cx="19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".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58" name="Rectangle 94"/>
            <p:cNvSpPr>
              <a:spLocks noChangeArrowheads="1"/>
            </p:cNvSpPr>
            <p:nvPr/>
          </p:nvSpPr>
          <p:spPr bwMode="auto">
            <a:xfrm>
              <a:off x="4235" y="2869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37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59" name="Rectangle 95"/>
            <p:cNvSpPr>
              <a:spLocks noChangeArrowheads="1"/>
            </p:cNvSpPr>
            <p:nvPr/>
          </p:nvSpPr>
          <p:spPr bwMode="auto">
            <a:xfrm>
              <a:off x="4202" y="2869"/>
              <a:ext cx="6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'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60" name="Rectangle 96"/>
            <p:cNvSpPr>
              <a:spLocks noChangeArrowheads="1"/>
            </p:cNvSpPr>
            <p:nvPr/>
          </p:nvSpPr>
          <p:spPr bwMode="auto">
            <a:xfrm>
              <a:off x="3968" y="2869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15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61" name="Rectangle 97"/>
            <p:cNvSpPr>
              <a:spLocks noChangeArrowheads="1"/>
            </p:cNvSpPr>
            <p:nvPr/>
          </p:nvSpPr>
          <p:spPr bwMode="auto">
            <a:xfrm>
              <a:off x="3638" y="2869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16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62" name="Rectangle 98"/>
            <p:cNvSpPr>
              <a:spLocks noChangeArrowheads="1"/>
            </p:cNvSpPr>
            <p:nvPr/>
          </p:nvSpPr>
          <p:spPr bwMode="auto">
            <a:xfrm>
              <a:off x="2786" y="2869"/>
              <a:ext cx="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,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63" name="Rectangle 99"/>
            <p:cNvSpPr>
              <a:spLocks noChangeArrowheads="1"/>
            </p:cNvSpPr>
            <p:nvPr/>
          </p:nvSpPr>
          <p:spPr bwMode="auto">
            <a:xfrm>
              <a:off x="2556" y="2869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28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64" name="Rectangle 100"/>
            <p:cNvSpPr>
              <a:spLocks noChangeArrowheads="1"/>
            </p:cNvSpPr>
            <p:nvPr/>
          </p:nvSpPr>
          <p:spPr bwMode="auto">
            <a:xfrm>
              <a:off x="2496" y="2869"/>
              <a:ext cx="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65" name="Rectangle 101"/>
            <p:cNvSpPr>
              <a:spLocks noChangeArrowheads="1"/>
            </p:cNvSpPr>
            <p:nvPr/>
          </p:nvSpPr>
          <p:spPr bwMode="auto">
            <a:xfrm>
              <a:off x="2378" y="2869"/>
              <a:ext cx="1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0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66" name="Rectangle 102"/>
            <p:cNvSpPr>
              <a:spLocks noChangeArrowheads="1"/>
            </p:cNvSpPr>
            <p:nvPr/>
          </p:nvSpPr>
          <p:spPr bwMode="auto">
            <a:xfrm>
              <a:off x="2010" y="3054"/>
              <a:ext cx="1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67" name="Rectangle 103"/>
            <p:cNvSpPr>
              <a:spLocks noChangeArrowheads="1"/>
            </p:cNvSpPr>
            <p:nvPr/>
          </p:nvSpPr>
          <p:spPr bwMode="auto">
            <a:xfrm>
              <a:off x="1950" y="3054"/>
              <a:ext cx="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68" name="Rectangle 104"/>
            <p:cNvSpPr>
              <a:spLocks noChangeArrowheads="1"/>
            </p:cNvSpPr>
            <p:nvPr/>
          </p:nvSpPr>
          <p:spPr bwMode="auto">
            <a:xfrm>
              <a:off x="1713" y="305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62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69" name="Rectangle 105"/>
            <p:cNvSpPr>
              <a:spLocks noChangeArrowheads="1"/>
            </p:cNvSpPr>
            <p:nvPr/>
          </p:nvSpPr>
          <p:spPr bwMode="auto">
            <a:xfrm>
              <a:off x="1998" y="2719"/>
              <a:ext cx="1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70" name="Rectangle 106"/>
            <p:cNvSpPr>
              <a:spLocks noChangeArrowheads="1"/>
            </p:cNvSpPr>
            <p:nvPr/>
          </p:nvSpPr>
          <p:spPr bwMode="auto">
            <a:xfrm>
              <a:off x="1939" y="2719"/>
              <a:ext cx="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71" name="Rectangle 107"/>
            <p:cNvSpPr>
              <a:spLocks noChangeArrowheads="1"/>
            </p:cNvSpPr>
            <p:nvPr/>
          </p:nvSpPr>
          <p:spPr bwMode="auto">
            <a:xfrm>
              <a:off x="1702" y="2719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17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72" name="Rectangle 108"/>
            <p:cNvSpPr>
              <a:spLocks noChangeArrowheads="1"/>
            </p:cNvSpPr>
            <p:nvPr/>
          </p:nvSpPr>
          <p:spPr bwMode="auto">
            <a:xfrm>
              <a:off x="579" y="2869"/>
              <a:ext cx="29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sin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73" name="Rectangle 109"/>
            <p:cNvSpPr>
              <a:spLocks noChangeArrowheads="1"/>
            </p:cNvSpPr>
            <p:nvPr/>
          </p:nvSpPr>
          <p:spPr bwMode="auto">
            <a:xfrm>
              <a:off x="3875" y="2841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000" b="1">
                  <a:solidFill>
                    <a:srgbClr val="FF3300"/>
                  </a:solidFill>
                  <a:latin typeface="Symbol" panose="05050102010706020507" pitchFamily="18" charset="2"/>
                </a:rPr>
                <a:t>°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74" name="Rectangle 110"/>
            <p:cNvSpPr>
              <a:spLocks noChangeArrowheads="1"/>
            </p:cNvSpPr>
            <p:nvPr/>
          </p:nvSpPr>
          <p:spPr bwMode="auto">
            <a:xfrm>
              <a:off x="3479" y="2841"/>
              <a:ext cx="1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000" b="1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75" name="Rectangle 111"/>
            <p:cNvSpPr>
              <a:spLocks noChangeArrowheads="1"/>
            </p:cNvSpPr>
            <p:nvPr/>
          </p:nvSpPr>
          <p:spPr bwMode="auto">
            <a:xfrm>
              <a:off x="3104" y="2841"/>
              <a:ext cx="1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000" b="1">
                  <a:solidFill>
                    <a:srgbClr val="FF3300"/>
                  </a:solidFill>
                  <a:latin typeface="Symbol" panose="05050102010706020507" pitchFamily="18" charset="2"/>
                </a:rPr>
                <a:t>Ð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76" name="Rectangle 112"/>
            <p:cNvSpPr>
              <a:spLocks noChangeArrowheads="1"/>
            </p:cNvSpPr>
            <p:nvPr/>
          </p:nvSpPr>
          <p:spPr bwMode="auto">
            <a:xfrm>
              <a:off x="2196" y="2841"/>
              <a:ext cx="1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000" b="1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77" name="Rectangle 113"/>
            <p:cNvSpPr>
              <a:spLocks noChangeArrowheads="1"/>
            </p:cNvSpPr>
            <p:nvPr/>
          </p:nvSpPr>
          <p:spPr bwMode="auto">
            <a:xfrm>
              <a:off x="1512" y="2841"/>
              <a:ext cx="1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000" b="1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78" name="Rectangle 114"/>
            <p:cNvSpPr>
              <a:spLocks noChangeArrowheads="1"/>
            </p:cNvSpPr>
            <p:nvPr/>
          </p:nvSpPr>
          <p:spPr bwMode="auto">
            <a:xfrm>
              <a:off x="1109" y="2841"/>
              <a:ext cx="1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000" b="1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79" name="Rectangle 115"/>
            <p:cNvSpPr>
              <a:spLocks noChangeArrowheads="1"/>
            </p:cNvSpPr>
            <p:nvPr/>
          </p:nvSpPr>
          <p:spPr bwMode="auto">
            <a:xfrm>
              <a:off x="3286" y="2869"/>
              <a:ext cx="1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0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80" name="Rectangle 116"/>
            <p:cNvSpPr>
              <a:spLocks noChangeArrowheads="1"/>
            </p:cNvSpPr>
            <p:nvPr/>
          </p:nvSpPr>
          <p:spPr bwMode="auto">
            <a:xfrm>
              <a:off x="1320" y="3054"/>
              <a:ext cx="1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0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c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81" name="Rectangle 117"/>
            <p:cNvSpPr>
              <a:spLocks noChangeArrowheads="1"/>
            </p:cNvSpPr>
            <p:nvPr/>
          </p:nvSpPr>
          <p:spPr bwMode="auto">
            <a:xfrm>
              <a:off x="1314" y="2719"/>
              <a:ext cx="1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0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82" name="Rectangle 118"/>
            <p:cNvSpPr>
              <a:spLocks noChangeArrowheads="1"/>
            </p:cNvSpPr>
            <p:nvPr/>
          </p:nvSpPr>
          <p:spPr bwMode="auto">
            <a:xfrm>
              <a:off x="916" y="2869"/>
              <a:ext cx="1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0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83" name="Rectangle 119"/>
            <p:cNvSpPr>
              <a:spLocks noChangeArrowheads="1"/>
            </p:cNvSpPr>
            <p:nvPr/>
          </p:nvSpPr>
          <p:spPr bwMode="auto">
            <a:xfrm>
              <a:off x="2867" y="287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000" b="1">
                  <a:solidFill>
                    <a:srgbClr val="FF3300"/>
                  </a:solidFill>
                  <a:latin typeface="宋体" panose="02010600030101010101" pitchFamily="2" charset="-122"/>
                  <a:ea typeface="华文新魏" panose="02010800040101010101" pitchFamily="2" charset="-122"/>
                </a:rPr>
                <a:t>得</a:t>
              </a:r>
              <a:endParaRPr lang="zh-CN" altLang="en-US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1384" name="Rectangle 120"/>
            <p:cNvSpPr>
              <a:spLocks noChangeArrowheads="1"/>
            </p:cNvSpPr>
            <p:nvPr/>
          </p:nvSpPr>
          <p:spPr bwMode="auto">
            <a:xfrm>
              <a:off x="338" y="287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000" b="1">
                  <a:solidFill>
                    <a:srgbClr val="FF33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由</a:t>
              </a:r>
              <a:endParaRPr lang="zh-CN" altLang="en-US" b="1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grpSp>
        <p:nvGrpSpPr>
          <p:cNvPr id="11415" name="Group 151"/>
          <p:cNvGrpSpPr/>
          <p:nvPr/>
        </p:nvGrpSpPr>
        <p:grpSpPr bwMode="auto">
          <a:xfrm>
            <a:off x="468313" y="5619750"/>
            <a:ext cx="8208962" cy="546100"/>
            <a:chOff x="295" y="3384"/>
            <a:chExt cx="5171" cy="344"/>
          </a:xfrm>
        </p:grpSpPr>
        <p:sp>
          <p:nvSpPr>
            <p:cNvPr id="11387" name="AutoShape 123"/>
            <p:cNvSpPr>
              <a:spLocks noChangeAspect="1" noChangeArrowheads="1" noTextEdit="1"/>
            </p:cNvSpPr>
            <p:nvPr/>
          </p:nvSpPr>
          <p:spPr bwMode="auto">
            <a:xfrm>
              <a:off x="295" y="3385"/>
              <a:ext cx="5148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89" name="Rectangle 125"/>
            <p:cNvSpPr>
              <a:spLocks noChangeArrowheads="1"/>
            </p:cNvSpPr>
            <p:nvPr/>
          </p:nvSpPr>
          <p:spPr bwMode="auto">
            <a:xfrm>
              <a:off x="5260" y="3413"/>
              <a:ext cx="20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".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90" name="Rectangle 126"/>
            <p:cNvSpPr>
              <a:spLocks noChangeArrowheads="1"/>
            </p:cNvSpPr>
            <p:nvPr/>
          </p:nvSpPr>
          <p:spPr bwMode="auto">
            <a:xfrm>
              <a:off x="5024" y="3413"/>
              <a:ext cx="2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23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91" name="Rectangle 127"/>
            <p:cNvSpPr>
              <a:spLocks noChangeArrowheads="1"/>
            </p:cNvSpPr>
            <p:nvPr/>
          </p:nvSpPr>
          <p:spPr bwMode="auto">
            <a:xfrm>
              <a:off x="4980" y="3413"/>
              <a:ext cx="7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'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92" name="Rectangle 128"/>
            <p:cNvSpPr>
              <a:spLocks noChangeArrowheads="1"/>
            </p:cNvSpPr>
            <p:nvPr/>
          </p:nvSpPr>
          <p:spPr bwMode="auto">
            <a:xfrm>
              <a:off x="4725" y="3413"/>
              <a:ext cx="2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44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93" name="Rectangle 129"/>
            <p:cNvSpPr>
              <a:spLocks noChangeArrowheads="1"/>
            </p:cNvSpPr>
            <p:nvPr/>
          </p:nvSpPr>
          <p:spPr bwMode="auto">
            <a:xfrm>
              <a:off x="4370" y="3413"/>
              <a:ext cx="2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73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94" name="Rectangle 130"/>
            <p:cNvSpPr>
              <a:spLocks noChangeArrowheads="1"/>
            </p:cNvSpPr>
            <p:nvPr/>
          </p:nvSpPr>
          <p:spPr bwMode="auto">
            <a:xfrm>
              <a:off x="4051" y="3413"/>
              <a:ext cx="142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"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95" name="Rectangle 131"/>
            <p:cNvSpPr>
              <a:spLocks noChangeArrowheads="1"/>
            </p:cNvSpPr>
            <p:nvPr/>
          </p:nvSpPr>
          <p:spPr bwMode="auto">
            <a:xfrm>
              <a:off x="3804" y="3413"/>
              <a:ext cx="2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37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96" name="Rectangle 132"/>
            <p:cNvSpPr>
              <a:spLocks noChangeArrowheads="1"/>
            </p:cNvSpPr>
            <p:nvPr/>
          </p:nvSpPr>
          <p:spPr bwMode="auto">
            <a:xfrm>
              <a:off x="3768" y="3413"/>
              <a:ext cx="7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'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97" name="Rectangle 133"/>
            <p:cNvSpPr>
              <a:spLocks noChangeArrowheads="1"/>
            </p:cNvSpPr>
            <p:nvPr/>
          </p:nvSpPr>
          <p:spPr bwMode="auto">
            <a:xfrm>
              <a:off x="3516" y="3413"/>
              <a:ext cx="2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15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98" name="Rectangle 134"/>
            <p:cNvSpPr>
              <a:spLocks noChangeArrowheads="1"/>
            </p:cNvSpPr>
            <p:nvPr/>
          </p:nvSpPr>
          <p:spPr bwMode="auto">
            <a:xfrm>
              <a:off x="3162" y="3413"/>
              <a:ext cx="2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16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99" name="Rectangle 135"/>
            <p:cNvSpPr>
              <a:spLocks noChangeArrowheads="1"/>
            </p:cNvSpPr>
            <p:nvPr/>
          </p:nvSpPr>
          <p:spPr bwMode="auto">
            <a:xfrm>
              <a:off x="2611" y="3413"/>
              <a:ext cx="2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90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400" name="Rectangle 136"/>
            <p:cNvSpPr>
              <a:spLocks noChangeArrowheads="1"/>
            </p:cNvSpPr>
            <p:nvPr/>
          </p:nvSpPr>
          <p:spPr bwMode="auto">
            <a:xfrm>
              <a:off x="1442" y="3413"/>
              <a:ext cx="2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90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401" name="Rectangle 137"/>
            <p:cNvSpPr>
              <a:spLocks noChangeArrowheads="1"/>
            </p:cNvSpPr>
            <p:nvPr/>
          </p:nvSpPr>
          <p:spPr bwMode="auto">
            <a:xfrm>
              <a:off x="4625" y="3384"/>
              <a:ext cx="2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FF3300"/>
                  </a:solidFill>
                  <a:latin typeface="Symbol" panose="05050102010706020507" pitchFamily="18" charset="2"/>
                </a:rPr>
                <a:t>°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402" name="Rectangle 138"/>
            <p:cNvSpPr>
              <a:spLocks noChangeArrowheads="1"/>
            </p:cNvSpPr>
            <p:nvPr/>
          </p:nvSpPr>
          <p:spPr bwMode="auto">
            <a:xfrm>
              <a:off x="4175" y="3384"/>
              <a:ext cx="14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403" name="Rectangle 139"/>
            <p:cNvSpPr>
              <a:spLocks noChangeArrowheads="1"/>
            </p:cNvSpPr>
            <p:nvPr/>
          </p:nvSpPr>
          <p:spPr bwMode="auto">
            <a:xfrm>
              <a:off x="3417" y="3384"/>
              <a:ext cx="2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FF3300"/>
                  </a:solidFill>
                  <a:latin typeface="Symbol" panose="05050102010706020507" pitchFamily="18" charset="2"/>
                </a:rPr>
                <a:t>°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404" name="Rectangle 140"/>
            <p:cNvSpPr>
              <a:spLocks noChangeArrowheads="1"/>
            </p:cNvSpPr>
            <p:nvPr/>
          </p:nvSpPr>
          <p:spPr bwMode="auto">
            <a:xfrm>
              <a:off x="3006" y="3384"/>
              <a:ext cx="14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FF3300"/>
                  </a:solidFill>
                  <a:latin typeface="Symbol" panose="05050102010706020507" pitchFamily="18" charset="2"/>
                </a:rPr>
                <a:t>-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405" name="Rectangle 141"/>
            <p:cNvSpPr>
              <a:spLocks noChangeArrowheads="1"/>
            </p:cNvSpPr>
            <p:nvPr/>
          </p:nvSpPr>
          <p:spPr bwMode="auto">
            <a:xfrm>
              <a:off x="2866" y="3384"/>
              <a:ext cx="2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FF3300"/>
                  </a:solidFill>
                  <a:latin typeface="Symbol" panose="05050102010706020507" pitchFamily="18" charset="2"/>
                </a:rPr>
                <a:t>°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406" name="Rectangle 142"/>
            <p:cNvSpPr>
              <a:spLocks noChangeArrowheads="1"/>
            </p:cNvSpPr>
            <p:nvPr/>
          </p:nvSpPr>
          <p:spPr bwMode="auto">
            <a:xfrm>
              <a:off x="2420" y="3384"/>
              <a:ext cx="14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407" name="Rectangle 143"/>
            <p:cNvSpPr>
              <a:spLocks noChangeArrowheads="1"/>
            </p:cNvSpPr>
            <p:nvPr/>
          </p:nvSpPr>
          <p:spPr bwMode="auto">
            <a:xfrm>
              <a:off x="2017" y="3384"/>
              <a:ext cx="197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FF3300"/>
                  </a:solidFill>
                  <a:latin typeface="Symbol" panose="05050102010706020507" pitchFamily="18" charset="2"/>
                </a:rPr>
                <a:t>Ð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408" name="Rectangle 144"/>
            <p:cNvSpPr>
              <a:spLocks noChangeArrowheads="1"/>
            </p:cNvSpPr>
            <p:nvPr/>
          </p:nvSpPr>
          <p:spPr bwMode="auto">
            <a:xfrm>
              <a:off x="1837" y="3384"/>
              <a:ext cx="14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FF3300"/>
                  </a:solidFill>
                  <a:latin typeface="Symbol" panose="05050102010706020507" pitchFamily="18" charset="2"/>
                </a:rPr>
                <a:t>-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409" name="Rectangle 145"/>
            <p:cNvSpPr>
              <a:spLocks noChangeArrowheads="1"/>
            </p:cNvSpPr>
            <p:nvPr/>
          </p:nvSpPr>
          <p:spPr bwMode="auto">
            <a:xfrm>
              <a:off x="1698" y="3384"/>
              <a:ext cx="2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FF3300"/>
                  </a:solidFill>
                  <a:latin typeface="Symbol" panose="05050102010706020507" pitchFamily="18" charset="2"/>
                </a:rPr>
                <a:t>°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410" name="Rectangle 146"/>
            <p:cNvSpPr>
              <a:spLocks noChangeArrowheads="1"/>
            </p:cNvSpPr>
            <p:nvPr/>
          </p:nvSpPr>
          <p:spPr bwMode="auto">
            <a:xfrm>
              <a:off x="1251" y="3384"/>
              <a:ext cx="14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411" name="Rectangle 147"/>
            <p:cNvSpPr>
              <a:spLocks noChangeArrowheads="1"/>
            </p:cNvSpPr>
            <p:nvPr/>
          </p:nvSpPr>
          <p:spPr bwMode="auto">
            <a:xfrm>
              <a:off x="836" y="3384"/>
              <a:ext cx="197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FF3300"/>
                  </a:solidFill>
                  <a:latin typeface="Symbol" panose="05050102010706020507" pitchFamily="18" charset="2"/>
                </a:rPr>
                <a:t>Ð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412" name="Rectangle 148"/>
            <p:cNvSpPr>
              <a:spLocks noChangeArrowheads="1"/>
            </p:cNvSpPr>
            <p:nvPr/>
          </p:nvSpPr>
          <p:spPr bwMode="auto">
            <a:xfrm>
              <a:off x="2212" y="3413"/>
              <a:ext cx="17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413" name="Rectangle 149"/>
            <p:cNvSpPr>
              <a:spLocks noChangeArrowheads="1"/>
            </p:cNvSpPr>
            <p:nvPr/>
          </p:nvSpPr>
          <p:spPr bwMode="auto">
            <a:xfrm>
              <a:off x="1032" y="3413"/>
              <a:ext cx="17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B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414" name="Rectangle 150"/>
            <p:cNvSpPr>
              <a:spLocks noChangeArrowheads="1"/>
            </p:cNvSpPr>
            <p:nvPr/>
          </p:nvSpPr>
          <p:spPr bwMode="auto">
            <a:xfrm>
              <a:off x="326" y="3421"/>
              <a:ext cx="512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200" b="1">
                  <a:solidFill>
                    <a:srgbClr val="FF3300"/>
                  </a:solidFill>
                  <a:latin typeface="宋体" panose="02010600030101010101" pitchFamily="2" charset="-122"/>
                  <a:ea typeface="华文新魏" panose="02010800040101010101" pitchFamily="2" charset="-122"/>
                </a:rPr>
                <a:t>所以</a:t>
              </a:r>
              <a:endParaRPr lang="zh-CN" altLang="en-US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</p:grpSp>
      <p:grpSp>
        <p:nvGrpSpPr>
          <p:cNvPr id="11425" name="Group 161"/>
          <p:cNvGrpSpPr/>
          <p:nvPr/>
        </p:nvGrpSpPr>
        <p:grpSpPr bwMode="auto">
          <a:xfrm>
            <a:off x="6392863" y="2852738"/>
            <a:ext cx="2751137" cy="1949450"/>
            <a:chOff x="3651" y="1661"/>
            <a:chExt cx="1733" cy="1228"/>
          </a:xfrm>
        </p:grpSpPr>
        <p:sp>
          <p:nvSpPr>
            <p:cNvPr id="11417" name="AutoShape 153"/>
            <p:cNvSpPr>
              <a:spLocks noChangeArrowheads="1"/>
            </p:cNvSpPr>
            <p:nvPr/>
          </p:nvSpPr>
          <p:spPr bwMode="auto">
            <a:xfrm flipH="1">
              <a:off x="3889" y="1868"/>
              <a:ext cx="1227" cy="694"/>
            </a:xfrm>
            <a:prstGeom prst="rtTriangle">
              <a:avLst/>
            </a:prstGeom>
            <a:noFill/>
            <a:ln w="38100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418" name="Rectangle 154"/>
            <p:cNvSpPr>
              <a:spLocks noChangeArrowheads="1"/>
            </p:cNvSpPr>
            <p:nvPr/>
          </p:nvSpPr>
          <p:spPr bwMode="auto">
            <a:xfrm>
              <a:off x="5046" y="2492"/>
              <a:ext cx="70" cy="7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419" name="Text Box 155"/>
            <p:cNvSpPr txBox="1">
              <a:spLocks noChangeArrowheads="1"/>
            </p:cNvSpPr>
            <p:nvPr/>
          </p:nvSpPr>
          <p:spPr bwMode="auto">
            <a:xfrm>
              <a:off x="3651" y="2296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1420" name="Text Box 156"/>
            <p:cNvSpPr txBox="1">
              <a:spLocks noChangeArrowheads="1"/>
            </p:cNvSpPr>
            <p:nvPr/>
          </p:nvSpPr>
          <p:spPr bwMode="auto">
            <a:xfrm>
              <a:off x="5116" y="1661"/>
              <a:ext cx="23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1421" name="Text Box 157"/>
            <p:cNvSpPr txBox="1">
              <a:spLocks noChangeArrowheads="1"/>
            </p:cNvSpPr>
            <p:nvPr/>
          </p:nvSpPr>
          <p:spPr bwMode="auto">
            <a:xfrm>
              <a:off x="5116" y="2492"/>
              <a:ext cx="23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1422" name="Text Box 158"/>
            <p:cNvSpPr txBox="1">
              <a:spLocks noChangeArrowheads="1"/>
            </p:cNvSpPr>
            <p:nvPr/>
          </p:nvSpPr>
          <p:spPr bwMode="auto">
            <a:xfrm rot="-1875612">
              <a:off x="4150" y="1971"/>
              <a:ext cx="4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c</a:t>
              </a:r>
            </a:p>
          </p:txBody>
        </p:sp>
        <p:sp>
          <p:nvSpPr>
            <p:cNvPr id="11423" name="Text Box 159"/>
            <p:cNvSpPr txBox="1">
              <a:spLocks noChangeArrowheads="1"/>
            </p:cNvSpPr>
            <p:nvPr/>
          </p:nvSpPr>
          <p:spPr bwMode="auto">
            <a:xfrm>
              <a:off x="4404" y="2562"/>
              <a:ext cx="22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b</a:t>
              </a:r>
              <a:endPara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endParaRPr>
            </a:p>
          </p:txBody>
        </p:sp>
        <p:sp>
          <p:nvSpPr>
            <p:cNvPr id="11424" name="Text Box 160"/>
            <p:cNvSpPr txBox="1">
              <a:spLocks noChangeArrowheads="1"/>
            </p:cNvSpPr>
            <p:nvPr/>
          </p:nvSpPr>
          <p:spPr bwMode="auto">
            <a:xfrm rot="16200000">
              <a:off x="4996" y="2085"/>
              <a:ext cx="44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1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1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0" grpId="0"/>
      <p:bldP spid="112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矩形 123"/>
          <p:cNvSpPr/>
          <p:nvPr/>
        </p:nvSpPr>
        <p:spPr>
          <a:xfrm>
            <a:off x="1722568" y="3271272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模板：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www.1ppt.com/moban/                  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素材：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www.1ppt.com/sucai/</a:t>
            </a:r>
          </a:p>
          <a:p>
            <a:pPr>
              <a:defRPr/>
            </a:pP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背景：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www.1ppt.com/beijing/                   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图表：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www.1ppt.com/tubiao/      </a:t>
            </a:r>
          </a:p>
          <a:p>
            <a:pPr>
              <a:defRPr/>
            </a:pP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下载：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www.1ppt.com/xiazai/                     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教程： 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www.1ppt.com/powerpoint/     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资料下载：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www.1ppt.com/ziliao/               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范文下载：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www.1ppt.com/fanwen/            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试卷下载：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www.1ppt.com/shiti/                 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教案下载：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www.1ppt.com/jiaoan/               </a:t>
            </a:r>
          </a:p>
          <a:p>
            <a:pPr>
              <a:defRPr/>
            </a:pP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论坛：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www.1ppt.cn                                     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语文课件：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www.1ppt.com/kejian/yuwen/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数学课件：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www.1ppt.com/kejian/shuxue/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英语课件：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www.1ppt.com/kejian/yingyu/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美术课件：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www.1ppt.com/kejian/meishu/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科学课件：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www.1ppt.com/kejian/kexue/ 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物理课件：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www.1ppt.com/kejian/wuli/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化学课件：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www.1ppt.com/kejian/huaxue/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生物课件：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www.1ppt.com/kejian/shengwu/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地理课件：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www.1ppt.com/kejian/dili/      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历史课件：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www.1ppt.com/kejian/lishi/        </a:t>
            </a:r>
          </a:p>
        </p:txBody>
      </p:sp>
      <p:grpSp>
        <p:nvGrpSpPr>
          <p:cNvPr id="13388" name="Group 76"/>
          <p:cNvGrpSpPr/>
          <p:nvPr/>
        </p:nvGrpSpPr>
        <p:grpSpPr bwMode="auto">
          <a:xfrm>
            <a:off x="395288" y="1484313"/>
            <a:ext cx="5826125" cy="438150"/>
            <a:chOff x="249" y="935"/>
            <a:chExt cx="3670" cy="276"/>
          </a:xfrm>
        </p:grpSpPr>
        <p:sp>
          <p:nvSpPr>
            <p:cNvPr id="13352" name="Rectangle 40"/>
            <p:cNvSpPr>
              <a:spLocks noChangeArrowheads="1"/>
            </p:cNvSpPr>
            <p:nvPr/>
          </p:nvSpPr>
          <p:spPr bwMode="auto">
            <a:xfrm>
              <a:off x="3693" y="935"/>
              <a:ext cx="22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FF"/>
                  </a:solidFill>
                  <a:latin typeface="宋体" panose="02010600030101010101" pitchFamily="2" charset="-122"/>
                </a:rPr>
                <a:t>).</a:t>
              </a:r>
            </a:p>
          </p:txBody>
        </p:sp>
        <p:sp>
          <p:nvSpPr>
            <p:cNvPr id="13353" name="Rectangle 41"/>
            <p:cNvSpPr>
              <a:spLocks noChangeArrowheads="1"/>
            </p:cNvSpPr>
            <p:nvPr/>
          </p:nvSpPr>
          <p:spPr bwMode="auto">
            <a:xfrm>
              <a:off x="3481" y="935"/>
              <a:ext cx="22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FF"/>
                  </a:solidFill>
                  <a:latin typeface="宋体" panose="02010600030101010101" pitchFamily="2" charset="-122"/>
                </a:rPr>
                <a:t>01</a:t>
              </a:r>
            </a:p>
          </p:txBody>
        </p:sp>
        <p:sp>
          <p:nvSpPr>
            <p:cNvPr id="13354" name="Rectangle 42"/>
            <p:cNvSpPr>
              <a:spLocks noChangeArrowheads="1"/>
            </p:cNvSpPr>
            <p:nvPr/>
          </p:nvSpPr>
          <p:spPr bwMode="auto">
            <a:xfrm>
              <a:off x="3423" y="935"/>
              <a:ext cx="113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.</a:t>
              </a:r>
            </a:p>
          </p:txBody>
        </p:sp>
        <p:sp>
          <p:nvSpPr>
            <p:cNvPr id="13355" name="Rectangle 43"/>
            <p:cNvSpPr>
              <a:spLocks noChangeArrowheads="1"/>
            </p:cNvSpPr>
            <p:nvPr/>
          </p:nvSpPr>
          <p:spPr bwMode="auto">
            <a:xfrm>
              <a:off x="3308" y="935"/>
              <a:ext cx="113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FF"/>
                  </a:solidFill>
                  <a:latin typeface="宋体" panose="02010600030101010101" pitchFamily="2" charset="-122"/>
                </a:rPr>
                <a:t>0</a:t>
              </a:r>
            </a:p>
          </p:txBody>
        </p:sp>
        <p:sp>
          <p:nvSpPr>
            <p:cNvPr id="13356" name="Rectangle 44"/>
            <p:cNvSpPr>
              <a:spLocks noChangeArrowheads="1"/>
            </p:cNvSpPr>
            <p:nvPr/>
          </p:nvSpPr>
          <p:spPr bwMode="auto">
            <a:xfrm>
              <a:off x="2089" y="935"/>
              <a:ext cx="113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FF"/>
                  </a:solidFill>
                  <a:latin typeface="宋体" panose="02010600030101010101" pitchFamily="2" charset="-122"/>
                </a:rPr>
                <a:t>(</a:t>
              </a:r>
            </a:p>
          </p:txBody>
        </p:sp>
        <p:sp>
          <p:nvSpPr>
            <p:cNvPr id="13363" name="Rectangle 51"/>
            <p:cNvSpPr>
              <a:spLocks noChangeArrowheads="1"/>
            </p:cNvSpPr>
            <p:nvPr/>
          </p:nvSpPr>
          <p:spPr bwMode="auto">
            <a:xfrm>
              <a:off x="2165" y="942"/>
              <a:ext cx="112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rgbClr val="0000FF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边长精确到</a:t>
              </a:r>
            </a:p>
          </p:txBody>
        </p:sp>
        <p:sp>
          <p:nvSpPr>
            <p:cNvPr id="13364" name="Rectangle 52"/>
            <p:cNvSpPr>
              <a:spLocks noChangeArrowheads="1"/>
            </p:cNvSpPr>
            <p:nvPr/>
          </p:nvSpPr>
          <p:spPr bwMode="auto">
            <a:xfrm>
              <a:off x="249" y="942"/>
              <a:ext cx="185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rgbClr val="0000FF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解这个直角三角形</a:t>
              </a:r>
            </a:p>
          </p:txBody>
        </p:sp>
      </p:grpSp>
      <p:grpSp>
        <p:nvGrpSpPr>
          <p:cNvPr id="13474" name="Group 162"/>
          <p:cNvGrpSpPr/>
          <p:nvPr/>
        </p:nvGrpSpPr>
        <p:grpSpPr bwMode="auto">
          <a:xfrm>
            <a:off x="228724" y="3572098"/>
            <a:ext cx="8437563" cy="1119188"/>
            <a:chOff x="158" y="1546"/>
            <a:chExt cx="5315" cy="705"/>
          </a:xfrm>
        </p:grpSpPr>
        <p:sp>
          <p:nvSpPr>
            <p:cNvPr id="13394" name="AutoShape 82"/>
            <p:cNvSpPr>
              <a:spLocks noChangeAspect="1" noChangeArrowheads="1" noTextEdit="1"/>
            </p:cNvSpPr>
            <p:nvPr/>
          </p:nvSpPr>
          <p:spPr bwMode="auto">
            <a:xfrm>
              <a:off x="159" y="1546"/>
              <a:ext cx="5314" cy="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96" name="Line 84"/>
            <p:cNvSpPr>
              <a:spLocks noChangeShapeType="1"/>
            </p:cNvSpPr>
            <p:nvPr/>
          </p:nvSpPr>
          <p:spPr bwMode="auto">
            <a:xfrm>
              <a:off x="1224" y="1897"/>
              <a:ext cx="155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97" name="Rectangle 85"/>
            <p:cNvSpPr>
              <a:spLocks noChangeArrowheads="1"/>
            </p:cNvSpPr>
            <p:nvPr/>
          </p:nvSpPr>
          <p:spPr bwMode="auto">
            <a:xfrm>
              <a:off x="5352" y="1728"/>
              <a:ext cx="88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;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398" name="Rectangle 86"/>
            <p:cNvSpPr>
              <a:spLocks noChangeArrowheads="1"/>
            </p:cNvSpPr>
            <p:nvPr/>
          </p:nvSpPr>
          <p:spPr bwMode="auto">
            <a:xfrm>
              <a:off x="5093" y="1728"/>
              <a:ext cx="264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87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399" name="Rectangle 87"/>
            <p:cNvSpPr>
              <a:spLocks noChangeArrowheads="1"/>
            </p:cNvSpPr>
            <p:nvPr/>
          </p:nvSpPr>
          <p:spPr bwMode="auto">
            <a:xfrm>
              <a:off x="5027" y="1728"/>
              <a:ext cx="66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.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00" name="Rectangle 88"/>
            <p:cNvSpPr>
              <a:spLocks noChangeArrowheads="1"/>
            </p:cNvSpPr>
            <p:nvPr/>
          </p:nvSpPr>
          <p:spPr bwMode="auto">
            <a:xfrm>
              <a:off x="4632" y="1728"/>
              <a:ext cx="396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100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01" name="Rectangle 89"/>
            <p:cNvSpPr>
              <a:spLocks noChangeArrowheads="1"/>
            </p:cNvSpPr>
            <p:nvPr/>
          </p:nvSpPr>
          <p:spPr bwMode="auto">
            <a:xfrm>
              <a:off x="4031" y="1728"/>
              <a:ext cx="264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52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02" name="Rectangle 90"/>
            <p:cNvSpPr>
              <a:spLocks noChangeArrowheads="1"/>
            </p:cNvSpPr>
            <p:nvPr/>
          </p:nvSpPr>
          <p:spPr bwMode="auto">
            <a:xfrm>
              <a:off x="3685" y="1728"/>
              <a:ext cx="323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sin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03" name="Rectangle 91"/>
            <p:cNvSpPr>
              <a:spLocks noChangeArrowheads="1"/>
            </p:cNvSpPr>
            <p:nvPr/>
          </p:nvSpPr>
          <p:spPr bwMode="auto">
            <a:xfrm>
              <a:off x="3174" y="1728"/>
              <a:ext cx="396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128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04" name="Rectangle 92"/>
            <p:cNvSpPr>
              <a:spLocks noChangeArrowheads="1"/>
            </p:cNvSpPr>
            <p:nvPr/>
          </p:nvSpPr>
          <p:spPr bwMode="auto">
            <a:xfrm>
              <a:off x="2408" y="1728"/>
              <a:ext cx="323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sin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05" name="Rectangle 93"/>
            <p:cNvSpPr>
              <a:spLocks noChangeArrowheads="1"/>
            </p:cNvSpPr>
            <p:nvPr/>
          </p:nvSpPr>
          <p:spPr bwMode="auto">
            <a:xfrm>
              <a:off x="1416" y="1728"/>
              <a:ext cx="66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,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06" name="Rectangle 94"/>
            <p:cNvSpPr>
              <a:spLocks noChangeArrowheads="1"/>
            </p:cNvSpPr>
            <p:nvPr/>
          </p:nvSpPr>
          <p:spPr bwMode="auto">
            <a:xfrm>
              <a:off x="425" y="1728"/>
              <a:ext cx="323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sin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07" name="Rectangle 95"/>
            <p:cNvSpPr>
              <a:spLocks noChangeArrowheads="1"/>
            </p:cNvSpPr>
            <p:nvPr/>
          </p:nvSpPr>
          <p:spPr bwMode="auto">
            <a:xfrm>
              <a:off x="4455" y="1698"/>
              <a:ext cx="145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Symbol" panose="05050102010706020507" pitchFamily="18" charset="2"/>
                  <a:ea typeface="华文新魏" panose="02010800040101010101" pitchFamily="2" charset="-122"/>
                </a:rPr>
                <a:t>=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08" name="Rectangle 96"/>
            <p:cNvSpPr>
              <a:spLocks noChangeArrowheads="1"/>
            </p:cNvSpPr>
            <p:nvPr/>
          </p:nvSpPr>
          <p:spPr bwMode="auto">
            <a:xfrm>
              <a:off x="4294" y="1698"/>
              <a:ext cx="264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Symbol" panose="05050102010706020507" pitchFamily="18" charset="2"/>
                  <a:ea typeface="华文新魏" panose="02010800040101010101" pitchFamily="2" charset="-122"/>
                </a:rPr>
                <a:t>°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09" name="Rectangle 97"/>
            <p:cNvSpPr>
              <a:spLocks noChangeArrowheads="1"/>
            </p:cNvSpPr>
            <p:nvPr/>
          </p:nvSpPr>
          <p:spPr bwMode="auto">
            <a:xfrm>
              <a:off x="3611" y="1851"/>
              <a:ext cx="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FF3300"/>
                  </a:solidFill>
                  <a:latin typeface="Arial" panose="020B0604020202020204" pitchFamily="34" charset="0"/>
                  <a:ea typeface="华文新魏" panose="02010800040101010101" pitchFamily="2" charset="-122"/>
                </a:rPr>
                <a:t>·</a:t>
              </a:r>
            </a:p>
          </p:txBody>
        </p:sp>
        <p:sp>
          <p:nvSpPr>
            <p:cNvPr id="13410" name="Rectangle 98"/>
            <p:cNvSpPr>
              <a:spLocks noChangeArrowheads="1"/>
            </p:cNvSpPr>
            <p:nvPr/>
          </p:nvSpPr>
          <p:spPr bwMode="auto">
            <a:xfrm>
              <a:off x="2997" y="1698"/>
              <a:ext cx="145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Symbol" panose="05050102010706020507" pitchFamily="18" charset="2"/>
                  <a:ea typeface="华文新魏" panose="02010800040101010101" pitchFamily="2" charset="-122"/>
                </a:rPr>
                <a:t>=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11" name="Rectangle 99"/>
            <p:cNvSpPr>
              <a:spLocks noChangeArrowheads="1"/>
            </p:cNvSpPr>
            <p:nvPr/>
          </p:nvSpPr>
          <p:spPr bwMode="auto">
            <a:xfrm>
              <a:off x="2318" y="1842"/>
              <a:ext cx="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FF3300"/>
                  </a:solidFill>
                  <a:latin typeface="Arial" panose="020B0604020202020204" pitchFamily="34" charset="0"/>
                  <a:ea typeface="华文新魏" panose="02010800040101010101" pitchFamily="2" charset="-122"/>
                </a:rPr>
                <a:t>·</a:t>
              </a:r>
            </a:p>
          </p:txBody>
        </p:sp>
        <p:sp>
          <p:nvSpPr>
            <p:cNvPr id="13412" name="Rectangle 100"/>
            <p:cNvSpPr>
              <a:spLocks noChangeArrowheads="1"/>
            </p:cNvSpPr>
            <p:nvPr/>
          </p:nvSpPr>
          <p:spPr bwMode="auto">
            <a:xfrm>
              <a:off x="1964" y="1698"/>
              <a:ext cx="145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Symbol" panose="05050102010706020507" pitchFamily="18" charset="2"/>
                  <a:ea typeface="华文新魏" panose="02010800040101010101" pitchFamily="2" charset="-122"/>
                </a:rPr>
                <a:t>=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13" name="Rectangle 101"/>
            <p:cNvSpPr>
              <a:spLocks noChangeArrowheads="1"/>
            </p:cNvSpPr>
            <p:nvPr/>
          </p:nvSpPr>
          <p:spPr bwMode="auto">
            <a:xfrm>
              <a:off x="1014" y="1698"/>
              <a:ext cx="145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Symbol" panose="05050102010706020507" pitchFamily="18" charset="2"/>
                  <a:ea typeface="华文新魏" panose="02010800040101010101" pitchFamily="2" charset="-122"/>
                </a:rPr>
                <a:t>=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14" name="Rectangle 102"/>
            <p:cNvSpPr>
              <a:spLocks noChangeArrowheads="1"/>
            </p:cNvSpPr>
            <p:nvPr/>
          </p:nvSpPr>
          <p:spPr bwMode="auto">
            <a:xfrm>
              <a:off x="2771" y="1728"/>
              <a:ext cx="176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 i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B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15" name="Rectangle 103"/>
            <p:cNvSpPr>
              <a:spLocks noChangeArrowheads="1"/>
            </p:cNvSpPr>
            <p:nvPr/>
          </p:nvSpPr>
          <p:spPr bwMode="auto">
            <a:xfrm>
              <a:off x="2165" y="1728"/>
              <a:ext cx="1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 i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c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16" name="Rectangle 104"/>
            <p:cNvSpPr>
              <a:spLocks noChangeArrowheads="1"/>
            </p:cNvSpPr>
            <p:nvPr/>
          </p:nvSpPr>
          <p:spPr bwMode="auto">
            <a:xfrm>
              <a:off x="1770" y="1728"/>
              <a:ext cx="13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 i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b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17" name="Rectangle 105"/>
            <p:cNvSpPr>
              <a:spLocks noChangeArrowheads="1"/>
            </p:cNvSpPr>
            <p:nvPr/>
          </p:nvSpPr>
          <p:spPr bwMode="auto">
            <a:xfrm>
              <a:off x="1242" y="1934"/>
              <a:ext cx="1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 i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c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18" name="Rectangle 106"/>
            <p:cNvSpPr>
              <a:spLocks noChangeArrowheads="1"/>
            </p:cNvSpPr>
            <p:nvPr/>
          </p:nvSpPr>
          <p:spPr bwMode="auto">
            <a:xfrm>
              <a:off x="1234" y="1562"/>
              <a:ext cx="13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 i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b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19" name="Rectangle 107"/>
            <p:cNvSpPr>
              <a:spLocks noChangeArrowheads="1"/>
            </p:cNvSpPr>
            <p:nvPr/>
          </p:nvSpPr>
          <p:spPr bwMode="auto">
            <a:xfrm>
              <a:off x="788" y="1728"/>
              <a:ext cx="176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 i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B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20" name="Rectangle 108"/>
            <p:cNvSpPr>
              <a:spLocks noChangeArrowheads="1"/>
            </p:cNvSpPr>
            <p:nvPr/>
          </p:nvSpPr>
          <p:spPr bwMode="auto">
            <a:xfrm>
              <a:off x="1507" y="1736"/>
              <a:ext cx="264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300" b="1">
                  <a:solidFill>
                    <a:srgbClr val="FF3300"/>
                  </a:solidFill>
                  <a:latin typeface="宋体" panose="02010600030101010101" pitchFamily="2" charset="-122"/>
                </a:rPr>
                <a:t>得</a:t>
              </a:r>
              <a:endParaRPr lang="zh-CN" altLang="en-US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21" name="Rectangle 109"/>
            <p:cNvSpPr>
              <a:spLocks noChangeArrowheads="1"/>
            </p:cNvSpPr>
            <p:nvPr/>
          </p:nvSpPr>
          <p:spPr bwMode="auto">
            <a:xfrm>
              <a:off x="158" y="1736"/>
              <a:ext cx="264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300" b="1">
                  <a:solidFill>
                    <a:srgbClr val="FF3300"/>
                  </a:solidFill>
                  <a:latin typeface="宋体" panose="02010600030101010101" pitchFamily="2" charset="-122"/>
                </a:rPr>
                <a:t>由</a:t>
              </a:r>
              <a:endParaRPr lang="zh-CN" altLang="en-US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</p:grpSp>
      <p:grpSp>
        <p:nvGrpSpPr>
          <p:cNvPr id="13445" name="Group 133"/>
          <p:cNvGrpSpPr/>
          <p:nvPr/>
        </p:nvGrpSpPr>
        <p:grpSpPr bwMode="auto">
          <a:xfrm>
            <a:off x="179512" y="3079973"/>
            <a:ext cx="6675437" cy="563563"/>
            <a:chOff x="340" y="1300"/>
            <a:chExt cx="4205" cy="355"/>
          </a:xfrm>
        </p:grpSpPr>
        <p:sp>
          <p:nvSpPr>
            <p:cNvPr id="13423" name="AutoShape 111"/>
            <p:cNvSpPr>
              <a:spLocks noChangeAspect="1" noChangeArrowheads="1" noTextEdit="1"/>
            </p:cNvSpPr>
            <p:nvPr/>
          </p:nvSpPr>
          <p:spPr bwMode="auto">
            <a:xfrm>
              <a:off x="340" y="1301"/>
              <a:ext cx="4082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425" name="Rectangle 113"/>
            <p:cNvSpPr>
              <a:spLocks noChangeArrowheads="1"/>
            </p:cNvSpPr>
            <p:nvPr/>
          </p:nvSpPr>
          <p:spPr bwMode="auto">
            <a:xfrm>
              <a:off x="4281" y="1338"/>
              <a:ext cx="264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3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；</a:t>
              </a:r>
              <a:endParaRPr lang="zh-CN" altLang="en-US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426" name="Rectangle 114"/>
            <p:cNvSpPr>
              <a:spLocks noChangeArrowheads="1"/>
            </p:cNvSpPr>
            <p:nvPr/>
          </p:nvSpPr>
          <p:spPr bwMode="auto">
            <a:xfrm>
              <a:off x="2306" y="1330"/>
              <a:ext cx="176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 i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B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27" name="Rectangle 115"/>
            <p:cNvSpPr>
              <a:spLocks noChangeArrowheads="1"/>
            </p:cNvSpPr>
            <p:nvPr/>
          </p:nvSpPr>
          <p:spPr bwMode="auto">
            <a:xfrm>
              <a:off x="1100" y="1330"/>
              <a:ext cx="176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 i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A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28" name="Rectangle 116"/>
            <p:cNvSpPr>
              <a:spLocks noChangeArrowheads="1"/>
            </p:cNvSpPr>
            <p:nvPr/>
          </p:nvSpPr>
          <p:spPr bwMode="auto">
            <a:xfrm>
              <a:off x="635" y="1338"/>
              <a:ext cx="264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300" b="1" i="1" dirty="0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：</a:t>
              </a:r>
              <a:endParaRPr lang="zh-CN" altLang="en-US" b="1" dirty="0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29" name="Rectangle 117"/>
            <p:cNvSpPr>
              <a:spLocks noChangeArrowheads="1"/>
            </p:cNvSpPr>
            <p:nvPr/>
          </p:nvSpPr>
          <p:spPr bwMode="auto">
            <a:xfrm>
              <a:off x="4203" y="1300"/>
              <a:ext cx="264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Symbol" panose="05050102010706020507" pitchFamily="18" charset="2"/>
                  <a:ea typeface="华文新魏" panose="02010800040101010101" pitchFamily="2" charset="-122"/>
                </a:rPr>
                <a:t>°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30" name="Rectangle 118"/>
            <p:cNvSpPr>
              <a:spLocks noChangeArrowheads="1"/>
            </p:cNvSpPr>
            <p:nvPr/>
          </p:nvSpPr>
          <p:spPr bwMode="auto">
            <a:xfrm>
              <a:off x="3742" y="1300"/>
              <a:ext cx="145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Symbol" panose="05050102010706020507" pitchFamily="18" charset="2"/>
                  <a:ea typeface="华文新魏" panose="02010800040101010101" pitchFamily="2" charset="-122"/>
                </a:rPr>
                <a:t>=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31" name="Rectangle 119"/>
            <p:cNvSpPr>
              <a:spLocks noChangeArrowheads="1"/>
            </p:cNvSpPr>
            <p:nvPr/>
          </p:nvSpPr>
          <p:spPr bwMode="auto">
            <a:xfrm>
              <a:off x="3581" y="1300"/>
              <a:ext cx="264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Symbol" panose="05050102010706020507" pitchFamily="18" charset="2"/>
                  <a:ea typeface="华文新魏" panose="02010800040101010101" pitchFamily="2" charset="-122"/>
                </a:rPr>
                <a:t>°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32" name="Rectangle 120"/>
            <p:cNvSpPr>
              <a:spLocks noChangeArrowheads="1"/>
            </p:cNvSpPr>
            <p:nvPr/>
          </p:nvSpPr>
          <p:spPr bwMode="auto">
            <a:xfrm>
              <a:off x="3137" y="1300"/>
              <a:ext cx="145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Symbol" panose="05050102010706020507" pitchFamily="18" charset="2"/>
                  <a:ea typeface="华文新魏" panose="02010800040101010101" pitchFamily="2" charset="-122"/>
                </a:rPr>
                <a:t>-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33" name="Rectangle 121"/>
            <p:cNvSpPr>
              <a:spLocks noChangeArrowheads="1"/>
            </p:cNvSpPr>
            <p:nvPr/>
          </p:nvSpPr>
          <p:spPr bwMode="auto">
            <a:xfrm>
              <a:off x="2993" y="1300"/>
              <a:ext cx="264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Symbol" panose="05050102010706020507" pitchFamily="18" charset="2"/>
                  <a:ea typeface="华文新魏" panose="02010800040101010101" pitchFamily="2" charset="-122"/>
                </a:rPr>
                <a:t>°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34" name="Rectangle 122"/>
            <p:cNvSpPr>
              <a:spLocks noChangeArrowheads="1"/>
            </p:cNvSpPr>
            <p:nvPr/>
          </p:nvSpPr>
          <p:spPr bwMode="auto">
            <a:xfrm>
              <a:off x="2532" y="1300"/>
              <a:ext cx="145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Symbol" panose="05050102010706020507" pitchFamily="18" charset="2"/>
                  <a:ea typeface="华文新魏" panose="02010800040101010101" pitchFamily="2" charset="-122"/>
                </a:rPr>
                <a:t>=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35" name="Rectangle 123"/>
            <p:cNvSpPr>
              <a:spLocks noChangeArrowheads="1"/>
            </p:cNvSpPr>
            <p:nvPr/>
          </p:nvSpPr>
          <p:spPr bwMode="auto">
            <a:xfrm>
              <a:off x="2104" y="1300"/>
              <a:ext cx="203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Symbol" panose="05050102010706020507" pitchFamily="18" charset="2"/>
                  <a:ea typeface="华文新魏" panose="02010800040101010101" pitchFamily="2" charset="-122"/>
                </a:rPr>
                <a:t>Ð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36" name="Rectangle 124"/>
            <p:cNvSpPr>
              <a:spLocks noChangeArrowheads="1"/>
            </p:cNvSpPr>
            <p:nvPr/>
          </p:nvSpPr>
          <p:spPr bwMode="auto">
            <a:xfrm>
              <a:off x="1919" y="1300"/>
              <a:ext cx="145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Symbol" panose="05050102010706020507" pitchFamily="18" charset="2"/>
                  <a:ea typeface="华文新魏" panose="02010800040101010101" pitchFamily="2" charset="-122"/>
                </a:rPr>
                <a:t>-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37" name="Rectangle 125"/>
            <p:cNvSpPr>
              <a:spLocks noChangeArrowheads="1"/>
            </p:cNvSpPr>
            <p:nvPr/>
          </p:nvSpPr>
          <p:spPr bwMode="auto">
            <a:xfrm>
              <a:off x="1775" y="1300"/>
              <a:ext cx="264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Symbol" panose="05050102010706020507" pitchFamily="18" charset="2"/>
                  <a:ea typeface="华文新魏" panose="02010800040101010101" pitchFamily="2" charset="-122"/>
                </a:rPr>
                <a:t>°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38" name="Rectangle 126"/>
            <p:cNvSpPr>
              <a:spLocks noChangeArrowheads="1"/>
            </p:cNvSpPr>
            <p:nvPr/>
          </p:nvSpPr>
          <p:spPr bwMode="auto">
            <a:xfrm>
              <a:off x="1314" y="1300"/>
              <a:ext cx="145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 dirty="0">
                  <a:solidFill>
                    <a:srgbClr val="FF3300"/>
                  </a:solidFill>
                  <a:latin typeface="Symbol" panose="05050102010706020507" pitchFamily="18" charset="2"/>
                  <a:ea typeface="华文新魏" panose="02010800040101010101" pitchFamily="2" charset="-122"/>
                </a:rPr>
                <a:t>=</a:t>
              </a:r>
              <a:endParaRPr lang="en-US" altLang="zh-CN" b="1" dirty="0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39" name="Rectangle 127"/>
            <p:cNvSpPr>
              <a:spLocks noChangeArrowheads="1"/>
            </p:cNvSpPr>
            <p:nvPr/>
          </p:nvSpPr>
          <p:spPr bwMode="auto">
            <a:xfrm>
              <a:off x="898" y="1300"/>
              <a:ext cx="203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Symbol" panose="05050102010706020507" pitchFamily="18" charset="2"/>
                  <a:ea typeface="华文新魏" panose="02010800040101010101" pitchFamily="2" charset="-122"/>
                </a:rPr>
                <a:t>Ð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40" name="Rectangle 128"/>
            <p:cNvSpPr>
              <a:spLocks noChangeArrowheads="1"/>
            </p:cNvSpPr>
            <p:nvPr/>
          </p:nvSpPr>
          <p:spPr bwMode="auto">
            <a:xfrm>
              <a:off x="3939" y="1330"/>
              <a:ext cx="264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38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41" name="Rectangle 129"/>
            <p:cNvSpPr>
              <a:spLocks noChangeArrowheads="1"/>
            </p:cNvSpPr>
            <p:nvPr/>
          </p:nvSpPr>
          <p:spPr bwMode="auto">
            <a:xfrm>
              <a:off x="3318" y="1330"/>
              <a:ext cx="264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52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42" name="Rectangle 130"/>
            <p:cNvSpPr>
              <a:spLocks noChangeArrowheads="1"/>
            </p:cNvSpPr>
            <p:nvPr/>
          </p:nvSpPr>
          <p:spPr bwMode="auto">
            <a:xfrm>
              <a:off x="2729" y="1330"/>
              <a:ext cx="264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90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43" name="Rectangle 131"/>
            <p:cNvSpPr>
              <a:spLocks noChangeArrowheads="1"/>
            </p:cNvSpPr>
            <p:nvPr/>
          </p:nvSpPr>
          <p:spPr bwMode="auto">
            <a:xfrm>
              <a:off x="1511" y="1330"/>
              <a:ext cx="264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90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44" name="Rectangle 132"/>
            <p:cNvSpPr>
              <a:spLocks noChangeArrowheads="1"/>
            </p:cNvSpPr>
            <p:nvPr/>
          </p:nvSpPr>
          <p:spPr bwMode="auto">
            <a:xfrm>
              <a:off x="372" y="1338"/>
              <a:ext cx="264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300" b="1" dirty="0">
                  <a:solidFill>
                    <a:srgbClr val="FF3300"/>
                  </a:solidFill>
                  <a:latin typeface="宋体" panose="02010600030101010101" pitchFamily="2" charset="-122"/>
                </a:rPr>
                <a:t>解</a:t>
              </a:r>
              <a:endParaRPr lang="zh-CN" altLang="en-US" b="1" dirty="0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</p:grpSp>
      <p:grpSp>
        <p:nvGrpSpPr>
          <p:cNvPr id="13475" name="Group 163"/>
          <p:cNvGrpSpPr/>
          <p:nvPr/>
        </p:nvGrpSpPr>
        <p:grpSpPr bwMode="auto">
          <a:xfrm>
            <a:off x="228724" y="4580161"/>
            <a:ext cx="8367713" cy="1081087"/>
            <a:chOff x="158" y="2115"/>
            <a:chExt cx="5271" cy="681"/>
          </a:xfrm>
        </p:grpSpPr>
        <p:sp>
          <p:nvSpPr>
            <p:cNvPr id="13446" name="AutoShape 134"/>
            <p:cNvSpPr>
              <a:spLocks noChangeAspect="1" noChangeArrowheads="1" noTextEdit="1"/>
            </p:cNvSpPr>
            <p:nvPr/>
          </p:nvSpPr>
          <p:spPr bwMode="auto">
            <a:xfrm>
              <a:off x="159" y="2115"/>
              <a:ext cx="5270" cy="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448" name="Line 136"/>
            <p:cNvSpPr>
              <a:spLocks noChangeShapeType="1"/>
            </p:cNvSpPr>
            <p:nvPr/>
          </p:nvSpPr>
          <p:spPr bwMode="auto">
            <a:xfrm>
              <a:off x="1261" y="2466"/>
              <a:ext cx="167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449" name="Rectangle 137"/>
            <p:cNvSpPr>
              <a:spLocks noChangeArrowheads="1"/>
            </p:cNvSpPr>
            <p:nvPr/>
          </p:nvSpPr>
          <p:spPr bwMode="auto">
            <a:xfrm>
              <a:off x="5113" y="2297"/>
              <a:ext cx="264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80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50" name="Rectangle 138"/>
            <p:cNvSpPr>
              <a:spLocks noChangeArrowheads="1"/>
            </p:cNvSpPr>
            <p:nvPr/>
          </p:nvSpPr>
          <p:spPr bwMode="auto">
            <a:xfrm>
              <a:off x="5047" y="2297"/>
              <a:ext cx="66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.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51" name="Rectangle 139"/>
            <p:cNvSpPr>
              <a:spLocks noChangeArrowheads="1"/>
            </p:cNvSpPr>
            <p:nvPr/>
          </p:nvSpPr>
          <p:spPr bwMode="auto">
            <a:xfrm>
              <a:off x="4784" y="2297"/>
              <a:ext cx="264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78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52" name="Rectangle 140"/>
            <p:cNvSpPr>
              <a:spLocks noChangeArrowheads="1"/>
            </p:cNvSpPr>
            <p:nvPr/>
          </p:nvSpPr>
          <p:spPr bwMode="auto">
            <a:xfrm>
              <a:off x="4158" y="2297"/>
              <a:ext cx="264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52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53" name="Rectangle 141"/>
            <p:cNvSpPr>
              <a:spLocks noChangeArrowheads="1"/>
            </p:cNvSpPr>
            <p:nvPr/>
          </p:nvSpPr>
          <p:spPr bwMode="auto">
            <a:xfrm>
              <a:off x="3779" y="2297"/>
              <a:ext cx="35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cos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54" name="Rectangle 142"/>
            <p:cNvSpPr>
              <a:spLocks noChangeArrowheads="1"/>
            </p:cNvSpPr>
            <p:nvPr/>
          </p:nvSpPr>
          <p:spPr bwMode="auto">
            <a:xfrm>
              <a:off x="3265" y="2297"/>
              <a:ext cx="396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128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55" name="Rectangle 143"/>
            <p:cNvSpPr>
              <a:spLocks noChangeArrowheads="1"/>
            </p:cNvSpPr>
            <p:nvPr/>
          </p:nvSpPr>
          <p:spPr bwMode="auto">
            <a:xfrm>
              <a:off x="2466" y="2297"/>
              <a:ext cx="35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cos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56" name="Rectangle 144"/>
            <p:cNvSpPr>
              <a:spLocks noChangeArrowheads="1"/>
            </p:cNvSpPr>
            <p:nvPr/>
          </p:nvSpPr>
          <p:spPr bwMode="auto">
            <a:xfrm>
              <a:off x="1466" y="2297"/>
              <a:ext cx="66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,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57" name="Rectangle 145"/>
            <p:cNvSpPr>
              <a:spLocks noChangeArrowheads="1"/>
            </p:cNvSpPr>
            <p:nvPr/>
          </p:nvSpPr>
          <p:spPr bwMode="auto">
            <a:xfrm>
              <a:off x="429" y="2297"/>
              <a:ext cx="35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cos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58" name="Rectangle 146"/>
            <p:cNvSpPr>
              <a:spLocks noChangeArrowheads="1"/>
            </p:cNvSpPr>
            <p:nvPr/>
          </p:nvSpPr>
          <p:spPr bwMode="auto">
            <a:xfrm>
              <a:off x="4582" y="2267"/>
              <a:ext cx="145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Symbol" panose="05050102010706020507" pitchFamily="18" charset="2"/>
                  <a:ea typeface="华文新魏" panose="02010800040101010101" pitchFamily="2" charset="-122"/>
                </a:rPr>
                <a:t>=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59" name="Rectangle 147"/>
            <p:cNvSpPr>
              <a:spLocks noChangeArrowheads="1"/>
            </p:cNvSpPr>
            <p:nvPr/>
          </p:nvSpPr>
          <p:spPr bwMode="auto">
            <a:xfrm>
              <a:off x="4422" y="2267"/>
              <a:ext cx="264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Symbol" panose="05050102010706020507" pitchFamily="18" charset="2"/>
                  <a:ea typeface="华文新魏" panose="02010800040101010101" pitchFamily="2" charset="-122"/>
                </a:rPr>
                <a:t>°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60" name="Rectangle 148"/>
            <p:cNvSpPr>
              <a:spLocks noChangeArrowheads="1"/>
            </p:cNvSpPr>
            <p:nvPr/>
          </p:nvSpPr>
          <p:spPr bwMode="auto">
            <a:xfrm>
              <a:off x="3702" y="2387"/>
              <a:ext cx="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FF3300"/>
                  </a:solidFill>
                  <a:latin typeface="Arial" panose="020B0604020202020204" pitchFamily="34" charset="0"/>
                  <a:ea typeface="华文新魏" panose="02010800040101010101" pitchFamily="2" charset="-122"/>
                </a:rPr>
                <a:t>·</a:t>
              </a:r>
            </a:p>
          </p:txBody>
        </p:sp>
        <p:sp>
          <p:nvSpPr>
            <p:cNvPr id="13461" name="Rectangle 149"/>
            <p:cNvSpPr>
              <a:spLocks noChangeArrowheads="1"/>
            </p:cNvSpPr>
            <p:nvPr/>
          </p:nvSpPr>
          <p:spPr bwMode="auto">
            <a:xfrm>
              <a:off x="3088" y="2267"/>
              <a:ext cx="145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Symbol" panose="05050102010706020507" pitchFamily="18" charset="2"/>
                  <a:ea typeface="华文新魏" panose="02010800040101010101" pitchFamily="2" charset="-122"/>
                </a:rPr>
                <a:t>=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62" name="Rectangle 150"/>
            <p:cNvSpPr>
              <a:spLocks noChangeArrowheads="1"/>
            </p:cNvSpPr>
            <p:nvPr/>
          </p:nvSpPr>
          <p:spPr bwMode="auto">
            <a:xfrm>
              <a:off x="2371" y="2411"/>
              <a:ext cx="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FF3300"/>
                  </a:solidFill>
                  <a:latin typeface="Arial" panose="020B0604020202020204" pitchFamily="34" charset="0"/>
                  <a:ea typeface="华文新魏" panose="02010800040101010101" pitchFamily="2" charset="-122"/>
                </a:rPr>
                <a:t>·</a:t>
              </a:r>
            </a:p>
          </p:txBody>
        </p:sp>
        <p:sp>
          <p:nvSpPr>
            <p:cNvPr id="13463" name="Rectangle 151"/>
            <p:cNvSpPr>
              <a:spLocks noChangeArrowheads="1"/>
            </p:cNvSpPr>
            <p:nvPr/>
          </p:nvSpPr>
          <p:spPr bwMode="auto">
            <a:xfrm>
              <a:off x="2017" y="2267"/>
              <a:ext cx="145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Symbol" panose="05050102010706020507" pitchFamily="18" charset="2"/>
                  <a:ea typeface="华文新魏" panose="02010800040101010101" pitchFamily="2" charset="-122"/>
                </a:rPr>
                <a:t>=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64" name="Rectangle 152"/>
            <p:cNvSpPr>
              <a:spLocks noChangeArrowheads="1"/>
            </p:cNvSpPr>
            <p:nvPr/>
          </p:nvSpPr>
          <p:spPr bwMode="auto">
            <a:xfrm>
              <a:off x="1051" y="2267"/>
              <a:ext cx="145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>
                  <a:solidFill>
                    <a:srgbClr val="FF3300"/>
                  </a:solidFill>
                  <a:latin typeface="Symbol" panose="05050102010706020507" pitchFamily="18" charset="2"/>
                  <a:ea typeface="华文新魏" panose="02010800040101010101" pitchFamily="2" charset="-122"/>
                </a:rPr>
                <a:t>=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65" name="Rectangle 153"/>
            <p:cNvSpPr>
              <a:spLocks noChangeArrowheads="1"/>
            </p:cNvSpPr>
            <p:nvPr/>
          </p:nvSpPr>
          <p:spPr bwMode="auto">
            <a:xfrm>
              <a:off x="2861" y="2297"/>
              <a:ext cx="176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 i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B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66" name="Rectangle 154"/>
            <p:cNvSpPr>
              <a:spLocks noChangeArrowheads="1"/>
            </p:cNvSpPr>
            <p:nvPr/>
          </p:nvSpPr>
          <p:spPr bwMode="auto">
            <a:xfrm>
              <a:off x="2219" y="2297"/>
              <a:ext cx="1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 i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c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67" name="Rectangle 155"/>
            <p:cNvSpPr>
              <a:spLocks noChangeArrowheads="1"/>
            </p:cNvSpPr>
            <p:nvPr/>
          </p:nvSpPr>
          <p:spPr bwMode="auto">
            <a:xfrm>
              <a:off x="1820" y="2297"/>
              <a:ext cx="13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 i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a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68" name="Rectangle 156"/>
            <p:cNvSpPr>
              <a:spLocks noChangeArrowheads="1"/>
            </p:cNvSpPr>
            <p:nvPr/>
          </p:nvSpPr>
          <p:spPr bwMode="auto">
            <a:xfrm>
              <a:off x="1285" y="2411"/>
              <a:ext cx="117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 i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c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69" name="Rectangle 157"/>
            <p:cNvSpPr>
              <a:spLocks noChangeArrowheads="1"/>
            </p:cNvSpPr>
            <p:nvPr/>
          </p:nvSpPr>
          <p:spPr bwMode="auto">
            <a:xfrm>
              <a:off x="1279" y="2140"/>
              <a:ext cx="13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 i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a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70" name="Rectangle 158"/>
            <p:cNvSpPr>
              <a:spLocks noChangeArrowheads="1"/>
            </p:cNvSpPr>
            <p:nvPr/>
          </p:nvSpPr>
          <p:spPr bwMode="auto">
            <a:xfrm>
              <a:off x="825" y="2297"/>
              <a:ext cx="176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300" b="1" i="1">
                  <a:solidFill>
                    <a:srgbClr val="FF33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B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71" name="Rectangle 159"/>
            <p:cNvSpPr>
              <a:spLocks noChangeArrowheads="1"/>
            </p:cNvSpPr>
            <p:nvPr/>
          </p:nvSpPr>
          <p:spPr bwMode="auto">
            <a:xfrm>
              <a:off x="1556" y="2305"/>
              <a:ext cx="264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300" b="1">
                  <a:solidFill>
                    <a:srgbClr val="FF3300"/>
                  </a:solidFill>
                  <a:latin typeface="宋体" panose="02010600030101010101" pitchFamily="2" charset="-122"/>
                </a:rPr>
                <a:t>得</a:t>
              </a:r>
              <a:endParaRPr lang="zh-CN" altLang="en-US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472" name="Rectangle 160"/>
            <p:cNvSpPr>
              <a:spLocks noChangeArrowheads="1"/>
            </p:cNvSpPr>
            <p:nvPr/>
          </p:nvSpPr>
          <p:spPr bwMode="auto">
            <a:xfrm>
              <a:off x="158" y="2305"/>
              <a:ext cx="264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300" b="1">
                  <a:solidFill>
                    <a:srgbClr val="FF3300"/>
                  </a:solidFill>
                  <a:latin typeface="宋体" panose="02010600030101010101" pitchFamily="2" charset="-122"/>
                </a:rPr>
                <a:t>由</a:t>
              </a:r>
              <a:endParaRPr lang="zh-CN" altLang="en-US" b="1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</p:grpSp>
      <p:grpSp>
        <p:nvGrpSpPr>
          <p:cNvPr id="13476" name="Group 164"/>
          <p:cNvGrpSpPr/>
          <p:nvPr/>
        </p:nvGrpSpPr>
        <p:grpSpPr bwMode="auto">
          <a:xfrm>
            <a:off x="6227763" y="1268413"/>
            <a:ext cx="2751137" cy="1949450"/>
            <a:chOff x="3651" y="1661"/>
            <a:chExt cx="1733" cy="1228"/>
          </a:xfrm>
        </p:grpSpPr>
        <p:sp>
          <p:nvSpPr>
            <p:cNvPr id="13477" name="AutoShape 165"/>
            <p:cNvSpPr>
              <a:spLocks noChangeArrowheads="1"/>
            </p:cNvSpPr>
            <p:nvPr/>
          </p:nvSpPr>
          <p:spPr bwMode="auto">
            <a:xfrm flipH="1">
              <a:off x="3889" y="1868"/>
              <a:ext cx="1227" cy="694"/>
            </a:xfrm>
            <a:prstGeom prst="rtTriangle">
              <a:avLst/>
            </a:prstGeom>
            <a:noFill/>
            <a:ln w="38100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478" name="Rectangle 166"/>
            <p:cNvSpPr>
              <a:spLocks noChangeArrowheads="1"/>
            </p:cNvSpPr>
            <p:nvPr/>
          </p:nvSpPr>
          <p:spPr bwMode="auto">
            <a:xfrm>
              <a:off x="5046" y="2492"/>
              <a:ext cx="70" cy="70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479" name="Text Box 167"/>
            <p:cNvSpPr txBox="1">
              <a:spLocks noChangeArrowheads="1"/>
            </p:cNvSpPr>
            <p:nvPr/>
          </p:nvSpPr>
          <p:spPr bwMode="auto">
            <a:xfrm>
              <a:off x="3651" y="2296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3480" name="Text Box 168"/>
            <p:cNvSpPr txBox="1">
              <a:spLocks noChangeArrowheads="1"/>
            </p:cNvSpPr>
            <p:nvPr/>
          </p:nvSpPr>
          <p:spPr bwMode="auto">
            <a:xfrm>
              <a:off x="5116" y="1661"/>
              <a:ext cx="23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3481" name="Text Box 169"/>
            <p:cNvSpPr txBox="1">
              <a:spLocks noChangeArrowheads="1"/>
            </p:cNvSpPr>
            <p:nvPr/>
          </p:nvSpPr>
          <p:spPr bwMode="auto">
            <a:xfrm>
              <a:off x="5116" y="2492"/>
              <a:ext cx="23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3482" name="Text Box 170"/>
            <p:cNvSpPr txBox="1">
              <a:spLocks noChangeArrowheads="1"/>
            </p:cNvSpPr>
            <p:nvPr/>
          </p:nvSpPr>
          <p:spPr bwMode="auto">
            <a:xfrm rot="-1875612">
              <a:off x="4150" y="1971"/>
              <a:ext cx="4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  <a:ea typeface="华文新魏" panose="02010800040101010101" pitchFamily="2" charset="-122"/>
                </a:rPr>
                <a:t>c</a:t>
              </a:r>
            </a:p>
          </p:txBody>
        </p:sp>
        <p:sp>
          <p:nvSpPr>
            <p:cNvPr id="13483" name="Text Box 171"/>
            <p:cNvSpPr txBox="1">
              <a:spLocks noChangeArrowheads="1"/>
            </p:cNvSpPr>
            <p:nvPr/>
          </p:nvSpPr>
          <p:spPr bwMode="auto">
            <a:xfrm>
              <a:off x="4404" y="2562"/>
              <a:ext cx="22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b</a:t>
              </a:r>
              <a:endPara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endParaRPr>
            </a:p>
          </p:txBody>
        </p:sp>
        <p:sp>
          <p:nvSpPr>
            <p:cNvPr id="13484" name="Text Box 172"/>
            <p:cNvSpPr txBox="1">
              <a:spLocks noChangeArrowheads="1"/>
            </p:cNvSpPr>
            <p:nvPr/>
          </p:nvSpPr>
          <p:spPr bwMode="auto">
            <a:xfrm rot="16200000">
              <a:off x="4996" y="2085"/>
              <a:ext cx="44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endParaRPr>
            </a:p>
          </p:txBody>
        </p:sp>
      </p:grpSp>
      <p:grpSp>
        <p:nvGrpSpPr>
          <p:cNvPr id="13485" name="Group 173"/>
          <p:cNvGrpSpPr/>
          <p:nvPr/>
        </p:nvGrpSpPr>
        <p:grpSpPr bwMode="auto">
          <a:xfrm>
            <a:off x="130175" y="785813"/>
            <a:ext cx="8831263" cy="481012"/>
            <a:chOff x="82" y="495"/>
            <a:chExt cx="5563" cy="303"/>
          </a:xfrm>
        </p:grpSpPr>
        <p:sp>
          <p:nvSpPr>
            <p:cNvPr id="13369" name="Rectangle 57"/>
            <p:cNvSpPr>
              <a:spLocks noChangeArrowheads="1"/>
            </p:cNvSpPr>
            <p:nvPr/>
          </p:nvSpPr>
          <p:spPr bwMode="auto">
            <a:xfrm>
              <a:off x="5420" y="495"/>
              <a:ext cx="225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FF"/>
                  </a:solidFill>
                  <a:latin typeface="Symbol" panose="05050102010706020507" pitchFamily="18" charset="2"/>
                </a:rPr>
                <a:t>°</a:t>
              </a:r>
              <a:endParaRPr lang="en-US" altLang="zh-CN" sz="2800" b="1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57" name="Rectangle 45"/>
            <p:cNvSpPr>
              <a:spLocks noChangeArrowheads="1"/>
            </p:cNvSpPr>
            <p:nvPr/>
          </p:nvSpPr>
          <p:spPr bwMode="auto">
            <a:xfrm>
              <a:off x="5529" y="522"/>
              <a:ext cx="5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2800" b="1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58" name="Rectangle 46"/>
            <p:cNvSpPr>
              <a:spLocks noChangeArrowheads="1"/>
            </p:cNvSpPr>
            <p:nvPr/>
          </p:nvSpPr>
          <p:spPr bwMode="auto">
            <a:xfrm>
              <a:off x="5178" y="522"/>
              <a:ext cx="22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52</a:t>
              </a:r>
              <a:endParaRPr lang="en-US" altLang="zh-CN" sz="2800" b="1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59" name="Rectangle 47"/>
            <p:cNvSpPr>
              <a:spLocks noChangeArrowheads="1"/>
            </p:cNvSpPr>
            <p:nvPr/>
          </p:nvSpPr>
          <p:spPr bwMode="auto">
            <a:xfrm>
              <a:off x="4488" y="522"/>
              <a:ext cx="5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,</a:t>
              </a:r>
              <a:endParaRPr lang="en-US" altLang="zh-CN" sz="2800" b="1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60" name="Rectangle 48"/>
            <p:cNvSpPr>
              <a:spLocks noChangeArrowheads="1"/>
            </p:cNvSpPr>
            <p:nvPr/>
          </p:nvSpPr>
          <p:spPr bwMode="auto">
            <a:xfrm>
              <a:off x="4118" y="522"/>
              <a:ext cx="33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128</a:t>
              </a:r>
              <a:endParaRPr lang="en-US" altLang="zh-CN" sz="2800" b="1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61" name="Rectangle 49"/>
            <p:cNvSpPr>
              <a:spLocks noChangeArrowheads="1"/>
            </p:cNvSpPr>
            <p:nvPr/>
          </p:nvSpPr>
          <p:spPr bwMode="auto">
            <a:xfrm>
              <a:off x="3190" y="522"/>
              <a:ext cx="22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90</a:t>
              </a:r>
              <a:endParaRPr lang="en-US" altLang="zh-CN" sz="2800" b="1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62" name="Rectangle 50"/>
            <p:cNvSpPr>
              <a:spLocks noChangeArrowheads="1"/>
            </p:cNvSpPr>
            <p:nvPr/>
          </p:nvSpPr>
          <p:spPr bwMode="auto">
            <a:xfrm>
              <a:off x="326" y="522"/>
              <a:ext cx="11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800" b="1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65" name="Rectangle 53"/>
            <p:cNvSpPr>
              <a:spLocks noChangeArrowheads="1"/>
            </p:cNvSpPr>
            <p:nvPr/>
          </p:nvSpPr>
          <p:spPr bwMode="auto">
            <a:xfrm>
              <a:off x="2062" y="529"/>
              <a:ext cx="44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rgbClr val="0000FF"/>
                  </a:solidFill>
                  <a:latin typeface="宋体" panose="02010600030101010101" pitchFamily="2" charset="-122"/>
                  <a:ea typeface="华文新魏" panose="02010800040101010101" pitchFamily="2" charset="-122"/>
                </a:rPr>
                <a:t>已知</a:t>
              </a:r>
              <a:endPara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366" name="Rectangle 54"/>
            <p:cNvSpPr>
              <a:spLocks noChangeArrowheads="1"/>
            </p:cNvSpPr>
            <p:nvPr/>
          </p:nvSpPr>
          <p:spPr bwMode="auto">
            <a:xfrm>
              <a:off x="1557" y="529"/>
              <a:ext cx="225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>
                  <a:solidFill>
                    <a:srgbClr val="0000FF"/>
                  </a:solidFill>
                  <a:latin typeface="宋体" panose="02010600030101010101" pitchFamily="2" charset="-122"/>
                  <a:ea typeface="华文新魏" panose="02010800040101010101" pitchFamily="2" charset="-122"/>
                </a:rPr>
                <a:t>中</a:t>
              </a:r>
              <a:endParaRPr lang="zh-CN" altLang="en-US" sz="2800" b="1">
                <a:solidFill>
                  <a:srgbClr val="0000FF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367" name="Rectangle 55"/>
            <p:cNvSpPr>
              <a:spLocks noChangeArrowheads="1"/>
            </p:cNvSpPr>
            <p:nvPr/>
          </p:nvSpPr>
          <p:spPr bwMode="auto">
            <a:xfrm>
              <a:off x="448" y="529"/>
              <a:ext cx="231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rgbClr val="0000FF"/>
                  </a:solidFill>
                  <a:latin typeface="宋体" panose="02010600030101010101" pitchFamily="2" charset="-122"/>
                  <a:ea typeface="华文新魏" panose="02010800040101010101" pitchFamily="2" charset="-122"/>
                </a:rPr>
                <a:t>在</a:t>
              </a:r>
              <a:endPara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368" name="Rectangle 56"/>
            <p:cNvSpPr>
              <a:spLocks noChangeArrowheads="1"/>
            </p:cNvSpPr>
            <p:nvPr/>
          </p:nvSpPr>
          <p:spPr bwMode="auto">
            <a:xfrm>
              <a:off x="82" y="529"/>
              <a:ext cx="225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rgbClr val="0000FF"/>
                  </a:solidFill>
                  <a:latin typeface="宋体" panose="02010600030101010101" pitchFamily="2" charset="-122"/>
                  <a:ea typeface="华文新魏" panose="02010800040101010101" pitchFamily="2" charset="-122"/>
                </a:rPr>
                <a:t>例</a:t>
              </a:r>
              <a:endPara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sp>
          <p:nvSpPr>
            <p:cNvPr id="13370" name="Rectangle 58"/>
            <p:cNvSpPr>
              <a:spLocks noChangeArrowheads="1"/>
            </p:cNvSpPr>
            <p:nvPr/>
          </p:nvSpPr>
          <p:spPr bwMode="auto">
            <a:xfrm>
              <a:off x="4989" y="498"/>
              <a:ext cx="123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FF"/>
                  </a:solidFill>
                  <a:latin typeface="Symbol" panose="05050102010706020507" pitchFamily="18" charset="2"/>
                </a:rPr>
                <a:t>=</a:t>
              </a:r>
              <a:endParaRPr lang="en-US" altLang="zh-CN" sz="2800" b="1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71" name="Rectangle 59"/>
            <p:cNvSpPr>
              <a:spLocks noChangeArrowheads="1"/>
            </p:cNvSpPr>
            <p:nvPr/>
          </p:nvSpPr>
          <p:spPr bwMode="auto">
            <a:xfrm>
              <a:off x="4579" y="498"/>
              <a:ext cx="17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FF"/>
                  </a:solidFill>
                  <a:latin typeface="Symbol" panose="05050102010706020507" pitchFamily="18" charset="2"/>
                </a:rPr>
                <a:t>Ð</a:t>
              </a:r>
              <a:endParaRPr lang="en-US" altLang="zh-CN" sz="2800" b="1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72" name="Rectangle 60"/>
            <p:cNvSpPr>
              <a:spLocks noChangeArrowheads="1"/>
            </p:cNvSpPr>
            <p:nvPr/>
          </p:nvSpPr>
          <p:spPr bwMode="auto">
            <a:xfrm>
              <a:off x="3948" y="498"/>
              <a:ext cx="123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FF"/>
                  </a:solidFill>
                  <a:latin typeface="Symbol" panose="05050102010706020507" pitchFamily="18" charset="2"/>
                </a:rPr>
                <a:t>=</a:t>
              </a:r>
              <a:endParaRPr lang="en-US" altLang="zh-CN" sz="2800" b="1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73" name="Rectangle 61"/>
            <p:cNvSpPr>
              <a:spLocks noChangeArrowheads="1"/>
            </p:cNvSpPr>
            <p:nvPr/>
          </p:nvSpPr>
          <p:spPr bwMode="auto">
            <a:xfrm>
              <a:off x="3443" y="498"/>
              <a:ext cx="225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FF"/>
                  </a:solidFill>
                  <a:latin typeface="Symbol" panose="05050102010706020507" pitchFamily="18" charset="2"/>
                </a:rPr>
                <a:t>°</a:t>
              </a:r>
              <a:endParaRPr lang="en-US" altLang="zh-CN" sz="2800" b="1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74" name="Rectangle 62"/>
            <p:cNvSpPr>
              <a:spLocks noChangeArrowheads="1"/>
            </p:cNvSpPr>
            <p:nvPr/>
          </p:nvSpPr>
          <p:spPr bwMode="auto">
            <a:xfrm>
              <a:off x="3001" y="498"/>
              <a:ext cx="123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FF"/>
                  </a:solidFill>
                  <a:latin typeface="Symbol" panose="05050102010706020507" pitchFamily="18" charset="2"/>
                </a:rPr>
                <a:t>=</a:t>
              </a:r>
              <a:endParaRPr lang="en-US" altLang="zh-CN" sz="2800" b="1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75" name="Rectangle 63"/>
            <p:cNvSpPr>
              <a:spLocks noChangeArrowheads="1"/>
            </p:cNvSpPr>
            <p:nvPr/>
          </p:nvSpPr>
          <p:spPr bwMode="auto">
            <a:xfrm>
              <a:off x="2567" y="498"/>
              <a:ext cx="17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FF"/>
                  </a:solidFill>
                  <a:latin typeface="Symbol" panose="05050102010706020507" pitchFamily="18" charset="2"/>
                </a:rPr>
                <a:t>Ð</a:t>
              </a:r>
              <a:endParaRPr lang="en-US" altLang="zh-CN" sz="2800" b="1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76" name="Rectangle 64"/>
            <p:cNvSpPr>
              <a:spLocks noChangeArrowheads="1"/>
            </p:cNvSpPr>
            <p:nvPr/>
          </p:nvSpPr>
          <p:spPr bwMode="auto">
            <a:xfrm>
              <a:off x="926" y="498"/>
              <a:ext cx="13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FF"/>
                  </a:solidFill>
                  <a:latin typeface="Symbol" panose="05050102010706020507" pitchFamily="18" charset="2"/>
                </a:rPr>
                <a:t>D</a:t>
              </a:r>
              <a:endParaRPr lang="en-US" altLang="zh-CN" sz="2800" b="1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77" name="Rectangle 65"/>
            <p:cNvSpPr>
              <a:spLocks noChangeArrowheads="1"/>
            </p:cNvSpPr>
            <p:nvPr/>
          </p:nvSpPr>
          <p:spPr bwMode="auto">
            <a:xfrm>
              <a:off x="4772" y="522"/>
              <a:ext cx="149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B</a:t>
              </a:r>
              <a:endParaRPr lang="en-US" altLang="zh-CN" sz="2800" b="1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79" name="Rectangle 67"/>
            <p:cNvSpPr>
              <a:spLocks noChangeArrowheads="1"/>
            </p:cNvSpPr>
            <p:nvPr/>
          </p:nvSpPr>
          <p:spPr bwMode="auto">
            <a:xfrm>
              <a:off x="2760" y="522"/>
              <a:ext cx="149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C</a:t>
              </a:r>
              <a:endParaRPr lang="en-US" altLang="zh-CN" sz="2800" b="1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80" name="Rectangle 68"/>
            <p:cNvSpPr>
              <a:spLocks noChangeArrowheads="1"/>
            </p:cNvSpPr>
            <p:nvPr/>
          </p:nvSpPr>
          <p:spPr bwMode="auto">
            <a:xfrm>
              <a:off x="1810" y="529"/>
              <a:ext cx="225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，</a:t>
              </a:r>
              <a:endParaRPr lang="zh-CN" altLang="en-US" sz="2800" b="1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81" name="Rectangle 69"/>
            <p:cNvSpPr>
              <a:spLocks noChangeArrowheads="1"/>
            </p:cNvSpPr>
            <p:nvPr/>
          </p:nvSpPr>
          <p:spPr bwMode="auto">
            <a:xfrm>
              <a:off x="1079" y="522"/>
              <a:ext cx="50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ABC</a:t>
              </a:r>
              <a:endParaRPr lang="en-US" altLang="zh-CN" sz="2800" b="1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82" name="Rectangle 70"/>
            <p:cNvSpPr>
              <a:spLocks noChangeArrowheads="1"/>
            </p:cNvSpPr>
            <p:nvPr/>
          </p:nvSpPr>
          <p:spPr bwMode="auto">
            <a:xfrm>
              <a:off x="701" y="522"/>
              <a:ext cx="23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Rt</a:t>
              </a:r>
              <a:endPara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78" name="Rectangle 66"/>
            <p:cNvSpPr>
              <a:spLocks noChangeArrowheads="1"/>
            </p:cNvSpPr>
            <p:nvPr/>
          </p:nvSpPr>
          <p:spPr bwMode="auto">
            <a:xfrm>
              <a:off x="3522" y="529"/>
              <a:ext cx="32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，</a:t>
              </a:r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c</a:t>
              </a:r>
              <a:endParaRPr lang="en-US" altLang="zh-CN" sz="2800" b="1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04664"/>
            <a:ext cx="1619250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3850" y="1412875"/>
            <a:ext cx="86407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．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在</a:t>
            </a:r>
            <a:r>
              <a:rPr lang="en-US" altLang="zh-CN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Rt△</a:t>
            </a:r>
            <a:r>
              <a:rPr lang="en-US" altLang="zh-CN" sz="28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ABC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中，已知</a:t>
            </a:r>
            <a:r>
              <a:rPr lang="zh-CN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∠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C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= 90° , 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a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=12,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b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=24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．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解这个直角三角形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3850" y="3573463"/>
            <a:ext cx="7704138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．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在</a:t>
            </a:r>
            <a:r>
              <a:rPr lang="en-US" altLang="zh-CN" sz="2800" b="1" dirty="0" err="1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Rt△</a:t>
            </a:r>
            <a:r>
              <a:rPr lang="en-US" altLang="zh-CN" sz="28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ABC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中，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∠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C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= 90 °. </a:t>
            </a:r>
            <a:b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</a:b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(l)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已知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c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= 15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，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∠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B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= 60°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，求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a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; </a:t>
            </a:r>
            <a:b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</a:b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(2)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已知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∠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A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＝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35 °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，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a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＝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24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，求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b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,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c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.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987675" y="2708275"/>
            <a:ext cx="2022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∠</a:t>
            </a:r>
            <a:r>
              <a:rPr lang="en-US" altLang="zh-CN" sz="2800" b="1" i="1">
                <a:solidFill>
                  <a:srgbClr val="FF33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A</a:t>
            </a:r>
            <a:r>
              <a:rPr lang="zh-CN" altLang="en-US" sz="2800" b="1">
                <a:solidFill>
                  <a:srgbClr val="FF33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＝</a:t>
            </a: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30 °,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076825" y="2693988"/>
            <a:ext cx="2136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∠</a:t>
            </a: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</a:t>
            </a:r>
            <a:r>
              <a:rPr lang="en-US" altLang="zh-CN" sz="2800" b="1" i="1">
                <a:solidFill>
                  <a:srgbClr val="FF33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B</a:t>
            </a: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= 60° .</a:t>
            </a: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900113" y="5661025"/>
            <a:ext cx="3600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(2)</a:t>
            </a:r>
            <a:r>
              <a:rPr lang="en-US" altLang="zh-CN" sz="2800" b="1" i="1">
                <a:solidFill>
                  <a:srgbClr val="FF33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=34.3,	</a:t>
            </a:r>
            <a:r>
              <a:rPr lang="en-US" altLang="zh-CN" sz="2800" b="1" i="1">
                <a:solidFill>
                  <a:srgbClr val="FF33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≈41.8</a:t>
            </a:r>
          </a:p>
        </p:txBody>
      </p:sp>
      <p:grpSp>
        <p:nvGrpSpPr>
          <p:cNvPr id="14359" name="Group 23"/>
          <p:cNvGrpSpPr/>
          <p:nvPr/>
        </p:nvGrpSpPr>
        <p:grpSpPr bwMode="auto">
          <a:xfrm>
            <a:off x="1187450" y="2708275"/>
            <a:ext cx="1506538" cy="519113"/>
            <a:chOff x="748" y="1706"/>
            <a:chExt cx="949" cy="327"/>
          </a:xfrm>
        </p:grpSpPr>
        <p:grpSp>
          <p:nvGrpSpPr>
            <p:cNvPr id="14356" name="Group 20"/>
            <p:cNvGrpSpPr/>
            <p:nvPr/>
          </p:nvGrpSpPr>
          <p:grpSpPr bwMode="auto">
            <a:xfrm>
              <a:off x="748" y="1706"/>
              <a:ext cx="817" cy="313"/>
              <a:chOff x="748" y="1706"/>
              <a:chExt cx="817" cy="313"/>
            </a:xfrm>
          </p:grpSpPr>
          <p:sp>
            <p:nvSpPr>
              <p:cNvPr id="14346" name="AutoShape 10"/>
              <p:cNvSpPr>
                <a:spLocks noChangeAspect="1" noChangeArrowheads="1" noTextEdit="1"/>
              </p:cNvSpPr>
              <p:nvPr/>
            </p:nvSpPr>
            <p:spPr bwMode="auto">
              <a:xfrm>
                <a:off x="748" y="1706"/>
                <a:ext cx="817" cy="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4348" name="Line 12"/>
              <p:cNvSpPr>
                <a:spLocks noChangeShapeType="1"/>
              </p:cNvSpPr>
              <p:nvPr/>
            </p:nvSpPr>
            <p:spPr bwMode="auto">
              <a:xfrm flipV="1">
                <a:off x="1279" y="1886"/>
                <a:ext cx="27" cy="16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4349" name="Line 13"/>
              <p:cNvSpPr>
                <a:spLocks noChangeShapeType="1"/>
              </p:cNvSpPr>
              <p:nvPr/>
            </p:nvSpPr>
            <p:spPr bwMode="auto">
              <a:xfrm>
                <a:off x="1306" y="1891"/>
                <a:ext cx="38" cy="7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4350" name="Line 14"/>
              <p:cNvSpPr>
                <a:spLocks noChangeShapeType="1"/>
              </p:cNvSpPr>
              <p:nvPr/>
            </p:nvSpPr>
            <p:spPr bwMode="auto">
              <a:xfrm flipV="1">
                <a:off x="1349" y="1751"/>
                <a:ext cx="51" cy="21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4351" name="Line 15"/>
              <p:cNvSpPr>
                <a:spLocks noChangeShapeType="1"/>
              </p:cNvSpPr>
              <p:nvPr/>
            </p:nvSpPr>
            <p:spPr bwMode="auto">
              <a:xfrm>
                <a:off x="1400" y="1751"/>
                <a:ext cx="115" cy="1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4352" name="Rectangle 16"/>
              <p:cNvSpPr>
                <a:spLocks noChangeArrowheads="1"/>
              </p:cNvSpPr>
              <p:nvPr/>
            </p:nvSpPr>
            <p:spPr bwMode="auto">
              <a:xfrm>
                <a:off x="1406" y="1763"/>
                <a:ext cx="10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600" b="1">
                    <a:solidFill>
                      <a:srgbClr val="FF3300"/>
                    </a:solidFill>
                    <a:latin typeface="Times New Roman" panose="02020603050405020304" pitchFamily="18" charset="0"/>
                    <a:ea typeface="华文新魏" panose="02010800040101010101" pitchFamily="2" charset="-122"/>
                  </a:rPr>
                  <a:t>5</a:t>
                </a:r>
                <a:endParaRPr lang="en-US" altLang="zh-CN" b="1">
                  <a:solidFill>
                    <a:srgbClr val="FF3300"/>
                  </a:solidFill>
                  <a:latin typeface="Arial" panose="020B0604020202020204" pitchFamily="34" charset="0"/>
                  <a:ea typeface="华文新魏" panose="02010800040101010101" pitchFamily="2" charset="-122"/>
                </a:endParaRPr>
              </a:p>
            </p:txBody>
          </p:sp>
          <p:sp>
            <p:nvSpPr>
              <p:cNvPr id="14353" name="Rectangle 17"/>
              <p:cNvSpPr>
                <a:spLocks noChangeArrowheads="1"/>
              </p:cNvSpPr>
              <p:nvPr/>
            </p:nvSpPr>
            <p:spPr bwMode="auto">
              <a:xfrm>
                <a:off x="1060" y="1763"/>
                <a:ext cx="20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600" b="1">
                    <a:solidFill>
                      <a:srgbClr val="FF3300"/>
                    </a:solidFill>
                    <a:latin typeface="Times New Roman" panose="02020603050405020304" pitchFamily="18" charset="0"/>
                    <a:ea typeface="华文新魏" panose="02010800040101010101" pitchFamily="2" charset="-122"/>
                  </a:rPr>
                  <a:t>12</a:t>
                </a:r>
                <a:endParaRPr lang="en-US" altLang="zh-CN" b="1">
                  <a:solidFill>
                    <a:srgbClr val="FF3300"/>
                  </a:solidFill>
                  <a:latin typeface="Arial" panose="020B0604020202020204" pitchFamily="34" charset="0"/>
                  <a:ea typeface="华文新魏" panose="02010800040101010101" pitchFamily="2" charset="-122"/>
                </a:endParaRPr>
              </a:p>
            </p:txBody>
          </p:sp>
          <p:sp>
            <p:nvSpPr>
              <p:cNvPr id="14354" name="Rectangle 18"/>
              <p:cNvSpPr>
                <a:spLocks noChangeArrowheads="1"/>
              </p:cNvSpPr>
              <p:nvPr/>
            </p:nvSpPr>
            <p:spPr bwMode="auto">
              <a:xfrm>
                <a:off x="920" y="1739"/>
                <a:ext cx="11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600" b="1">
                    <a:solidFill>
                      <a:srgbClr val="FF3300"/>
                    </a:solidFill>
                    <a:latin typeface="Symbol" panose="05050102010706020507" pitchFamily="18" charset="2"/>
                    <a:ea typeface="华文新魏" panose="02010800040101010101" pitchFamily="2" charset="-122"/>
                  </a:rPr>
                  <a:t>=</a:t>
                </a:r>
                <a:endParaRPr lang="en-US" altLang="zh-CN" b="1">
                  <a:solidFill>
                    <a:srgbClr val="FF3300"/>
                  </a:solidFill>
                  <a:latin typeface="Arial" panose="020B0604020202020204" pitchFamily="34" charset="0"/>
                  <a:ea typeface="华文新魏" panose="02010800040101010101" pitchFamily="2" charset="-122"/>
                </a:endParaRPr>
              </a:p>
            </p:txBody>
          </p:sp>
          <p:sp>
            <p:nvSpPr>
              <p:cNvPr id="14355" name="Rectangle 19"/>
              <p:cNvSpPr>
                <a:spLocks noChangeArrowheads="1"/>
              </p:cNvSpPr>
              <p:nvPr/>
            </p:nvSpPr>
            <p:spPr bwMode="auto">
              <a:xfrm>
                <a:off x="776" y="1763"/>
                <a:ext cx="9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600" b="1" i="1" dirty="0">
                    <a:solidFill>
                      <a:srgbClr val="FF3300"/>
                    </a:solidFill>
                    <a:latin typeface="Times New Roman" panose="02020603050405020304" pitchFamily="18" charset="0"/>
                    <a:ea typeface="华文新魏" panose="02010800040101010101" pitchFamily="2" charset="-122"/>
                  </a:rPr>
                  <a:t>c</a:t>
                </a:r>
                <a:endParaRPr lang="en-US" altLang="zh-CN" b="1" dirty="0">
                  <a:solidFill>
                    <a:srgbClr val="FF3300"/>
                  </a:solidFill>
                  <a:latin typeface="Arial" panose="020B0604020202020204" pitchFamily="34" charset="0"/>
                  <a:ea typeface="华文新魏" panose="02010800040101010101" pitchFamily="2" charset="-122"/>
                </a:endParaRPr>
              </a:p>
            </p:txBody>
          </p:sp>
        </p:grpSp>
        <p:sp>
          <p:nvSpPr>
            <p:cNvPr id="14358" name="Rectangle 22"/>
            <p:cNvSpPr>
              <a:spLocks noChangeArrowheads="1"/>
            </p:cNvSpPr>
            <p:nvPr/>
          </p:nvSpPr>
          <p:spPr bwMode="auto">
            <a:xfrm>
              <a:off x="1519" y="1706"/>
              <a:ext cx="1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FF3300"/>
                  </a:solidFill>
                  <a:latin typeface="Arial" panose="020B0604020202020204" pitchFamily="34" charset="0"/>
                  <a:ea typeface="华文新魏" panose="02010800040101010101" pitchFamily="2" charset="-122"/>
                </a:rPr>
                <a:t>,</a:t>
              </a:r>
            </a:p>
          </p:txBody>
        </p:sp>
      </p:grp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900113" y="5084763"/>
            <a:ext cx="1425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(1)</a:t>
            </a:r>
            <a:r>
              <a:rPr lang="en-US" altLang="zh-CN" sz="2800" b="1" i="1" dirty="0">
                <a:solidFill>
                  <a:srgbClr val="FF33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a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=7.5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4345" grpId="0"/>
      <p:bldP spid="14357" grpId="0"/>
      <p:bldP spid="143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BZDH23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404813"/>
            <a:ext cx="1225550" cy="72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494" name="Group 134"/>
          <p:cNvGrpSpPr/>
          <p:nvPr/>
        </p:nvGrpSpPr>
        <p:grpSpPr bwMode="auto">
          <a:xfrm>
            <a:off x="7092280" y="2636838"/>
            <a:ext cx="1458913" cy="817562"/>
            <a:chOff x="4762" y="1661"/>
            <a:chExt cx="919" cy="515"/>
          </a:xfrm>
        </p:grpSpPr>
        <p:sp>
          <p:nvSpPr>
            <p:cNvPr id="15474" name="Rectangle 114"/>
            <p:cNvSpPr>
              <a:spLocks noChangeArrowheads="1"/>
            </p:cNvSpPr>
            <p:nvPr/>
          </p:nvSpPr>
          <p:spPr bwMode="auto">
            <a:xfrm>
              <a:off x="4762" y="1752"/>
              <a:ext cx="70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 dirty="0" err="1">
                  <a:solidFill>
                    <a:srgbClr val="FF3300"/>
                  </a:solidFill>
                  <a:latin typeface="Times New Roman" panose="02020603050405020304" pitchFamily="18" charset="0"/>
                </a:rPr>
                <a:t>tan</a:t>
              </a:r>
              <a:r>
                <a:rPr lang="en-US" altLang="zh-CN" sz="2800" b="1" i="1" dirty="0" err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altLang="zh-CN" sz="28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15475" name="AutoShape 115"/>
            <p:cNvSpPr>
              <a:spLocks noChangeAspect="1" noChangeArrowheads="1" noTextEdit="1"/>
            </p:cNvSpPr>
            <p:nvPr/>
          </p:nvSpPr>
          <p:spPr bwMode="auto">
            <a:xfrm>
              <a:off x="5488" y="1661"/>
              <a:ext cx="193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76" name="Line 116"/>
            <p:cNvSpPr>
              <a:spLocks noChangeShapeType="1"/>
            </p:cNvSpPr>
            <p:nvPr/>
          </p:nvSpPr>
          <p:spPr bwMode="auto">
            <a:xfrm>
              <a:off x="5520" y="1919"/>
              <a:ext cx="123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77" name="Rectangle 117"/>
            <p:cNvSpPr>
              <a:spLocks noChangeArrowheads="1"/>
            </p:cNvSpPr>
            <p:nvPr/>
          </p:nvSpPr>
          <p:spPr bwMode="auto">
            <a:xfrm>
              <a:off x="5532" y="1946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b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78" name="Rectangle 118"/>
            <p:cNvSpPr>
              <a:spLocks noChangeArrowheads="1"/>
            </p:cNvSpPr>
            <p:nvPr/>
          </p:nvSpPr>
          <p:spPr bwMode="auto">
            <a:xfrm>
              <a:off x="5533" y="1673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5479" name="Rectangle 119"/>
          <p:cNvSpPr>
            <a:spLocks noChangeArrowheads="1"/>
          </p:cNvSpPr>
          <p:nvPr/>
        </p:nvSpPr>
        <p:spPr bwMode="auto">
          <a:xfrm>
            <a:off x="3419872" y="1844675"/>
            <a:ext cx="446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800" b="1" dirty="0">
                <a:solidFill>
                  <a:srgbClr val="FF3300"/>
                </a:solidFill>
                <a:latin typeface="Arial" panose="020B0604020202020204" pitchFamily="34" charset="0"/>
              </a:rPr>
              <a:t>∠</a:t>
            </a:r>
            <a:r>
              <a:rPr lang="en-US" altLang="zh-CN" sz="2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＋ </a:t>
            </a:r>
            <a:r>
              <a:rPr lang="zh-CN" altLang="zh-CN" sz="2800" b="1" dirty="0">
                <a:solidFill>
                  <a:srgbClr val="FF3300"/>
                </a:solidFill>
                <a:latin typeface="Arial" panose="020B0604020202020204" pitchFamily="34" charset="0"/>
              </a:rPr>
              <a:t>∠</a:t>
            </a:r>
            <a:r>
              <a:rPr lang="en-US" altLang="zh-CN" sz="2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</a:rPr>
              <a:t> = 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90</a:t>
            </a: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zh-CN" altLang="zh-CN" sz="2800" b="1" dirty="0">
                <a:solidFill>
                  <a:srgbClr val="FF3300"/>
                </a:solidFill>
                <a:latin typeface="Arial" panose="020B0604020202020204" pitchFamily="34" charset="0"/>
              </a:rPr>
              <a:t>°</a:t>
            </a: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；</a:t>
            </a:r>
          </a:p>
        </p:txBody>
      </p:sp>
      <p:sp>
        <p:nvSpPr>
          <p:cNvPr id="15480" name="Rectangle 120"/>
          <p:cNvSpPr>
            <a:spLocks noChangeArrowheads="1"/>
          </p:cNvSpPr>
          <p:nvPr/>
        </p:nvSpPr>
        <p:spPr bwMode="auto">
          <a:xfrm>
            <a:off x="3527425" y="2276475"/>
            <a:ext cx="2376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i="1" dirty="0">
                <a:solidFill>
                  <a:srgbClr val="FF33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a</a:t>
            </a:r>
            <a:r>
              <a:rPr lang="en-US" altLang="zh-CN" sz="2800" b="1" baseline="30000" dirty="0">
                <a:solidFill>
                  <a:srgbClr val="FF33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2</a:t>
            </a:r>
            <a:r>
              <a:rPr lang="zh-CN" altLang="en-US" sz="2800" b="1" dirty="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＋</a:t>
            </a:r>
            <a:r>
              <a:rPr lang="en-US" altLang="zh-CN" sz="2800" b="1" i="1" dirty="0">
                <a:solidFill>
                  <a:srgbClr val="FF33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b</a:t>
            </a:r>
            <a:r>
              <a:rPr lang="en-US" altLang="zh-CN" sz="2800" b="1" baseline="30000" dirty="0">
                <a:solidFill>
                  <a:srgbClr val="FF33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2</a:t>
            </a:r>
            <a:r>
              <a:rPr lang="zh-CN" altLang="en-US" sz="2800" b="1" dirty="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＝</a:t>
            </a:r>
            <a:r>
              <a:rPr lang="en-US" altLang="zh-CN" sz="2800" b="1" i="1" dirty="0">
                <a:solidFill>
                  <a:srgbClr val="FF33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c</a:t>
            </a:r>
            <a:r>
              <a:rPr lang="en-US" altLang="zh-CN" sz="2800" b="1" baseline="30000" dirty="0">
                <a:solidFill>
                  <a:srgbClr val="FF33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2</a:t>
            </a:r>
            <a:r>
              <a:rPr lang="en-US" altLang="zh-CN" sz="2800" b="1" dirty="0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; </a:t>
            </a:r>
          </a:p>
        </p:txBody>
      </p:sp>
      <p:sp>
        <p:nvSpPr>
          <p:cNvPr id="15481" name="Rectangle 121"/>
          <p:cNvSpPr>
            <a:spLocks noChangeArrowheads="1"/>
          </p:cNvSpPr>
          <p:nvPr/>
        </p:nvSpPr>
        <p:spPr bwMode="auto">
          <a:xfrm>
            <a:off x="0" y="2781300"/>
            <a:ext cx="46085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28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角与边之间的关系：</a:t>
            </a:r>
          </a:p>
        </p:txBody>
      </p:sp>
      <p:sp>
        <p:nvSpPr>
          <p:cNvPr id="15482" name="Rectangle 122"/>
          <p:cNvSpPr>
            <a:spLocks noChangeArrowheads="1"/>
          </p:cNvSpPr>
          <p:nvPr/>
        </p:nvSpPr>
        <p:spPr bwMode="auto">
          <a:xfrm>
            <a:off x="0" y="2308225"/>
            <a:ext cx="3887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28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边之间的关系：</a:t>
            </a:r>
          </a:p>
        </p:txBody>
      </p:sp>
      <p:sp>
        <p:nvSpPr>
          <p:cNvPr id="15483" name="Rectangle 123"/>
          <p:cNvSpPr>
            <a:spLocks noChangeArrowheads="1"/>
          </p:cNvSpPr>
          <p:nvPr/>
        </p:nvSpPr>
        <p:spPr bwMode="auto">
          <a:xfrm>
            <a:off x="0" y="1844675"/>
            <a:ext cx="4211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28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角之间的关系：</a:t>
            </a:r>
          </a:p>
        </p:txBody>
      </p:sp>
      <p:grpSp>
        <p:nvGrpSpPr>
          <p:cNvPr id="15492" name="Group 132"/>
          <p:cNvGrpSpPr/>
          <p:nvPr/>
        </p:nvGrpSpPr>
        <p:grpSpPr bwMode="auto">
          <a:xfrm>
            <a:off x="3995936" y="2708275"/>
            <a:ext cx="1944687" cy="817563"/>
            <a:chOff x="2585" y="1706"/>
            <a:chExt cx="1225" cy="515"/>
          </a:xfrm>
        </p:grpSpPr>
        <p:sp>
          <p:nvSpPr>
            <p:cNvPr id="15462" name="Rectangle 102"/>
            <p:cNvSpPr>
              <a:spLocks noChangeArrowheads="1"/>
            </p:cNvSpPr>
            <p:nvPr/>
          </p:nvSpPr>
          <p:spPr bwMode="auto">
            <a:xfrm>
              <a:off x="2585" y="1751"/>
              <a:ext cx="66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 dirty="0" err="1">
                  <a:solidFill>
                    <a:srgbClr val="FF3300"/>
                  </a:solidFill>
                  <a:latin typeface="Times New Roman" panose="02020603050405020304" pitchFamily="18" charset="0"/>
                </a:rPr>
                <a:t>sin</a:t>
              </a:r>
              <a:r>
                <a:rPr lang="en-US" altLang="zh-CN" sz="2800" b="1" i="1" dirty="0" err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altLang="zh-CN" sz="28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15463" name="AutoShape 103"/>
            <p:cNvSpPr>
              <a:spLocks noChangeAspect="1" noChangeArrowheads="1" noTextEdit="1"/>
            </p:cNvSpPr>
            <p:nvPr/>
          </p:nvSpPr>
          <p:spPr bwMode="auto">
            <a:xfrm>
              <a:off x="3265" y="1706"/>
              <a:ext cx="193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64" name="Line 104"/>
            <p:cNvSpPr>
              <a:spLocks noChangeShapeType="1"/>
            </p:cNvSpPr>
            <p:nvPr/>
          </p:nvSpPr>
          <p:spPr bwMode="auto">
            <a:xfrm>
              <a:off x="3297" y="1964"/>
              <a:ext cx="123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65" name="Rectangle 105"/>
            <p:cNvSpPr>
              <a:spLocks noChangeArrowheads="1"/>
            </p:cNvSpPr>
            <p:nvPr/>
          </p:nvSpPr>
          <p:spPr bwMode="auto">
            <a:xfrm>
              <a:off x="3315" y="1991"/>
              <a:ext cx="8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c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66" name="Rectangle 106"/>
            <p:cNvSpPr>
              <a:spLocks noChangeArrowheads="1"/>
            </p:cNvSpPr>
            <p:nvPr/>
          </p:nvSpPr>
          <p:spPr bwMode="auto">
            <a:xfrm>
              <a:off x="3310" y="1718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b="1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84" name="Rectangle 124"/>
            <p:cNvSpPr>
              <a:spLocks noChangeArrowheads="1"/>
            </p:cNvSpPr>
            <p:nvPr/>
          </p:nvSpPr>
          <p:spPr bwMode="auto">
            <a:xfrm>
              <a:off x="3447" y="1797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>
                  <a:solidFill>
                    <a:srgbClr val="FF3300"/>
                  </a:solidFill>
                  <a:latin typeface="Arial" panose="020B0604020202020204" pitchFamily="34" charset="0"/>
                </a:rPr>
                <a:t>，</a:t>
              </a:r>
            </a:p>
          </p:txBody>
        </p:sp>
      </p:grpSp>
      <p:grpSp>
        <p:nvGrpSpPr>
          <p:cNvPr id="15493" name="Group 133"/>
          <p:cNvGrpSpPr/>
          <p:nvPr/>
        </p:nvGrpSpPr>
        <p:grpSpPr bwMode="auto">
          <a:xfrm>
            <a:off x="5580262" y="2655888"/>
            <a:ext cx="1871663" cy="798512"/>
            <a:chOff x="3583" y="1673"/>
            <a:chExt cx="1179" cy="503"/>
          </a:xfrm>
        </p:grpSpPr>
        <p:sp>
          <p:nvSpPr>
            <p:cNvPr id="15468" name="Rectangle 108"/>
            <p:cNvSpPr>
              <a:spLocks noChangeArrowheads="1"/>
            </p:cNvSpPr>
            <p:nvPr/>
          </p:nvSpPr>
          <p:spPr bwMode="auto">
            <a:xfrm>
              <a:off x="3583" y="1752"/>
              <a:ext cx="69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cos</a:t>
              </a:r>
              <a:r>
                <a:rPr lang="en-US" altLang="zh-CN" sz="28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altLang="zh-CN" sz="2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15470" name="Line 110"/>
            <p:cNvSpPr>
              <a:spLocks noChangeShapeType="1"/>
            </p:cNvSpPr>
            <p:nvPr/>
          </p:nvSpPr>
          <p:spPr bwMode="auto">
            <a:xfrm>
              <a:off x="4263" y="1919"/>
              <a:ext cx="114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71" name="Rectangle 111"/>
            <p:cNvSpPr>
              <a:spLocks noChangeArrowheads="1"/>
            </p:cNvSpPr>
            <p:nvPr/>
          </p:nvSpPr>
          <p:spPr bwMode="auto">
            <a:xfrm>
              <a:off x="4276" y="1946"/>
              <a:ext cx="8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 i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c</a:t>
              </a:r>
              <a:endParaRPr lang="en-US" altLang="zh-CN" b="1" dirty="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72" name="Rectangle 112"/>
            <p:cNvSpPr>
              <a:spLocks noChangeArrowheads="1"/>
            </p:cNvSpPr>
            <p:nvPr/>
          </p:nvSpPr>
          <p:spPr bwMode="auto">
            <a:xfrm>
              <a:off x="4270" y="1673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 i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b</a:t>
              </a:r>
              <a:endParaRPr lang="en-US" altLang="zh-CN" b="1" dirty="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85" name="Rectangle 125"/>
            <p:cNvSpPr>
              <a:spLocks noChangeArrowheads="1"/>
            </p:cNvSpPr>
            <p:nvPr/>
          </p:nvSpPr>
          <p:spPr bwMode="auto">
            <a:xfrm>
              <a:off x="4399" y="1797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，</a:t>
              </a:r>
            </a:p>
          </p:txBody>
        </p:sp>
      </p:grpSp>
      <p:sp>
        <p:nvSpPr>
          <p:cNvPr id="15491" name="Rectangle 131"/>
          <p:cNvSpPr>
            <a:spLocks noChangeArrowheads="1"/>
          </p:cNvSpPr>
          <p:nvPr/>
        </p:nvSpPr>
        <p:spPr bwMode="auto">
          <a:xfrm>
            <a:off x="179389" y="3558372"/>
            <a:ext cx="835305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en-US" altLang="zh-CN" sz="28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zh-CN" altLang="en-US" sz="28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如果知道直角三角形的几个元素就可以求其他的元素？有几种情况？</a:t>
            </a:r>
          </a:p>
        </p:txBody>
      </p:sp>
      <p:sp>
        <p:nvSpPr>
          <p:cNvPr id="15495" name="Rectangle 135"/>
          <p:cNvSpPr>
            <a:spLocks noChangeArrowheads="1"/>
          </p:cNvSpPr>
          <p:nvPr/>
        </p:nvSpPr>
        <p:spPr bwMode="auto">
          <a:xfrm>
            <a:off x="539750" y="4627563"/>
            <a:ext cx="343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两个元素</a:t>
            </a:r>
            <a:r>
              <a:rPr lang="en-US" altLang="zh-CN" sz="2400" b="1" dirty="0">
                <a:solidFill>
                  <a:srgbClr val="FF3300"/>
                </a:solidFill>
                <a:latin typeface="Arial" panose="020B0604020202020204" pitchFamily="34" charset="0"/>
              </a:rPr>
              <a:t>(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至少一个是边</a:t>
            </a:r>
            <a:r>
              <a:rPr lang="en-US" altLang="zh-CN" sz="2400" b="1" dirty="0">
                <a:solidFill>
                  <a:srgbClr val="FF3300"/>
                </a:solidFill>
                <a:latin typeface="Arial" panose="020B0604020202020204" pitchFamily="34" charset="0"/>
              </a:rPr>
              <a:t>)</a:t>
            </a:r>
            <a:endParaRPr lang="en-US" altLang="zh-CN" sz="2400" b="1" dirty="0">
              <a:solidFill>
                <a:srgbClr val="FF3300"/>
              </a:solidFill>
              <a:latin typeface="Arial" panose="020B0604020202020204" pitchFamily="34" charset="0"/>
              <a:ea typeface="华文新魏" panose="02010800040101010101" pitchFamily="2" charset="-122"/>
            </a:endParaRPr>
          </a:p>
        </p:txBody>
      </p:sp>
      <p:sp>
        <p:nvSpPr>
          <p:cNvPr id="15497" name="Rectangle 137"/>
          <p:cNvSpPr>
            <a:spLocks noChangeArrowheads="1"/>
          </p:cNvSpPr>
          <p:nvPr/>
        </p:nvSpPr>
        <p:spPr bwMode="auto">
          <a:xfrm>
            <a:off x="4427538" y="4627563"/>
            <a:ext cx="3457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两条边或一边一角</a:t>
            </a:r>
          </a:p>
        </p:txBody>
      </p:sp>
      <p:sp>
        <p:nvSpPr>
          <p:cNvPr id="15502" name="Rectangle 142"/>
          <p:cNvSpPr>
            <a:spLocks noChangeArrowheads="1"/>
          </p:cNvSpPr>
          <p:nvPr/>
        </p:nvSpPr>
        <p:spPr bwMode="auto">
          <a:xfrm>
            <a:off x="304800" y="1181100"/>
            <a:ext cx="4362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1.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直角三角形的边角关系：</a:t>
            </a:r>
          </a:p>
        </p:txBody>
      </p:sp>
      <p:sp>
        <p:nvSpPr>
          <p:cNvPr id="15503" name="WordArt 143"/>
          <p:cNvSpPr>
            <a:spLocks noChangeArrowheads="1" noChangeShapeType="1" noTextEdit="1"/>
          </p:cNvSpPr>
          <p:nvPr/>
        </p:nvSpPr>
        <p:spPr bwMode="auto">
          <a:xfrm>
            <a:off x="3059113" y="333375"/>
            <a:ext cx="266382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kern="10" dirty="0">
                <a:ln w="12700">
                  <a:solidFill>
                    <a:srgbClr val="FFFF00"/>
                  </a:solidFill>
                  <a:miter lim="800000"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5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5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81" grpId="0"/>
      <p:bldP spid="15482" grpId="0"/>
      <p:bldP spid="15483" grpId="0"/>
      <p:bldP spid="15491" grpId="0"/>
      <p:bldP spid="15495" grpId="0"/>
      <p:bldP spid="154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DWDH12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97725" y="88900"/>
            <a:ext cx="1908175" cy="161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11188" y="1628775"/>
            <a:ext cx="7848600" cy="3816350"/>
          </a:xfrm>
          <a:prstGeom prst="cloudCallout">
            <a:avLst>
              <a:gd name="adj1" fmla="val 32079"/>
              <a:gd name="adj2" fmla="val -6456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800" b="1" dirty="0">
                <a:solidFill>
                  <a:srgbClr val="FF99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同学们</a:t>
            </a:r>
            <a:r>
              <a:rPr kumimoji="1" lang="en-US" altLang="zh-CN" sz="8800" b="1" dirty="0">
                <a:solidFill>
                  <a:srgbClr val="FF99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8800" b="1" dirty="0">
                <a:solidFill>
                  <a:srgbClr val="FF99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再见</a:t>
            </a:r>
            <a:r>
              <a:rPr kumimoji="1" lang="en-US" altLang="zh-CN" sz="6000" b="1" dirty="0">
                <a:solidFill>
                  <a:srgbClr val="FF99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766</Words>
  <Application>Microsoft Office PowerPoint</Application>
  <PresentationFormat>全屏显示(4:3)</PresentationFormat>
  <Paragraphs>302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2" baseType="lpstr">
      <vt:lpstr>华文行楷</vt:lpstr>
      <vt:lpstr>华文楷体</vt:lpstr>
      <vt:lpstr>华文新魏</vt:lpstr>
      <vt:lpstr>楷体_GB2312</vt:lpstr>
      <vt:lpstr>隶书</vt:lpstr>
      <vt:lpstr>宋体</vt:lpstr>
      <vt:lpstr>微软雅黑</vt:lpstr>
      <vt:lpstr>Arial</vt:lpstr>
      <vt:lpstr>Calibri</vt:lpstr>
      <vt:lpstr>Century Schoolbook</vt:lpstr>
      <vt:lpstr>Symbol</vt:lpstr>
      <vt:lpstr>Times New Roman</vt:lpstr>
      <vt:lpstr>Wingdings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2017-08-26T08:24:00Z</dcterms:created>
  <dcterms:modified xsi:type="dcterms:W3CDTF">2023-01-16T23:59:47Z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5CC866D7248E4CA79887E983D998751F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