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sldIdLst>
    <p:sldId id="27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3" r:id="rId13"/>
    <p:sldId id="274" r:id="rId14"/>
    <p:sldId id="276" r:id="rId15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4EA"/>
    <a:srgbClr val="2188D1"/>
    <a:srgbClr val="139DE1"/>
    <a:srgbClr val="F4963A"/>
    <a:srgbClr val="F28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2531A819-C9DD-47BF-874A-09C08DC0C26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54D32EAD-E33D-4687-8C69-4C333310D24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F6CBE745-16A2-48CA-8FE4-7AD49317159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A10E608E-6F66-4457-96D0-FAFB5639E14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D202A414-3571-4A38-93BF-F1A8E43562A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26783537-E628-49E3-B9F5-B14AF96DC72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0253E100-45B4-4856-9384-CCDD37C6B71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C18A7E89-9595-4B89-A8E8-D0E18925DB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7F0826CA-DDA8-4F3B-BA1F-CB8271EC8C8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2CA20821-CE56-4A5C-A50A-60CA0F72A42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C02B06A-399F-4CBF-A547-2A97087A63F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88729D5-0CA9-4612-A196-C2DCBBEF665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8773B1E-E20B-41B9-85FB-E022491D747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807A150-6400-46F3-91DA-2B4C6FFFE7C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CC99C10-7312-4CB0-81C3-0BF9D70A74C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D930EA6-0620-4A3B-AF6F-BD59DEC05D9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A26A9A3-0394-436D-B314-6649274043B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9737231-BE6D-427F-BEE0-5609FA50F9E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9525" y="720725"/>
            <a:ext cx="9158288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-11113" y="5067300"/>
            <a:ext cx="9166226" cy="111125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11113" y="1757363"/>
            <a:ext cx="9159876" cy="3225800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11113" y="720725"/>
            <a:ext cx="9166226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691025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295">
              <a:defRPr/>
            </a:pPr>
            <a:r>
              <a:rPr lang="en-US" altLang="zh-CN" sz="5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4.1 </a:t>
            </a:r>
            <a:r>
              <a:rPr lang="zh-CN" altLang="en-US" sz="5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一元二次方程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94175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/>
          <p:nvPr/>
        </p:nvSpPr>
        <p:spPr>
          <a:xfrm>
            <a:off x="1258888" y="4302125"/>
            <a:ext cx="288925" cy="2873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endParaRPr lang="zh-CN" altLang="zh-CN" sz="1350" noProof="1">
              <a:latin typeface="Arial" panose="020B0604020202020204" pitchFamily="34" charset="0"/>
            </a:endParaRPr>
          </a:p>
        </p:txBody>
      </p:sp>
      <p:sp>
        <p:nvSpPr>
          <p:cNvPr id="34818" name="矩形 389122"/>
          <p:cNvSpPr>
            <a:spLocks noChangeArrowheads="1"/>
          </p:cNvSpPr>
          <p:nvPr/>
        </p:nvSpPr>
        <p:spPr bwMode="auto">
          <a:xfrm>
            <a:off x="760413" y="1365250"/>
            <a:ext cx="75707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1F4E79"/>
                </a:solidFill>
                <a:latin typeface="楷体_GB2312" pitchFamily="49" charset="-122"/>
                <a:ea typeface="楷体_GB2312" pitchFamily="49" charset="-122"/>
              </a:rPr>
              <a:t>例：</a:t>
            </a:r>
            <a:r>
              <a:rPr lang="zh-CN" altLang="en-US" sz="2800" b="1">
                <a:solidFill>
                  <a:srgbClr val="1F4E79"/>
                </a:solidFill>
                <a:latin typeface="Arial" panose="020B0604020202020204" pitchFamily="34" charset="0"/>
              </a:rPr>
              <a:t>已知关于</a:t>
            </a:r>
            <a:r>
              <a:rPr lang="en-US" altLang="zh-CN" sz="2800" b="1" i="1">
                <a:solidFill>
                  <a:srgbClr val="1F4E79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>
                <a:solidFill>
                  <a:srgbClr val="1F4E79"/>
                </a:solidFill>
                <a:latin typeface="Arial" panose="020B0604020202020204" pitchFamily="34" charset="0"/>
              </a:rPr>
              <a:t>的一元二次方程 </a:t>
            </a:r>
            <a:r>
              <a:rPr lang="en-US" altLang="zh-CN" sz="2800" b="1" i="1">
                <a:solidFill>
                  <a:srgbClr val="1F4E79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solidFill>
                  <a:srgbClr val="1F4E79"/>
                </a:solidFill>
                <a:latin typeface="Arial" panose="020B0604020202020204" pitchFamily="34" charset="0"/>
              </a:rPr>
              <a:t>2</a:t>
            </a:r>
            <a:r>
              <a:rPr lang="en-US" altLang="zh-CN" sz="2800" b="1">
                <a:solidFill>
                  <a:srgbClr val="1F4E79"/>
                </a:solidFill>
                <a:latin typeface="Arial" panose="020B0604020202020204" pitchFamily="34" charset="0"/>
              </a:rPr>
              <a:t>+</a:t>
            </a:r>
            <a:r>
              <a:rPr lang="en-US" altLang="zh-CN" sz="2800" b="1" i="1">
                <a:solidFill>
                  <a:srgbClr val="1F4E79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2800" b="1">
                <a:solidFill>
                  <a:srgbClr val="1F4E79"/>
                </a:solidFill>
                <a:latin typeface="Arial" panose="020B0604020202020204" pitchFamily="34" charset="0"/>
              </a:rPr>
              <a:t>+</a:t>
            </a:r>
            <a:r>
              <a:rPr lang="en-US" altLang="zh-CN" sz="2800" b="1" i="1">
                <a:solidFill>
                  <a:srgbClr val="1F4E79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1F4E79"/>
                </a:solidFill>
                <a:latin typeface="Arial" panose="020B0604020202020204" pitchFamily="34" charset="0"/>
              </a:rPr>
              <a:t>=0</a:t>
            </a:r>
            <a:r>
              <a:rPr lang="zh-CN" altLang="en-US" sz="2800" b="1">
                <a:solidFill>
                  <a:srgbClr val="1F4E79"/>
                </a:solidFill>
                <a:latin typeface="Arial" panose="020B0604020202020204" pitchFamily="34" charset="0"/>
              </a:rPr>
              <a:t>的一个根是</a:t>
            </a:r>
            <a:r>
              <a:rPr lang="en-US" altLang="zh-CN" sz="2800" b="1">
                <a:solidFill>
                  <a:srgbClr val="1F4E79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800" b="1">
                <a:solidFill>
                  <a:srgbClr val="1F4E79"/>
                </a:solidFill>
                <a:latin typeface="Arial" panose="020B0604020202020204" pitchFamily="34" charset="0"/>
              </a:rPr>
              <a:t>，求</a:t>
            </a:r>
            <a:r>
              <a:rPr lang="en-US" altLang="zh-CN" sz="2800" b="1" i="1">
                <a:solidFill>
                  <a:srgbClr val="1F4E79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1F4E79"/>
                </a:solidFill>
                <a:latin typeface="Arial" panose="020B0604020202020204" pitchFamily="34" charset="0"/>
              </a:rPr>
              <a:t>的值</a:t>
            </a:r>
            <a:r>
              <a:rPr lang="en-US" altLang="zh-CN" sz="2800" b="1">
                <a:solidFill>
                  <a:srgbClr val="1F4E79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89125" name="文本框 389124"/>
          <p:cNvSpPr txBox="1"/>
          <p:nvPr/>
        </p:nvSpPr>
        <p:spPr>
          <a:xfrm>
            <a:off x="1176338" y="2909888"/>
            <a:ext cx="6542087" cy="120967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解：</a:t>
            </a:r>
            <a:r>
              <a:rPr lang="zh-CN" altLang="en-US" sz="2800" b="1">
                <a:solidFill>
                  <a:srgbClr val="7030A0"/>
                </a:solidFill>
                <a:latin typeface="宋体" panose="02010600030101010101" pitchFamily="2" charset="-122"/>
              </a:rPr>
              <a:t>由题意得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7030A0"/>
                </a:solidFill>
                <a:latin typeface="宋体" panose="02010600030101010101" pitchFamily="2" charset="-122"/>
              </a:rPr>
              <a:t>把</a:t>
            </a:r>
            <a:r>
              <a:rPr lang="zh-CN" altLang="zh-CN" sz="2800" b="1" i="1">
                <a:solidFill>
                  <a:srgbClr val="7030A0"/>
                </a:solidFill>
                <a:latin typeface="宋体" panose="02010600030101010101" pitchFamily="2" charset="-122"/>
              </a:rPr>
              <a:t>x </a:t>
            </a:r>
            <a:r>
              <a:rPr lang="zh-CN" altLang="zh-CN" sz="2800" b="1">
                <a:solidFill>
                  <a:srgbClr val="7030A0"/>
                </a:solidFill>
                <a:latin typeface="宋体" panose="02010600030101010101" pitchFamily="2" charset="-122"/>
              </a:rPr>
              <a:t>=3</a:t>
            </a:r>
            <a:r>
              <a:rPr lang="zh-CN" altLang="en-US" sz="2800" b="1">
                <a:solidFill>
                  <a:srgbClr val="7030A0"/>
                </a:solidFill>
                <a:latin typeface="宋体" panose="02010600030101010101" pitchFamily="2" charset="-122"/>
              </a:rPr>
              <a:t>代入方程</a:t>
            </a:r>
            <a:r>
              <a:rPr lang="zh-CN" altLang="zh-CN" sz="2800" b="1">
                <a:solidFill>
                  <a:srgbClr val="7030A0"/>
                </a:solidFill>
                <a:latin typeface="宋体" panose="02010600030101010101" pitchFamily="2" charset="-122"/>
              </a:rPr>
              <a:t>x</a:t>
            </a:r>
            <a:r>
              <a:rPr lang="zh-CN" altLang="zh-CN" sz="2800" b="1" baseline="30000">
                <a:solidFill>
                  <a:srgbClr val="7030A0"/>
                </a:solidFill>
                <a:latin typeface="宋体" panose="02010600030101010101" pitchFamily="2" charset="-122"/>
              </a:rPr>
              <a:t>2</a:t>
            </a:r>
            <a:r>
              <a:rPr lang="zh-CN" altLang="zh-CN" sz="2800" b="1">
                <a:solidFill>
                  <a:srgbClr val="7030A0"/>
                </a:solidFill>
                <a:latin typeface="宋体" panose="02010600030101010101" pitchFamily="2" charset="-122"/>
              </a:rPr>
              <a:t>+ax+a=0</a:t>
            </a:r>
            <a:r>
              <a:rPr lang="zh-CN" altLang="en-US" sz="2800" b="1">
                <a:solidFill>
                  <a:srgbClr val="7030A0"/>
                </a:solidFill>
                <a:latin typeface="宋体" panose="02010600030101010101" pitchFamily="2" charset="-122"/>
              </a:rPr>
              <a:t>得，</a:t>
            </a:r>
          </a:p>
        </p:txBody>
      </p:sp>
      <p:sp>
        <p:nvSpPr>
          <p:cNvPr id="389126" name="矩形 389125"/>
          <p:cNvSpPr/>
          <p:nvPr/>
        </p:nvSpPr>
        <p:spPr>
          <a:xfrm>
            <a:off x="1385888" y="4159250"/>
            <a:ext cx="2430462" cy="573088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/>
            <a:r>
              <a:rPr lang="zh-CN" altLang="en-US" sz="3225" b="1" noProof="1">
                <a:solidFill>
                  <a:srgbClr val="7030A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25" b="1" baseline="30000" noProof="1">
                <a:solidFill>
                  <a:srgbClr val="7030A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25" b="1" noProof="1">
                <a:solidFill>
                  <a:srgbClr val="7030A0"/>
                </a:solidFill>
                <a:latin typeface="宋体" panose="02010600030101010101" pitchFamily="2" charset="-122"/>
              </a:rPr>
              <a:t>+3</a:t>
            </a:r>
            <a:r>
              <a:rPr lang="zh-CN" altLang="zh-CN" sz="3225" b="1" i="1" noProof="1">
                <a:solidFill>
                  <a:srgbClr val="7030A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3225" b="1" noProof="1">
                <a:solidFill>
                  <a:srgbClr val="7030A0"/>
                </a:solidFill>
                <a:latin typeface="宋体" panose="02010600030101010101" pitchFamily="2" charset="-122"/>
              </a:rPr>
              <a:t>+</a:t>
            </a:r>
            <a:r>
              <a:rPr lang="zh-CN" altLang="zh-CN" sz="3225" b="1" i="1" noProof="1">
                <a:solidFill>
                  <a:srgbClr val="7030A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3225" b="1" noProof="1">
                <a:solidFill>
                  <a:srgbClr val="7030A0"/>
                </a:solidFill>
                <a:latin typeface="宋体" panose="02010600030101010101" pitchFamily="2" charset="-122"/>
              </a:rPr>
              <a:t>=0</a:t>
            </a:r>
          </a:p>
        </p:txBody>
      </p:sp>
      <p:sp>
        <p:nvSpPr>
          <p:cNvPr id="389127" name="矩形 389126"/>
          <p:cNvSpPr/>
          <p:nvPr/>
        </p:nvSpPr>
        <p:spPr>
          <a:xfrm>
            <a:off x="1385888" y="4911725"/>
            <a:ext cx="1403350" cy="57308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3225" b="1" noProof="1">
                <a:solidFill>
                  <a:srgbClr val="7030A0"/>
                </a:solidFill>
                <a:latin typeface="宋体" panose="02010600030101010101" pitchFamily="2" charset="-122"/>
              </a:rPr>
              <a:t>9+4</a:t>
            </a:r>
            <a:r>
              <a:rPr lang="zh-CN" altLang="zh-CN" sz="3225" b="1" i="1" noProof="1">
                <a:solidFill>
                  <a:srgbClr val="7030A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3225" b="1" noProof="1">
                <a:solidFill>
                  <a:srgbClr val="7030A0"/>
                </a:solidFill>
                <a:latin typeface="宋体" panose="02010600030101010101" pitchFamily="2" charset="-122"/>
              </a:rPr>
              <a:t>=0</a:t>
            </a:r>
          </a:p>
        </p:txBody>
      </p:sp>
      <p:graphicFrame>
        <p:nvGraphicFramePr>
          <p:cNvPr id="389128" name="对象 389127"/>
          <p:cNvGraphicFramePr/>
          <p:nvPr/>
        </p:nvGraphicFramePr>
        <p:xfrm>
          <a:off x="1385888" y="5484813"/>
          <a:ext cx="1411287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r:id="rId3" imgW="623570" imgH="407035" progId="Equation.DSMT4">
                  <p:embed/>
                </p:oleObj>
              </mc:Choice>
              <mc:Fallback>
                <p:oleObj r:id="rId3" imgW="623570" imgH="407035" progId="Equation.DSMT4">
                  <p:embed/>
                  <p:pic>
                    <p:nvPicPr>
                      <p:cNvPr id="0" name="对象 3891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5484813"/>
                        <a:ext cx="1411287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29" name="矩形 389128"/>
          <p:cNvSpPr/>
          <p:nvPr/>
        </p:nvSpPr>
        <p:spPr>
          <a:xfrm>
            <a:off x="3108325" y="4911725"/>
            <a:ext cx="1196975" cy="57308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3225" b="1" noProof="1">
                <a:solidFill>
                  <a:srgbClr val="7030A0"/>
                </a:solidFill>
                <a:latin typeface="宋体" panose="02010600030101010101" pitchFamily="2" charset="-122"/>
              </a:rPr>
              <a:t>4</a:t>
            </a:r>
            <a:r>
              <a:rPr lang="zh-CN" altLang="zh-CN" sz="3225" b="1" i="1" noProof="1">
                <a:solidFill>
                  <a:srgbClr val="7030A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3225" b="1" noProof="1">
                <a:solidFill>
                  <a:srgbClr val="7030A0"/>
                </a:solidFill>
                <a:latin typeface="宋体" panose="02010600030101010101" pitchFamily="2" charset="-122"/>
              </a:rPr>
              <a:t>=</a:t>
            </a:r>
            <a:r>
              <a:rPr lang="zh-CN" altLang="en-US" sz="3225" b="1" noProof="1">
                <a:solidFill>
                  <a:srgbClr val="7030A0"/>
                </a:solidFill>
                <a:latin typeface="宋体" panose="02010600030101010101" pitchFamily="2" charset="-122"/>
              </a:rPr>
              <a:t>-9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89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89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6" grpId="0"/>
      <p:bldP spid="389127" grpId="0"/>
      <p:bldP spid="3891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3"/>
          <p:cNvSpPr txBox="1">
            <a:spLocks noChangeArrowheads="1"/>
          </p:cNvSpPr>
          <p:nvPr/>
        </p:nvSpPr>
        <p:spPr bwMode="auto">
          <a:xfrm>
            <a:off x="1108075" y="2239963"/>
            <a:ext cx="676910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.关于x的方程(k－3)x</a:t>
            </a:r>
            <a:r>
              <a:rPr lang="zh-CN" altLang="en-US" sz="2800" b="1" baseline="30000" dirty="0">
                <a:latin typeface="宋体" panose="02010600030101010101" pitchFamily="2" charset="-122"/>
              </a:rPr>
              <a:t>2 </a:t>
            </a:r>
            <a:r>
              <a:rPr lang="zh-CN" altLang="en-US" sz="2800" b="1" dirty="0">
                <a:latin typeface="宋体" panose="02010600030101010101" pitchFamily="2" charset="-122"/>
              </a:rPr>
              <a:t>＋</a:t>
            </a:r>
            <a:r>
              <a:rPr lang="zh-CN" altLang="en-US" sz="2800" b="1" baseline="30000" dirty="0"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宋体" panose="02010600030101010101" pitchFamily="2" charset="-122"/>
              </a:rPr>
              <a:t>2x－1＝0,当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k</a:t>
            </a:r>
            <a:r>
              <a:rPr lang="zh-CN" altLang="en-US" sz="2800" b="1" u="sng" dirty="0">
                <a:latin typeface="宋体" panose="02010600030101010101" pitchFamily="2" charset="-122"/>
              </a:rPr>
              <a:t>      　</a:t>
            </a:r>
            <a:r>
              <a:rPr lang="zh-CN" altLang="en-US" sz="2800" b="1" dirty="0">
                <a:latin typeface="宋体" panose="02010600030101010101" pitchFamily="2" charset="-122"/>
              </a:rPr>
              <a:t>时，是一元二次方程．</a:t>
            </a:r>
          </a:p>
        </p:txBody>
      </p:sp>
      <p:sp>
        <p:nvSpPr>
          <p:cNvPr id="21508" name="Text Box 4"/>
          <p:cNvSpPr txBox="1"/>
          <p:nvPr/>
        </p:nvSpPr>
        <p:spPr>
          <a:xfrm>
            <a:off x="1417638" y="2947988"/>
            <a:ext cx="1449387" cy="5159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algn="ctr" fontAlgn="auto">
              <a:spcBef>
                <a:spcPct val="50000"/>
              </a:spcBef>
            </a:pPr>
            <a:r>
              <a:rPr lang="zh-CN" altLang="en-US" sz="2850" noProof="1">
                <a:solidFill>
                  <a:srgbClr val="C00000"/>
                </a:solidFill>
                <a:latin typeface="Times New Roman" panose="02020603050405020304" pitchFamily="18" charset="0"/>
              </a:rPr>
              <a:t>≠3</a:t>
            </a:r>
          </a:p>
        </p:txBody>
      </p:sp>
      <p:sp>
        <p:nvSpPr>
          <p:cNvPr id="35843" name="文本框 1"/>
          <p:cNvSpPr txBox="1">
            <a:spLocks noChangeArrowheads="1"/>
          </p:cNvSpPr>
          <p:nvPr/>
        </p:nvSpPr>
        <p:spPr bwMode="auto">
          <a:xfrm>
            <a:off x="1108075" y="3771900"/>
            <a:ext cx="67691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sym typeface="Arial" panose="020B0604020202020204" pitchFamily="34" charset="0"/>
              </a:rPr>
              <a:t>.一元二次方程(2x＋1)(x－2)＝5－3x的二次项系数、一次项系数及常数项之和为______．</a:t>
            </a:r>
          </a:p>
        </p:txBody>
      </p:sp>
      <p:sp>
        <p:nvSpPr>
          <p:cNvPr id="271626" name="矩形 271625"/>
          <p:cNvSpPr/>
          <p:nvPr/>
        </p:nvSpPr>
        <p:spPr>
          <a:xfrm>
            <a:off x="1312863" y="5143500"/>
            <a:ext cx="758825" cy="461963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algn="ctr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5</a:t>
            </a:r>
          </a:p>
        </p:txBody>
      </p:sp>
      <p:sp>
        <p:nvSpPr>
          <p:cNvPr id="5" name="标题 4"/>
          <p:cNvSpPr>
            <a:spLocks noGrp="1"/>
          </p:cNvSpPr>
          <p:nvPr/>
        </p:nvSpPr>
        <p:spPr>
          <a:xfrm>
            <a:off x="939800" y="1244600"/>
            <a:ext cx="2776538" cy="519113"/>
          </a:xfrm>
          <a:prstGeom prst="rect">
            <a:avLst/>
          </a:prstGeom>
        </p:spPr>
        <p:txBody>
          <a:bodyPr lIns="81646" tIns="40823" rIns="81646" bIns="40823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600" b="1" noProof="1">
                <a:solidFill>
                  <a:schemeClr val="accent5"/>
                </a:solidFill>
                <a:latin typeface="宋体" panose="02010600030101010101" pitchFamily="2" charset="-122"/>
                <a:sym typeface="+mn-ea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1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1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716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68611"/>
          <p:cNvSpPr/>
          <p:nvPr/>
        </p:nvSpPr>
        <p:spPr>
          <a:xfrm>
            <a:off x="738188" y="1801172"/>
            <a:ext cx="7667625" cy="285243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已知关于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的方程</a:t>
            </a:r>
            <a:r>
              <a:rPr lang="en-US" altLang="zh-CN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</a:rPr>
              <a:t>k</a:t>
            </a:r>
            <a:r>
              <a:rPr lang="en-US" altLang="zh-CN" sz="2400" b="1" baseline="30000" dirty="0">
                <a:solidFill>
                  <a:srgbClr val="7030A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1)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</a:rPr>
              <a:t>x</a:t>
            </a:r>
            <a:r>
              <a:rPr lang="en-US" altLang="zh-CN" sz="2400" b="1" baseline="30000" dirty="0">
                <a:solidFill>
                  <a:srgbClr val="7030A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</a:rPr>
              <a:t>k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1)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0.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当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</a:rPr>
              <a:t>k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取何值时，此方程为一元一次方程？并求出此方程的根；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当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</a:rPr>
              <a:t>k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</a:rPr>
              <a:t>取何值时，此方程为一元二次方程？并写出这个一元二次方程的二次项系数、一次项系数、常数项</a:t>
            </a:r>
            <a:r>
              <a:rPr lang="zh-CN" altLang="en-US" sz="2400" b="1" dirty="0" smtClean="0">
                <a:solidFill>
                  <a:srgbClr val="7030A0"/>
                </a:solidFill>
                <a:latin typeface="宋体" panose="02010600030101010101" pitchFamily="2" charset="-122"/>
              </a:rPr>
              <a:t>．</a:t>
            </a:r>
            <a:endParaRPr lang="zh-CN" altLang="en-US" sz="2400" b="1" dirty="0">
              <a:solidFill>
                <a:srgbClr val="7030A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00" name="矩形 388099"/>
          <p:cNvSpPr/>
          <p:nvPr/>
        </p:nvSpPr>
        <p:spPr>
          <a:xfrm>
            <a:off x="568411" y="2473325"/>
            <a:ext cx="8410831" cy="19113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1646" tIns="40823" rIns="81646" bIns="40823"/>
          <a:lstStyle>
            <a:lvl1pPr marL="342900" lvl="0" indent="-3429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2400" b="1" noProof="1">
                <a:solidFill>
                  <a:schemeClr val="accent5"/>
                </a:solidFill>
                <a:latin typeface="宋体" panose="02010600030101010101" pitchFamily="2" charset="-122"/>
                <a:cs typeface="+mn-ea"/>
              </a:rPr>
              <a:t>1.</a:t>
            </a:r>
            <a:r>
              <a:rPr lang="zh-CN" altLang="en-US" sz="2400" b="1" noProof="1">
                <a:solidFill>
                  <a:schemeClr val="accent5"/>
                </a:solidFill>
                <a:latin typeface="宋体" panose="02010600030101010101" pitchFamily="2" charset="-122"/>
                <a:cs typeface="+mn-ea"/>
              </a:rPr>
              <a:t>了解</a:t>
            </a:r>
            <a:r>
              <a:rPr lang="zh-CN" altLang="en-US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一元二次方程的概念和一般形式</a:t>
            </a:r>
            <a:r>
              <a:rPr lang="en-US" altLang="zh-CN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2.</a:t>
            </a:r>
            <a:r>
              <a:rPr lang="zh-CN" altLang="en-US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会判别一元二次方程的二次项系数</a:t>
            </a:r>
            <a:r>
              <a:rPr lang="en-US" altLang="zh-CN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,</a:t>
            </a:r>
            <a:r>
              <a:rPr lang="zh-CN" altLang="en-US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一次项系数和常数项</a:t>
            </a:r>
            <a:r>
              <a:rPr lang="en-US" altLang="zh-CN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3.</a:t>
            </a:r>
            <a:r>
              <a:rPr lang="zh-CN" altLang="en-US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注意</a:t>
            </a:r>
            <a:r>
              <a:rPr lang="en-US" altLang="zh-CN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:</a:t>
            </a:r>
            <a:r>
              <a:rPr lang="zh-CN" altLang="en-US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一元二次方程的二次项系数不能为零</a:t>
            </a:r>
            <a:r>
              <a:rPr lang="en-US" altLang="zh-CN" sz="2400" b="1" noProof="1">
                <a:solidFill>
                  <a:schemeClr val="accent5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cs typeface="+mn-ea"/>
              </a:rPr>
              <a:t>.</a:t>
            </a:r>
          </a:p>
        </p:txBody>
      </p:sp>
      <p:sp>
        <p:nvSpPr>
          <p:cNvPr id="5" name="标题 4"/>
          <p:cNvSpPr>
            <a:spLocks noGrp="1"/>
          </p:cNvSpPr>
          <p:nvPr/>
        </p:nvSpPr>
        <p:spPr>
          <a:xfrm>
            <a:off x="2016125" y="1385888"/>
            <a:ext cx="4059238" cy="519112"/>
          </a:xfrm>
          <a:prstGeom prst="rect">
            <a:avLst/>
          </a:prstGeom>
        </p:spPr>
        <p:txBody>
          <a:bodyPr lIns="81646" tIns="40823" rIns="81646" bIns="40823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6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课堂小结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/>
          <p:nvPr/>
        </p:nvSpPr>
        <p:spPr>
          <a:xfrm>
            <a:off x="323850" y="4400550"/>
            <a:ext cx="288925" cy="2873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endParaRPr lang="zh-CN" altLang="zh-CN" sz="1350" noProof="1">
              <a:latin typeface="Arial" panose="020B0604020202020204" pitchFamily="34" charset="0"/>
            </a:endParaRPr>
          </a:p>
        </p:txBody>
      </p:sp>
      <p:sp>
        <p:nvSpPr>
          <p:cNvPr id="7171" name="Text Box 6"/>
          <p:cNvSpPr txBox="1"/>
          <p:nvPr/>
        </p:nvSpPr>
        <p:spPr>
          <a:xfrm>
            <a:off x="1652588" y="2151063"/>
            <a:ext cx="368300" cy="209550"/>
          </a:xfrm>
          <a:prstGeom prst="rect">
            <a:avLst/>
          </a:prstGeom>
          <a:noFill/>
          <a:ln w="9525">
            <a:noFill/>
          </a:ln>
        </p:spPr>
        <p:txBody>
          <a:bodyPr vert="eaVert" wrap="none" lIns="81646" tIns="40823" rIns="81646" bIns="40823">
            <a:spAutoFit/>
          </a:bodyPr>
          <a:lstStyle/>
          <a:p>
            <a:pPr fontAlgn="auto"/>
            <a:endParaRPr lang="zh-CN" altLang="zh-CN" sz="1350" noProof="1">
              <a:latin typeface="Arial" panose="020B0604020202020204" pitchFamily="34" charset="0"/>
            </a:endParaRPr>
          </a:p>
        </p:txBody>
      </p:sp>
      <p:sp>
        <p:nvSpPr>
          <p:cNvPr id="5144" name="矩形 5143"/>
          <p:cNvSpPr/>
          <p:nvPr/>
        </p:nvSpPr>
        <p:spPr>
          <a:xfrm>
            <a:off x="612775" y="2360613"/>
            <a:ext cx="8027988" cy="291306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75" b="1" noProof="1">
                <a:solidFill>
                  <a:schemeClr val="accent5"/>
                </a:solidFill>
                <a:latin typeface="宋体" panose="02010600030101010101" pitchFamily="2" charset="-122"/>
              </a:rPr>
              <a:t>1、什么叫方程？什么叫方程的解？我们学了哪些方程？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75" b="1" noProof="1">
                <a:solidFill>
                  <a:schemeClr val="accent5"/>
                </a:solidFill>
                <a:latin typeface="宋体" panose="02010600030101010101" pitchFamily="2" charset="-122"/>
              </a:rPr>
              <a:t>2、什么是一元一次方程？它的一般形式是怎样的？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75" b="1" noProof="1">
                <a:solidFill>
                  <a:schemeClr val="accent5"/>
                </a:solidFill>
                <a:latin typeface="宋体" panose="02010600030101010101" pitchFamily="2" charset="-122"/>
              </a:rPr>
              <a:t>3、我们知道了利用一元一次方程可以解决生活中的一些实际问题，你还记得利用一元一次方程解决实际问题的步骤吗?</a:t>
            </a: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637824" y="1243013"/>
            <a:ext cx="3802063" cy="679450"/>
          </a:xfrm>
          <a:prstGeom prst="rect">
            <a:avLst/>
          </a:prstGeom>
        </p:spPr>
        <p:txBody>
          <a:bodyPr lIns="81646" tIns="40823" rIns="81646" bIns="40823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zh-CN" sz="4800" b="1" noProof="1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知识回顾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>
                                            <p:txEl>
                                              <p:charRg st="27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44">
                                            <p:txEl>
                                              <p:charRg st="27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44">
                                            <p:txEl>
                                              <p:charRg st="27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>
                                            <p:txEl>
                                              <p:charRg st="5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44">
                                            <p:txEl>
                                              <p:charRg st="5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44">
                                            <p:txEl>
                                              <p:charRg st="5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82625" y="2455863"/>
            <a:ext cx="8156575" cy="182562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40000"/>
              </a:lnSpc>
            </a:pPr>
            <a:r>
              <a:rPr lang="zh-CN" altLang="en-US" sz="2850" b="1" noProof="1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重点：</a:t>
            </a:r>
            <a:r>
              <a:rPr lang="zh-CN" altLang="zh-CN" sz="2475" b="1" noProof="1">
                <a:latin typeface="宋体" panose="02010600030101010101" pitchFamily="2" charset="-122"/>
                <a:sym typeface="Arial" panose="020B0604020202020204" pitchFamily="34" charset="0"/>
              </a:rPr>
              <a:t>通过提出问题，建立一元二次方程的数学模型，再由一元一次方程的概念迁移到一元二次方程的概念</a:t>
            </a:r>
            <a:r>
              <a:rPr lang="en-US" altLang="zh-CN" sz="2475" b="1" noProof="1">
                <a:latin typeface="宋体" panose="02010600030101010101" pitchFamily="2" charset="-122"/>
                <a:sym typeface="Arial" panose="020B0604020202020204" pitchFamily="34" charset="0"/>
              </a:rPr>
              <a:t>.</a:t>
            </a:r>
          </a:p>
          <a:p>
            <a:pPr fontAlgn="auto">
              <a:lnSpc>
                <a:spcPct val="140000"/>
              </a:lnSpc>
            </a:pPr>
            <a:r>
              <a:rPr lang="zh-CN" altLang="en-US" sz="2850" b="1" noProof="1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难点</a:t>
            </a:r>
            <a:r>
              <a:rPr lang="zh-CN" altLang="en-US" sz="2475" b="1" noProof="1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2475" b="1" noProof="1">
                <a:latin typeface="宋体" panose="02010600030101010101" pitchFamily="2" charset="-122"/>
                <a:sym typeface="Arial" panose="020B0604020202020204" pitchFamily="34" charset="0"/>
              </a:rPr>
              <a:t>尝试的方法求简单的二元一次方程的解</a:t>
            </a:r>
            <a:r>
              <a:rPr lang="en-US" altLang="zh-CN" sz="2475" b="1" noProof="1">
                <a:latin typeface="宋体" panose="02010600030101010101" pitchFamily="2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284413" y="1365250"/>
            <a:ext cx="3802062" cy="677863"/>
          </a:xfrm>
          <a:prstGeom prst="rect">
            <a:avLst/>
          </a:prstGeom>
        </p:spPr>
        <p:txBody>
          <a:bodyPr lIns="81646" tIns="40823" rIns="81646" bIns="40823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zh-CN" sz="4800" b="1" noProof="1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</a:t>
            </a:r>
            <a:r>
              <a:rPr lang="zh-CN" altLang="en-US" sz="4800" b="1" noProof="1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、</a:t>
            </a:r>
            <a:r>
              <a:rPr lang="zh-CN" altLang="zh-CN" sz="4800" b="1" noProof="1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 idx="4294967295"/>
          </p:nvPr>
        </p:nvSpPr>
        <p:spPr>
          <a:xfrm>
            <a:off x="434975" y="1135063"/>
            <a:ext cx="2886075" cy="519112"/>
          </a:xfrm>
          <a:prstGeom prst="rect">
            <a:avLst/>
          </a:prstGeom>
        </p:spPr>
        <p:txBody>
          <a:bodyPr lIns="81646" tIns="40823" rIns="81646" bIns="40823" anchor="ctr">
            <a:normAutofit fontScale="90000"/>
          </a:bodyPr>
          <a:lstStyle/>
          <a:p>
            <a:pPr algn="ctr" defTabSz="1217295" eaLnBrk="0" hangingPunct="0">
              <a:lnSpc>
                <a:spcPct val="100000"/>
              </a:lnSpc>
              <a:defRPr/>
            </a:pPr>
            <a:r>
              <a:rPr lang="zh-CN" altLang="en-US" sz="4425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新课引入</a:t>
            </a:r>
          </a:p>
        </p:txBody>
      </p:sp>
      <p:sp>
        <p:nvSpPr>
          <p:cNvPr id="5145" name="文本框 5144"/>
          <p:cNvSpPr txBox="1"/>
          <p:nvPr/>
        </p:nvSpPr>
        <p:spPr>
          <a:xfrm>
            <a:off x="617538" y="2097088"/>
            <a:ext cx="8080375" cy="2452323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marL="408305" indent="-408305" algn="just" fontAlgn="auto">
              <a:lnSpc>
                <a:spcPct val="110000"/>
              </a:lnSpc>
            </a:pPr>
            <a:r>
              <a:rPr lang="zh-CN" altLang="en-US" sz="225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b="1" noProof="1">
                <a:solidFill>
                  <a:srgbClr val="FF6600"/>
                </a:solidFill>
                <a:latin typeface="宋体" panose="02010600030101010101" pitchFamily="2" charset="-122"/>
              </a:rPr>
              <a:t>问题一</a:t>
            </a:r>
            <a:r>
              <a:rPr lang="zh-CN" altLang="en-US" sz="2800" b="1" noProof="1">
                <a:latin typeface="宋体" panose="02010600030101010101" pitchFamily="2" charset="-122"/>
              </a:rPr>
              <a:t> </a:t>
            </a:r>
            <a:r>
              <a:rPr lang="zh-CN" altLang="en-US" sz="2800" b="1" noProof="1">
                <a:solidFill>
                  <a:srgbClr val="000066"/>
                </a:solidFill>
                <a:latin typeface="宋体" panose="02010600030101010101" pitchFamily="2" charset="-122"/>
              </a:rPr>
              <a:t>如图所示，某住宅小区内有一栋旧建筑，占地</a:t>
            </a:r>
            <a:r>
              <a:rPr lang="zh-CN" altLang="en-US" sz="2800" b="1" noProof="1" smtClean="0">
                <a:solidFill>
                  <a:srgbClr val="000066"/>
                </a:solidFill>
                <a:latin typeface="宋体" panose="02010600030101010101" pitchFamily="2" charset="-122"/>
              </a:rPr>
              <a:t>为一</a:t>
            </a:r>
            <a:r>
              <a:rPr lang="zh-CN" altLang="en-US" sz="2800" b="1" noProof="1">
                <a:solidFill>
                  <a:srgbClr val="000066"/>
                </a:solidFill>
                <a:latin typeface="宋体" panose="02010600030101010101" pitchFamily="2" charset="-122"/>
              </a:rPr>
              <a:t>边长为35 m的正方形.现打算拆除建筑并在其正中间铺上一面积为900 m</a:t>
            </a:r>
            <a:r>
              <a:rPr lang="zh-CN" altLang="en-US" sz="2800" b="1" baseline="50000" noProof="1">
                <a:solidFill>
                  <a:srgbClr val="000066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noProof="1">
                <a:solidFill>
                  <a:srgbClr val="000066"/>
                </a:solidFill>
                <a:latin typeface="宋体" panose="02010600030101010101" pitchFamily="2" charset="-122"/>
              </a:rPr>
              <a:t>的正方形草坪，使四周留出的人行道的宽度相等，问人行道的宽度为多少米？</a:t>
            </a:r>
          </a:p>
        </p:txBody>
      </p:sp>
      <p:pic>
        <p:nvPicPr>
          <p:cNvPr id="5146" name="图片 5145" descr="AA1 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96861" y="5004435"/>
            <a:ext cx="16573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5146"/>
          <p:cNvGrpSpPr/>
          <p:nvPr/>
        </p:nvGrpSpPr>
        <p:grpSpPr bwMode="auto">
          <a:xfrm>
            <a:off x="5168900" y="4967288"/>
            <a:ext cx="2152650" cy="1385887"/>
            <a:chOff x="0" y="0"/>
            <a:chExt cx="3389" cy="2910"/>
          </a:xfrm>
        </p:grpSpPr>
        <p:sp>
          <p:nvSpPr>
            <p:cNvPr id="9227" name="矩形 5147"/>
            <p:cNvSpPr/>
            <p:nvPr/>
          </p:nvSpPr>
          <p:spPr>
            <a:xfrm>
              <a:off x="0" y="7"/>
              <a:ext cx="2609" cy="2377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9228" name="矩形 5148"/>
            <p:cNvSpPr/>
            <p:nvPr/>
          </p:nvSpPr>
          <p:spPr>
            <a:xfrm>
              <a:off x="417" y="357"/>
              <a:ext cx="1814" cy="1650"/>
            </a:xfrm>
            <a:prstGeom prst="rect">
              <a:avLst/>
            </a:prstGeom>
            <a:solidFill>
              <a:srgbClr val="FF99CC"/>
            </a:solidFill>
            <a:ln w="1905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/>
              <a:endParaRPr lang="zh-CN" altLang="en-US" sz="1350" noProof="1">
                <a:latin typeface="Arial" panose="020B0604020202020204" pitchFamily="34" charset="0"/>
              </a:endParaRPr>
            </a:p>
          </p:txBody>
        </p:sp>
        <p:sp>
          <p:nvSpPr>
            <p:cNvPr id="28679" name="直接连接符 5149"/>
            <p:cNvSpPr>
              <a:spLocks noChangeShapeType="1"/>
            </p:cNvSpPr>
            <p:nvPr/>
          </p:nvSpPr>
          <p:spPr bwMode="auto">
            <a:xfrm>
              <a:off x="2718" y="1"/>
              <a:ext cx="45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0" name="直接连接符 5150"/>
            <p:cNvSpPr>
              <a:spLocks noChangeShapeType="1"/>
            </p:cNvSpPr>
            <p:nvPr/>
          </p:nvSpPr>
          <p:spPr bwMode="auto">
            <a:xfrm>
              <a:off x="2670" y="2382"/>
              <a:ext cx="45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1" name="箭头 399"/>
            <p:cNvSpPr>
              <a:spLocks noChangeShapeType="1"/>
            </p:cNvSpPr>
            <p:nvPr/>
          </p:nvSpPr>
          <p:spPr bwMode="auto">
            <a:xfrm flipV="1">
              <a:off x="2946" y="0"/>
              <a:ext cx="1" cy="7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2" name="箭头 399"/>
            <p:cNvSpPr>
              <a:spLocks noChangeShapeType="1"/>
            </p:cNvSpPr>
            <p:nvPr/>
          </p:nvSpPr>
          <p:spPr bwMode="auto">
            <a:xfrm flipH="1">
              <a:off x="2946" y="1588"/>
              <a:ext cx="1" cy="7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文本框 5153"/>
            <p:cNvSpPr txBox="1"/>
            <p:nvPr/>
          </p:nvSpPr>
          <p:spPr>
            <a:xfrm>
              <a:off x="2777" y="713"/>
              <a:ext cx="612" cy="1013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>
              <a:spAutoFit/>
            </a:bodyPr>
            <a:lstStyle/>
            <a:p>
              <a:pPr fontAlgn="auto"/>
              <a:r>
                <a:rPr lang="zh-CN" altLang="en-US" sz="1350" b="1" noProof="1">
                  <a:latin typeface="Times New Roman" panose="02020603050405020304" pitchFamily="18" charset="0"/>
                </a:rPr>
                <a:t>35cm</a:t>
              </a:r>
            </a:p>
          </p:txBody>
        </p:sp>
        <p:sp>
          <p:nvSpPr>
            <p:cNvPr id="28684" name="直接连接符 5154"/>
            <p:cNvSpPr>
              <a:spLocks noChangeShapeType="1"/>
            </p:cNvSpPr>
            <p:nvPr/>
          </p:nvSpPr>
          <p:spPr bwMode="auto">
            <a:xfrm>
              <a:off x="13" y="2462"/>
              <a:ext cx="1" cy="3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5" name="直接连接符 5155"/>
            <p:cNvSpPr>
              <a:spLocks noChangeShapeType="1"/>
            </p:cNvSpPr>
            <p:nvPr/>
          </p:nvSpPr>
          <p:spPr bwMode="auto">
            <a:xfrm>
              <a:off x="2605" y="2448"/>
              <a:ext cx="1" cy="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6" name="箭头 407"/>
            <p:cNvSpPr>
              <a:spLocks noChangeShapeType="1"/>
            </p:cNvSpPr>
            <p:nvPr/>
          </p:nvSpPr>
          <p:spPr bwMode="auto">
            <a:xfrm>
              <a:off x="1698" y="2641"/>
              <a:ext cx="90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7" name="箭头 409"/>
            <p:cNvSpPr>
              <a:spLocks noChangeShapeType="1"/>
            </p:cNvSpPr>
            <p:nvPr/>
          </p:nvSpPr>
          <p:spPr bwMode="auto">
            <a:xfrm flipH="1">
              <a:off x="46" y="2641"/>
              <a:ext cx="79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文本框 5158"/>
            <p:cNvSpPr txBox="1"/>
            <p:nvPr/>
          </p:nvSpPr>
          <p:spPr>
            <a:xfrm>
              <a:off x="790" y="2287"/>
              <a:ext cx="902" cy="6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zh-CN" altLang="en-US" sz="1350" b="1" noProof="1">
                  <a:latin typeface="Times New Roman" panose="02020603050405020304" pitchFamily="18" charset="0"/>
                </a:rPr>
                <a:t>35cm</a:t>
              </a:r>
            </a:p>
          </p:txBody>
        </p:sp>
      </p:grpSp>
      <p:grpSp>
        <p:nvGrpSpPr>
          <p:cNvPr id="3" name="组合 5159"/>
          <p:cNvGrpSpPr/>
          <p:nvPr/>
        </p:nvGrpSpPr>
        <p:grpSpPr bwMode="auto">
          <a:xfrm>
            <a:off x="4995863" y="4830763"/>
            <a:ext cx="2024062" cy="1379537"/>
            <a:chOff x="0" y="0"/>
            <a:chExt cx="3189" cy="2896"/>
          </a:xfrm>
        </p:grpSpPr>
        <p:sp>
          <p:nvSpPr>
            <p:cNvPr id="9223" name="文本框 5160"/>
            <p:cNvSpPr txBox="1"/>
            <p:nvPr/>
          </p:nvSpPr>
          <p:spPr>
            <a:xfrm>
              <a:off x="1168" y="0"/>
              <a:ext cx="995" cy="8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408305" indent="-408305" algn="ctr" fontAlgn="auto"/>
              <a:r>
                <a:rPr lang="en-US" altLang="zh-CN" sz="2175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</a:p>
          </p:txBody>
        </p:sp>
        <p:sp>
          <p:nvSpPr>
            <p:cNvPr id="9224" name="文本框 5161"/>
            <p:cNvSpPr txBox="1"/>
            <p:nvPr/>
          </p:nvSpPr>
          <p:spPr>
            <a:xfrm>
              <a:off x="0" y="1133"/>
              <a:ext cx="995" cy="8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408305" indent="-408305" algn="ctr" fontAlgn="auto"/>
              <a:r>
                <a:rPr lang="en-US" altLang="zh-CN" sz="2175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</a:p>
          </p:txBody>
        </p:sp>
        <p:sp>
          <p:nvSpPr>
            <p:cNvPr id="9225" name="文本框 5162"/>
            <p:cNvSpPr txBox="1"/>
            <p:nvPr/>
          </p:nvSpPr>
          <p:spPr>
            <a:xfrm>
              <a:off x="1118" y="2006"/>
              <a:ext cx="993" cy="8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408305" indent="-408305" algn="ctr" fontAlgn="auto"/>
              <a:r>
                <a:rPr lang="en-US" altLang="zh-CN" sz="2175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</a:p>
          </p:txBody>
        </p:sp>
        <p:sp>
          <p:nvSpPr>
            <p:cNvPr id="9226" name="文本框 5163"/>
            <p:cNvSpPr txBox="1"/>
            <p:nvPr/>
          </p:nvSpPr>
          <p:spPr>
            <a:xfrm>
              <a:off x="2194" y="1133"/>
              <a:ext cx="995" cy="8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408305" indent="-408305" algn="ctr" fontAlgn="auto"/>
              <a:r>
                <a:rPr lang="en-US" altLang="zh-CN" sz="2175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" grpId="0" bldLvl="0"/>
      <p:bldP spid="5145" grpId="1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6" name="文本框 5165"/>
          <p:cNvSpPr txBox="1">
            <a:spLocks noChangeArrowheads="1"/>
          </p:cNvSpPr>
          <p:nvPr/>
        </p:nvSpPr>
        <p:spPr bwMode="auto">
          <a:xfrm>
            <a:off x="823913" y="1368425"/>
            <a:ext cx="7218362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>
            <a:lvl1pPr marL="408305" indent="-4083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解：</a:t>
            </a:r>
            <a:r>
              <a:rPr lang="zh-CN" altLang="en-US" sz="2800" b="1" dirty="0">
                <a:latin typeface="宋体" panose="02010600030101010101" pitchFamily="2" charset="-122"/>
              </a:rPr>
              <a:t>设人行道的宽度为</a:t>
            </a:r>
            <a:r>
              <a:rPr lang="en-US" altLang="zh-CN" sz="2800" b="1" i="1" dirty="0">
                <a:latin typeface="宋体" panose="02010600030101010101" pitchFamily="2" charset="-122"/>
              </a:rPr>
              <a:t>x </a:t>
            </a:r>
            <a:r>
              <a:rPr lang="en-US" altLang="zh-CN" sz="2800" b="1" dirty="0"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latin typeface="宋体" panose="02010600030101010101" pitchFamily="2" charset="-122"/>
              </a:rPr>
              <a:t>，则草坪的边长为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           m</a:t>
            </a:r>
            <a:r>
              <a:rPr lang="en-US" altLang="zh-CN" sz="2800" b="1" i="1" dirty="0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en-US" altLang="zh-CN" sz="2800" b="1" i="1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u="sng" dirty="0">
                <a:latin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</a:rPr>
              <a:t>                </a:t>
            </a:r>
          </a:p>
        </p:txBody>
      </p:sp>
      <p:sp>
        <p:nvSpPr>
          <p:cNvPr id="5167" name="文本框 5166"/>
          <p:cNvSpPr txBox="1">
            <a:spLocks noChangeArrowheads="1"/>
          </p:cNvSpPr>
          <p:nvPr/>
        </p:nvSpPr>
        <p:spPr bwMode="auto">
          <a:xfrm>
            <a:off x="1644650" y="1987550"/>
            <a:ext cx="11731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>
            <a:lvl1pPr marL="408305" indent="-4083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68" name="文本框 5167"/>
          <p:cNvSpPr txBox="1">
            <a:spLocks noChangeArrowheads="1"/>
          </p:cNvSpPr>
          <p:nvPr/>
        </p:nvSpPr>
        <p:spPr bwMode="auto">
          <a:xfrm>
            <a:off x="1524000" y="2654300"/>
            <a:ext cx="35321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>
            <a:lvl1pPr marL="408305" indent="-4083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宋体" panose="02010600030101010101" pitchFamily="2" charset="-122"/>
              </a:rPr>
              <a:t>根据题意，列出方程</a:t>
            </a:r>
          </a:p>
        </p:txBody>
      </p:sp>
      <p:sp>
        <p:nvSpPr>
          <p:cNvPr id="5169" name="文本框 5168"/>
          <p:cNvSpPr txBox="1"/>
          <p:nvPr/>
        </p:nvSpPr>
        <p:spPr>
          <a:xfrm>
            <a:off x="4859338" y="2495550"/>
            <a:ext cx="2514600" cy="63500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marL="408305" indent="-408305" fontAlgn="auto">
              <a:lnSpc>
                <a:spcPct val="130000"/>
              </a:lnSpc>
            </a:pPr>
            <a:r>
              <a:rPr lang="zh-CN" altLang="en-US" sz="1425" b="1" noProof="1">
                <a:latin typeface="Arial" panose="020B0604020202020204" pitchFamily="34" charset="0"/>
              </a:rPr>
              <a:t> </a:t>
            </a:r>
            <a:r>
              <a:rPr lang="en-US" altLang="zh-CN" sz="2800" b="1" noProof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35</a:t>
            </a:r>
            <a:r>
              <a:rPr lang="en-US" altLang="zh-CN" sz="28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noProof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800" b="1" baseline="50000" noProof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= 900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noProof="1">
                <a:solidFill>
                  <a:schemeClr val="hlink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175" b="1" noProof="1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70" name="文本框 5169"/>
          <p:cNvSpPr txBox="1">
            <a:spLocks noChangeArrowheads="1"/>
          </p:cNvSpPr>
          <p:nvPr/>
        </p:nvSpPr>
        <p:spPr bwMode="auto">
          <a:xfrm>
            <a:off x="1524000" y="3252788"/>
            <a:ext cx="3937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>
            <a:lvl1pPr marL="408305" indent="-4083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把方程通过移项，写成</a:t>
            </a:r>
          </a:p>
        </p:txBody>
      </p:sp>
      <p:sp>
        <p:nvSpPr>
          <p:cNvPr id="5171" name="文本框 5170"/>
          <p:cNvSpPr txBox="1">
            <a:spLocks noChangeArrowheads="1"/>
          </p:cNvSpPr>
          <p:nvPr/>
        </p:nvSpPr>
        <p:spPr bwMode="auto">
          <a:xfrm>
            <a:off x="5233988" y="3316288"/>
            <a:ext cx="295116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>
            <a:lvl1pPr marL="408305" indent="-4083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800" b="1" baseline="5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900 =0 </a:t>
            </a:r>
          </a:p>
        </p:txBody>
      </p:sp>
      <p:sp>
        <p:nvSpPr>
          <p:cNvPr id="5172" name="文本框 5171"/>
          <p:cNvSpPr txBox="1"/>
          <p:nvPr/>
        </p:nvSpPr>
        <p:spPr>
          <a:xfrm>
            <a:off x="1644650" y="4090988"/>
            <a:ext cx="4387850" cy="5159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/>
            <a:r>
              <a:rPr lang="zh-CN" altLang="en-US" sz="2850" b="1" noProof="1">
                <a:latin typeface="Times New Roman" panose="02020603050405020304" pitchFamily="18" charset="0"/>
              </a:rPr>
              <a:t>即</a:t>
            </a:r>
            <a:r>
              <a:rPr lang="zh-CN" altLang="en-US" sz="285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50" b="1" i="1" noProof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50" b="1" baseline="30000" noProof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5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-140</a:t>
            </a:r>
            <a:r>
              <a:rPr lang="zh-CN" altLang="en-US" sz="2850" b="1" i="1" noProof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5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+325=0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6" grpId="0"/>
      <p:bldP spid="5167" grpId="0"/>
      <p:bldP spid="5168" grpId="0"/>
      <p:bldP spid="5169" grpId="0"/>
      <p:bldP spid="5170" grpId="0"/>
      <p:bldP spid="5171" grpId="0"/>
      <p:bldP spid="5172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7169"/>
          <p:cNvSpPr txBox="1"/>
          <p:nvPr/>
        </p:nvSpPr>
        <p:spPr>
          <a:xfrm>
            <a:off x="554038" y="1806575"/>
            <a:ext cx="7881937" cy="178117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marL="408305" indent="-408305" fontAlgn="auto">
              <a:lnSpc>
                <a:spcPct val="150000"/>
              </a:lnSpc>
            </a:pPr>
            <a:r>
              <a:rPr lang="zh-CN" altLang="en-US" sz="2475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75" b="1" noProof="1">
                <a:solidFill>
                  <a:srgbClr val="FF6600"/>
                </a:solidFill>
                <a:latin typeface="宋体" panose="02010600030101010101" pitchFamily="2" charset="-122"/>
              </a:rPr>
              <a:t>问题二</a:t>
            </a:r>
            <a:r>
              <a:rPr lang="zh-CN" altLang="en-US" sz="2475" b="1" noProof="1">
                <a:latin typeface="宋体" panose="02010600030101010101" pitchFamily="2" charset="-122"/>
              </a:rPr>
              <a:t>   </a:t>
            </a:r>
            <a:r>
              <a:rPr lang="zh-CN" altLang="en-US" sz="1350" noProof="1">
                <a:latin typeface="宋体" panose="02010600030101010101" pitchFamily="2" charset="-122"/>
              </a:rPr>
              <a:t> </a:t>
            </a:r>
            <a:r>
              <a:rPr lang="zh-CN" altLang="en-US" sz="2475" b="1" noProof="1">
                <a:solidFill>
                  <a:srgbClr val="000000"/>
                </a:solidFill>
                <a:latin typeface="宋体" panose="02010600030101010101" pitchFamily="2" charset="-122"/>
              </a:rPr>
              <a:t>据某市交通部门统计，前年该市汽车拥有量为75万辆，两年后增加到108万辆 . 求该市两年来汽车拥有量的年平均增长率 </a:t>
            </a:r>
            <a:r>
              <a:rPr lang="zh-CN" altLang="en-US" sz="2475" b="1" i="1" noProof="1">
                <a:solidFill>
                  <a:srgbClr val="000000"/>
                </a:solidFill>
                <a:latin typeface="宋体" panose="02010600030101010101" pitchFamily="2" charset="-122"/>
              </a:rPr>
              <a:t>x </a:t>
            </a:r>
            <a:r>
              <a:rPr lang="zh-CN" altLang="en-US" sz="2475" b="1" noProof="1">
                <a:solidFill>
                  <a:srgbClr val="000000"/>
                </a:solidFill>
                <a:latin typeface="宋体" panose="02010600030101010101" pitchFamily="2" charset="-122"/>
              </a:rPr>
              <a:t>应满足的方程</a:t>
            </a:r>
            <a:r>
              <a:rPr lang="zh-CN" altLang="en-US" sz="2475" b="1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。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8193"/>
          <p:cNvSpPr txBox="1"/>
          <p:nvPr/>
        </p:nvSpPr>
        <p:spPr>
          <a:xfrm>
            <a:off x="836613" y="1163638"/>
            <a:ext cx="7540625" cy="150812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>
            <a:lvl1pPr marL="408305" indent="-4083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分析：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问题涉及的等量关系是：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两年后的汽车拥有量 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前年的汽车拥有量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×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                           （1+年平均增长率）</a:t>
            </a:r>
            <a:r>
              <a:rPr lang="zh-CN" altLang="en-US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黑体" panose="02010609060101010101" pitchFamily="49" charset="-122"/>
              </a:rPr>
              <a:t>2</a:t>
            </a:r>
            <a:r>
              <a:rPr lang="zh-CN" altLang="en-US" sz="2400" b="1" baseline="30000" dirty="0">
                <a:solidFill>
                  <a:srgbClr val="000000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     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836613" y="2941638"/>
            <a:ext cx="7297737" cy="97472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>
            <a:lvl1pPr marL="408305" indent="-4083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解：</a:t>
            </a:r>
            <a:r>
              <a:rPr lang="zh-CN" altLang="en-US" sz="2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该市两年来汽车拥有量的年平均增长率为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.</a:t>
            </a:r>
          </a:p>
          <a:p>
            <a:pPr>
              <a:lnSpc>
                <a:spcPct val="110000"/>
              </a:lnSpc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</a:rPr>
              <a:t>根据等量关系，可以列出方程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aphicFrame>
        <p:nvGraphicFramePr>
          <p:cNvPr id="8196" name="对象 8195"/>
          <p:cNvGraphicFramePr>
            <a:graphicFrameLocks noChangeAspect="1"/>
          </p:cNvGraphicFramePr>
          <p:nvPr/>
        </p:nvGraphicFramePr>
        <p:xfrm>
          <a:off x="3062288" y="3916363"/>
          <a:ext cx="32639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r:id="rId3" imgW="1045845" imgH="203835" progId="Equation.3">
                  <p:embed/>
                </p:oleObj>
              </mc:Choice>
              <mc:Fallback>
                <p:oleObj r:id="rId3" imgW="1045845" imgH="203835" progId="Equation.3">
                  <p:embed/>
                  <p:pic>
                    <p:nvPicPr>
                      <p:cNvPr id="0" name="对象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3916363"/>
                        <a:ext cx="32639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对象 8197"/>
          <p:cNvGraphicFramePr>
            <a:graphicFrameLocks noChangeAspect="1"/>
          </p:cNvGraphicFramePr>
          <p:nvPr/>
        </p:nvGraphicFramePr>
        <p:xfrm>
          <a:off x="3009900" y="4897438"/>
          <a:ext cx="33702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r:id="rId5" imgW="1222375" imgH="203835" progId="Equation.3">
                  <p:embed/>
                </p:oleObj>
              </mc:Choice>
              <mc:Fallback>
                <p:oleObj r:id="rId5" imgW="1222375" imgH="203835" progId="Equation.3">
                  <p:embed/>
                  <p:pic>
                    <p:nvPicPr>
                      <p:cNvPr id="0" name="对象 8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4897438"/>
                        <a:ext cx="33702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939800" y="4394200"/>
            <a:ext cx="2670175" cy="57150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marL="408305" indent="-408305" fontAlgn="auto">
              <a:lnSpc>
                <a:spcPct val="130000"/>
              </a:lnSpc>
            </a:pPr>
            <a:r>
              <a:rPr lang="zh-CN" altLang="en-US" sz="2475" b="1" noProof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75" b="1" noProof="1">
                <a:solidFill>
                  <a:srgbClr val="000000"/>
                </a:solidFill>
                <a:latin typeface="Times New Roman" panose="02020603050405020304" pitchFamily="18" charset="0"/>
              </a:rPr>
              <a:t>化简，整理得</a:t>
            </a:r>
            <a:r>
              <a:rPr lang="zh-CN" altLang="en-US" sz="2475" b="1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文本框 1"/>
          <p:cNvSpPr txBox="1"/>
          <p:nvPr/>
        </p:nvSpPr>
        <p:spPr>
          <a:xfrm>
            <a:off x="676275" y="2106613"/>
            <a:ext cx="7791450" cy="243205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75" b="1" noProof="1">
                <a:solidFill>
                  <a:schemeClr val="accent5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上述两个方程有什么共同特点？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75" b="1" noProof="1">
                <a:latin typeface="宋体" panose="02010600030101010101" pitchFamily="2" charset="-122"/>
                <a:sym typeface="Arial" panose="020B0604020202020204" pitchFamily="34" charset="0"/>
              </a:rPr>
              <a:t>    如果一个方程通过整理可以使右边为</a:t>
            </a:r>
            <a:r>
              <a:rPr lang="en-US" altLang="zh-CN" sz="2475" b="1" noProof="1">
                <a:latin typeface="宋体" panose="02010600030101010101" pitchFamily="2" charset="-122"/>
                <a:sym typeface="Arial" panose="020B0604020202020204" pitchFamily="34" charset="0"/>
              </a:rPr>
              <a:t>0</a:t>
            </a:r>
            <a:r>
              <a:rPr lang="zh-CN" altLang="en-US" sz="2475" b="1" noProof="1">
                <a:latin typeface="宋体" panose="02010600030101010101" pitchFamily="2" charset="-122"/>
                <a:sym typeface="Arial" panose="020B0604020202020204" pitchFamily="34" charset="0"/>
              </a:rPr>
              <a:t>，而左边是只含有一个未知数的二次多项式，那么这样的方程叫做</a:t>
            </a:r>
            <a:r>
              <a:rPr lang="zh-CN" altLang="en-US" sz="2850" b="1" noProof="1">
                <a:latin typeface="宋体" panose="02010600030101010101" pitchFamily="2" charset="-122"/>
                <a:sym typeface="Arial" panose="020B0604020202020204" pitchFamily="34" charset="0"/>
              </a:rPr>
              <a:t>一元二次方程</a:t>
            </a:r>
            <a:r>
              <a:rPr lang="zh-CN" altLang="en-US" sz="2475" b="1" noProof="1">
                <a:latin typeface="宋体" panose="02010600030101010101" pitchFamily="2" charset="-122"/>
                <a:sym typeface="Arial" panose="020B0604020202020204" pitchFamily="34" charset="0"/>
              </a:rPr>
              <a:t>，它的一般形式是：</a:t>
            </a:r>
          </a:p>
        </p:txBody>
      </p:sp>
      <p:sp>
        <p:nvSpPr>
          <p:cNvPr id="5172" name="文本框 5171"/>
          <p:cNvSpPr txBox="1"/>
          <p:nvPr/>
        </p:nvSpPr>
        <p:spPr>
          <a:xfrm>
            <a:off x="1330325" y="1349375"/>
            <a:ext cx="3417888" cy="569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646" tIns="40823" rIns="81646" bIns="40823">
            <a:spAutoFit/>
          </a:bodyPr>
          <a:lstStyle/>
          <a:p>
            <a:pPr defTabSz="1217295">
              <a:defRPr/>
            </a:pPr>
            <a:r>
              <a:rPr lang="zh-CN" altLang="en-US" sz="3200" noProof="1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i="1" noProof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baseline="30000" noProof="1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noProof="1">
                <a:solidFill>
                  <a:schemeClr val="tx1"/>
                </a:solidFill>
                <a:latin typeface="Times New Roman" panose="02020603050405020304" pitchFamily="18" charset="0"/>
              </a:rPr>
              <a:t>-140</a:t>
            </a:r>
            <a:r>
              <a:rPr lang="zh-CN" altLang="en-US" sz="3200" i="1" noProof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noProof="1">
                <a:solidFill>
                  <a:schemeClr val="tx1"/>
                </a:solidFill>
                <a:latin typeface="Times New Roman" panose="02020603050405020304" pitchFamily="18" charset="0"/>
              </a:rPr>
              <a:t>+325=0</a:t>
            </a:r>
          </a:p>
        </p:txBody>
      </p:sp>
      <p:graphicFrame>
        <p:nvGraphicFramePr>
          <p:cNvPr id="32771" name="对象 2"/>
          <p:cNvGraphicFramePr/>
          <p:nvPr/>
        </p:nvGraphicFramePr>
        <p:xfrm>
          <a:off x="4611688" y="1349375"/>
          <a:ext cx="32750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r:id="rId3" imgW="5031105" imgH="788035" progId="Equation.KSEE3">
                  <p:embed/>
                </p:oleObj>
              </mc:Choice>
              <mc:Fallback>
                <p:oleObj r:id="rId3" imgW="5031105" imgH="788035" progId="Equation.KSEE3">
                  <p:embed/>
                  <p:pic>
                    <p:nvPicPr>
                      <p:cNvPr id="0" name="对象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1349375"/>
                        <a:ext cx="327501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文本框 11270"/>
          <p:cNvSpPr txBox="1"/>
          <p:nvPr/>
        </p:nvSpPr>
        <p:spPr>
          <a:xfrm>
            <a:off x="1295400" y="4749800"/>
            <a:ext cx="6553200" cy="7635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1646" tIns="40823" rIns="81646" bIns="40823" anchor="ctr" anchorCtr="1">
            <a:spAutoFit/>
          </a:bodyPr>
          <a:lstStyle/>
          <a:p>
            <a:pPr algn="ctr" defTabSz="1217295">
              <a:lnSpc>
                <a:spcPct val="160000"/>
              </a:lnSpc>
              <a:defRPr/>
            </a:pPr>
            <a:r>
              <a:rPr lang="zh-CN" altLang="en-US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ax</a:t>
            </a:r>
            <a:r>
              <a:rPr lang="zh-CN" altLang="en-US" sz="2800" b="1" baseline="50000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bx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=0（</a:t>
            </a:r>
            <a:r>
              <a:rPr lang="zh-CN" altLang="en-US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是已知数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≠0），</a:t>
            </a:r>
            <a:r>
              <a:rPr lang="zh-CN" altLang="en-US" sz="2325" noProof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76275" y="5791200"/>
            <a:ext cx="779145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其中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a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b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en-US" altLang="zh-CN" sz="2400" b="1" i="1" dirty="0">
                <a:solidFill>
                  <a:srgbClr val="7030A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c</a:t>
            </a:r>
            <a:r>
              <a:rPr lang="zh-CN" altLang="en-US" sz="2400" b="1" dirty="0">
                <a:solidFill>
                  <a:srgbClr val="7030A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分别叫做二次项系数、一次项系数、常数项。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ldLvl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9220"/>
          <p:cNvSpPr txBox="1"/>
          <p:nvPr/>
        </p:nvSpPr>
        <p:spPr>
          <a:xfrm>
            <a:off x="654050" y="1284288"/>
            <a:ext cx="7835900" cy="129857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50" b="1" noProof="1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例：</a:t>
            </a:r>
            <a:r>
              <a:rPr lang="zh-CN" altLang="en-US" sz="2475" b="1" noProof="1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下列方程是否为一元二次方程，若是，指出其二次项系数、一次项系数和常数项。</a:t>
            </a:r>
          </a:p>
        </p:txBody>
      </p:sp>
      <p:sp>
        <p:nvSpPr>
          <p:cNvPr id="12292" name="文本框 9221"/>
          <p:cNvSpPr txBox="1"/>
          <p:nvPr/>
        </p:nvSpPr>
        <p:spPr>
          <a:xfrm>
            <a:off x="2170113" y="2925763"/>
            <a:ext cx="3454400" cy="508000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2475" b="1" noProof="1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75" b="1" noProof="1">
                <a:latin typeface="宋体" panose="02010600030101010101" pitchFamily="2" charset="-122"/>
              </a:rPr>
              <a:t> </a:t>
            </a:r>
            <a:r>
              <a:rPr lang="zh-CN" altLang="en-US" sz="2800" b="1" noProof="1">
                <a:latin typeface="宋体" panose="02010600030101010101" pitchFamily="2" charset="-122"/>
              </a:rPr>
              <a:t>3x(1-x)+10=2(x+2)</a:t>
            </a:r>
          </a:p>
        </p:txBody>
      </p:sp>
      <p:sp>
        <p:nvSpPr>
          <p:cNvPr id="9223" name="文本框 9222"/>
          <p:cNvSpPr txBox="1"/>
          <p:nvPr/>
        </p:nvSpPr>
        <p:spPr>
          <a:xfrm>
            <a:off x="1027113" y="3778250"/>
            <a:ext cx="6016625" cy="45878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2475" b="1" noProof="1">
                <a:solidFill>
                  <a:srgbClr val="C00000"/>
                </a:solidFill>
                <a:latin typeface="宋体" panose="02010600030101010101" pitchFamily="2" charset="-122"/>
              </a:rPr>
              <a:t>解：</a:t>
            </a:r>
            <a:r>
              <a:rPr lang="zh-CN" altLang="en-US" sz="2475" b="1" noProof="1">
                <a:latin typeface="宋体" panose="02010600030101010101" pitchFamily="2" charset="-122"/>
              </a:rPr>
              <a:t>去括号，得：           </a:t>
            </a:r>
            <a:r>
              <a:rPr lang="zh-CN" altLang="en-US" sz="2475" b="1" noProof="1">
                <a:latin typeface="Arial" panose="020B0604020202020204" pitchFamily="34" charset="0"/>
                <a:ea typeface="黑体" panose="02010609060101010101" pitchFamily="49" charset="-122"/>
              </a:rPr>
              <a:t>                  </a:t>
            </a:r>
          </a:p>
        </p:txBody>
      </p:sp>
      <p:sp>
        <p:nvSpPr>
          <p:cNvPr id="9224" name="文本框 9223"/>
          <p:cNvSpPr txBox="1"/>
          <p:nvPr/>
        </p:nvSpPr>
        <p:spPr>
          <a:xfrm>
            <a:off x="1652588" y="4973638"/>
            <a:ext cx="1743075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2475" b="1" noProof="1">
                <a:latin typeface="宋体" panose="02010600030101010101" pitchFamily="2" charset="-122"/>
              </a:rPr>
              <a:t>整理，得：</a:t>
            </a:r>
          </a:p>
        </p:txBody>
      </p:sp>
      <p:sp>
        <p:nvSpPr>
          <p:cNvPr id="9225" name="文本框 9224"/>
          <p:cNvSpPr txBox="1"/>
          <p:nvPr/>
        </p:nvSpPr>
        <p:spPr>
          <a:xfrm>
            <a:off x="3706813" y="3778250"/>
            <a:ext cx="2605087" cy="508000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2800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3x-3x</a:t>
            </a:r>
            <a:r>
              <a:rPr lang="zh-CN" altLang="en-US" sz="2800" b="1" baseline="30000" noProof="1">
                <a:solidFill>
                  <a:schemeClr val="accent5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+10=2x+4</a:t>
            </a:r>
          </a:p>
        </p:txBody>
      </p:sp>
      <p:sp>
        <p:nvSpPr>
          <p:cNvPr id="9226" name="文本框 9225"/>
          <p:cNvSpPr txBox="1"/>
          <p:nvPr/>
        </p:nvSpPr>
        <p:spPr>
          <a:xfrm>
            <a:off x="3575050" y="4973638"/>
            <a:ext cx="1892300" cy="508000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2800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-3x</a:t>
            </a:r>
            <a:r>
              <a:rPr lang="zh-CN" altLang="en-US" sz="2800" b="1" baseline="30000" noProof="1">
                <a:solidFill>
                  <a:schemeClr val="accent5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+x+6=0</a:t>
            </a:r>
          </a:p>
        </p:txBody>
      </p:sp>
      <p:sp>
        <p:nvSpPr>
          <p:cNvPr id="9227" name="圆角矩形标注 9226"/>
          <p:cNvSpPr/>
          <p:nvPr/>
        </p:nvSpPr>
        <p:spPr>
          <a:xfrm>
            <a:off x="5222875" y="4379913"/>
            <a:ext cx="3387725" cy="501650"/>
          </a:xfrm>
          <a:prstGeom prst="wedgeRoundRectCallout">
            <a:avLst>
              <a:gd name="adj1" fmla="val -50875"/>
              <a:gd name="adj2" fmla="val 91218"/>
              <a:gd name="adj3" fmla="val 16667"/>
            </a:avLst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0511" tIns="41957" rIns="80511" bIns="41957" anchor="ctr"/>
          <a:lstStyle/>
          <a:p>
            <a:pPr algn="ctr" defTabSz="1217295">
              <a:defRPr/>
            </a:pPr>
            <a:r>
              <a:rPr lang="zh-CN" altLang="en-US" sz="2475" b="1" noProof="1">
                <a:solidFill>
                  <a:schemeClr val="accent5"/>
                </a:solidFill>
                <a:ea typeface="黑体" panose="02010609060101010101" pitchFamily="49" charset="-122"/>
              </a:rPr>
              <a:t>可以写成</a:t>
            </a:r>
            <a:r>
              <a:rPr lang="zh-CN" altLang="en-US" sz="2475" noProof="1">
                <a:solidFill>
                  <a:schemeClr val="accent5"/>
                </a:solidFill>
              </a:rPr>
              <a:t>：</a:t>
            </a:r>
            <a:r>
              <a:rPr lang="zh-CN" altLang="en-US" sz="2475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3x</a:t>
            </a:r>
            <a:r>
              <a:rPr lang="zh-CN" altLang="en-US" sz="2475" b="1" baseline="30000" noProof="1">
                <a:solidFill>
                  <a:schemeClr val="accent5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75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-x-6=0</a:t>
            </a:r>
          </a:p>
        </p:txBody>
      </p:sp>
      <p:sp>
        <p:nvSpPr>
          <p:cNvPr id="9228" name="文本框 9227"/>
          <p:cNvSpPr txBox="1"/>
          <p:nvPr/>
        </p:nvSpPr>
        <p:spPr>
          <a:xfrm>
            <a:off x="928688" y="5602288"/>
            <a:ext cx="6807200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en-US" sz="2475" b="1" noProof="1">
                <a:solidFill>
                  <a:srgbClr val="7030A0"/>
                </a:solidFill>
                <a:latin typeface="宋体" panose="02010600030101010101" pitchFamily="2" charset="-122"/>
              </a:rPr>
              <a:t>二次项系数是-3，一次项系数是1，常数项是6。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ldLvl="0"/>
      <p:bldP spid="9224" grpId="0" bldLvl="0"/>
      <p:bldP spid="9225" grpId="0" bldLvl="0"/>
      <p:bldP spid="9226" grpId="0" bldLvl="0"/>
      <p:bldP spid="9227" grpId="0" bldLvl="0" animBg="1"/>
      <p:bldP spid="9228" grpId="0" bldLvl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全屏显示(4:3)</PresentationFormat>
  <Paragraphs>65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黑体</vt:lpstr>
      <vt:lpstr>华文行楷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WWW.2PPT.COM </vt:lpstr>
      <vt:lpstr>Equation.3</vt:lpstr>
      <vt:lpstr>Equation.KSEE3</vt:lpstr>
      <vt:lpstr>Equation.DSMT4</vt:lpstr>
      <vt:lpstr>PowerPoint 演示文稿</vt:lpstr>
      <vt:lpstr>PowerPoint 演示文稿</vt:lpstr>
      <vt:lpstr>PowerPoint 演示文稿</vt:lpstr>
      <vt:lpstr>新课引入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2017-04-26T08:23:00Z</dcterms:created>
  <dcterms:modified xsi:type="dcterms:W3CDTF">2023-01-16T23:59:53Z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29855B007FFE40078C2B30593084AEF8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