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</p:sldMasterIdLst>
  <p:notesMasterIdLst>
    <p:notesMasterId r:id="rId17"/>
  </p:notesMasterIdLst>
  <p:handoutMasterIdLst>
    <p:handoutMasterId r:id="rId18"/>
  </p:handoutMasterIdLst>
  <p:sldIdLst>
    <p:sldId id="256" r:id="rId4"/>
    <p:sldId id="1055" r:id="rId5"/>
    <p:sldId id="1056" r:id="rId6"/>
    <p:sldId id="1057" r:id="rId7"/>
    <p:sldId id="1058" r:id="rId8"/>
    <p:sldId id="1059" r:id="rId9"/>
    <p:sldId id="1060" r:id="rId10"/>
    <p:sldId id="1061" r:id="rId11"/>
    <p:sldId id="1062" r:id="rId12"/>
    <p:sldId id="1063" r:id="rId13"/>
    <p:sldId id="1064" r:id="rId14"/>
    <p:sldId id="1065" r:id="rId15"/>
    <p:sldId id="257" r:id="rId16"/>
  </p:sldIdLst>
  <p:sldSz cx="12192000" cy="6858000"/>
  <p:notesSz cx="6858000" cy="9144000"/>
  <p:embeddedFontLst>
    <p:embeddedFont>
      <p:font typeface="思源黑体 CN Medium" panose="02010600030101010101" charset="-122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andolFang R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POSans L" panose="02010600030101010101" charset="-122"/>
      <p:regular r:id="rId29"/>
    </p:embeddedFont>
    <p:embeddedFont>
      <p:font typeface="OPPOSans R" panose="02010600030101010101" charset="-122"/>
      <p:regular r:id="rId30"/>
    </p:embeddedFont>
    <p:embeddedFont>
      <p:font typeface="OPPOSans H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  <p15:guide id="3" pos="416">
          <p15:clr>
            <a:srgbClr val="A4A3A4"/>
          </p15:clr>
        </p15:guide>
        <p15:guide id="4" pos="7287">
          <p15:clr>
            <a:srgbClr val="A4A3A4"/>
          </p15:clr>
        </p15:guide>
        <p15:guide id="5" orient="horz" pos="595">
          <p15:clr>
            <a:srgbClr val="A4A3A4"/>
          </p15:clr>
        </p15:guide>
        <p15:guide id="6" orient="horz" pos="664">
          <p15:clr>
            <a:srgbClr val="A4A3A4"/>
          </p15:clr>
        </p15:guide>
        <p15:guide id="7" orient="horz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75F"/>
    <a:srgbClr val="A2F8E1"/>
    <a:srgbClr val="10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orient="horz" pos="2251"/>
        <p:guide pos="3840"/>
        <p:guide pos="416"/>
        <p:guide pos="7287"/>
        <p:guide orient="horz" pos="595"/>
        <p:guide orient="horz" pos="664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91B4EF7-787F-4BF3-99DD-77FC9BADB6B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00675701-37D6-40FE-8C74-E09E2F6A223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V="1">
            <a:off x="10777854" y="6342380"/>
            <a:ext cx="1627506" cy="37846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  <a:alpha val="5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71C3-E7FA-4243-8AB4-3D15F28D44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E9437-7F72-439E-ADC6-39F4FC5938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5E4C-9531-42EA-B419-1E2F7063D8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D0D4-E1C8-4576-B5FC-D20FD42EEA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A111-DA79-4AC8-AEA5-1712028035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E4796-516E-484C-A6A8-1AD5BDA4DE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A619C-7BAE-448D-8699-6A1BB8C81A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D9655-9FA6-4347-A264-AB3D47842B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E77D-AB49-464D-8712-DBECC44785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5CAF4-B618-49B2-9887-C255AF1A74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9A663-4F0F-4B87-9604-86663185C2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0833-DCBB-4C54-A0A1-2A96F5FAD4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93217-D59E-4BBC-9E63-0FB0AD4741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9796C-F22A-4ECC-893D-160CBC7935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8485-1194-4968-9A8D-2DF325DEE1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F9D9E-93D6-402D-B15C-2B0FE73488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331EB-9607-4105-BF33-A914F91C0B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7134-4F33-44E8-9B73-A131237688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E6F3F-FBAF-4862-A47E-D7069067B7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1523-3AD4-4339-8811-51733804D4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F022E-C1CE-44A8-B5A2-6186DE3918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C0E61-4A17-4F31-B2D9-C27FBB6459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22472-C6B3-4CFE-AA9C-B2EA08E9A2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06F7-3A96-4767-810A-DDCF36A67C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E76B6-9883-4EC2-BA6A-0AB71C1B27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ADDD8-C09C-41B6-A132-86DB6C8505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582C-0B69-44B3-8606-EA6CD50E9ED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7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110452" y="4793226"/>
            <a:ext cx="4129548" cy="4129548"/>
          </a:xfrm>
          <a:prstGeom prst="ellipse">
            <a:avLst/>
          </a:prstGeom>
          <a:noFill/>
          <a:ln w="36830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064774" y="-2904357"/>
            <a:ext cx="4129548" cy="4129548"/>
          </a:xfrm>
          <a:prstGeom prst="ellipse">
            <a:avLst/>
          </a:prstGeom>
          <a:noFill/>
          <a:ln w="36830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1209367" y="3152458"/>
            <a:ext cx="3476933" cy="276541"/>
          </a:xfrm>
          <a:prstGeom prst="parallelogram">
            <a:avLst/>
          </a:prstGeom>
          <a:gradFill>
            <a:gsLst>
              <a:gs pos="0">
                <a:srgbClr val="10CF9B"/>
              </a:gs>
              <a:gs pos="100000">
                <a:srgbClr val="10CF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 flipH="1">
            <a:off x="7501603" y="4009708"/>
            <a:ext cx="3476933" cy="276541"/>
          </a:xfrm>
          <a:prstGeom prst="parallelogram">
            <a:avLst/>
          </a:prstGeom>
          <a:gradFill>
            <a:gsLst>
              <a:gs pos="0">
                <a:srgbClr val="10CF9B"/>
              </a:gs>
              <a:gs pos="100000">
                <a:srgbClr val="10CF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PA-文本框 6"/>
          <p:cNvSpPr txBox="1"/>
          <p:nvPr/>
        </p:nvSpPr>
        <p:spPr>
          <a:xfrm>
            <a:off x="2947833" y="3073711"/>
            <a:ext cx="6502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难忘的泼水节</a:t>
            </a:r>
          </a:p>
        </p:txBody>
      </p:sp>
      <p:sp>
        <p:nvSpPr>
          <p:cNvPr id="16" name="PA-文本框 7"/>
          <p:cNvSpPr txBox="1"/>
          <p:nvPr/>
        </p:nvSpPr>
        <p:spPr>
          <a:xfrm>
            <a:off x="5083810" y="4691511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10CF9B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PA-文本框 8"/>
          <p:cNvSpPr txBox="1"/>
          <p:nvPr/>
        </p:nvSpPr>
        <p:spPr>
          <a:xfrm>
            <a:off x="2996582" y="4104166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8" name="PA-文本框 6"/>
          <p:cNvSpPr txBox="1"/>
          <p:nvPr/>
        </p:nvSpPr>
        <p:spPr>
          <a:xfrm>
            <a:off x="3966502" y="2674901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9" name="PA-smiling-tooth-with-hands_33918"/>
          <p:cNvSpPr>
            <a:spLocks noChangeAspect="1"/>
          </p:cNvSpPr>
          <p:nvPr/>
        </p:nvSpPr>
        <p:spPr bwMode="auto">
          <a:xfrm>
            <a:off x="5820643" y="1647136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10CF9B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0CF9B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 bldLvl="0" animBg="1"/>
      <p:bldP spid="17" grpId="0"/>
      <p:bldP spid="18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对角圆角矩形 8"/>
          <p:cNvSpPr/>
          <p:nvPr/>
        </p:nvSpPr>
        <p:spPr>
          <a:xfrm>
            <a:off x="869777" y="1436914"/>
            <a:ext cx="10878060" cy="4536094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66203" y="1639067"/>
            <a:ext cx="920708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周总理的外貌与动作描写：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“周总理身穿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对襟白褂，咖啡色长裤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，头上包着一条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水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红色的头巾，笑容满面地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来到人群中。”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“他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接过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一只象脚鼓，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敲着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欢乐的鼓点，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踩着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凤凰花铺成的“地毯”，同傣族人民一起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跳舞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。”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7284" y="306507"/>
            <a:ext cx="3612716" cy="638056"/>
            <a:chOff x="162559" y="284480"/>
            <a:chExt cx="3612716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59" y="284480"/>
              <a:ext cx="361271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880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 重点句子学习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对角圆角矩形 8"/>
          <p:cNvSpPr/>
          <p:nvPr/>
        </p:nvSpPr>
        <p:spPr>
          <a:xfrm>
            <a:off x="849252" y="1827365"/>
            <a:ext cx="10840736" cy="392029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82510" y="2018685"/>
            <a:ext cx="8918916" cy="331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周总理与傣族人民欢度泼水节的场面：</a:t>
            </a:r>
            <a:endParaRPr kumimoji="0" lang="en-US" altLang="zh-CN" sz="240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开始泼水了。周总理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一手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端着盛满清水的银碗，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一手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拿着柏树枝蘸了水，向人们泼洒，为人们祝福。傣族人民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一边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欢呼，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一边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向周总理泼水，祝福他健康长寿。</a:t>
            </a:r>
            <a:endParaRPr kumimoji="0" lang="en-US" altLang="zh-CN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7284" y="306507"/>
            <a:ext cx="3612716" cy="638056"/>
            <a:chOff x="162559" y="284480"/>
            <a:chExt cx="3612716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59" y="284480"/>
              <a:ext cx="361271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880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 重点句子学习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814527" y="1851247"/>
            <a:ext cx="10753586" cy="3444431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85689" y="2696300"/>
            <a:ext cx="74206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19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2190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心连心</a:t>
            </a: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2190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周总理</a:t>
            </a:r>
            <a:r>
              <a:rPr kumimoji="0" lang="en-US" altLang="zh-CN" sz="3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————————</a:t>
            </a: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傣族人民</a:t>
            </a:r>
          </a:p>
          <a:p>
            <a:pPr marL="0" marR="0" lvl="0" indent="2190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幸福、难忘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7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110452" y="4793226"/>
            <a:ext cx="4129548" cy="4129548"/>
          </a:xfrm>
          <a:prstGeom prst="ellipse">
            <a:avLst/>
          </a:prstGeom>
          <a:noFill/>
          <a:ln w="36830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064774" y="-2904357"/>
            <a:ext cx="4129548" cy="4129548"/>
          </a:xfrm>
          <a:prstGeom prst="ellipse">
            <a:avLst/>
          </a:prstGeom>
          <a:noFill/>
          <a:ln w="36830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1209367" y="3152458"/>
            <a:ext cx="3476933" cy="276541"/>
          </a:xfrm>
          <a:prstGeom prst="parallelogram">
            <a:avLst/>
          </a:prstGeom>
          <a:gradFill>
            <a:gsLst>
              <a:gs pos="0">
                <a:srgbClr val="10CF9B"/>
              </a:gs>
              <a:gs pos="100000">
                <a:srgbClr val="10CF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 flipH="1">
            <a:off x="7501603" y="4009708"/>
            <a:ext cx="3476933" cy="276541"/>
          </a:xfrm>
          <a:prstGeom prst="parallelogram">
            <a:avLst/>
          </a:prstGeom>
          <a:gradFill>
            <a:gsLst>
              <a:gs pos="0">
                <a:srgbClr val="10CF9B"/>
              </a:gs>
              <a:gs pos="100000">
                <a:srgbClr val="10CF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PA-文本框 6"/>
          <p:cNvSpPr txBox="1"/>
          <p:nvPr/>
        </p:nvSpPr>
        <p:spPr>
          <a:xfrm>
            <a:off x="2947833" y="3073711"/>
            <a:ext cx="6502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感谢各位聆听</a:t>
            </a:r>
          </a:p>
        </p:txBody>
      </p:sp>
      <p:sp>
        <p:nvSpPr>
          <p:cNvPr id="16" name="PA-文本框 7"/>
          <p:cNvSpPr txBox="1"/>
          <p:nvPr/>
        </p:nvSpPr>
        <p:spPr>
          <a:xfrm>
            <a:off x="5083810" y="4691511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10CF9B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PA-文本框 8"/>
          <p:cNvSpPr txBox="1"/>
          <p:nvPr/>
        </p:nvSpPr>
        <p:spPr>
          <a:xfrm>
            <a:off x="2996582" y="4104166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8" name="PA-文本框 6"/>
          <p:cNvSpPr txBox="1"/>
          <p:nvPr/>
        </p:nvSpPr>
        <p:spPr>
          <a:xfrm>
            <a:off x="3966502" y="2674901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9" name="PA-smiling-tooth-with-hands_33918"/>
          <p:cNvSpPr>
            <a:spLocks noChangeAspect="1"/>
          </p:cNvSpPr>
          <p:nvPr/>
        </p:nvSpPr>
        <p:spPr bwMode="auto">
          <a:xfrm>
            <a:off x="5820643" y="1647136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10CF9B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0CF9B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 bldLvl="0" animBg="1"/>
      <p:bldP spid="17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60400" y="1215355"/>
            <a:ext cx="10874689" cy="29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泼水节是云南傣族的传统节日。当日，傣族人们清早起来便沐浴礼佛，之后便开始连续几日的庆祝活动。这期间，大家用纯净的清水相互泼洒，祈求洗去过去一年的不顺。泼水节也是傣族的新年，相当于公历的四月中旬，一般持续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至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天。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7242123" y="4448787"/>
            <a:ext cx="3697287" cy="9286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你知道泼水节吗？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0400" y="1608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阅读课文，回答问题：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为什么是难忘的泼水节？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傣族人民是怎样欢迎周总理的？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周总理是怎样与傣族人民一起欢度泼水节的？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186" y="2603648"/>
            <a:ext cx="2331628" cy="2534942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</p:spPr>
      </p:pic>
      <p:grpSp>
        <p:nvGrpSpPr>
          <p:cNvPr id="5" name="组合 4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课文详解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708220" y="1416818"/>
            <a:ext cx="9365064" cy="481888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114414" y="3143112"/>
            <a:ext cx="1368425" cy="9366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敲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71947" y="1568504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qiāo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378189" y="4816529"/>
            <a:ext cx="5073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敲打     敲鼓     敲门</a:t>
            </a:r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7295889" y="5384854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78189" y="2648004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左右结构：高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攴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378189" y="3800529"/>
            <a:ext cx="511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在物体上面打，使发出声音。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4595551" y="2000304"/>
            <a:ext cx="360363" cy="3168650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5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生字学习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对角圆角矩形 12"/>
          <p:cNvSpPr/>
          <p:nvPr/>
        </p:nvSpPr>
        <p:spPr>
          <a:xfrm>
            <a:off x="1708220" y="1416818"/>
            <a:ext cx="9365064" cy="481888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893926" y="3125787"/>
            <a:ext cx="1368425" cy="9366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撒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54259" y="171767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sǎ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494251" y="4825999"/>
            <a:ext cx="500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播撒     撒网     撒种    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40276" y="2617787"/>
            <a:ext cx="451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左中右结构：扌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散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5440276" y="3770312"/>
            <a:ext cx="511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放开；张开。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4657638" y="2011362"/>
            <a:ext cx="360363" cy="31670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生字学习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对角圆角矩形 16"/>
          <p:cNvSpPr/>
          <p:nvPr/>
        </p:nvSpPr>
        <p:spPr>
          <a:xfrm>
            <a:off x="1708220" y="1416818"/>
            <a:ext cx="9365064" cy="481888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0" name="Rectangle 14"/>
          <p:cNvSpPr>
            <a:spLocks noChangeArrowheads="1"/>
          </p:cNvSpPr>
          <p:nvPr/>
        </p:nvSpPr>
        <p:spPr bwMode="auto">
          <a:xfrm>
            <a:off x="6745201" y="5334000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71951" y="5392886"/>
            <a:ext cx="500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驾驶     行驶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71951" y="2817315"/>
            <a:ext cx="451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左右结构：马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史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727018" y="4041775"/>
            <a:ext cx="7077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（车马等）飞快地跑；或者开动（车船等）。</a:t>
            </a:r>
          </a:p>
        </p:txBody>
      </p:sp>
      <p:sp>
        <p:nvSpPr>
          <p:cNvPr id="21" name="左大括号 20"/>
          <p:cNvSpPr/>
          <p:nvPr/>
        </p:nvSpPr>
        <p:spPr>
          <a:xfrm>
            <a:off x="4044863" y="1990725"/>
            <a:ext cx="360363" cy="37036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209713" y="3105150"/>
            <a:ext cx="1368425" cy="9366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驶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900525" y="1755923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shǐ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生字学习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对角圆角矩形 11"/>
          <p:cNvSpPr/>
          <p:nvPr/>
        </p:nvSpPr>
        <p:spPr>
          <a:xfrm>
            <a:off x="1708220" y="1416818"/>
            <a:ext cx="9365064" cy="481888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3584470" y="1713967"/>
            <a:ext cx="84597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敬爱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jìng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ài</a:t>
            </a:r>
            <a:endParaRPr kumimoji="0" lang="en-US" altLang="zh-CN" sz="24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释义：尊敬热爱。 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例句：我们要把鲜花送给我们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敬爱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的老师。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54325" y="2787622"/>
            <a:ext cx="83534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欢呼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huān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hū</a:t>
            </a:r>
            <a:endParaRPr kumimoji="0" lang="en-US" altLang="zh-CN" sz="24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释义：欢乐地喊叫。  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例句：听到这个好消息，大家都欢呼起来。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54325" y="4820581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祝愿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zhù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yuàn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释义：表示良好的愿望。  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例句：我祝愿大家学习进步，健康成长！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词语学习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4211" y="1310482"/>
            <a:ext cx="676433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泼水节难忘的原因是：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因为周总理和傣族人民欢度一年一度的泼水节，所以这个泼水节十分令人难忘。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871" y="2241780"/>
            <a:ext cx="3008666" cy="3594664"/>
          </a:xfrm>
          <a:prstGeom prst="rect">
            <a:avLst/>
          </a:prstGeom>
          <a:noFill/>
          <a:ln>
            <a:noFill/>
          </a:ln>
          <a:effectLst>
            <a:softEdge rad="457200"/>
          </a:effectLst>
        </p:spPr>
      </p:pic>
      <p:grpSp>
        <p:nvGrpSpPr>
          <p:cNvPr id="6" name="组合 5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课文详解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4211" y="133111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傣族人民欢迎周总理的方式是：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363" name="AutoShape 5"/>
          <p:cNvSpPr/>
          <p:nvPr/>
        </p:nvSpPr>
        <p:spPr bwMode="auto">
          <a:xfrm>
            <a:off x="835052" y="2328872"/>
            <a:ext cx="433388" cy="2349500"/>
          </a:xfrm>
          <a:prstGeom prst="leftBrace">
            <a:avLst>
              <a:gd name="adj1" fmla="val 51201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9259" y="4392622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天空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99259" y="3323881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江面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75446" y="2160597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地上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5473932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人们欢呼着：“周总理来了！”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493" y="1665943"/>
            <a:ext cx="3659519" cy="4468157"/>
          </a:xfrm>
          <a:prstGeom prst="rect">
            <a:avLst/>
          </a:prstGeom>
          <a:noFill/>
          <a:ln>
            <a:noFill/>
          </a:ln>
          <a:effectLst>
            <a:softEdge rad="457200"/>
          </a:effec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499651" y="2159010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（撒满花瓣）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99651" y="3342630"/>
            <a:ext cx="2395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（一条条龙船）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545749" y="4414847"/>
            <a:ext cx="2395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（一串串花炮）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8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课文详解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PPO">
      <a:majorFont>
        <a:latin typeface="OPPOSans L"/>
        <a:ea typeface="OPPOSans H"/>
        <a:cs typeface=""/>
      </a:majorFont>
      <a:minorFont>
        <a:latin typeface="OPPOSans L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宽屏</PresentationFormat>
  <Paragraphs>74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思源黑体 CN Medium</vt:lpstr>
      <vt:lpstr>宋体</vt:lpstr>
      <vt:lpstr>Calibri Light</vt:lpstr>
      <vt:lpstr>FandolFang R</vt:lpstr>
      <vt:lpstr>微软雅黑</vt:lpstr>
      <vt:lpstr>Calibri</vt:lpstr>
      <vt:lpstr>Arial</vt:lpstr>
      <vt:lpstr>OPPOSans L</vt:lpstr>
      <vt:lpstr>OPPOSans R</vt:lpstr>
      <vt:lpstr>OPPOSans H</vt:lpstr>
      <vt:lpstr> www.2ppt.com</vt:lpstr>
      <vt:lpstr>办公资源网：www.bangongziyuan.com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2020-10-19T02:45:00Z</dcterms:created>
  <dcterms:modified xsi:type="dcterms:W3CDTF">2023-01-17T00:00:02Z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49C045E4A7104CCDAF8CBDECD5F329A0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