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8" r:id="rId2"/>
    <p:sldId id="257" r:id="rId3"/>
    <p:sldId id="261" r:id="rId4"/>
    <p:sldId id="268" r:id="rId5"/>
    <p:sldId id="270" r:id="rId6"/>
    <p:sldId id="271" r:id="rId7"/>
    <p:sldId id="272" r:id="rId8"/>
    <p:sldId id="269" r:id="rId9"/>
    <p:sldId id="273" r:id="rId10"/>
    <p:sldId id="264" r:id="rId11"/>
    <p:sldId id="274" r:id="rId12"/>
    <p:sldId id="265" r:id="rId13"/>
    <p:sldId id="275" r:id="rId14"/>
    <p:sldId id="276" r:id="rId15"/>
    <p:sldId id="277" r:id="rId1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0" autoAdjust="0"/>
    <p:restoredTop sz="94660" autoAdjust="0"/>
  </p:normalViewPr>
  <p:slideViewPr>
    <p:cSldViewPr snapToGrid="0"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A048C6-35F0-48E4-8ADE-FC0E2093B9E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28A93-EEB1-4D2F-A7F2-1F403F88BCF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FCA46-D642-4541-8B75-F7AF17D87A0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D7593-026D-45A7-BBFC-07CCABACA60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A78989-9F73-40DD-AE33-FCE318C0D84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34FA5-40FC-4385-9A14-CEDBF7C2BCF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8BAEC9-A426-4FAF-B93E-F4197AC60C6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BE640-4C8C-46F4-928B-B27B3D81A2F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0AC607-3D8A-4EBA-BD69-EADD4955CFE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D0F8C-05DB-4A60-BCF0-14686AA9FCB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8E3C9D-08B8-4C1E-B7E3-DB8B4C7C674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4E908-4213-488D-8A83-9FE565C0492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B746AB-CF15-4B40-9385-3752F7BF02D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9D160-6488-44FA-9E85-4B9B9DED1BD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504EAF-2A48-4B92-A150-9E6B5F6A7EA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C8BEF-3710-49B5-9625-E84F719FAF3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9B46CA-FB16-4EA1-AFEA-B6CB466D3DF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162BC-81C6-4661-9857-DD754F955CE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28F292-44EE-4F6E-B60F-95ED036AA5D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44703-62CD-4DFB-86E6-FA416A674B5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FD790-F743-4D5C-94CD-E557F4D9D92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943C1-F181-40E7-9D1B-F7EF3224008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1F4E1FA7-BA18-41B3-B3E9-E49FA212E4F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en-US" altLang="zh-CN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674024AC-4466-403B-81DA-0DAFBFB2247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757610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3</a:t>
            </a: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you please clean your room?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12316" y="2384593"/>
            <a:ext cx="25193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0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  </a:t>
            </a: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八年级下册</a:t>
            </a:r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>
            <a:off x="996950" y="2167535"/>
            <a:ext cx="7150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-568" y="4008276"/>
            <a:ext cx="9144568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066609" y="2814940"/>
            <a:ext cx="1010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1662" y="758734"/>
            <a:ext cx="8093075" cy="32607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000" dirty="0" smtClean="0">
                <a:latin typeface="+mj-lt"/>
                <a:ea typeface="+mj-ea"/>
              </a:rPr>
              <a:t>         一般在表示道歉没有及时给对方写信时，还要简述原因或写上安慰的话。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000" dirty="0" smtClean="0">
                <a:solidFill>
                  <a:srgbClr val="0000FF"/>
                </a:solidFill>
                <a:latin typeface="+mj-lt"/>
                <a:ea typeface="+mj-ea"/>
              </a:rPr>
              <a:t>遗憾：</a:t>
            </a:r>
            <a:r>
              <a:rPr lang="en-US" altLang="zh-CN" dirty="0" smtClean="0">
                <a:latin typeface="+mj-lt"/>
                <a:ea typeface="+mj-ea"/>
              </a:rPr>
              <a:t>I was sorry to learn that you did not do well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dirty="0">
                <a:latin typeface="+mj-lt"/>
                <a:ea typeface="+mj-ea"/>
              </a:rPr>
              <a:t> </a:t>
            </a:r>
            <a:r>
              <a:rPr lang="en-US" altLang="zh-CN" dirty="0" smtClean="0">
                <a:latin typeface="+mj-lt"/>
                <a:ea typeface="+mj-ea"/>
              </a:rPr>
              <a:t>          in the examination. / I was so upset to hear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dirty="0">
                <a:latin typeface="+mj-lt"/>
                <a:ea typeface="+mj-ea"/>
              </a:rPr>
              <a:t> </a:t>
            </a:r>
            <a:r>
              <a:rPr lang="en-US" altLang="zh-CN" dirty="0" smtClean="0">
                <a:latin typeface="+mj-lt"/>
                <a:ea typeface="+mj-ea"/>
              </a:rPr>
              <a:t>          that you are ill these days. I do hope you are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dirty="0">
                <a:latin typeface="+mj-lt"/>
                <a:ea typeface="+mj-ea"/>
              </a:rPr>
              <a:t> </a:t>
            </a:r>
            <a:r>
              <a:rPr lang="en-US" altLang="zh-CN" dirty="0" smtClean="0">
                <a:latin typeface="+mj-lt"/>
                <a:ea typeface="+mj-ea"/>
              </a:rPr>
              <a:t>          getting better.</a:t>
            </a:r>
            <a:endParaRPr lang="en-US" altLang="zh-CN" dirty="0"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1290637" y="707844"/>
            <a:ext cx="7235825" cy="402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help with housework and chores at home</a:t>
            </a:r>
          </a:p>
          <a:p>
            <a:pPr>
              <a:lnSpc>
                <a:spcPct val="115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have enough stress from school</a:t>
            </a:r>
          </a:p>
          <a:p>
            <a:pPr>
              <a:lnSpc>
                <a:spcPct val="115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spend the time on school work in order to…</a:t>
            </a:r>
          </a:p>
          <a:p>
            <a:pPr>
              <a:lnSpc>
                <a:spcPct val="115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There is no need for them to…</a:t>
            </a:r>
          </a:p>
          <a:p>
            <a:pPr>
              <a:lnSpc>
                <a:spcPct val="115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It is important for sb. to do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It’s not enough to…</a:t>
            </a:r>
          </a:p>
          <a:p>
            <a:pPr>
              <a:lnSpc>
                <a:spcPct val="115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develop children’s independence</a:t>
            </a:r>
          </a:p>
          <a:p>
            <a:pPr>
              <a:lnSpc>
                <a:spcPct val="115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The more…, the more…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593725" y="1393825"/>
            <a:ext cx="55721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参考句型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335088" y="842963"/>
            <a:ext cx="67643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1  Make a list of chores using these verbs.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335088" y="1435100"/>
            <a:ext cx="6764337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000"/>
              </a:lnSpc>
              <a:buFontTx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1. do ______________________________</a:t>
            </a:r>
          </a:p>
          <a:p>
            <a:pPr eaLnBrk="1" hangingPunct="1">
              <a:lnSpc>
                <a:spcPts val="4000"/>
              </a:lnSpc>
              <a:buFontTx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2. clean ____________________________</a:t>
            </a:r>
          </a:p>
          <a:p>
            <a:pPr eaLnBrk="1" hangingPunct="1">
              <a:lnSpc>
                <a:spcPts val="4000"/>
              </a:lnSpc>
              <a:buFontTx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3. make ____________________________</a:t>
            </a:r>
          </a:p>
          <a:p>
            <a:pPr eaLnBrk="1" hangingPunct="1">
              <a:lnSpc>
                <a:spcPts val="4000"/>
              </a:lnSpc>
              <a:buFontTx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4. fold _____________________________</a:t>
            </a:r>
          </a:p>
          <a:p>
            <a:pPr eaLnBrk="1" hangingPunct="1">
              <a:lnSpc>
                <a:spcPts val="4000"/>
              </a:lnSpc>
              <a:buFontTx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5. sweep ___________________________</a:t>
            </a:r>
          </a:p>
          <a:p>
            <a:pPr eaLnBrk="1" hangingPunct="1">
              <a:lnSpc>
                <a:spcPts val="4000"/>
              </a:lnSpc>
              <a:buFontTx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6. take out _________________________</a:t>
            </a:r>
          </a:p>
        </p:txBody>
      </p:sp>
      <p:grpSp>
        <p:nvGrpSpPr>
          <p:cNvPr id="12292" name="组合 4"/>
          <p:cNvGrpSpPr/>
          <p:nvPr/>
        </p:nvGrpSpPr>
        <p:grpSpPr bwMode="auto">
          <a:xfrm>
            <a:off x="1412875" y="246063"/>
            <a:ext cx="2495550" cy="584200"/>
            <a:chOff x="502920" y="532314"/>
            <a:chExt cx="714801" cy="584775"/>
          </a:xfrm>
        </p:grpSpPr>
        <p:sp>
          <p:nvSpPr>
            <p:cNvPr id="5" name="椭圆 4"/>
            <p:cNvSpPr/>
            <p:nvPr/>
          </p:nvSpPr>
          <p:spPr>
            <a:xfrm>
              <a:off x="502920" y="570452"/>
              <a:ext cx="686609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12300" name="TextBox 5"/>
            <p:cNvSpPr txBox="1">
              <a:spLocks noChangeArrowheads="1"/>
            </p:cNvSpPr>
            <p:nvPr/>
          </p:nvSpPr>
          <p:spPr bwMode="auto">
            <a:xfrm>
              <a:off x="531286" y="532314"/>
              <a:ext cx="68643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Self Check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373313" y="1441450"/>
            <a:ext cx="31003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do the dishes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611438" y="1965325"/>
            <a:ext cx="43926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clean the living room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690813" y="2460625"/>
            <a:ext cx="3359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make your bed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446338" y="2968625"/>
            <a:ext cx="37893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fold your clothes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725738" y="3462338"/>
            <a:ext cx="361791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sweep the floor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028950" y="4000500"/>
            <a:ext cx="35083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take out the rubbish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639763" y="287338"/>
            <a:ext cx="78343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2  Are these polite requests or permissions? Write </a:t>
            </a:r>
          </a:p>
          <a:p>
            <a:pPr eaLnBrk="1" hangingPunct="1">
              <a:buFontTx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 the numbers in the correct places in the chart.</a:t>
            </a:r>
          </a:p>
        </p:txBody>
      </p:sp>
      <p:sp>
        <p:nvSpPr>
          <p:cNvPr id="13315" name="矩形 2"/>
          <p:cNvSpPr>
            <a:spLocks noChangeArrowheads="1"/>
          </p:cNvSpPr>
          <p:nvPr/>
        </p:nvSpPr>
        <p:spPr bwMode="auto">
          <a:xfrm>
            <a:off x="639763" y="1200150"/>
            <a:ext cx="6218237" cy="280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indent="-609600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1. Could you please do your homework?</a:t>
            </a:r>
          </a:p>
          <a:p>
            <a:pPr marL="609600" indent="-609600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2. Could I watch TV?</a:t>
            </a:r>
          </a:p>
          <a:p>
            <a:pPr marL="609600" indent="-609600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3. Could you take out the rubbish first?</a:t>
            </a:r>
          </a:p>
          <a:p>
            <a:pPr marL="609600" indent="-609600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4. Could I use your computer?</a:t>
            </a:r>
          </a:p>
          <a:p>
            <a:pPr marL="609600" indent="-609600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5. Could I leave now?</a:t>
            </a:r>
          </a:p>
          <a:p>
            <a:pPr marL="609600" indent="-609600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6. Could you come back before nine?</a:t>
            </a:r>
          </a:p>
        </p:txBody>
      </p:sp>
      <p:graphicFrame>
        <p:nvGraphicFramePr>
          <p:cNvPr id="4" name="Group 29"/>
          <p:cNvGraphicFramePr>
            <a:graphicFrameLocks noGrp="1"/>
          </p:cNvGraphicFramePr>
          <p:nvPr/>
        </p:nvGraphicFramePr>
        <p:xfrm>
          <a:off x="5238750" y="3086100"/>
          <a:ext cx="3295650" cy="1177925"/>
        </p:xfrm>
        <a:graphic>
          <a:graphicData uri="http://schemas.openxmlformats.org/drawingml/2006/table">
            <a:tbl>
              <a:tblPr/>
              <a:tblGrid>
                <a:gridCol w="1468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7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Requests</a:t>
                      </a:r>
                    </a:p>
                  </a:txBody>
                  <a:tcPr marL="91458" marR="91458" marT="45673" marB="456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Permissions</a:t>
                      </a:r>
                    </a:p>
                  </a:txBody>
                  <a:tcPr marL="91458" marR="91458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58" marR="91458" marT="45673" marB="456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58" marR="91458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7129463" y="3679825"/>
            <a:ext cx="4206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7443788" y="3670300"/>
            <a:ext cx="338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7781925" y="3686175"/>
            <a:ext cx="338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5448300" y="3662363"/>
            <a:ext cx="3397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5848350" y="3670300"/>
            <a:ext cx="338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6256338" y="3662363"/>
            <a:ext cx="3381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162050" y="788988"/>
            <a:ext cx="67516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3  Use the questions in activity 2 to write a    </a:t>
            </a:r>
          </a:p>
          <a:p>
            <a:pPr eaLnBrk="1" hangingPunct="1"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conversation.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1203325" y="2176463"/>
            <a:ext cx="666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A: _________________________________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B: _________________________________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11188" y="904875"/>
            <a:ext cx="7993062" cy="352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10000"/>
              </a:spcBef>
              <a:buFontTx/>
              <a:buAutoNum type="romanUcPeriod"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根据句意和首字母提示完成单词。  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Tx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1. He h____ doing the dishes. He thinks it’s boring.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Tx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2. I n____ some help. Could you help me?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Tx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3. To keep the floor clean, I usually s_____ the floor twice a week.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Tx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4. What a mess 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杂乱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)! Could you please f___ your 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Tx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clothes, David? 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82725" y="1362075"/>
            <a:ext cx="11445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+mj-lt"/>
                <a:ea typeface="+mj-ea"/>
              </a:rPr>
              <a:t>hates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55725" y="1859054"/>
            <a:ext cx="1203324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latin typeface="+mj-lt"/>
                <a:ea typeface="+mj-ea"/>
              </a:rPr>
              <a:t>need</a:t>
            </a:r>
            <a:endParaRPr lang="en-US" altLang="zh-CN" sz="2800" b="1" dirty="0" smtClean="0">
              <a:solidFill>
                <a:srgbClr val="FF0000"/>
              </a:solidFill>
              <a:latin typeface="+mj-lt"/>
              <a:ea typeface="+mj-ea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086203" y="2386013"/>
            <a:ext cx="126818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latin typeface="+mj-lt"/>
                <a:ea typeface="+mj-ea"/>
              </a:rPr>
              <a:t>sweep</a:t>
            </a:r>
            <a:endParaRPr lang="en-US" altLang="zh-CN" sz="2800" b="1" dirty="0" smtClean="0">
              <a:solidFill>
                <a:srgbClr val="FF0000"/>
              </a:solidFill>
              <a:latin typeface="+mj-lt"/>
              <a:ea typeface="+mj-ea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731000" y="3381375"/>
            <a:ext cx="96302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latin typeface="+mj-lt"/>
                <a:ea typeface="+mj-ea"/>
              </a:rPr>
              <a:t>fold</a:t>
            </a:r>
            <a:r>
              <a:rPr lang="en-US" altLang="zh-CN" sz="2800" b="1" dirty="0" smtClean="0">
                <a:solidFill>
                  <a:srgbClr val="FF0000"/>
                </a:solidFill>
                <a:latin typeface="+mj-lt"/>
                <a:ea typeface="+mj-ea"/>
              </a:rPr>
              <a:t> </a:t>
            </a:r>
          </a:p>
        </p:txBody>
      </p:sp>
      <p:pic>
        <p:nvPicPr>
          <p:cNvPr id="15367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4525" y="128588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387"/>
          <p:cNvSpPr>
            <a:spLocks noChangeArrowheads="1"/>
          </p:cNvSpPr>
          <p:nvPr/>
        </p:nvSpPr>
        <p:spPr bwMode="auto">
          <a:xfrm>
            <a:off x="1355725" y="331788"/>
            <a:ext cx="20669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Exercise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5013" y="128588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87"/>
          <p:cNvSpPr>
            <a:spLocks noChangeArrowheads="1"/>
          </p:cNvSpPr>
          <p:nvPr/>
        </p:nvSpPr>
        <p:spPr bwMode="auto">
          <a:xfrm>
            <a:off x="1446213" y="331788"/>
            <a:ext cx="1651000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Review 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56025" y="457200"/>
            <a:ext cx="162877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1268413" y="1011238"/>
            <a:ext cx="6604000" cy="3683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3500"/>
              </a:lnSpc>
              <a:defRPr/>
            </a:pPr>
            <a:r>
              <a:rPr lang="en-US" altLang="zh-CN" sz="2400" b="1" dirty="0">
                <a:latin typeface="+mj-lt"/>
                <a:ea typeface="+mj-ea"/>
              </a:rPr>
              <a:t>1</a:t>
            </a:r>
            <a:r>
              <a:rPr lang="en-US" altLang="zh-CN" sz="2800" b="1" dirty="0">
                <a:latin typeface="+mj-lt"/>
                <a:ea typeface="+mj-ea"/>
              </a:rPr>
              <a:t>.take out the rubbish </a:t>
            </a:r>
          </a:p>
          <a:p>
            <a:pPr>
              <a:lnSpc>
                <a:spcPts val="3500"/>
              </a:lnSpc>
              <a:defRPr/>
            </a:pPr>
            <a:r>
              <a:rPr lang="en-US" altLang="zh-CN" sz="2400" b="1" dirty="0">
                <a:latin typeface="+mj-lt"/>
                <a:ea typeface="+mj-ea"/>
              </a:rPr>
              <a:t>2.</a:t>
            </a:r>
            <a:r>
              <a:rPr lang="zh-CN" altLang="en-US" sz="2400" b="1" dirty="0">
                <a:latin typeface="+mj-lt"/>
                <a:ea typeface="+mj-ea"/>
              </a:rPr>
              <a:t>频繁；反复</a:t>
            </a:r>
            <a:endParaRPr lang="en-US" altLang="zh-CN" sz="2400" b="1" dirty="0">
              <a:latin typeface="+mj-lt"/>
              <a:ea typeface="+mj-ea"/>
            </a:endParaRPr>
          </a:p>
          <a:p>
            <a:pPr>
              <a:lnSpc>
                <a:spcPts val="3500"/>
              </a:lnSpc>
              <a:defRPr/>
            </a:pPr>
            <a:r>
              <a:rPr lang="en-US" altLang="zh-CN" sz="2400" b="1" dirty="0">
                <a:latin typeface="+mj-lt"/>
                <a:ea typeface="+mj-ea"/>
              </a:rPr>
              <a:t>3</a:t>
            </a:r>
            <a:r>
              <a:rPr lang="en-US" altLang="zh-CN" sz="2800" b="1" dirty="0">
                <a:latin typeface="+mj-lt"/>
                <a:ea typeface="+mj-ea"/>
              </a:rPr>
              <a:t>.depend on</a:t>
            </a:r>
          </a:p>
          <a:p>
            <a:pPr>
              <a:lnSpc>
                <a:spcPts val="3500"/>
              </a:lnSpc>
              <a:defRPr/>
            </a:pPr>
            <a:r>
              <a:rPr lang="en-US" altLang="zh-CN" sz="2400" b="1" dirty="0">
                <a:latin typeface="+mj-lt"/>
                <a:ea typeface="+mj-ea"/>
              </a:rPr>
              <a:t>4.</a:t>
            </a:r>
            <a:r>
              <a:rPr lang="zh-CN" altLang="en-US" sz="2400" b="1" dirty="0">
                <a:latin typeface="+mj-lt"/>
                <a:ea typeface="+mj-ea"/>
              </a:rPr>
              <a:t>目的是；为了</a:t>
            </a:r>
            <a:endParaRPr lang="en-US" altLang="zh-CN" sz="2400" b="1" dirty="0">
              <a:latin typeface="+mj-lt"/>
              <a:ea typeface="+mj-ea"/>
            </a:endParaRPr>
          </a:p>
          <a:p>
            <a:pPr>
              <a:lnSpc>
                <a:spcPts val="3500"/>
              </a:lnSpc>
              <a:defRPr/>
            </a:pPr>
            <a:r>
              <a:rPr lang="en-US" altLang="zh-CN" sz="2400" b="1" dirty="0">
                <a:latin typeface="+mj-lt"/>
                <a:ea typeface="+mj-ea"/>
              </a:rPr>
              <a:t>5.</a:t>
            </a:r>
            <a:r>
              <a:rPr lang="en-US" altLang="zh-CN" sz="2800" b="1" dirty="0">
                <a:latin typeface="+mj-lt"/>
                <a:ea typeface="+mj-ea"/>
              </a:rPr>
              <a:t>take care of</a:t>
            </a:r>
          </a:p>
          <a:p>
            <a:pPr>
              <a:lnSpc>
                <a:spcPts val="3500"/>
              </a:lnSpc>
              <a:defRPr/>
            </a:pPr>
            <a:r>
              <a:rPr lang="en-US" altLang="zh-CN" sz="2400" b="1" dirty="0">
                <a:latin typeface="+mj-lt"/>
                <a:ea typeface="+mj-ea"/>
              </a:rPr>
              <a:t>6.</a:t>
            </a:r>
            <a:r>
              <a:rPr lang="zh-CN" altLang="en-US" sz="2400" b="1" dirty="0">
                <a:latin typeface="+mj-lt"/>
                <a:ea typeface="+mj-ea"/>
              </a:rPr>
              <a:t>一</a:t>
            </a:r>
            <a:r>
              <a:rPr lang="en-US" altLang="zh-CN" sz="2400" b="1" dirty="0">
                <a:latin typeface="+mj-ea"/>
                <a:ea typeface="+mj-ea"/>
              </a:rPr>
              <a:t>……</a:t>
            </a:r>
            <a:r>
              <a:rPr lang="zh-CN" altLang="en-US" sz="2400" b="1" dirty="0">
                <a:latin typeface="+mj-lt"/>
                <a:ea typeface="+mj-ea"/>
              </a:rPr>
              <a:t>就</a:t>
            </a:r>
            <a:r>
              <a:rPr lang="en-US" altLang="zh-CN" sz="2400" b="1" dirty="0">
                <a:latin typeface="+mj-ea"/>
                <a:ea typeface="+mj-ea"/>
              </a:rPr>
              <a:t>……</a:t>
            </a:r>
          </a:p>
          <a:p>
            <a:pPr>
              <a:lnSpc>
                <a:spcPts val="3500"/>
              </a:lnSpc>
              <a:defRPr/>
            </a:pPr>
            <a:r>
              <a:rPr lang="en-US" altLang="zh-CN" sz="2400" b="1" dirty="0">
                <a:latin typeface="+mj-lt"/>
                <a:ea typeface="+mj-ea"/>
              </a:rPr>
              <a:t>7.</a:t>
            </a:r>
            <a:r>
              <a:rPr lang="en-US" altLang="zh-CN" sz="2800" b="1" dirty="0">
                <a:latin typeface="+mj-lt"/>
                <a:ea typeface="+mj-ea"/>
              </a:rPr>
              <a:t>make the bed </a:t>
            </a:r>
            <a:endParaRPr lang="en-US" altLang="zh-CN" sz="2400" b="1" dirty="0">
              <a:latin typeface="+mj-lt"/>
              <a:ea typeface="+mj-ea"/>
            </a:endParaRPr>
          </a:p>
          <a:p>
            <a:pPr>
              <a:lnSpc>
                <a:spcPts val="3500"/>
              </a:lnSpc>
              <a:defRPr/>
            </a:pPr>
            <a:r>
              <a:rPr lang="en-US" altLang="zh-CN" sz="2400" b="1" dirty="0">
                <a:latin typeface="+mj-lt"/>
                <a:ea typeface="+mj-ea"/>
              </a:rPr>
              <a:t>8.</a:t>
            </a:r>
            <a:r>
              <a:rPr lang="zh-CN" altLang="en-US" sz="2400" b="1" dirty="0">
                <a:latin typeface="+mj-lt"/>
                <a:ea typeface="+mj-ea"/>
              </a:rPr>
              <a:t>至少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5083175" y="1439863"/>
            <a:ext cx="23002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5083175" y="1871663"/>
            <a:ext cx="23002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5083175" y="2305050"/>
            <a:ext cx="23002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5083175" y="2736850"/>
            <a:ext cx="23002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5083175" y="3168650"/>
            <a:ext cx="23002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083175" y="3600450"/>
            <a:ext cx="23002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083175" y="4033838"/>
            <a:ext cx="23002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083175" y="4465638"/>
            <a:ext cx="23002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5678488" y="979488"/>
            <a:ext cx="1106487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+mj-ea"/>
              </a:rPr>
              <a:t>倒垃圾</a:t>
            </a:r>
          </a:p>
        </p:txBody>
      </p:sp>
      <p:sp>
        <p:nvSpPr>
          <p:cNvPr id="6" name="矩形 5"/>
          <p:cNvSpPr/>
          <p:nvPr/>
        </p:nvSpPr>
        <p:spPr>
          <a:xfrm>
            <a:off x="5405438" y="1422400"/>
            <a:ext cx="165258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j-lt"/>
                <a:ea typeface="+mj-ea"/>
              </a:rPr>
              <a:t>all the time</a:t>
            </a:r>
            <a:endParaRPr lang="zh-CN" altLang="en-US" sz="2400" b="1" dirty="0">
              <a:solidFill>
                <a:srgbClr val="FF0000"/>
              </a:solidFill>
              <a:latin typeface="+mj-lt"/>
              <a:ea typeface="+mj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70513" y="1866900"/>
            <a:ext cx="17224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+mj-ea"/>
              </a:rPr>
              <a:t>依靠；信赖</a:t>
            </a:r>
          </a:p>
        </p:txBody>
      </p:sp>
      <p:sp>
        <p:nvSpPr>
          <p:cNvPr id="15" name="矩形 14"/>
          <p:cNvSpPr/>
          <p:nvPr/>
        </p:nvSpPr>
        <p:spPr>
          <a:xfrm>
            <a:off x="5441950" y="2311400"/>
            <a:ext cx="1579563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j-lt"/>
                <a:ea typeface="+mj-ea"/>
              </a:rPr>
              <a:t>in order to</a:t>
            </a:r>
            <a:endParaRPr lang="zh-CN" altLang="en-US" sz="2400" b="1" dirty="0">
              <a:solidFill>
                <a:srgbClr val="FF0000"/>
              </a:solidFill>
              <a:latin typeface="+mj-lt"/>
              <a:ea typeface="+mj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370513" y="2754313"/>
            <a:ext cx="17224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+mj-ea"/>
              </a:rPr>
              <a:t>照顾；处理</a:t>
            </a:r>
          </a:p>
        </p:txBody>
      </p:sp>
      <p:sp>
        <p:nvSpPr>
          <p:cNvPr id="17" name="矩形 16"/>
          <p:cNvSpPr/>
          <p:nvPr/>
        </p:nvSpPr>
        <p:spPr>
          <a:xfrm>
            <a:off x="5487988" y="3198813"/>
            <a:ext cx="148748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j-lt"/>
                <a:ea typeface="+mj-ea"/>
              </a:rPr>
              <a:t>as soon as</a:t>
            </a:r>
            <a:endParaRPr lang="zh-CN" altLang="en-US" sz="2400" b="1" dirty="0">
              <a:solidFill>
                <a:srgbClr val="FF0000"/>
              </a:solidFill>
              <a:latin typeface="+mj-lt"/>
              <a:ea typeface="+mj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830888" y="3641725"/>
            <a:ext cx="80168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+mj-ea"/>
              </a:rPr>
              <a:t>铺床</a:t>
            </a:r>
          </a:p>
        </p:txBody>
      </p:sp>
      <p:sp>
        <p:nvSpPr>
          <p:cNvPr id="19" name="矩形 18"/>
          <p:cNvSpPr/>
          <p:nvPr/>
        </p:nvSpPr>
        <p:spPr>
          <a:xfrm>
            <a:off x="5673725" y="4086225"/>
            <a:ext cx="111601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j-lt"/>
                <a:ea typeface="+mj-ea"/>
              </a:rPr>
              <a:t>at least</a:t>
            </a:r>
            <a:endParaRPr lang="zh-CN" altLang="en-US" sz="2400" b="1" dirty="0">
              <a:solidFill>
                <a:srgbClr val="FF0000"/>
              </a:solidFill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组合 4"/>
          <p:cNvGrpSpPr/>
          <p:nvPr/>
        </p:nvGrpSpPr>
        <p:grpSpPr bwMode="auto">
          <a:xfrm>
            <a:off x="547688" y="809625"/>
            <a:ext cx="838200" cy="584200"/>
            <a:chOff x="449580" y="517058"/>
            <a:chExt cx="83820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3088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3a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3075" name="矩形 1"/>
          <p:cNvSpPr>
            <a:spLocks noChangeArrowheads="1"/>
          </p:cNvSpPr>
          <p:nvPr/>
        </p:nvSpPr>
        <p:spPr bwMode="auto">
          <a:xfrm>
            <a:off x="1265238" y="414338"/>
            <a:ext cx="72009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</a:rPr>
              <a:t>Do you think children should do some chores at home? Why or why not?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</a:rPr>
              <a:t>Discuss this with a partner and take notes.</a:t>
            </a:r>
            <a:endParaRPr lang="zh-CN" altLang="en-US" sz="2800" dirty="0"/>
          </a:p>
        </p:txBody>
      </p:sp>
      <p:graphicFrame>
        <p:nvGraphicFramePr>
          <p:cNvPr id="3090" name="Group 18"/>
          <p:cNvGraphicFramePr>
            <a:graphicFrameLocks noGrp="1"/>
          </p:cNvGraphicFramePr>
          <p:nvPr/>
        </p:nvGraphicFramePr>
        <p:xfrm>
          <a:off x="933450" y="1939925"/>
          <a:ext cx="7364413" cy="2593976"/>
        </p:xfrm>
        <a:graphic>
          <a:graphicData uri="http://schemas.openxmlformats.org/drawingml/2006/table">
            <a:tbl>
              <a:tblPr/>
              <a:tblGrid>
                <a:gridCol w="3611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Children should do chores because…</a:t>
                      </a:r>
                    </a:p>
                  </a:txBody>
                  <a:tcPr marL="91432" marR="91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Children should not do chores because…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91432" marR="91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4"/>
          <p:cNvGrpSpPr/>
          <p:nvPr/>
        </p:nvGrpSpPr>
        <p:grpSpPr bwMode="auto">
          <a:xfrm>
            <a:off x="708025" y="671513"/>
            <a:ext cx="838200" cy="584200"/>
            <a:chOff x="449580" y="517058"/>
            <a:chExt cx="83820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4102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3b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1349375" y="500063"/>
            <a:ext cx="70707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latin typeface="+mj-lt"/>
                <a:ea typeface="宋体" panose="02010600030101010101" pitchFamily="2" charset="-122"/>
              </a:rPr>
              <a:t>Write a letter to the </a:t>
            </a:r>
            <a:r>
              <a:rPr lang="zh-CN" altLang="en-US" sz="2800" b="1" i="1" dirty="0">
                <a:latin typeface="+mj-lt"/>
                <a:ea typeface="宋体" panose="02010600030101010101" pitchFamily="2" charset="-122"/>
              </a:rPr>
              <a:t>Sunday Mail</a:t>
            </a:r>
            <a:r>
              <a:rPr lang="zh-CN" altLang="en-US" sz="2800" b="1" dirty="0">
                <a:latin typeface="+mj-lt"/>
                <a:ea typeface="宋体" panose="02010600030101010101" pitchFamily="2" charset="-122"/>
              </a:rPr>
              <a:t> and express your opinion.</a:t>
            </a:r>
            <a:r>
              <a:rPr lang="en-US" altLang="zh-CN" sz="2800" b="1" dirty="0">
                <a:latin typeface="+mj-lt"/>
                <a:ea typeface="宋体" panose="02010600030101010101" pitchFamily="2" charset="-122"/>
              </a:rPr>
              <a:t> </a:t>
            </a:r>
            <a:endParaRPr lang="zh-CN" altLang="en-US" sz="2800" b="1" dirty="0"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08025" y="1511300"/>
            <a:ext cx="7988300" cy="289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Dear Sir or Madam,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I think /believe that ______________</a:t>
            </a:r>
            <a:r>
              <a:rPr lang="en-US" altLang="zh-CN" sz="2800" b="1" dirty="0">
                <a:latin typeface="Times New Roman" panose="02020603050405020304" pitchFamily="18" charset="0"/>
              </a:rPr>
              <a:t>__</a:t>
            </a:r>
            <a:r>
              <a:rPr lang="zh-CN" altLang="en-US" sz="2800" b="1" dirty="0">
                <a:latin typeface="Times New Roman" panose="02020603050405020304" pitchFamily="18" charset="0"/>
              </a:rPr>
              <a:t>__.</a:t>
            </a:r>
            <a:endParaRPr lang="zh-CN" altLang="en-US" sz="2800" b="1" u="sng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I agree/disagree that ______________</a:t>
            </a:r>
            <a:r>
              <a:rPr lang="en-US" altLang="zh-CN" sz="2800" b="1" dirty="0">
                <a:latin typeface="Times New Roman" panose="02020603050405020304" pitchFamily="18" charset="0"/>
              </a:rPr>
              <a:t>__</a:t>
            </a:r>
            <a:r>
              <a:rPr lang="zh-CN" altLang="en-US" sz="2800" b="1" dirty="0">
                <a:latin typeface="Times New Roman" panose="02020603050405020304" pitchFamily="18" charset="0"/>
              </a:rPr>
              <a:t>__.</a:t>
            </a:r>
            <a:endParaRPr lang="zh-CN" altLang="en-US" sz="2800" b="1" u="sng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I think it is fair/unfair for children to ____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</a:t>
            </a:r>
            <a:r>
              <a:rPr lang="zh-CN" altLang="en-US" sz="2800" b="1" dirty="0">
                <a:latin typeface="Times New Roman" panose="02020603050405020304" pitchFamily="18" charset="0"/>
              </a:rPr>
              <a:t>__.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I think children should/should not ___</a:t>
            </a:r>
            <a:r>
              <a:rPr lang="en-US" altLang="zh-CN" sz="2800" b="1" dirty="0">
                <a:latin typeface="Times New Roman" panose="02020603050405020304" pitchFamily="18" charset="0"/>
              </a:rPr>
              <a:t>___</a:t>
            </a:r>
            <a:r>
              <a:rPr lang="zh-CN" altLang="en-US" sz="2800" b="1" dirty="0">
                <a:latin typeface="Times New Roman" panose="02020603050405020304" pitchFamily="18" charset="0"/>
              </a:rPr>
              <a:t>_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______.</a:t>
            </a:r>
            <a:endParaRPr lang="zh-CN" altLang="en-US" sz="2800" b="1" u="sng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889000" y="549275"/>
            <a:ext cx="7523163" cy="384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5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because ____________</a:t>
            </a:r>
            <a:r>
              <a:rPr lang="en-US" altLang="zh-CN" sz="2800" b="1">
                <a:latin typeface="Times New Roman" panose="02020603050405020304" pitchFamily="18" charset="0"/>
              </a:rPr>
              <a:t>_______</a:t>
            </a:r>
            <a:r>
              <a:rPr lang="zh-CN" altLang="en-US" sz="2800" b="1">
                <a:latin typeface="Times New Roman" panose="02020603050405020304" pitchFamily="18" charset="0"/>
              </a:rPr>
              <a:t>______________.</a:t>
            </a:r>
            <a:endParaRPr lang="zh-CN" altLang="en-US" sz="2800" b="1" u="sng">
              <a:latin typeface="Times New Roman" panose="02020603050405020304" pitchFamily="18" charset="0"/>
            </a:endParaRPr>
          </a:p>
          <a:p>
            <a:pPr>
              <a:lnSpc>
                <a:spcPct val="145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For example, they should/should not ________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>
              <a:lnSpc>
                <a:spcPct val="145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_______________</a:t>
            </a:r>
            <a:r>
              <a:rPr lang="en-US" altLang="zh-CN" sz="2800" b="1">
                <a:latin typeface="Times New Roman" panose="02020603050405020304" pitchFamily="18" charset="0"/>
              </a:rPr>
              <a:t>________________________</a:t>
            </a:r>
            <a:r>
              <a:rPr lang="zh-CN" altLang="en-US" sz="2800" b="1">
                <a:latin typeface="Times New Roman" panose="02020603050405020304" pitchFamily="18" charset="0"/>
              </a:rPr>
              <a:t>_</a:t>
            </a:r>
            <a:endParaRPr lang="zh-CN" altLang="en-US" sz="2800" b="1" u="sng">
              <a:latin typeface="Times New Roman" panose="02020603050405020304" pitchFamily="18" charset="0"/>
            </a:endParaRPr>
          </a:p>
          <a:p>
            <a:pPr>
              <a:lnSpc>
                <a:spcPct val="145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because __________________</a:t>
            </a:r>
            <a:r>
              <a:rPr lang="en-US" altLang="zh-CN" sz="2800" b="1">
                <a:latin typeface="Times New Roman" panose="02020603050405020304" pitchFamily="18" charset="0"/>
              </a:rPr>
              <a:t>_______</a:t>
            </a:r>
            <a:r>
              <a:rPr lang="zh-CN" altLang="en-US" sz="2800" b="1">
                <a:latin typeface="Times New Roman" panose="02020603050405020304" pitchFamily="18" charset="0"/>
              </a:rPr>
              <a:t>________.</a:t>
            </a:r>
            <a:endParaRPr lang="zh-CN" altLang="en-US" sz="2800" b="1" u="sng">
              <a:latin typeface="Times New Roman" panose="02020603050405020304" pitchFamily="18" charset="0"/>
            </a:endParaRPr>
          </a:p>
          <a:p>
            <a:pPr>
              <a:lnSpc>
                <a:spcPct val="145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Yours truly,</a:t>
            </a:r>
          </a:p>
          <a:p>
            <a:pPr>
              <a:lnSpc>
                <a:spcPct val="145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735013" y="1006475"/>
            <a:ext cx="7951787" cy="370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+mj-lt"/>
                <a:ea typeface="+mj-ea"/>
              </a:rPr>
              <a:t>1. </a:t>
            </a:r>
            <a:r>
              <a:rPr lang="zh-CN" altLang="en-US" sz="2400" b="1" dirty="0">
                <a:solidFill>
                  <a:srgbClr val="0000FF"/>
                </a:solidFill>
                <a:latin typeface="+mj-lt"/>
                <a:ea typeface="+mj-ea"/>
              </a:rPr>
              <a:t>信头：</a:t>
            </a:r>
            <a:r>
              <a:rPr lang="zh-CN" altLang="en-US" sz="2400" b="1" dirty="0">
                <a:latin typeface="+mj-lt"/>
                <a:ea typeface="+mj-ea"/>
              </a:rPr>
              <a:t>发信人地址和日期。</a:t>
            </a:r>
          </a:p>
          <a:p>
            <a:pPr>
              <a:lnSpc>
                <a:spcPct val="115000"/>
              </a:lnSpc>
              <a:defRPr/>
            </a:pPr>
            <a:r>
              <a:rPr lang="zh-CN" altLang="en-US" sz="2400" b="1" dirty="0">
                <a:latin typeface="+mj-lt"/>
                <a:ea typeface="+mj-ea"/>
              </a:rPr>
              <a:t>        有时可省去发信人地址，但一般要写日期。放在信纸的右上方。</a:t>
            </a:r>
          </a:p>
          <a:p>
            <a:pPr>
              <a:lnSpc>
                <a:spcPct val="115000"/>
              </a:lnSpc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+mj-lt"/>
                <a:ea typeface="+mj-ea"/>
              </a:rPr>
              <a:t>2. </a:t>
            </a:r>
            <a:r>
              <a:rPr lang="zh-CN" altLang="en-US" sz="2400" b="1" dirty="0">
                <a:solidFill>
                  <a:srgbClr val="0000FF"/>
                </a:solidFill>
                <a:latin typeface="+mj-lt"/>
                <a:ea typeface="+mj-ea"/>
              </a:rPr>
              <a:t>称呼：</a:t>
            </a:r>
            <a:r>
              <a:rPr lang="zh-CN" altLang="en-US" sz="2400" b="1" dirty="0">
                <a:latin typeface="+mj-lt"/>
                <a:ea typeface="+mj-ea"/>
              </a:rPr>
              <a:t>对收信人的尊称。</a:t>
            </a:r>
          </a:p>
          <a:p>
            <a:pPr>
              <a:lnSpc>
                <a:spcPct val="115000"/>
              </a:lnSpc>
              <a:defRPr/>
            </a:pPr>
            <a:r>
              <a:rPr lang="zh-CN" altLang="en-US" sz="2400" b="1" dirty="0">
                <a:latin typeface="+mj-lt"/>
                <a:ea typeface="+mj-ea"/>
              </a:rPr>
              <a:t>        常用</a:t>
            </a:r>
            <a:r>
              <a:rPr lang="en-US" altLang="zh-CN" sz="2800" b="1" dirty="0">
                <a:latin typeface="+mj-lt"/>
                <a:ea typeface="+mj-ea"/>
              </a:rPr>
              <a:t>Dear</a:t>
            </a:r>
            <a:r>
              <a:rPr lang="zh-CN" altLang="en-US" sz="2400" b="1" dirty="0">
                <a:latin typeface="+mj-lt"/>
                <a:ea typeface="+mj-ea"/>
              </a:rPr>
              <a:t>，后用名字，而</a:t>
            </a:r>
            <a:r>
              <a:rPr lang="en-US" altLang="zh-CN" sz="2800" b="1" dirty="0">
                <a:latin typeface="+mj-lt"/>
                <a:ea typeface="+mj-ea"/>
              </a:rPr>
              <a:t>Mr. , Mrs. , Miss.</a:t>
            </a:r>
            <a:r>
              <a:rPr lang="zh-CN" altLang="en-US" sz="2400" b="1" dirty="0">
                <a:latin typeface="+mj-lt"/>
                <a:ea typeface="+mj-ea"/>
              </a:rPr>
              <a:t>后不能单独用名字，而是姓或姓与名，如：</a:t>
            </a:r>
            <a:r>
              <a:rPr lang="en-US" altLang="zh-CN" sz="2800" b="1" dirty="0">
                <a:latin typeface="+mj-lt"/>
                <a:ea typeface="+mj-ea"/>
              </a:rPr>
              <a:t>John Smith</a:t>
            </a:r>
            <a:r>
              <a:rPr lang="zh-CN" altLang="en-US" sz="2400" b="1" dirty="0">
                <a:latin typeface="+mj-lt"/>
                <a:ea typeface="+mj-ea"/>
              </a:rPr>
              <a:t>的称呼，是</a:t>
            </a:r>
            <a:r>
              <a:rPr lang="en-US" altLang="zh-CN" sz="2800" b="1" dirty="0">
                <a:latin typeface="+mj-lt"/>
                <a:ea typeface="+mj-ea"/>
              </a:rPr>
              <a:t>Mr. Smith, Mr. John Smith</a:t>
            </a:r>
            <a:r>
              <a:rPr lang="zh-CN" altLang="en-US" sz="2400" b="1" dirty="0">
                <a:latin typeface="+mj-lt"/>
                <a:ea typeface="+mj-ea"/>
              </a:rPr>
              <a:t>或 </a:t>
            </a:r>
            <a:r>
              <a:rPr lang="en-US" altLang="zh-CN" sz="2800" b="1" dirty="0">
                <a:latin typeface="+mj-lt"/>
                <a:ea typeface="+mj-ea"/>
              </a:rPr>
              <a:t>Dear John</a:t>
            </a:r>
            <a:r>
              <a:rPr lang="zh-CN" altLang="en-US" sz="2400" b="1" dirty="0">
                <a:latin typeface="+mj-lt"/>
                <a:ea typeface="+mj-ea"/>
              </a:rPr>
              <a:t>。称呼后用逗号。</a:t>
            </a:r>
          </a:p>
        </p:txBody>
      </p:sp>
      <p:pic>
        <p:nvPicPr>
          <p:cNvPr id="6147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5013" y="128588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387"/>
          <p:cNvSpPr>
            <a:spLocks noChangeArrowheads="1"/>
          </p:cNvSpPr>
          <p:nvPr/>
        </p:nvSpPr>
        <p:spPr bwMode="auto">
          <a:xfrm>
            <a:off x="1446213" y="331788"/>
            <a:ext cx="17922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zh-CN" altLang="en-US" sz="28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写作指导</a:t>
            </a:r>
            <a:endParaRPr kumimoji="1" lang="en-US" altLang="zh-CN" sz="28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5800" y="468313"/>
            <a:ext cx="7962900" cy="3624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4000"/>
              </a:lnSpc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+mj-lt"/>
                <a:ea typeface="+mj-ea"/>
              </a:rPr>
              <a:t>3. </a:t>
            </a:r>
            <a:r>
              <a:rPr lang="zh-CN" altLang="en-US" sz="2400" b="1" dirty="0">
                <a:solidFill>
                  <a:srgbClr val="0000FF"/>
                </a:solidFill>
                <a:latin typeface="+mj-lt"/>
                <a:ea typeface="+mj-ea"/>
              </a:rPr>
              <a:t>正文。</a:t>
            </a:r>
            <a:endParaRPr lang="en-US" altLang="zh-CN" sz="2400" b="1" dirty="0">
              <a:solidFill>
                <a:srgbClr val="0000FF"/>
              </a:solidFill>
              <a:latin typeface="+mj-lt"/>
              <a:ea typeface="+mj-ea"/>
            </a:endParaRPr>
          </a:p>
          <a:p>
            <a:pPr>
              <a:lnSpc>
                <a:spcPts val="4000"/>
              </a:lnSpc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+mj-lt"/>
                <a:ea typeface="+mj-ea"/>
              </a:rPr>
              <a:t>4. </a:t>
            </a:r>
            <a:r>
              <a:rPr lang="zh-CN" altLang="en-US" sz="2400" b="1" dirty="0">
                <a:solidFill>
                  <a:srgbClr val="0000FF"/>
                </a:solidFill>
                <a:latin typeface="+mj-lt"/>
                <a:ea typeface="+mj-ea"/>
              </a:rPr>
              <a:t>结尾：</a:t>
            </a:r>
            <a:r>
              <a:rPr lang="zh-CN" altLang="en-US" sz="2400" b="1" dirty="0">
                <a:latin typeface="+mj-lt"/>
                <a:ea typeface="+mj-ea"/>
              </a:rPr>
              <a:t>发信人对收信人的谦称或敬语。放在信的右下方。要特别注意英语习惯，不可根据汉语意思写“此致敬礼”、“祝您健康”之类的中国式的结尾语。</a:t>
            </a:r>
          </a:p>
          <a:p>
            <a:pPr>
              <a:lnSpc>
                <a:spcPts val="4000"/>
              </a:lnSpc>
              <a:defRPr/>
            </a:pPr>
            <a:r>
              <a:rPr lang="zh-CN" altLang="en-US" sz="2400" b="1" dirty="0">
                <a:latin typeface="+mj-lt"/>
                <a:ea typeface="+mj-ea"/>
              </a:rPr>
              <a:t>        写给同龄人或年长的朋友</a:t>
            </a:r>
            <a:r>
              <a:rPr lang="en-US" altLang="zh-CN" sz="2400" b="1" dirty="0">
                <a:latin typeface="+mj-lt"/>
                <a:ea typeface="+mj-ea"/>
              </a:rPr>
              <a:t>: </a:t>
            </a:r>
            <a:r>
              <a:rPr lang="en-US" altLang="zh-CN" sz="2800" b="1" dirty="0">
                <a:latin typeface="+mj-lt"/>
                <a:ea typeface="+mj-ea"/>
              </a:rPr>
              <a:t>Yours  sincerely, Yours</a:t>
            </a:r>
            <a:r>
              <a:rPr lang="zh-CN" altLang="en-US" sz="2400" b="1" dirty="0">
                <a:latin typeface="+mj-lt"/>
                <a:ea typeface="+mj-ea"/>
              </a:rPr>
              <a:t>等等。写给亲朋好友： </a:t>
            </a:r>
            <a:r>
              <a:rPr lang="en-US" altLang="zh-CN" sz="2400" b="1" dirty="0">
                <a:latin typeface="+mj-lt"/>
                <a:ea typeface="+mj-ea"/>
              </a:rPr>
              <a:t>Love</a:t>
            </a:r>
            <a:r>
              <a:rPr lang="zh-CN" altLang="en-US" sz="2400" b="1" dirty="0">
                <a:latin typeface="+mj-lt"/>
                <a:ea typeface="+mj-ea"/>
              </a:rPr>
              <a:t>，</a:t>
            </a:r>
            <a:r>
              <a:rPr lang="en-US" altLang="zh-CN" sz="2400" b="1" dirty="0">
                <a:latin typeface="+mj-lt"/>
                <a:ea typeface="+mj-ea"/>
              </a:rPr>
              <a:t>Best wishes</a:t>
            </a:r>
            <a:r>
              <a:rPr lang="zh-CN" altLang="en-US" sz="2400" b="1" dirty="0">
                <a:latin typeface="+mj-lt"/>
                <a:ea typeface="+mj-ea"/>
              </a:rPr>
              <a:t>等等。</a:t>
            </a:r>
          </a:p>
          <a:p>
            <a:pPr>
              <a:lnSpc>
                <a:spcPts val="4000"/>
              </a:lnSpc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+mj-lt"/>
                <a:ea typeface="+mj-ea"/>
              </a:rPr>
              <a:t>5. </a:t>
            </a:r>
            <a:r>
              <a:rPr lang="zh-CN" altLang="en-US" sz="2400" b="1" dirty="0">
                <a:solidFill>
                  <a:srgbClr val="0000FF"/>
                </a:solidFill>
                <a:latin typeface="+mj-lt"/>
                <a:ea typeface="+mj-ea"/>
              </a:rPr>
              <a:t>签名：</a:t>
            </a:r>
            <a:r>
              <a:rPr lang="zh-CN" altLang="en-US" sz="2400" b="1" dirty="0">
                <a:latin typeface="+mj-lt"/>
                <a:ea typeface="+mj-ea"/>
              </a:rPr>
              <a:t>一般在结尾语的下面一行。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52108" y="1104764"/>
            <a:ext cx="8543698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b="1" dirty="0">
                <a:solidFill>
                  <a:srgbClr val="008000"/>
                </a:solidFill>
                <a:latin typeface="+mj-lt"/>
                <a:ea typeface="+mj-ea"/>
              </a:rPr>
              <a:t>                          </a:t>
            </a:r>
            <a:r>
              <a:rPr lang="zh-CN" altLang="en-US" sz="2000" b="1" dirty="0">
                <a:solidFill>
                  <a:srgbClr val="FF0066"/>
                </a:solidFill>
                <a:latin typeface="+mj-lt"/>
                <a:ea typeface="+mj-ea"/>
              </a:rPr>
              <a:t>常见的私人信件的开头方式：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000" b="1" dirty="0">
                <a:solidFill>
                  <a:srgbClr val="0000FF"/>
                </a:solidFill>
                <a:latin typeface="+mj-lt"/>
                <a:ea typeface="+mj-ea"/>
              </a:rPr>
              <a:t>高兴：</a:t>
            </a:r>
            <a:r>
              <a:rPr lang="en-US" altLang="zh-CN" sz="2400" b="1" dirty="0">
                <a:latin typeface="+mj-lt"/>
                <a:ea typeface="+mj-ea"/>
              </a:rPr>
              <a:t>I was so glad/pleased/happy to receive your </a:t>
            </a:r>
            <a:r>
              <a:rPr lang="en-US" altLang="zh-CN" sz="2400" b="1" dirty="0" smtClean="0">
                <a:latin typeface="+mj-lt"/>
                <a:ea typeface="+mj-ea"/>
              </a:rPr>
              <a:t>letter</a:t>
            </a:r>
            <a:r>
              <a:rPr lang="en-US" altLang="zh-CN" sz="2400" b="1" dirty="0">
                <a:latin typeface="+mj-lt"/>
                <a:ea typeface="+mj-ea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000" b="1" dirty="0">
                <a:solidFill>
                  <a:srgbClr val="0000FF"/>
                </a:solidFill>
                <a:latin typeface="+mj-lt"/>
                <a:ea typeface="+mj-ea"/>
              </a:rPr>
              <a:t>感谢：</a:t>
            </a:r>
            <a:r>
              <a:rPr lang="en-US" altLang="zh-CN" sz="2400" b="1" dirty="0">
                <a:latin typeface="+mj-lt"/>
                <a:ea typeface="+mj-ea"/>
              </a:rPr>
              <a:t>Thank you for your wonderful gift / your </a:t>
            </a:r>
            <a:r>
              <a:rPr lang="en-US" altLang="zh-CN" sz="2400" b="1" dirty="0" smtClean="0">
                <a:latin typeface="+mj-lt"/>
                <a:ea typeface="+mj-ea"/>
              </a:rPr>
              <a:t>interesting </a:t>
            </a:r>
            <a:r>
              <a:rPr lang="en-US" altLang="zh-CN" sz="2400" b="1" dirty="0">
                <a:latin typeface="+mj-lt"/>
                <a:ea typeface="+mj-ea"/>
              </a:rPr>
              <a:t>letter.</a:t>
            </a:r>
            <a:endParaRPr lang="en-US" altLang="zh-CN" sz="2000" b="1" dirty="0"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88328" y="869949"/>
            <a:ext cx="8144192" cy="30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j-lt"/>
                <a:ea typeface="+mj-ea"/>
              </a:rPr>
              <a:t>关心与询问：</a:t>
            </a:r>
            <a:r>
              <a:rPr lang="en-US" altLang="zh-CN" sz="2800" b="1" dirty="0">
                <a:latin typeface="+mj-lt"/>
                <a:ea typeface="+mj-ea"/>
              </a:rPr>
              <a:t>How are you these days?/ </a:t>
            </a:r>
          </a:p>
          <a:p>
            <a:pPr>
              <a:lnSpc>
                <a:spcPct val="115000"/>
              </a:lnSpc>
              <a:defRPr/>
            </a:pPr>
            <a:r>
              <a:rPr lang="en-US" altLang="zh-CN" sz="2800" b="1" dirty="0">
                <a:latin typeface="+mj-lt"/>
                <a:ea typeface="+mj-ea"/>
              </a:rPr>
              <a:t>                  </a:t>
            </a:r>
            <a:r>
              <a:rPr lang="en-US" altLang="zh-CN" sz="2800" b="1" dirty="0" smtClean="0">
                <a:latin typeface="+mj-lt"/>
                <a:ea typeface="+mj-ea"/>
              </a:rPr>
              <a:t>How </a:t>
            </a:r>
            <a:r>
              <a:rPr lang="en-US" altLang="zh-CN" sz="2800" b="1" dirty="0">
                <a:latin typeface="+mj-lt"/>
                <a:ea typeface="+mj-ea"/>
              </a:rPr>
              <a:t>are you getting on these days?</a:t>
            </a:r>
          </a:p>
          <a:p>
            <a:pPr>
              <a:lnSpc>
                <a:spcPct val="115000"/>
              </a:lnSpc>
              <a:defRPr/>
            </a:pPr>
            <a:r>
              <a:rPr lang="en-US" altLang="zh-CN" sz="2800" b="1" dirty="0">
                <a:latin typeface="+mj-lt"/>
                <a:ea typeface="+mj-ea"/>
              </a:rPr>
              <a:t>                  </a:t>
            </a:r>
            <a:r>
              <a:rPr lang="en-US" altLang="zh-CN" sz="2800" b="1" dirty="0" smtClean="0">
                <a:latin typeface="+mj-lt"/>
                <a:ea typeface="+mj-ea"/>
              </a:rPr>
              <a:t>How </a:t>
            </a:r>
            <a:r>
              <a:rPr lang="en-US" altLang="zh-CN" sz="2800" b="1" dirty="0">
                <a:latin typeface="+mj-lt"/>
                <a:ea typeface="+mj-ea"/>
              </a:rPr>
              <a:t>are you getting on with your </a:t>
            </a:r>
          </a:p>
          <a:p>
            <a:pPr>
              <a:lnSpc>
                <a:spcPct val="115000"/>
              </a:lnSpc>
              <a:defRPr/>
            </a:pPr>
            <a:r>
              <a:rPr lang="en-US" altLang="zh-CN" sz="2800" b="1" dirty="0">
                <a:latin typeface="+mj-lt"/>
                <a:ea typeface="+mj-ea"/>
              </a:rPr>
              <a:t>                 </a:t>
            </a:r>
            <a:r>
              <a:rPr lang="en-US" altLang="zh-CN" sz="2800" b="1" dirty="0" smtClean="0">
                <a:latin typeface="+mj-lt"/>
                <a:ea typeface="+mj-ea"/>
              </a:rPr>
              <a:t> </a:t>
            </a:r>
            <a:r>
              <a:rPr lang="en-US" altLang="zh-CN" sz="2800" b="1" dirty="0">
                <a:latin typeface="+mj-lt"/>
                <a:ea typeface="+mj-ea"/>
              </a:rPr>
              <a:t>work/studies?</a:t>
            </a:r>
            <a:endParaRPr lang="zh-CN" altLang="en-US" sz="2800" b="1" dirty="0">
              <a:latin typeface="+mj-lt"/>
              <a:ea typeface="+mj-ea"/>
            </a:endParaRPr>
          </a:p>
          <a:p>
            <a:pPr>
              <a:lnSpc>
                <a:spcPct val="115000"/>
              </a:lnSpc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j-lt"/>
                <a:ea typeface="+mj-ea"/>
              </a:rPr>
              <a:t>抱歉：</a:t>
            </a:r>
            <a:r>
              <a:rPr lang="en-US" altLang="zh-CN" sz="2800" b="1" dirty="0">
                <a:latin typeface="+mj-lt"/>
                <a:ea typeface="+mj-ea"/>
              </a:rPr>
              <a:t>I am sorry that I did not write to you </a:t>
            </a:r>
            <a:r>
              <a:rPr lang="en-US" altLang="zh-CN" sz="2800" b="1" dirty="0" smtClean="0">
                <a:latin typeface="+mj-lt"/>
                <a:ea typeface="+mj-ea"/>
              </a:rPr>
              <a:t>sooner </a:t>
            </a:r>
            <a:r>
              <a:rPr lang="en-US" altLang="zh-CN" sz="2800" b="1" dirty="0">
                <a:latin typeface="+mj-lt"/>
                <a:ea typeface="+mj-ea"/>
              </a:rPr>
              <a:t>but I have been very busy these days.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711</Words>
  <Application>Microsoft Office PowerPoint</Application>
  <PresentationFormat>全屏显示(16:9)</PresentationFormat>
  <Paragraphs>117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2016-01-14T07:05:00Z</dcterms:created>
  <dcterms:modified xsi:type="dcterms:W3CDTF">2023-01-17T00:00:07Z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E6D93F3C404E45748637D11B6D9D1C94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