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4" r:id="rId2"/>
    <p:sldId id="321" r:id="rId3"/>
    <p:sldId id="322" r:id="rId4"/>
    <p:sldId id="273" r:id="rId5"/>
    <p:sldId id="419" r:id="rId6"/>
    <p:sldId id="420" r:id="rId7"/>
    <p:sldId id="324" r:id="rId8"/>
    <p:sldId id="326" r:id="rId9"/>
    <p:sldId id="294" r:id="rId10"/>
    <p:sldId id="411" r:id="rId11"/>
    <p:sldId id="355" r:id="rId12"/>
    <p:sldId id="356" r:id="rId13"/>
    <p:sldId id="357" r:id="rId14"/>
    <p:sldId id="408" r:id="rId15"/>
    <p:sldId id="363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74015" algn="l" rtl="0" fontAlgn="base">
      <a:spcBef>
        <a:spcPct val="0"/>
      </a:spcBef>
      <a:spcAft>
        <a:spcPct val="0"/>
      </a:spcAft>
      <a:defRPr sz="20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748665" algn="l" rtl="0" fontAlgn="base">
      <a:spcBef>
        <a:spcPct val="0"/>
      </a:spcBef>
      <a:spcAft>
        <a:spcPct val="0"/>
      </a:spcAft>
      <a:defRPr sz="20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123950" algn="l" rtl="0" fontAlgn="base">
      <a:spcBef>
        <a:spcPct val="0"/>
      </a:spcBef>
      <a:spcAft>
        <a:spcPct val="0"/>
      </a:spcAft>
      <a:defRPr sz="20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497965" algn="l" rtl="0" fontAlgn="base">
      <a:spcBef>
        <a:spcPct val="0"/>
      </a:spcBef>
      <a:spcAft>
        <a:spcPct val="0"/>
      </a:spcAft>
      <a:defRPr sz="20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657985" algn="l" defTabSz="663575" rtl="0" eaLnBrk="1" latinLnBrk="0" hangingPunct="1">
      <a:defRPr sz="20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1990090" algn="l" defTabSz="663575" rtl="0" eaLnBrk="1" latinLnBrk="0" hangingPunct="1">
      <a:defRPr sz="20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321560" algn="l" defTabSz="663575" rtl="0" eaLnBrk="1" latinLnBrk="0" hangingPunct="1">
      <a:defRPr sz="20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653030" algn="l" defTabSz="663575" rtl="0" eaLnBrk="1" latinLnBrk="0" hangingPunct="1">
      <a:defRPr sz="20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pos="29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8D927"/>
    <a:srgbClr val="DBE11D"/>
    <a:srgbClr val="FF0066"/>
    <a:srgbClr val="FF3399"/>
    <a:srgbClr val="E4DF21"/>
    <a:srgbClr val="DEEC2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480" autoAdjust="0"/>
  </p:normalViewPr>
  <p:slideViewPr>
    <p:cSldViewPr>
      <p:cViewPr varScale="1">
        <p:scale>
          <a:sx n="107" d="100"/>
          <a:sy n="107" d="100"/>
        </p:scale>
        <p:origin x="-84" y="-642"/>
      </p:cViewPr>
      <p:guideLst>
        <p:guide orient="horz" pos="1534"/>
        <p:guide pos="29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noProof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noProof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B8332B-5D33-44C8-9F42-1D2A7F5BB2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noProof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3DC25BE0-5176-47B6-B9D6-AC8B9A6913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401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866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23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796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72615" algn="l" defTabSz="7493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47265" algn="l" defTabSz="7493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21915" algn="l" defTabSz="7493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96565" algn="l" defTabSz="7493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409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698A203-9FA6-460A-8F5B-2F72A25CB6BA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71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 lIns="84390" tIns="42195" rIns="84390" bIns="42195"/>
          <a:lstStyle/>
          <a:p>
            <a:endParaRPr lang="zh-CN" altLang="zh-CN" smtClean="0"/>
          </a:p>
        </p:txBody>
      </p:sp>
      <p:sp>
        <p:nvSpPr>
          <p:cNvPr id="7172" name="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0" tIns="42195" rIns="84390" bIns="42195" anchor="b"/>
          <a:lstStyle/>
          <a:p>
            <a:pPr algn="r" defTabSz="844550"/>
            <a:fld id="{D1932EB5-66DA-47EC-8EDB-3C39BE2FC976}" type="slidenum">
              <a:rPr lang="en-US" altLang="zh-CN" sz="1100">
                <a:latin typeface="Calibri" panose="020F0502020204030204" pitchFamily="34" charset="0"/>
              </a:rPr>
              <a:t>3</a:t>
            </a:fld>
            <a:endParaRPr lang="en-US" altLang="zh-CN" sz="11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5BE0-5176-47B6-B9D6-AC8B9A6913A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E851-5E6E-4EED-9169-E89500230E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2" y="273846"/>
            <a:ext cx="7886700" cy="435887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0668-9AD3-4233-88C0-2774557B5C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EE23B-5A7F-4DAC-BAAF-D7EC9BCB44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06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619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426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239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046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68529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196659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472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AA826-DAD4-493E-A3F9-D466DED8C9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18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6C836-BDC6-4697-946A-7559DF629F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3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30"/>
            <a:ext cx="3655181" cy="617934"/>
          </a:xfrm>
        </p:spPr>
        <p:txBody>
          <a:bodyPr anchor="ctr"/>
          <a:lstStyle>
            <a:lvl1pPr marL="0" indent="0">
              <a:buNone/>
              <a:defRPr sz="1700"/>
            </a:lvl1pPr>
            <a:lvl2pPr marL="280670" indent="0">
              <a:buNone/>
              <a:defRPr sz="1500"/>
            </a:lvl2pPr>
            <a:lvl3pPr marL="561975" indent="0">
              <a:buNone/>
              <a:defRPr sz="1200"/>
            </a:lvl3pPr>
            <a:lvl4pPr marL="842645" indent="0">
              <a:buNone/>
              <a:defRPr sz="1100"/>
            </a:lvl4pPr>
            <a:lvl5pPr marL="1123950" indent="0">
              <a:buNone/>
              <a:defRPr sz="1100"/>
            </a:lvl5pPr>
            <a:lvl6pPr marL="1404620" indent="0">
              <a:buNone/>
              <a:defRPr sz="1100"/>
            </a:lvl6pPr>
            <a:lvl7pPr marL="1685290" indent="0">
              <a:buNone/>
              <a:defRPr sz="1100"/>
            </a:lvl7pPr>
            <a:lvl8pPr marL="1966595" indent="0">
              <a:buNone/>
              <a:defRPr sz="1100"/>
            </a:lvl8pPr>
            <a:lvl9pPr marL="2247265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6"/>
            <a:ext cx="3655181" cy="26432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6" y="1333830"/>
            <a:ext cx="3673182" cy="617934"/>
          </a:xfrm>
        </p:spPr>
        <p:txBody>
          <a:bodyPr anchor="ctr"/>
          <a:lstStyle>
            <a:lvl1pPr marL="0" indent="0">
              <a:buNone/>
              <a:defRPr sz="1700"/>
            </a:lvl1pPr>
            <a:lvl2pPr marL="280670" indent="0">
              <a:buNone/>
              <a:defRPr sz="1500"/>
            </a:lvl2pPr>
            <a:lvl3pPr marL="561975" indent="0">
              <a:buNone/>
              <a:defRPr sz="1200"/>
            </a:lvl3pPr>
            <a:lvl4pPr marL="842645" indent="0">
              <a:buNone/>
              <a:defRPr sz="1100"/>
            </a:lvl4pPr>
            <a:lvl5pPr marL="1123950" indent="0">
              <a:buNone/>
              <a:defRPr sz="1100"/>
            </a:lvl5pPr>
            <a:lvl6pPr marL="1404620" indent="0">
              <a:buNone/>
              <a:defRPr sz="1100"/>
            </a:lvl6pPr>
            <a:lvl7pPr marL="1685290" indent="0">
              <a:buNone/>
              <a:defRPr sz="1100"/>
            </a:lvl7pPr>
            <a:lvl8pPr marL="1966595" indent="0">
              <a:buNone/>
              <a:defRPr sz="1100"/>
            </a:lvl8pPr>
            <a:lvl9pPr marL="2247265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6" y="1999036"/>
            <a:ext cx="3673182" cy="26432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707A4-8537-4C20-85FE-176DC3E86D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4B6A-B4C0-407A-91D7-FA8B0B16F8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702BB-814F-47B8-BCCA-BE68103ED8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342900"/>
            <a:ext cx="4629150" cy="4052888"/>
          </a:xfrm>
        </p:spPr>
        <p:txBody>
          <a:bodyPr/>
          <a:lstStyle>
            <a:lvl1pPr marL="0" indent="0">
              <a:buNone/>
              <a:defRPr sz="2000"/>
            </a:lvl1pPr>
            <a:lvl2pPr marL="280670" indent="0">
              <a:buNone/>
              <a:defRPr sz="1700"/>
            </a:lvl2pPr>
            <a:lvl3pPr marL="561975" indent="0">
              <a:buNone/>
              <a:defRPr sz="1500"/>
            </a:lvl3pPr>
            <a:lvl4pPr marL="842645" indent="0">
              <a:buNone/>
              <a:defRPr sz="1200"/>
            </a:lvl4pPr>
            <a:lvl5pPr marL="1123950" indent="0">
              <a:buNone/>
              <a:defRPr sz="1200"/>
            </a:lvl5pPr>
            <a:lvl6pPr marL="1404620" indent="0">
              <a:buNone/>
              <a:defRPr sz="1200"/>
            </a:lvl6pPr>
            <a:lvl7pPr marL="1685290" indent="0">
              <a:buNone/>
              <a:defRPr sz="1200"/>
            </a:lvl7pPr>
            <a:lvl8pPr marL="1966595" indent="0">
              <a:buNone/>
              <a:defRPr sz="1200"/>
            </a:lvl8pPr>
            <a:lvl9pPr marL="2247265" indent="0">
              <a:buNone/>
              <a:defRPr sz="12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200"/>
            </a:lvl1pPr>
            <a:lvl2pPr marL="280670" indent="0">
              <a:buNone/>
              <a:defRPr sz="1100"/>
            </a:lvl2pPr>
            <a:lvl3pPr marL="561975" indent="0">
              <a:buNone/>
              <a:defRPr sz="1000"/>
            </a:lvl3pPr>
            <a:lvl4pPr marL="842645" indent="0">
              <a:buNone/>
              <a:defRPr sz="900"/>
            </a:lvl4pPr>
            <a:lvl5pPr marL="1123950" indent="0">
              <a:buNone/>
              <a:defRPr sz="900"/>
            </a:lvl5pPr>
            <a:lvl6pPr marL="1404620" indent="0">
              <a:buNone/>
              <a:defRPr sz="900"/>
            </a:lvl6pPr>
            <a:lvl7pPr marL="1685290" indent="0">
              <a:buNone/>
              <a:defRPr sz="900"/>
            </a:lvl7pPr>
            <a:lvl8pPr marL="1966595" indent="0">
              <a:buNone/>
              <a:defRPr sz="900"/>
            </a:lvl8pPr>
            <a:lvl9pPr marL="22472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0FD30-834D-47C7-B99F-9C122FE1F9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6"/>
            <a:ext cx="1971675" cy="435887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6"/>
            <a:ext cx="5800726" cy="435887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E78B-2F14-4529-9A79-14B9940CA8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953" y="273983"/>
            <a:ext cx="7886095" cy="9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914" tIns="37457" rIns="74914" bIns="37457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953" y="1368761"/>
            <a:ext cx="7886095" cy="32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914" tIns="37457" rIns="74914" bIns="37457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53" y="4767063"/>
            <a:ext cx="2057342" cy="273982"/>
          </a:xfrm>
          <a:prstGeom prst="rect">
            <a:avLst/>
          </a:prstGeom>
        </p:spPr>
        <p:txBody>
          <a:bodyPr vert="horz" lIns="74914" tIns="37457" rIns="74914" bIns="37457" rtlCol="0" anchor="ctr"/>
          <a:lstStyle>
            <a:lvl1pPr algn="l">
              <a:defRPr sz="7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417" y="4767063"/>
            <a:ext cx="3087166" cy="273982"/>
          </a:xfrm>
          <a:prstGeom prst="rect">
            <a:avLst/>
          </a:prstGeom>
        </p:spPr>
        <p:txBody>
          <a:bodyPr vert="horz" lIns="74914" tIns="37457" rIns="74914" bIns="37457" rtlCol="0" anchor="ctr"/>
          <a:lstStyle>
            <a:lvl1pPr algn="ctr">
              <a:defRPr sz="7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706" y="4767063"/>
            <a:ext cx="2057342" cy="273982"/>
          </a:xfrm>
          <a:prstGeom prst="rect">
            <a:avLst/>
          </a:prstGeom>
        </p:spPr>
        <p:txBody>
          <a:bodyPr vert="horz" wrap="square" lIns="74914" tIns="37457" rIns="74914" bIns="37457" numCol="1" anchor="ctr" anchorCtr="0" compatLnSpc="1"/>
          <a:lstStyle>
            <a:lvl1pPr algn="r">
              <a:defRPr sz="700">
                <a:solidFill>
                  <a:srgbClr val="898989"/>
                </a:solidFill>
              </a:defRPr>
            </a:lvl1pPr>
          </a:lstStyle>
          <a:p>
            <a:fld id="{3E3C573C-BEBE-4C7F-B369-E89D2C14C535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 descr="背景图"/>
          <p:cNvPicPr>
            <a:picLocks noChangeAspect="1" noChangeArrowheads="1"/>
          </p:cNvPicPr>
          <p:nvPr userDrawn="1"/>
        </p:nvPicPr>
        <p:blipFill>
          <a:blip r:embed="rId12" cstate="email"/>
          <a:srcRect r="-1852"/>
          <a:stretch>
            <a:fillRect/>
          </a:stretch>
        </p:blipFill>
        <p:spPr bwMode="auto">
          <a:xfrm>
            <a:off x="0" y="-1"/>
            <a:ext cx="932433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561975" rtl="0" fontAlgn="base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6197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56197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56197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56197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31470" algn="l" defTabSz="56197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63575" algn="l" defTabSz="56197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995045" algn="l" defTabSz="56197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26515" algn="l" defTabSz="561975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40335" indent="-140335" algn="l" defTabSz="561975" rtl="0" fontAlgn="base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640" indent="-140335" algn="l" defTabSz="561975" rtl="0" fontAlgn="base">
        <a:lnSpc>
          <a:spcPct val="90000"/>
        </a:lnSpc>
        <a:spcBef>
          <a:spcPts val="31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02310" indent="-140335" algn="l" defTabSz="561975" rtl="0" fontAlgn="base">
        <a:lnSpc>
          <a:spcPct val="90000"/>
        </a:lnSpc>
        <a:spcBef>
          <a:spcPts val="31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3615" indent="-140335" algn="l" defTabSz="561975" rtl="0" fontAlgn="base">
        <a:lnSpc>
          <a:spcPct val="90000"/>
        </a:lnSpc>
        <a:spcBef>
          <a:spcPts val="31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64285" indent="-140335" algn="l" defTabSz="561975" rtl="0" fontAlgn="base">
        <a:lnSpc>
          <a:spcPct val="90000"/>
        </a:lnSpc>
        <a:spcBef>
          <a:spcPts val="31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44955" indent="-140335" algn="l" defTabSz="56134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25625" indent="-140335" algn="l" defTabSz="56134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6930" indent="-140335" algn="l" defTabSz="56134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87600" indent="-140335" algn="l" defTabSz="56134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6134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670" algn="l" defTabSz="56134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61975" algn="l" defTabSz="56134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42645" algn="l" defTabSz="56134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23950" algn="l" defTabSz="56134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4620" algn="l" defTabSz="56134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85290" algn="l" defTabSz="56134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66595" algn="l" defTabSz="56134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265" algn="l" defTabSz="56134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96444"/>
            <a:ext cx="9144000" cy="602603"/>
          </a:xfrm>
          <a:prstGeom prst="rect">
            <a:avLst/>
          </a:prstGeom>
          <a:noFill/>
        </p:spPr>
        <p:txBody>
          <a:bodyPr wrap="square" lIns="66331" tIns="33165" rIns="66331" bIns="33165">
            <a:spAutoFit/>
          </a:bodyPr>
          <a:lstStyle/>
          <a:p>
            <a:pPr algn="ctr"/>
            <a:r>
              <a:rPr lang="zh-CN" altLang="en-US" sz="3500" noProof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8D927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四</a:t>
            </a:r>
            <a:r>
              <a:rPr lang="en-US" altLang="zh-CN" sz="3500" noProof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8D927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zh-CN" altLang="en-US" sz="3500" noProof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8D927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长方体（二）</a:t>
            </a:r>
          </a:p>
        </p:txBody>
      </p:sp>
      <p:sp>
        <p:nvSpPr>
          <p:cNvPr id="6" name="矩形 5"/>
          <p:cNvSpPr/>
          <p:nvPr/>
        </p:nvSpPr>
        <p:spPr>
          <a:xfrm>
            <a:off x="2879236" y="1997386"/>
            <a:ext cx="3111730" cy="959701"/>
          </a:xfrm>
          <a:prstGeom prst="rect">
            <a:avLst/>
          </a:prstGeom>
          <a:noFill/>
        </p:spPr>
        <p:txBody>
          <a:bodyPr wrap="none" lIns="66331" tIns="33165" rIns="66331" bIns="33165">
            <a:spAutoFit/>
          </a:bodyPr>
          <a:lstStyle/>
          <a:p>
            <a:pPr algn="ctr"/>
            <a:r>
              <a:rPr lang="zh-CN" altLang="en-US" sz="580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体积单位</a:t>
            </a:r>
          </a:p>
        </p:txBody>
      </p:sp>
      <p:sp>
        <p:nvSpPr>
          <p:cNvPr id="4" name="矩形 3"/>
          <p:cNvSpPr/>
          <p:nvPr/>
        </p:nvSpPr>
        <p:spPr>
          <a:xfrm>
            <a:off x="-7702" y="4059715"/>
            <a:ext cx="9151702" cy="742950"/>
          </a:xfrm>
          <a:prstGeom prst="rect">
            <a:avLst/>
          </a:prstGeom>
        </p:spPr>
        <p:txBody>
          <a:bodyPr wrap="square" lIns="66331" tIns="33165" rIns="66331" bIns="33165">
            <a:spAutoFit/>
          </a:bodyPr>
          <a:lstStyle/>
          <a:p>
            <a:pPr marL="248920" indent="-248920" algn="ctr">
              <a:lnSpc>
                <a:spcPct val="110000"/>
              </a:lnSpc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248920" indent="-248920" algn="ctr">
              <a:lnSpc>
                <a:spcPct val="110000"/>
              </a:lnSpc>
            </a:pP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 descr="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98" y="897925"/>
            <a:ext cx="258032" cy="2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1757841" y="839215"/>
            <a:ext cx="5866767" cy="4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r>
              <a:rPr lang="zh-CN" altLang="en-US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看一看，做一做。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1021760" y="1678430"/>
            <a:ext cx="7338929" cy="253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47680" y="514781"/>
            <a:ext cx="804013" cy="467087"/>
          </a:xfrm>
          <a:prstGeom prst="rect">
            <a:avLst/>
          </a:prstGeom>
          <a:noFill/>
          <a:ln>
            <a:noFill/>
          </a:ln>
        </p:spPr>
        <p:txBody>
          <a:bodyPr wrap="none" lIns="66331" tIns="33165" rIns="66331" bIns="33165">
            <a:spAutoFit/>
          </a:bodyPr>
          <a:lstStyle/>
          <a:p>
            <a:pPr algn="ctr" fontAlgn="auto"/>
            <a:r>
              <a:rPr lang="zh-CN" altLang="en-US" sz="2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小结</a:t>
            </a:r>
            <a:endParaRPr lang="zh-CN" altLang="en-US" sz="26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 descr="C:\Documents and Settings\Administrator\桌面\赵然卡通形象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398" y="862239"/>
            <a:ext cx="415845" cy="7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圆角矩形 3"/>
          <p:cNvSpPr>
            <a:spLocks noChangeArrowheads="1"/>
          </p:cNvSpPr>
          <p:nvPr/>
        </p:nvSpPr>
        <p:spPr bwMode="auto">
          <a:xfrm>
            <a:off x="1295919" y="1091325"/>
            <a:ext cx="7009478" cy="399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4CD68"/>
              </a:gs>
              <a:gs pos="100000">
                <a:srgbClr val="035C7D"/>
              </a:gs>
            </a:gsLst>
            <a:lin ang="5400000"/>
          </a:gradFill>
          <a:ln w="12700">
            <a:solidFill>
              <a:srgbClr val="41719C"/>
            </a:solidFill>
            <a:miter lim="800000"/>
          </a:ln>
        </p:spPr>
        <p:txBody>
          <a:bodyPr lIns="66327" tIns="33164" rIns="66327" bIns="33164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体积单位和容积单位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65252" y="1709512"/>
            <a:ext cx="6859728" cy="8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331" tIns="33165" rIns="66331" bIns="3316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常用的体积单位有立方厘米（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cm</a:t>
            </a:r>
            <a:r>
              <a:rPr lang="en-US" altLang="zh-CN" b="0" baseline="30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）、立方分米（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dm</a:t>
            </a:r>
            <a:r>
              <a:rPr lang="en-US" altLang="zh-CN" b="0" baseline="30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）、立</a:t>
            </a:r>
            <a:endParaRPr lang="zh-CN" altLang="en-US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方米（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m</a:t>
            </a:r>
            <a:r>
              <a:rPr lang="en-US" altLang="zh-CN" b="0" baseline="30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）。</a:t>
            </a:r>
            <a:endParaRPr lang="zh-CN" altLang="en-US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400744" y="2582112"/>
            <a:ext cx="5014340" cy="4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331" tIns="33165" rIns="66331" bIns="3316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常用的容积单位有升（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）、</a:t>
            </a:r>
            <a:r>
              <a:rPr lang="zh-CN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毫升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mL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）。</a:t>
            </a:r>
            <a:endParaRPr lang="zh-CN" altLang="en-US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" name="Picture 2" descr="C:\Documents and Settings\Administrator\桌面\赵然卡通形象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878" y="2983875"/>
            <a:ext cx="415845" cy="7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 3"/>
          <p:cNvSpPr>
            <a:spLocks noChangeArrowheads="1"/>
          </p:cNvSpPr>
          <p:nvPr/>
        </p:nvSpPr>
        <p:spPr bwMode="auto">
          <a:xfrm>
            <a:off x="1284400" y="3212961"/>
            <a:ext cx="7009478" cy="3994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4CD68"/>
              </a:gs>
              <a:gs pos="100000">
                <a:srgbClr val="035C7D"/>
              </a:gs>
            </a:gsLst>
            <a:lin ang="5400000"/>
          </a:gradFill>
          <a:ln w="12700">
            <a:solidFill>
              <a:srgbClr val="41719C"/>
            </a:solidFill>
            <a:miter lim="800000"/>
          </a:ln>
        </p:spPr>
        <p:txBody>
          <a:bodyPr lIns="66327" tIns="33164" rIns="66327" bIns="33164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容积单位与体积单位的关系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284400" y="3901371"/>
            <a:ext cx="6994503" cy="62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L=1 dm</a:t>
            </a:r>
            <a:r>
              <a:rPr lang="en-US" altLang="zh-CN" b="0" baseline="30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1 mL=1 cm</a:t>
            </a:r>
            <a:r>
              <a:rPr lang="en-US" altLang="zh-CN" b="0" baseline="30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7" grpId="0"/>
      <p:bldP spid="11" grpId="0"/>
      <p:bldP spid="13" grpId="0" bldLvl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533652" y="754259"/>
            <a:ext cx="2077156" cy="468991"/>
          </a:xfrm>
          <a:prstGeom prst="rect">
            <a:avLst/>
          </a:prstGeom>
          <a:noFill/>
          <a:ln>
            <a:noFill/>
          </a:ln>
        </p:spPr>
        <p:txBody>
          <a:bodyPr lIns="66331" tIns="33165" rIns="66331" bIns="33165">
            <a:spAutoFit/>
          </a:bodyPr>
          <a:lstStyle/>
          <a:p>
            <a:pPr fontAlgn="auto"/>
            <a:r>
              <a:rPr lang="zh-CN" altLang="en-US" sz="2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随堂小测</a:t>
            </a:r>
            <a:endParaRPr lang="zh-CN" altLang="en-US" sz="26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1276336" y="1397540"/>
            <a:ext cx="5892109" cy="5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3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3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填上适当的体积单位。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6000" y="2067531"/>
            <a:ext cx="6833234" cy="90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963011" y="2974665"/>
            <a:ext cx="1044799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zh-CN" altLang="en-US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铅笔盒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321134" y="2955096"/>
            <a:ext cx="1045950" cy="3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zh-CN" altLang="en-US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橡皮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784082" y="2955096"/>
            <a:ext cx="1044798" cy="3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zh-CN" altLang="en-US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牙膏盒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5090368" y="2955096"/>
            <a:ext cx="1044798" cy="3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zh-CN" altLang="en-US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水果箱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6553315" y="2955096"/>
            <a:ext cx="1044798" cy="3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zh-CN" altLang="en-US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集装箱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963012" y="3529537"/>
            <a:ext cx="521823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75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354667" y="3842660"/>
            <a:ext cx="653143" cy="0"/>
          </a:xfrm>
          <a:prstGeom prst="line">
            <a:avLst/>
          </a:prstGeom>
          <a:ln w="28575">
            <a:solidFill>
              <a:srgbClr val="B22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2321135" y="3529537"/>
            <a:ext cx="522975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713942" y="3842660"/>
            <a:ext cx="653143" cy="0"/>
          </a:xfrm>
          <a:prstGeom prst="line">
            <a:avLst/>
          </a:prstGeom>
          <a:ln w="28575">
            <a:solidFill>
              <a:srgbClr val="B22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TextBox 14"/>
          <p:cNvSpPr txBox="1">
            <a:spLocks noChangeArrowheads="1"/>
          </p:cNvSpPr>
          <p:nvPr/>
        </p:nvSpPr>
        <p:spPr bwMode="auto">
          <a:xfrm>
            <a:off x="3679257" y="3529537"/>
            <a:ext cx="522975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50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70912" y="3842660"/>
            <a:ext cx="653143" cy="0"/>
          </a:xfrm>
          <a:prstGeom prst="line">
            <a:avLst/>
          </a:prstGeom>
          <a:ln w="28575">
            <a:solidFill>
              <a:srgbClr val="B22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5089216" y="3529537"/>
            <a:ext cx="522975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48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482023" y="3842660"/>
            <a:ext cx="651991" cy="0"/>
          </a:xfrm>
          <a:prstGeom prst="line">
            <a:avLst/>
          </a:prstGeom>
          <a:ln w="28575">
            <a:solidFill>
              <a:srgbClr val="B22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6" name="TextBox 18"/>
          <p:cNvSpPr txBox="1">
            <a:spLocks noChangeArrowheads="1"/>
          </p:cNvSpPr>
          <p:nvPr/>
        </p:nvSpPr>
        <p:spPr bwMode="auto">
          <a:xfrm>
            <a:off x="6605152" y="3529537"/>
            <a:ext cx="521823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40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6996808" y="3842660"/>
            <a:ext cx="653143" cy="0"/>
          </a:xfrm>
          <a:prstGeom prst="line">
            <a:avLst/>
          </a:prstGeom>
          <a:ln w="28575">
            <a:solidFill>
              <a:srgbClr val="B224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32998" y="3484641"/>
            <a:ext cx="575964" cy="3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en-US" altLang="zh-CN" b="0">
                <a:solidFill>
                  <a:srgbClr val="FF0000"/>
                </a:solidFill>
              </a:rPr>
              <a:t>cm</a:t>
            </a:r>
            <a:r>
              <a:rPr lang="en-US" altLang="zh-CN" b="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61171" y="3486944"/>
            <a:ext cx="657750" cy="3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en-US" altLang="zh-CN" b="0">
                <a:solidFill>
                  <a:srgbClr val="FF0000"/>
                </a:solidFill>
              </a:rPr>
              <a:t>cm</a:t>
            </a:r>
            <a:r>
              <a:rPr lang="en-US" altLang="zh-CN" b="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97407" y="3506513"/>
            <a:ext cx="678485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en-US" altLang="zh-CN" b="0">
                <a:solidFill>
                  <a:srgbClr val="FF0000"/>
                </a:solidFill>
              </a:rPr>
              <a:t>cm</a:t>
            </a:r>
            <a:r>
              <a:rPr lang="en-US" altLang="zh-CN" b="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3959" y="3495001"/>
            <a:ext cx="714195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en-US" altLang="zh-CN" b="0">
                <a:solidFill>
                  <a:srgbClr val="FF0000"/>
                </a:solidFill>
              </a:rPr>
              <a:t>dm</a:t>
            </a:r>
            <a:r>
              <a:rPr lang="en-US" altLang="zh-CN" b="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75139" y="3506513"/>
            <a:ext cx="521823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/>
            <a:r>
              <a:rPr lang="en-US" altLang="zh-CN" b="0">
                <a:solidFill>
                  <a:srgbClr val="FF0000"/>
                </a:solidFill>
              </a:rPr>
              <a:t>m</a:t>
            </a:r>
            <a:r>
              <a:rPr lang="en-US" altLang="zh-CN" b="0" baseline="3000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17414" grpId="0"/>
      <p:bldP spid="17415" grpId="0"/>
      <p:bldP spid="17416" grpId="0"/>
      <p:bldP spid="17417" grpId="0"/>
      <p:bldP spid="17418" grpId="0"/>
      <p:bldP spid="17420" grpId="0"/>
      <p:bldP spid="17422" grpId="0"/>
      <p:bldP spid="17424" grpId="0"/>
      <p:bldP spid="17426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32127" y="969299"/>
            <a:ext cx="4850767" cy="42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3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2.</a:t>
            </a:r>
            <a:r>
              <a:rPr lang="zh-CN" altLang="en-US" sz="23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在横线上填上合适的容积单位。</a:t>
            </a:r>
          </a:p>
        </p:txBody>
      </p:sp>
      <p:pic>
        <p:nvPicPr>
          <p:cNvPr id="19465" name="Picture 24" descr="35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8223" y="1947808"/>
            <a:ext cx="754512" cy="7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5" descr="37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9148" y="1555253"/>
            <a:ext cx="1452580" cy="14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0" descr="38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9130" y="1771676"/>
            <a:ext cx="968771" cy="103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31" descr="u3jx08_10_2345看图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71257" y="1579428"/>
            <a:ext cx="726866" cy="123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866249" y="2759394"/>
            <a:ext cx="1466404" cy="11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一瓶墨水约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50</a:t>
            </a:r>
            <a:r>
              <a:rPr lang="en-US" altLang="zh-CN" b="0" dirty="0">
                <a:solidFill>
                  <a:srgbClr val="FF006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____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83773" y="2791627"/>
            <a:ext cx="1602331" cy="11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一桶大豆油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约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5</a:t>
            </a:r>
            <a:r>
              <a:rPr lang="en-US" altLang="zh-CN" b="0" dirty="0">
                <a:solidFill>
                  <a:srgbClr val="FF006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____</a:t>
            </a:r>
            <a:endParaRPr lang="en-US" altLang="zh-CN" b="0" dirty="0">
              <a:solidFill>
                <a:srgbClr val="0066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318577" y="2875663"/>
            <a:ext cx="2457061" cy="165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神舟五号”载人航天飞船返回舱的容积为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6</a:t>
            </a:r>
            <a:r>
              <a:rPr lang="en-US" altLang="zh-CN" b="0" dirty="0">
                <a:solidFill>
                  <a:srgbClr val="FF006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___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216436" y="3383337"/>
            <a:ext cx="574812" cy="37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65286" tIns="33949" rIns="65286" bIns="33949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rgbClr val="0066FF"/>
                </a:solidFill>
                <a:ea typeface="+mn-ea"/>
                <a:cs typeface="Arial" panose="020B0604020202020204" pitchFamily="34" charset="0"/>
              </a:rPr>
              <a:t>mL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102141" y="3435140"/>
            <a:ext cx="368617" cy="37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65286" tIns="33949" rIns="65286" bIns="33949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rgbClr val="0066FF"/>
                </a:solidFill>
                <a:ea typeface="+mn-ea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804690" y="4054478"/>
            <a:ext cx="574811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65286" tIns="33949" rIns="65286" bIns="33949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>
                <a:solidFill>
                  <a:srgbClr val="0066FF"/>
                </a:solidFill>
                <a:ea typeface="+mn-ea"/>
                <a:cs typeface="Arial" panose="020B0604020202020204" pitchFamily="34" charset="0"/>
              </a:rPr>
              <a:t>m</a:t>
            </a:r>
            <a:r>
              <a:rPr lang="en-US" altLang="zh-CN" b="0" baseline="30000">
                <a:solidFill>
                  <a:srgbClr val="0066FF"/>
                </a:solidFill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220281" y="2816953"/>
            <a:ext cx="1306286" cy="11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泡泡液约 </a:t>
            </a: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100</a:t>
            </a:r>
            <a:r>
              <a:rPr lang="en-US" altLang="zh-CN" b="0">
                <a:solidFill>
                  <a:srgbClr val="FF006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____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7693724" y="3455862"/>
            <a:ext cx="574811" cy="37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65286" tIns="33949" rIns="65286" bIns="33949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rgbClr val="0066FF"/>
                </a:solidFill>
                <a:ea typeface="+mn-ea"/>
                <a:cs typeface="Arial" panose="020B0604020202020204" pitchFamily="34" charset="0"/>
              </a:rPr>
              <a:t>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533652" y="546124"/>
            <a:ext cx="2077156" cy="467842"/>
          </a:xfrm>
          <a:prstGeom prst="rect">
            <a:avLst/>
          </a:prstGeom>
          <a:noFill/>
          <a:ln>
            <a:noFill/>
          </a:ln>
        </p:spPr>
        <p:txBody>
          <a:bodyPr lIns="66331" tIns="33165" rIns="66331" bIns="33165">
            <a:spAutoFit/>
          </a:bodyPr>
          <a:lstStyle/>
          <a:p>
            <a:pPr fontAlgn="auto"/>
            <a:r>
              <a:rPr lang="zh-CN" altLang="en-US" sz="2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易错提醒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958404" y="1169605"/>
            <a:ext cx="7016390" cy="119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【</a:t>
            </a:r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例</a:t>
            </a: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】</a:t>
            </a:r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判断：</a:t>
            </a: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 dm</a:t>
            </a:r>
            <a:r>
              <a:rPr lang="en-US" altLang="zh-CN" b="0" baseline="30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3</a:t>
            </a: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=1 L</a:t>
            </a:r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，所以棱长是 </a:t>
            </a: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 dm</a:t>
            </a:r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的正方体的体积是 </a:t>
            </a: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 L</a:t>
            </a:r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。                                                                                     </a:t>
            </a: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(         )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018304" y="2560238"/>
            <a:ext cx="1884553" cy="37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错解：</a:t>
            </a:r>
            <a:r>
              <a:rPr lang="en-US" altLang="zh-CN"/>
              <a:t>√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4430313" y="2560238"/>
            <a:ext cx="1884553" cy="37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正解：</a:t>
            </a:r>
            <a:r>
              <a:rPr lang="zh-CN" altLang="en-US"/>
              <a:t>×</a:t>
            </a:r>
            <a:endParaRPr lang="en-US" altLang="zh-CN"/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915783" y="3063307"/>
            <a:ext cx="6988743" cy="15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错因分析：</a:t>
            </a:r>
            <a:r>
              <a:rPr lang="zh-CN" altLang="zh-CN" b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体积单位与容积单位之间可以相互转化，但是两者的意义不相同。</a:t>
            </a:r>
            <a:r>
              <a:rPr lang="zh-CN" altLang="zh-CN" b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计量正方体的大小，就是计算它所占空间的大小，应该用体积单位，不能用容积单位。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428828" y="570757"/>
            <a:ext cx="2076003" cy="468994"/>
          </a:xfrm>
          <a:prstGeom prst="rect">
            <a:avLst/>
          </a:prstGeom>
          <a:noFill/>
          <a:ln>
            <a:noFill/>
          </a:ln>
        </p:spPr>
        <p:txBody>
          <a:bodyPr lIns="66331" tIns="33165" rIns="66331" bIns="33165">
            <a:spAutoFit/>
          </a:bodyPr>
          <a:lstStyle/>
          <a:p>
            <a:pPr fontAlgn="auto"/>
            <a:r>
              <a:rPr lang="zh-CN" altLang="en-US" sz="2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课后作业</a:t>
            </a:r>
            <a:endParaRPr lang="zh-CN" altLang="en-US" sz="26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652" name="Rectangle 2"/>
          <p:cNvSpPr/>
          <p:nvPr/>
        </p:nvSpPr>
        <p:spPr>
          <a:xfrm>
            <a:off x="1066685" y="1371063"/>
            <a:ext cx="7086658" cy="2686869"/>
          </a:xfrm>
          <a:prstGeom prst="rect">
            <a:avLst/>
          </a:prstGeom>
          <a:noFill/>
          <a:ln w="9525">
            <a:noFill/>
          </a:ln>
        </p:spPr>
        <p:txBody>
          <a:bodyPr lIns="66327" tIns="33164" rIns="66327" bIns="33164"/>
          <a:lstStyle/>
          <a:p>
            <a:pPr marL="248920" indent="-24892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3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23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sym typeface="+mn-ea"/>
              </a:rPr>
              <a:t>从课后习题中选取；</a:t>
            </a:r>
            <a:endParaRPr lang="zh-CN" altLang="en-US" sz="2300" dirty="0">
              <a:solidFill>
                <a:srgbClr val="000000"/>
              </a:solidFill>
              <a:latin typeface="+mj-lt"/>
              <a:ea typeface="黑体" panose="02010609060101010101" pitchFamily="49" charset="-122"/>
            </a:endParaRPr>
          </a:p>
          <a:p>
            <a:pPr marL="248920" indent="-248920">
              <a:lnSpc>
                <a:spcPct val="150000"/>
              </a:lnSpc>
              <a:spcBef>
                <a:spcPct val="20000"/>
              </a:spcBef>
              <a:defRPr/>
            </a:pPr>
            <a:endParaRPr lang="zh-CN" altLang="en-US" sz="2300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86947" y="627453"/>
            <a:ext cx="1682077" cy="533151"/>
          </a:xfrm>
          <a:prstGeom prst="rect">
            <a:avLst/>
          </a:prstGeom>
          <a:noFill/>
          <a:ln>
            <a:noFill/>
          </a:ln>
        </p:spPr>
        <p:txBody>
          <a:bodyPr wrap="none" lIns="74914" tIns="37457" rIns="74914" bIns="37457">
            <a:spAutoFit/>
          </a:bodyPr>
          <a:lstStyle/>
          <a:p>
            <a:pPr algn="ctr"/>
            <a:r>
              <a:rPr lang="zh-CN" altLang="zh-CN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学习目标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8304" y="1284724"/>
            <a:ext cx="7439147" cy="14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914" tIns="37457" rIns="74914" bIns="3745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结合生活实际，认识体积、容积单位。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在操作交流中，感受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m</a:t>
            </a:r>
            <a:r>
              <a:rPr lang="en-US" altLang="zh-CN" b="0" baseline="30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dm</a:t>
            </a:r>
            <a:r>
              <a:rPr lang="en-US" altLang="zh-CN" b="0" baseline="30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cm</a:t>
            </a:r>
            <a:r>
              <a:rPr lang="en-US" altLang="zh-CN" b="0" baseline="30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以及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L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mL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的实际意义，进一步发展空间概念</a:t>
            </a:r>
            <a:r>
              <a:rPr lang="zh-CN" altLang="en-US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898" y="2681114"/>
            <a:ext cx="7297460" cy="2082495"/>
          </a:xfrm>
          <a:prstGeom prst="rect">
            <a:avLst/>
          </a:prstGeom>
          <a:noFill/>
        </p:spPr>
        <p:txBody>
          <a:bodyPr lIns="74914" tIns="37457" rIns="74914" bIns="37457">
            <a:spAutoFit/>
          </a:bodyPr>
          <a:lstStyle/>
          <a:p>
            <a:pPr marL="280670" indent="-28067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300" noProof="1">
                <a:latin typeface="隶书" panose="02010509060101010101" pitchFamily="49" charset="-122"/>
                <a:ea typeface="隶书" panose="02010509060101010101" pitchFamily="49" charset="-122"/>
              </a:rPr>
              <a:t>重点</a:t>
            </a:r>
            <a:endParaRPr lang="en-US" altLang="zh-CN" sz="2300" noProof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认识体积、容积单位。</a:t>
            </a:r>
            <a:endParaRPr lang="en-US" altLang="zh-CN" b="0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0670" indent="-28067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300" noProof="1">
                <a:latin typeface="隶书" panose="02010509060101010101" pitchFamily="49" charset="-122"/>
                <a:ea typeface="隶书" panose="02010509060101010101" pitchFamily="49" charset="-122"/>
              </a:rPr>
              <a:t>难点</a:t>
            </a:r>
            <a:endParaRPr lang="en-US" altLang="zh-CN" sz="2300" noProof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感受</a:t>
            </a:r>
            <a:r>
              <a:rPr lang="en-US" altLang="zh-CN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 m</a:t>
            </a:r>
            <a:r>
              <a:rPr lang="en-US" altLang="zh-CN" b="0" baseline="3000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3</a:t>
            </a:r>
            <a:r>
              <a:rPr lang="zh-CN" altLang="en-US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，</a:t>
            </a:r>
            <a:r>
              <a:rPr lang="en-US" altLang="zh-CN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 dm</a:t>
            </a:r>
            <a:r>
              <a:rPr lang="en-US" altLang="zh-CN" b="0" baseline="3000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3</a:t>
            </a:r>
            <a:r>
              <a:rPr lang="zh-CN" altLang="en-US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，</a:t>
            </a:r>
            <a:r>
              <a:rPr lang="en-US" altLang="zh-CN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 cm</a:t>
            </a:r>
            <a:r>
              <a:rPr lang="en-US" altLang="zh-CN" b="0" baseline="3000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3</a:t>
            </a:r>
            <a:r>
              <a:rPr lang="zh-CN" altLang="en-US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以及</a:t>
            </a:r>
            <a:r>
              <a:rPr lang="en-US" altLang="zh-CN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 L</a:t>
            </a:r>
            <a:r>
              <a:rPr lang="zh-CN" altLang="en-US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，</a:t>
            </a:r>
            <a:r>
              <a:rPr lang="en-US" altLang="zh-CN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 mL</a:t>
            </a:r>
            <a:r>
              <a:rPr lang="zh-CN" altLang="en-US" b="0" noProof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的实际意义。</a:t>
            </a:r>
            <a:endParaRPr lang="zh-CN" altLang="en-US" b="0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123130" y="1788943"/>
            <a:ext cx="3397034" cy="24543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31" tIns="33165" rIns="66331" bIns="33165" anchor="ctr"/>
          <a:lstStyle/>
          <a:p>
            <a:pPr algn="ctr"/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3683861" y="416271"/>
            <a:ext cx="1360444" cy="430794"/>
          </a:xfrm>
          <a:prstGeom prst="rect">
            <a:avLst/>
          </a:prstGeom>
          <a:noFill/>
          <a:ln>
            <a:noFill/>
          </a:ln>
        </p:spPr>
        <p:txBody>
          <a:bodyPr wrap="none" lIns="60868" tIns="30434" rIns="60868" bIns="30434">
            <a:spAutoFit/>
          </a:bodyPr>
          <a:lstStyle/>
          <a:p>
            <a:pPr algn="ctr" fontAlgn="auto"/>
            <a:r>
              <a:rPr lang="zh-CN" altLang="en-US" sz="2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回顾复习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2881" y="2429003"/>
            <a:ext cx="1393832" cy="160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4313" y="3079423"/>
            <a:ext cx="770640" cy="75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13197" y="1095929"/>
            <a:ext cx="1313197" cy="42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331" tIns="33165" rIns="66331" bIns="33165">
            <a:spAutoFit/>
          </a:bodyPr>
          <a:lstStyle/>
          <a:p>
            <a:r>
              <a:rPr lang="zh-CN" altLang="en-US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比一比。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13071" y="1901760"/>
            <a:ext cx="1017152" cy="42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331" tIns="33165" rIns="66331" bIns="33165">
            <a:spAutoFit/>
          </a:bodyPr>
          <a:lstStyle/>
          <a:p>
            <a:r>
              <a:rPr lang="zh-CN" altLang="en-US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比体积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123130" y="2362234"/>
            <a:ext cx="3397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749651" y="3224473"/>
            <a:ext cx="469986" cy="469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31" tIns="33165" rIns="66331" bIns="33165" anchor="ctr"/>
          <a:lstStyle/>
          <a:p>
            <a:pPr algn="ctr"/>
            <a:endParaRPr lang="zh-CN" altLang="en-US" noProof="1"/>
          </a:p>
        </p:txBody>
      </p:sp>
      <p:sp>
        <p:nvSpPr>
          <p:cNvPr id="11" name="圆角矩形 10"/>
          <p:cNvSpPr/>
          <p:nvPr/>
        </p:nvSpPr>
        <p:spPr>
          <a:xfrm>
            <a:off x="5016644" y="1776281"/>
            <a:ext cx="3395882" cy="24543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31" tIns="33165" rIns="66331" bIns="33165" anchor="ctr"/>
          <a:lstStyle/>
          <a:p>
            <a:pPr algn="ctr"/>
            <a:endParaRPr lang="zh-CN" altLang="en-US" noProof="1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206586" y="1889097"/>
            <a:ext cx="1017152" cy="42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331" tIns="33165" rIns="66331" bIns="33165">
            <a:spAutoFit/>
          </a:bodyPr>
          <a:lstStyle/>
          <a:p>
            <a:r>
              <a:rPr lang="zh-CN" altLang="en-US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比容积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016644" y="2350722"/>
            <a:ext cx="3395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6642014" y="3211810"/>
            <a:ext cx="469986" cy="469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31" tIns="33165" rIns="66331" bIns="33165" anchor="ctr"/>
          <a:lstStyle/>
          <a:p>
            <a:pPr algn="ctr"/>
            <a:endParaRPr lang="zh-CN" altLang="en-US" noProof="1"/>
          </a:p>
        </p:txBody>
      </p:sp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6644" y="2387561"/>
            <a:ext cx="1571229" cy="16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23738" y="2743277"/>
            <a:ext cx="1003328" cy="10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794576" y="3221019"/>
            <a:ext cx="378984" cy="51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331" tIns="33165" rIns="66331" bIns="33165">
            <a:spAutoFit/>
          </a:bodyPr>
          <a:lstStyle/>
          <a:p>
            <a:r>
              <a:rPr lang="en-US" altLang="zh-CN" sz="2900" b="0">
                <a:latin typeface="华文行楷" panose="02010800040101010101" pitchFamily="2" charset="-122"/>
                <a:ea typeface="华文行楷" panose="02010800040101010101" pitchFamily="2" charset="-122"/>
              </a:rPr>
              <a:t>&gt;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688091" y="3209507"/>
            <a:ext cx="378984" cy="5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331" tIns="33165" rIns="66331" bIns="33165">
            <a:spAutoFit/>
          </a:bodyPr>
          <a:lstStyle/>
          <a:p>
            <a:r>
              <a:rPr lang="en-US" altLang="zh-CN" sz="2900" b="0">
                <a:latin typeface="华文行楷" panose="02010800040101010101" pitchFamily="2" charset="-122"/>
                <a:ea typeface="华文行楷" panose="02010800040101010101" pitchFamily="2" charset="-122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1" grpId="0" animBg="1"/>
      <p:bldP spid="14" grpId="0"/>
      <p:bldP spid="16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617778" y="537395"/>
            <a:ext cx="1466391" cy="467842"/>
          </a:xfrm>
          <a:prstGeom prst="rect">
            <a:avLst/>
          </a:prstGeom>
          <a:noFill/>
          <a:ln>
            <a:noFill/>
          </a:ln>
        </p:spPr>
        <p:txBody>
          <a:bodyPr wrap="none" lIns="66331" tIns="33165" rIns="66331" bIns="33165">
            <a:spAutoFit/>
          </a:bodyPr>
          <a:lstStyle/>
          <a:p>
            <a:pPr algn="ctr" fontAlgn="auto"/>
            <a:r>
              <a:rPr lang="zh-CN" altLang="en-US" sz="2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例题解读</a:t>
            </a:r>
            <a:endParaRPr lang="zh-CN" altLang="en-US" sz="26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" name="组合 9"/>
          <p:cNvGrpSpPr/>
          <p:nvPr/>
        </p:nvGrpSpPr>
        <p:grpSpPr bwMode="auto">
          <a:xfrm>
            <a:off x="1436454" y="1422866"/>
            <a:ext cx="6192762" cy="446276"/>
            <a:chOff x="827584" y="2204864"/>
            <a:chExt cx="8534005" cy="617526"/>
          </a:xfrm>
        </p:grpSpPr>
        <p:pic>
          <p:nvPicPr>
            <p:cNvPr id="8195" name="图片 7" descr="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27584" y="2296036"/>
              <a:ext cx="35454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TextBox 8"/>
            <p:cNvSpPr txBox="1">
              <a:spLocks noChangeArrowheads="1"/>
            </p:cNvSpPr>
            <p:nvPr/>
          </p:nvSpPr>
          <p:spPr bwMode="auto">
            <a:xfrm>
              <a:off x="1299367" y="2204864"/>
              <a:ext cx="8062222" cy="61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300" b="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说一说，常见的体积单位有哪些？认一认。</a:t>
              </a:r>
              <a:endParaRPr lang="en-US" altLang="zh-CN" sz="23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825806" y="2328850"/>
          <a:ext cx="4727510" cy="939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长度单位</a:t>
                      </a:r>
                      <a:endParaRPr lang="zh-CN" altLang="en-US" sz="2000" b="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6342" marR="66342" marT="33146" marB="33146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厘米</a:t>
                      </a:r>
                    </a:p>
                  </a:txBody>
                  <a:tcPr marL="66342" marR="66342" marT="33146" marB="33146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分米</a:t>
                      </a:r>
                    </a:p>
                  </a:txBody>
                  <a:tcPr marL="66342" marR="66342" marT="33146" marB="33146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米</a:t>
                      </a:r>
                    </a:p>
                  </a:txBody>
                  <a:tcPr marL="66342" marR="66342" marT="33146" marB="33146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7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面积单位</a:t>
                      </a:r>
                      <a:endParaRPr lang="zh-CN" altLang="en-US" sz="2000" b="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6342" marR="66342" marT="33146" marB="33146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平方厘米</a:t>
                      </a:r>
                    </a:p>
                  </a:txBody>
                  <a:tcPr marL="66342" marR="66342" marT="33146" marB="33146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平方分米</a:t>
                      </a:r>
                    </a:p>
                  </a:txBody>
                  <a:tcPr marL="66342" marR="66342" marT="33146" marB="33146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平方米</a:t>
                      </a:r>
                    </a:p>
                  </a:txBody>
                  <a:tcPr marL="66342" marR="66342" marT="33146" marB="33146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825806" y="3269369"/>
          <a:ext cx="4727510" cy="469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6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体积单位</a:t>
                      </a:r>
                      <a:endParaRPr lang="zh-CN" altLang="en-US" sz="20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6342" marR="66342" marT="33139" marB="3313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立方厘米</a:t>
                      </a:r>
                    </a:p>
                  </a:txBody>
                  <a:tcPr marL="66342" marR="66342" marT="33139" marB="3313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立方分米</a:t>
                      </a:r>
                    </a:p>
                  </a:txBody>
                  <a:tcPr marL="66342" marR="66342" marT="33139" marB="3313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立方米</a:t>
                      </a:r>
                    </a:p>
                  </a:txBody>
                  <a:tcPr marL="66342" marR="66342" marT="33139" marB="3313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173814" y="893320"/>
            <a:ext cx="6583265" cy="378741"/>
          </a:xfrm>
          <a:prstGeom prst="rect">
            <a:avLst/>
          </a:prstGeom>
          <a:noFill/>
        </p:spPr>
        <p:txBody>
          <a:bodyPr lIns="66331" tIns="33165" rIns="66331" bIns="33165">
            <a:spAutoFit/>
          </a:bodyPr>
          <a:lstStyle/>
          <a:p>
            <a:pPr>
              <a:defRPr/>
            </a:pP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棱长为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厘米的正方体，体积是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b="0" spc="-218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立方厘米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，记作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厘米</a:t>
            </a:r>
            <a:r>
              <a:rPr lang="en-US" altLang="zh-CN" b="0" spc="-218" baseline="30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cm</a:t>
            </a:r>
            <a:r>
              <a:rPr lang="en-US" altLang="zh-CN" b="0" spc="-218" baseline="30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）。</a:t>
            </a:r>
          </a:p>
        </p:txBody>
      </p:sp>
      <p:pic>
        <p:nvPicPr>
          <p:cNvPr id="25" name="Picture 11" descr="p-39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41705" y="1464309"/>
            <a:ext cx="1604635" cy="141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52" name="Group 20"/>
          <p:cNvGrpSpPr/>
          <p:nvPr/>
        </p:nvGrpSpPr>
        <p:grpSpPr bwMode="auto">
          <a:xfrm>
            <a:off x="1745171" y="1757862"/>
            <a:ext cx="3403945" cy="1031463"/>
            <a:chOff x="295" y="2115"/>
            <a:chExt cx="2955" cy="896"/>
          </a:xfrm>
        </p:grpSpPr>
        <p:pic>
          <p:nvPicPr>
            <p:cNvPr id="9220" name="Picture 19" descr="女天使副本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5" y="2205"/>
              <a:ext cx="960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AutoShape 27"/>
            <p:cNvSpPr>
              <a:spLocks noChangeArrowheads="1"/>
            </p:cNvSpPr>
            <p:nvPr/>
          </p:nvSpPr>
          <p:spPr bwMode="auto">
            <a:xfrm>
              <a:off x="1429" y="2115"/>
              <a:ext cx="1821" cy="718"/>
            </a:xfrm>
            <a:prstGeom prst="wedgeRoundRectCallout">
              <a:avLst>
                <a:gd name="adj1" fmla="val -66389"/>
                <a:gd name="adj2" fmla="val -764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sz="1700" b="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一个手指尖的体积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700" b="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大约是</a:t>
              </a:r>
              <a:r>
                <a:rPr lang="en-US" altLang="zh-CN" sz="1700" b="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 cm</a:t>
              </a:r>
              <a:r>
                <a:rPr lang="en-US" altLang="zh-CN" sz="1700" b="0" baseline="30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r>
                <a:rPr lang="zh-CN" altLang="en-US" sz="1700" b="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。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7787" y="2943584"/>
            <a:ext cx="6583265" cy="377589"/>
          </a:xfrm>
          <a:prstGeom prst="rect">
            <a:avLst/>
          </a:prstGeom>
          <a:noFill/>
        </p:spPr>
        <p:txBody>
          <a:bodyPr lIns="66331" tIns="33165" rIns="66331" bIns="33165">
            <a:spAutoFit/>
          </a:bodyPr>
          <a:lstStyle/>
          <a:p>
            <a:pPr>
              <a:defRPr/>
            </a:pP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棱长为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分米的正方体，体积是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b="0" spc="-218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立方分米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，记作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分米</a:t>
            </a:r>
            <a:r>
              <a:rPr lang="en-US" altLang="zh-CN" b="0" spc="-218" baseline="30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dm</a:t>
            </a:r>
            <a:r>
              <a:rPr lang="en-US" altLang="zh-CN" b="0" spc="-218" baseline="30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。</a:t>
            </a:r>
            <a:endParaRPr lang="zh-CN" altLang="en-US" b="0" spc="-218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8217" name="Group 25"/>
          <p:cNvGrpSpPr/>
          <p:nvPr/>
        </p:nvGrpSpPr>
        <p:grpSpPr bwMode="auto">
          <a:xfrm>
            <a:off x="1284399" y="3611271"/>
            <a:ext cx="3128635" cy="1031463"/>
            <a:chOff x="295" y="2115"/>
            <a:chExt cx="2716" cy="896"/>
          </a:xfrm>
        </p:grpSpPr>
        <p:pic>
          <p:nvPicPr>
            <p:cNvPr id="9224" name="Picture 19" descr="女天使副本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5" y="2205"/>
              <a:ext cx="960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AutoShape 27"/>
            <p:cNvSpPr>
              <a:spLocks noChangeArrowheads="1"/>
            </p:cNvSpPr>
            <p:nvPr/>
          </p:nvSpPr>
          <p:spPr bwMode="auto">
            <a:xfrm>
              <a:off x="1429" y="2115"/>
              <a:ext cx="1582" cy="678"/>
            </a:xfrm>
            <a:prstGeom prst="wedgeRoundRectCallout">
              <a:avLst>
                <a:gd name="adj1" fmla="val -64486"/>
                <a:gd name="adj2" fmla="val -38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sz="1700" b="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一个闹钟的体积接近于</a:t>
              </a:r>
              <a:r>
                <a:rPr lang="en-US" altLang="zh-CN" sz="1700" b="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 dm</a:t>
              </a:r>
              <a:r>
                <a:rPr lang="en-US" altLang="zh-CN" sz="1700" b="0" baseline="30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r>
                <a:rPr lang="zh-CN" altLang="en-US" sz="1700" b="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。</a:t>
              </a:r>
            </a:p>
          </p:txBody>
        </p:sp>
      </p:grp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2744" y="3602062"/>
            <a:ext cx="920390" cy="115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5987" y="949729"/>
            <a:ext cx="6583266" cy="377589"/>
          </a:xfrm>
          <a:prstGeom prst="rect">
            <a:avLst/>
          </a:prstGeom>
          <a:noFill/>
        </p:spPr>
        <p:txBody>
          <a:bodyPr lIns="66331" tIns="33165" rIns="66331" bIns="33165">
            <a:spAutoFit/>
          </a:bodyPr>
          <a:lstStyle/>
          <a:p>
            <a:pPr>
              <a:defRPr/>
            </a:pP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棱长为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米的正方体，体积是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b="0" spc="-218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立方米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，记作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米</a:t>
            </a:r>
            <a:r>
              <a:rPr lang="en-US" altLang="zh-CN" b="0" spc="-218" baseline="30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</a:t>
            </a:r>
            <a:r>
              <a:rPr lang="en-US" altLang="zh-CN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m</a:t>
            </a:r>
            <a:r>
              <a:rPr lang="en-US" altLang="zh-CN" b="0" spc="-218" baseline="30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b="0" spc="-218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）。</a:t>
            </a:r>
          </a:p>
        </p:txBody>
      </p:sp>
      <p:grpSp>
        <p:nvGrpSpPr>
          <p:cNvPr id="8217" name="Group 25"/>
          <p:cNvGrpSpPr/>
          <p:nvPr/>
        </p:nvGrpSpPr>
        <p:grpSpPr bwMode="auto">
          <a:xfrm>
            <a:off x="1252145" y="1946656"/>
            <a:ext cx="3128635" cy="1031463"/>
            <a:chOff x="295" y="2115"/>
            <a:chExt cx="2716" cy="896"/>
          </a:xfrm>
        </p:grpSpPr>
        <p:pic>
          <p:nvPicPr>
            <p:cNvPr id="10243" name="Picture 19" descr="女天使副本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5" y="2205"/>
              <a:ext cx="960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" name="AutoShape 27"/>
            <p:cNvSpPr>
              <a:spLocks noChangeArrowheads="1"/>
            </p:cNvSpPr>
            <p:nvPr/>
          </p:nvSpPr>
          <p:spPr bwMode="auto">
            <a:xfrm>
              <a:off x="1429" y="2115"/>
              <a:ext cx="1582" cy="678"/>
            </a:xfrm>
            <a:prstGeom prst="wedgeRoundRectCallout">
              <a:avLst>
                <a:gd name="adj1" fmla="val -64486"/>
                <a:gd name="adj2" fmla="val -38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sz="1700" b="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一个电脑桌的体积接近于</a:t>
              </a:r>
              <a:r>
                <a:rPr lang="en-US" altLang="zh-CN" sz="1700" b="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 m</a:t>
              </a:r>
              <a:r>
                <a:rPr lang="en-US" altLang="zh-CN" sz="1700" b="0" baseline="30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r>
                <a:rPr lang="zh-CN" altLang="en-US" sz="1700" b="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。</a:t>
              </a:r>
            </a:p>
          </p:txBody>
        </p:sp>
      </p:grp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59"/>
          <a:stretch>
            <a:fillRect/>
          </a:stretch>
        </p:blipFill>
        <p:spPr bwMode="auto">
          <a:xfrm>
            <a:off x="4725207" y="1838445"/>
            <a:ext cx="3429288" cy="25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 descr="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9044" y="727550"/>
            <a:ext cx="256879" cy="2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2071165" y="661933"/>
            <a:ext cx="2392554" cy="3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做一做，看一看。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85271" y="1289329"/>
            <a:ext cx="5774612" cy="363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7923" y="809284"/>
            <a:ext cx="256879" cy="26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810830" y="679200"/>
            <a:ext cx="6527973" cy="85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生活中还有哪些物体的体积大约是</a:t>
            </a:r>
            <a:r>
              <a:rPr lang="en-US" altLang="zh-CN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cm</a:t>
            </a:r>
            <a:r>
              <a:rPr lang="en-US" altLang="zh-CN" sz="2300" b="0" baseline="30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dm</a:t>
            </a:r>
            <a:r>
              <a:rPr lang="en-US" altLang="zh-CN" sz="2300" b="0" baseline="30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m</a:t>
            </a:r>
            <a:r>
              <a:rPr lang="en-US" altLang="zh-CN" sz="2300" b="0" baseline="30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？与同伴交流。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381162" y="3682645"/>
            <a:ext cx="1724435" cy="64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r>
              <a:rPr lang="en-US" altLang="zh-CN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粒花生米的</a:t>
            </a:r>
            <a:endParaRPr lang="en-US" altLang="zh-CN" sz="1700" b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体积约</a:t>
            </a:r>
            <a:r>
              <a:rPr lang="en-US" altLang="zh-CN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_____</a:t>
            </a:r>
            <a:endParaRPr lang="zh-CN" altLang="en-US" b="0" baseline="30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3157434" y="3710273"/>
            <a:ext cx="1724435" cy="70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个粉笔盒的</a:t>
            </a:r>
            <a:endParaRPr lang="en-US" altLang="zh-CN" sz="1700" b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体积约</a:t>
            </a:r>
            <a:r>
              <a:rPr lang="en-US" altLang="zh-CN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_____</a:t>
            </a:r>
            <a:endParaRPr lang="zh-CN" altLang="en-US" sz="1700" b="0" baseline="30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5248182" y="3710274"/>
            <a:ext cx="2219765" cy="7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个</a:t>
            </a:r>
            <a:r>
              <a:rPr lang="en-US" altLang="zh-CN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29</a:t>
            </a:r>
            <a:r>
              <a:rPr lang="zh-CN" altLang="en-US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英寸电视机包装箱的体积约</a:t>
            </a:r>
            <a:r>
              <a:rPr lang="en-US" altLang="zh-CN" sz="1700" b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_____</a:t>
            </a:r>
            <a:endParaRPr lang="zh-CN" altLang="en-US" sz="1700" b="0" baseline="30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122" name="Picture 2" descr="C:\Users\Administrator\Desktop\图片5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3097" y="1676127"/>
            <a:ext cx="5599520" cy="19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124155" y="3895614"/>
            <a:ext cx="703828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331" tIns="33165" rIns="66331" bIns="33165">
            <a:spAutoFit/>
          </a:bodyPr>
          <a:lstStyle/>
          <a:p>
            <a:r>
              <a:rPr lang="en-US" altLang="zh-CN" b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cm</a:t>
            </a:r>
            <a:r>
              <a:rPr lang="en-US" altLang="zh-CN" b="0" baseline="3000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b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005252" y="4000373"/>
            <a:ext cx="724562" cy="3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331" tIns="33165" rIns="66331" bIns="33165">
            <a:spAutoFit/>
          </a:bodyPr>
          <a:lstStyle/>
          <a:p>
            <a:r>
              <a:rPr lang="en-US" altLang="zh-CN" b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dm</a:t>
            </a:r>
            <a:r>
              <a:rPr lang="en-US" altLang="zh-CN" b="0" baseline="3000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b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669660" y="4038361"/>
            <a:ext cx="596698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331" tIns="33165" rIns="66331" bIns="33165">
            <a:spAutoFit/>
          </a:bodyPr>
          <a:lstStyle/>
          <a:p>
            <a:r>
              <a:rPr lang="en-US" altLang="zh-CN" b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m</a:t>
            </a:r>
            <a:r>
              <a:rPr lang="en-US" altLang="zh-CN" b="0" baseline="3000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b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1447" y="506522"/>
            <a:ext cx="1098939" cy="52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istrator\Desktop\图片3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2073" y="1963924"/>
            <a:ext cx="3569823" cy="187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0"/>
          <p:cNvGrpSpPr/>
          <p:nvPr/>
        </p:nvGrpSpPr>
        <p:grpSpPr bwMode="auto">
          <a:xfrm>
            <a:off x="3057215" y="3146193"/>
            <a:ext cx="1308590" cy="669990"/>
            <a:chOff x="4211962" y="3575737"/>
            <a:chExt cx="2354450" cy="16200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211962" y="3575737"/>
              <a:ext cx="2354450" cy="1620000"/>
            </a:xfrm>
            <a:prstGeom prst="ellipse">
              <a:avLst/>
            </a:prstGeom>
            <a:ln>
              <a:solidFill>
                <a:srgbClr val="0070C0"/>
              </a:solidFill>
            </a:ln>
            <a:effectLst>
              <a:softEdge rad="112500"/>
            </a:effectLst>
          </p:spPr>
        </p:pic>
        <p:sp>
          <p:nvSpPr>
            <p:cNvPr id="7" name="椭圆 6"/>
            <p:cNvSpPr/>
            <p:nvPr/>
          </p:nvSpPr>
          <p:spPr>
            <a:xfrm>
              <a:off x="4317664" y="3662025"/>
              <a:ext cx="2157554" cy="143907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9" name="组合 15"/>
          <p:cNvGrpSpPr/>
          <p:nvPr/>
        </p:nvGrpSpPr>
        <p:grpSpPr bwMode="auto">
          <a:xfrm>
            <a:off x="5106495" y="3174972"/>
            <a:ext cx="1260209" cy="666537"/>
            <a:chOff x="6838253" y="4158446"/>
            <a:chExt cx="2268000" cy="161461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38253" y="4158446"/>
              <a:ext cx="2268000" cy="16146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椭圆 10"/>
            <p:cNvSpPr/>
            <p:nvPr/>
          </p:nvSpPr>
          <p:spPr>
            <a:xfrm>
              <a:off x="6898373" y="4269991"/>
              <a:ext cx="2160197" cy="144172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pic>
        <p:nvPicPr>
          <p:cNvPr id="12" name="图片 6" descr="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28173" y="1303143"/>
            <a:ext cx="258032" cy="2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654168" y="1212200"/>
            <a:ext cx="6522213" cy="7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r>
              <a:rPr lang="zh-CN" altLang="en-US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容器内盛放液体的量一般用升（</a:t>
            </a:r>
            <a:r>
              <a:rPr lang="en-US" altLang="zh-CN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</a:t>
            </a:r>
            <a:r>
              <a:rPr lang="zh-CN" altLang="en-US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）、毫升（</a:t>
            </a:r>
            <a:r>
              <a:rPr lang="en-US" altLang="zh-CN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mL</a:t>
            </a:r>
            <a:r>
              <a:rPr lang="zh-CN" altLang="en-US" sz="230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）作单位。看一看，认一认。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27112" y="3907126"/>
            <a:ext cx="5866766" cy="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棱长为 </a:t>
            </a: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dm</a:t>
            </a:r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的正方体的容积是 </a:t>
            </a: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L</a:t>
            </a:r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22504" y="4456243"/>
            <a:ext cx="5865615" cy="3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1" tIns="33165" rIns="66331" bIns="33165">
            <a:spAutoFit/>
          </a:bodyPr>
          <a:lstStyle/>
          <a:p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棱长为 </a:t>
            </a: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cm</a:t>
            </a:r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的正方体的容积是 </a:t>
            </a:r>
            <a:r>
              <a:rPr lang="en-US" altLang="zh-CN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mL</a:t>
            </a:r>
            <a:r>
              <a:rPr lang="zh-CN" altLang="en-US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全屏显示(16:9)</PresentationFormat>
  <Paragraphs>96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黑体</vt:lpstr>
      <vt:lpstr>华文行楷</vt:lpstr>
      <vt:lpstr>华文楷体</vt:lpstr>
      <vt:lpstr>华文新魏</vt:lpstr>
      <vt:lpstr>楷体</vt:lpstr>
      <vt:lpstr>隶书</vt:lpstr>
      <vt:lpstr>宋体</vt:lpstr>
      <vt:lpstr>微软雅黑</vt:lpstr>
      <vt:lpstr>Arial</vt:lpstr>
      <vt:lpstr>Calibri</vt:lpstr>
      <vt:lpstr>Calibri Light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2015-11-21T07:20:00Z</dcterms:created>
  <dcterms:modified xsi:type="dcterms:W3CDTF">2023-01-17T00:00:26Z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989E5E5180B54AF48D208029753F62C8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