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3" r:id="rId2"/>
    <p:sldId id="264" r:id="rId3"/>
    <p:sldId id="263" r:id="rId4"/>
    <p:sldId id="261" r:id="rId5"/>
    <p:sldId id="360" r:id="rId6"/>
    <p:sldId id="361" r:id="rId7"/>
    <p:sldId id="362" r:id="rId8"/>
    <p:sldId id="275" r:id="rId9"/>
    <p:sldId id="356" r:id="rId10"/>
    <p:sldId id="286" r:id="rId11"/>
    <p:sldId id="293" r:id="rId12"/>
    <p:sldId id="350" r:id="rId13"/>
    <p:sldId id="358" r:id="rId14"/>
    <p:sldId id="357" r:id="rId15"/>
    <p:sldId id="288" r:id="rId16"/>
    <p:sldId id="290" r:id="rId17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2781" y="1275606"/>
            <a:ext cx="9146781" cy="91673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ctr"/>
            <a:r>
              <a:rPr lang="zh-CN" altLang="en-US" sz="5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有趣的测量</a:t>
            </a:r>
          </a:p>
        </p:txBody>
      </p:sp>
      <p:sp>
        <p:nvSpPr>
          <p:cNvPr id="3" name="矩形 2"/>
          <p:cNvSpPr/>
          <p:nvPr/>
        </p:nvSpPr>
        <p:spPr>
          <a:xfrm>
            <a:off x="10658" y="3921900"/>
            <a:ext cx="9133342" cy="3727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387510" y="843558"/>
            <a:ext cx="8366540" cy="131574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把一个石块完全浸入装有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200mL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水的有刻度的量杯</a:t>
            </a:r>
            <a:endParaRPr lang="en-US" altLang="zh-CN" sz="27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（量杯的容积是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500mL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）中，水面升高到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300mL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7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求石块的体积。</a:t>
            </a:r>
          </a:p>
        </p:txBody>
      </p:sp>
      <p:sp>
        <p:nvSpPr>
          <p:cNvPr id="16404" name="文本框 20"/>
          <p:cNvSpPr txBox="1"/>
          <p:nvPr/>
        </p:nvSpPr>
        <p:spPr>
          <a:xfrm>
            <a:off x="973522" y="2733769"/>
            <a:ext cx="7719064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没有把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100mL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换算成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100cm³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8884" y="2168159"/>
            <a:ext cx="4283426" cy="400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18161" y="3388398"/>
            <a:ext cx="6875448" cy="954584"/>
            <a:chOff x="1281821" y="4459371"/>
            <a:chExt cx="8942857" cy="12727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81821" y="4459371"/>
              <a:ext cx="8942857" cy="57142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138463" y="5198816"/>
              <a:ext cx="4685714" cy="5333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27176" y="1039654"/>
            <a:ext cx="8289160" cy="1314926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一个长方体容器，底面长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2dm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、宽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1.5dm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，放入一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</a:p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个土豆后水面升高了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0.2dm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，这个土豆的体积是多少？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083774" y="2345284"/>
            <a:ext cx="5536120" cy="173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2×1.5×0.2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0.6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en-US" altLang="zh-CN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答：这个土豆的体积是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0.6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en-US" altLang="zh-CN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742407"/>
            <a:ext cx="8517150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将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个西红柿浸没在盛了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250 mL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水的量杯后，水位上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升至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600 mL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，平均每个西红柿的体积是多少立方厘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米？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72298" y="2058457"/>
            <a:ext cx="7282261" cy="173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600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250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175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mL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175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cm³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en-US" altLang="zh-CN" sz="27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答：平均每个西红柿的体积是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175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立方厘米。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784793"/>
            <a:ext cx="8517150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一个长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50cm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40cm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、高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30cm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的长方体鱼缸中水深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20cm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，放入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条金鱼后，水面上升了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3cm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，平均每条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金鱼的体积是多少立方厘米？</a:t>
            </a:r>
          </a:p>
        </p:txBody>
      </p:sp>
      <p:sp>
        <p:nvSpPr>
          <p:cNvPr id="2" name="矩形 1"/>
          <p:cNvSpPr/>
          <p:nvPr/>
        </p:nvSpPr>
        <p:spPr>
          <a:xfrm>
            <a:off x="2417014" y="2512986"/>
            <a:ext cx="4568830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50×40×3÷6＝1000（cm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" name="矩形 4"/>
          <p:cNvSpPr/>
          <p:nvPr/>
        </p:nvSpPr>
        <p:spPr>
          <a:xfrm>
            <a:off x="1258538" y="3323076"/>
            <a:ext cx="6885782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答：平均每条金鱼的体积是1000立方厘米。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3068" y="731930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怎样测量一粒黄豆的体积？与同伴交流，说一说你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的想法。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158" y="2082080"/>
            <a:ext cx="3869648" cy="14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0426" y="1253393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0398" y="1740515"/>
            <a:ext cx="8248818" cy="193833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在测量不规则物体的体积时，水面升高部分水的体积（或水满杯时溢出的水的体积）相当于不规则物体的体积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5" y="43219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291229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经历测量石块体积的试验过程，掌握不规则物体体积的测量方法。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应用不规则物体体积的测量方法解决实际问题。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3975" y="1642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4723" y="1167595"/>
            <a:ext cx="6863588" cy="694133"/>
          </a:xfrm>
          <a:prstGeom prst="rect">
            <a:avLst/>
          </a:prstGeom>
          <a:noFill/>
          <a:ln>
            <a:noFill/>
          </a:ln>
        </p:spPr>
        <p:txBody>
          <a:bodyPr wrap="square" lIns="68571" tIns="35657" rIns="68571" bIns="356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物体所占空间的大小叫做物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体的</a:t>
            </a:r>
            <a:r>
              <a:rPr lang="en-US" altLang="zh-CN" sz="270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147705" y="1259263"/>
            <a:ext cx="854314" cy="567848"/>
          </a:xfrm>
          <a:prstGeom prst="rect">
            <a:avLst/>
          </a:prstGeom>
          <a:noFill/>
          <a:ln>
            <a:noFill/>
          </a:ln>
        </p:spPr>
        <p:txBody>
          <a:bodyPr wrap="non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体积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973523" y="1855600"/>
            <a:ext cx="6920149" cy="569483"/>
          </a:xfrm>
          <a:prstGeom prst="rect">
            <a:avLst/>
          </a:prstGeom>
          <a:noFill/>
          <a:ln>
            <a:noFill/>
          </a:ln>
        </p:spPr>
        <p:txBody>
          <a:bodyPr wrap="square" lIns="68571" tIns="35657" rIns="68571" bIns="356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长方体的体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积＝</a:t>
            </a:r>
            <a:r>
              <a:rPr lang="en-US" altLang="zh-CN" sz="270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3748857" y="1849105"/>
            <a:ext cx="2670916" cy="569483"/>
          </a:xfrm>
          <a:prstGeom prst="rect">
            <a:avLst/>
          </a:prstGeom>
          <a:noFill/>
          <a:ln>
            <a:noFill/>
          </a:ln>
        </p:spPr>
        <p:txBody>
          <a:bodyPr wrap="square" lIns="68571" tIns="35657" rIns="68571" bIns="356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长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宽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高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69314" y="2365495"/>
            <a:ext cx="1689175" cy="570608"/>
          </a:xfrm>
          <a:prstGeom prst="rect">
            <a:avLst/>
          </a:prstGeom>
          <a:noFill/>
          <a:ln>
            <a:noFill/>
          </a:ln>
        </p:spPr>
        <p:txBody>
          <a:bodyPr lIns="68571" tIns="35657" rIns="68571" bIns="356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abh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028883" y="2943774"/>
            <a:ext cx="6576369" cy="569483"/>
          </a:xfrm>
          <a:prstGeom prst="rect">
            <a:avLst/>
          </a:prstGeom>
          <a:noFill/>
          <a:ln>
            <a:noFill/>
          </a:ln>
        </p:spPr>
        <p:txBody>
          <a:bodyPr wrap="square" lIns="68571" tIns="35657" rIns="68571" bIns="356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正方体的体积＝</a:t>
            </a:r>
            <a:r>
              <a:rPr lang="en-US" altLang="zh-CN" sz="2700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_____________________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3753623" y="2909158"/>
            <a:ext cx="3770377" cy="569483"/>
          </a:xfrm>
          <a:prstGeom prst="rect">
            <a:avLst/>
          </a:prstGeom>
          <a:noFill/>
          <a:ln>
            <a:noFill/>
          </a:ln>
        </p:spPr>
        <p:txBody>
          <a:bodyPr wrap="square" lIns="68571" tIns="35657" rIns="68571" bIns="356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棱长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棱长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棱长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881424" y="3547873"/>
            <a:ext cx="1906901" cy="569483"/>
          </a:xfrm>
          <a:prstGeom prst="rect">
            <a:avLst/>
          </a:prstGeom>
          <a:noFill/>
          <a:ln>
            <a:noFill/>
          </a:ln>
        </p:spPr>
        <p:txBody>
          <a:bodyPr wrap="square" lIns="68571" tIns="35657" rIns="68571" bIns="356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44620" y="89298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不规则物体体积的测量方法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219946" y="1466550"/>
            <a:ext cx="880243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要测量石块的体积，你有什么方法？与同伴交流。</a:t>
            </a:r>
          </a:p>
        </p:txBody>
      </p:sp>
      <p:pic>
        <p:nvPicPr>
          <p:cNvPr id="10" name="图片 8" descr="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8781" y="2671763"/>
            <a:ext cx="2275992" cy="12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95281" y="472916"/>
            <a:ext cx="8870119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）淘气是这样测量的，你看懂了吗？与同伴说一说。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（单位：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p:grpSp>
        <p:nvGrpSpPr>
          <p:cNvPr id="4" name="组合 16"/>
          <p:cNvGrpSpPr/>
          <p:nvPr/>
        </p:nvGrpSpPr>
        <p:grpSpPr bwMode="auto">
          <a:xfrm>
            <a:off x="4300076" y="2279074"/>
            <a:ext cx="1719688" cy="1970484"/>
            <a:chOff x="3275856" y="2366882"/>
            <a:chExt cx="2237054" cy="2628292"/>
          </a:xfrm>
        </p:grpSpPr>
        <p:sp>
          <p:nvSpPr>
            <p:cNvPr id="5" name="立方体 4"/>
            <p:cNvSpPr/>
            <p:nvPr/>
          </p:nvSpPr>
          <p:spPr>
            <a:xfrm>
              <a:off x="3275856" y="2366882"/>
              <a:ext cx="2237054" cy="2628292"/>
            </a:xfrm>
            <a:prstGeom prst="cube">
              <a:avLst/>
            </a:prstGeom>
            <a:solidFill>
              <a:srgbClr val="00B0F0">
                <a:alpha val="25098"/>
              </a:srgbClr>
            </a:solidFill>
            <a:ln w="19050"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852188" y="2366882"/>
              <a:ext cx="0" cy="2051815"/>
            </a:xfrm>
            <a:prstGeom prst="line">
              <a:avLst/>
            </a:prstGeom>
            <a:ln w="19050">
              <a:solidFill>
                <a:schemeClr val="accent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3852188" y="4440930"/>
              <a:ext cx="1660722" cy="0"/>
            </a:xfrm>
            <a:prstGeom prst="line">
              <a:avLst/>
            </a:prstGeom>
            <a:ln w="19050">
              <a:solidFill>
                <a:schemeClr val="accent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3275856" y="4440930"/>
              <a:ext cx="576332" cy="554244"/>
            </a:xfrm>
            <a:prstGeom prst="line">
              <a:avLst/>
            </a:prstGeom>
            <a:ln w="19050">
              <a:solidFill>
                <a:schemeClr val="accent1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立方体 8"/>
          <p:cNvSpPr/>
          <p:nvPr/>
        </p:nvSpPr>
        <p:spPr>
          <a:xfrm>
            <a:off x="4307399" y="3079174"/>
            <a:ext cx="1689175" cy="1160859"/>
          </a:xfrm>
          <a:prstGeom prst="cube">
            <a:avLst>
              <a:gd name="adj" fmla="val 34716"/>
            </a:avLst>
          </a:prstGeom>
          <a:solidFill>
            <a:srgbClr val="00B0F0">
              <a:alpha val="60000"/>
            </a:srgbClr>
          </a:solidFill>
          <a:ln w="19050">
            <a:solidFill>
              <a:srgbClr val="00B0F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300076" y="4249558"/>
            <a:ext cx="12729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573060" y="3834030"/>
            <a:ext cx="423514" cy="415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307399" y="2696983"/>
            <a:ext cx="12656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573060" y="2279074"/>
            <a:ext cx="446704" cy="4179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21540000" flipV="1">
            <a:off x="4300076" y="2279074"/>
            <a:ext cx="445484" cy="4179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4730914" y="2279074"/>
            <a:ext cx="12864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立方体 15"/>
          <p:cNvSpPr/>
          <p:nvPr/>
        </p:nvSpPr>
        <p:spPr>
          <a:xfrm>
            <a:off x="4295194" y="2720796"/>
            <a:ext cx="1730672" cy="756047"/>
          </a:xfrm>
          <a:prstGeom prst="cube">
            <a:avLst>
              <a:gd name="adj" fmla="val 56730"/>
            </a:avLst>
          </a:prstGeom>
          <a:solidFill>
            <a:srgbClr val="00B0F0">
              <a:alpha val="60000"/>
            </a:srgbClr>
          </a:solidFill>
          <a:ln w="19050">
            <a:solidFill>
              <a:srgbClr val="00B0F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996574" y="2279074"/>
            <a:ext cx="23190" cy="15549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63542" y="1411108"/>
            <a:ext cx="1272984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8"/>
          <p:cNvCxnSpPr/>
          <p:nvPr/>
        </p:nvCxnSpPr>
        <p:spPr>
          <a:xfrm>
            <a:off x="4300076" y="2696983"/>
            <a:ext cx="0" cy="1552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573060" y="2696983"/>
            <a:ext cx="0" cy="1552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143852" y="3476842"/>
            <a:ext cx="0" cy="75604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020581" y="3476842"/>
            <a:ext cx="2770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4019361" y="4242414"/>
            <a:ext cx="2758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2"/>
          <p:cNvSpPr txBox="1">
            <a:spLocks noChangeArrowheads="1"/>
          </p:cNvSpPr>
          <p:nvPr/>
        </p:nvSpPr>
        <p:spPr bwMode="auto">
          <a:xfrm rot="16200000">
            <a:off x="3967625" y="3735598"/>
            <a:ext cx="351235" cy="259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rot="5400000">
            <a:off x="4930465" y="3757132"/>
            <a:ext cx="0" cy="127298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 flipH="1">
            <a:off x="4160058" y="4385885"/>
            <a:ext cx="270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 flipH="1">
            <a:off x="5441585" y="4385885"/>
            <a:ext cx="270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6"/>
          <p:cNvSpPr txBox="1">
            <a:spLocks noChangeArrowheads="1"/>
          </p:cNvSpPr>
          <p:nvPr/>
        </p:nvSpPr>
        <p:spPr bwMode="auto">
          <a:xfrm>
            <a:off x="4757764" y="4266226"/>
            <a:ext cx="360048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rot="360000">
            <a:off x="5992913" y="3842364"/>
            <a:ext cx="164767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360000">
            <a:off x="5571839" y="4256702"/>
            <a:ext cx="163547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5685346" y="3925708"/>
            <a:ext cx="414971" cy="40481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3"/>
          <p:cNvSpPr txBox="1">
            <a:spLocks noChangeArrowheads="1"/>
          </p:cNvSpPr>
          <p:nvPr/>
        </p:nvSpPr>
        <p:spPr bwMode="auto">
          <a:xfrm rot="18956668">
            <a:off x="5740268" y="4022313"/>
            <a:ext cx="358828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altLang="zh-CN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endParaRPr lang="zh-CN" altLang="en-US" sz="1700" b="1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4" name="组合 59"/>
          <p:cNvGrpSpPr/>
          <p:nvPr/>
        </p:nvGrpSpPr>
        <p:grpSpPr bwMode="auto">
          <a:xfrm>
            <a:off x="5996574" y="2731512"/>
            <a:ext cx="313669" cy="1102519"/>
            <a:chOff x="5482489" y="3893939"/>
            <a:chExt cx="408210" cy="1470906"/>
          </a:xfrm>
        </p:grpSpPr>
        <p:cxnSp>
          <p:nvCxnSpPr>
            <p:cNvPr id="35" name="直接箭头连接符 34"/>
            <p:cNvCxnSpPr/>
            <p:nvPr/>
          </p:nvCxnSpPr>
          <p:spPr>
            <a:xfrm rot="10800000">
              <a:off x="5720744" y="3906647"/>
              <a:ext cx="0" cy="14391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10800000" flipH="1">
              <a:off x="5511080" y="3893939"/>
              <a:ext cx="3589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10800000" flipH="1">
              <a:off x="5482489" y="5364845"/>
              <a:ext cx="3589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58"/>
            <p:cNvSpPr txBox="1">
              <a:spLocks noChangeArrowheads="1"/>
            </p:cNvSpPr>
            <p:nvPr/>
          </p:nvSpPr>
          <p:spPr bwMode="auto">
            <a:xfrm rot="16200000" flipH="1">
              <a:off x="5487043" y="4421637"/>
              <a:ext cx="468000" cy="339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15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9" name="TextBox 60"/>
          <p:cNvSpPr txBox="1">
            <a:spLocks noChangeArrowheads="1"/>
          </p:cNvSpPr>
          <p:nvPr/>
        </p:nvSpPr>
        <p:spPr bwMode="auto">
          <a:xfrm>
            <a:off x="801796" y="2037556"/>
            <a:ext cx="3825566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15×10×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750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207961" y="1411129"/>
            <a:ext cx="2570865" cy="2897981"/>
            <a:chOff x="12716" y="2624"/>
            <a:chExt cx="5266" cy="6085"/>
          </a:xfrm>
        </p:grpSpPr>
        <p:pic>
          <p:nvPicPr>
            <p:cNvPr id="33" name="图片 32" descr="1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716" y="2624"/>
              <a:ext cx="5267" cy="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 descr="I(}JFU3WDDY467Z[Y}))J@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4662" y="5979"/>
              <a:ext cx="2025" cy="2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24E-6 -1.11111E-6 L 3.5024E-6 0.420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01101" y="763839"/>
            <a:ext cx="8525624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latinLnBrk="1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）下图是另一种测量石块体积的方法。按照图示的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latinLnBrk="1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步骤说一说，怎样能知道石块的体积？</a:t>
            </a:r>
          </a:p>
        </p:txBody>
      </p:sp>
      <p:pic>
        <p:nvPicPr>
          <p:cNvPr id="4" name="图片 42" descr="5.png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588629" y="1897964"/>
            <a:ext cx="796642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55211" y="453738"/>
            <a:ext cx="8294396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）生活中还有哪些物品可用上面的方法测量它的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体积？在测量时需要注意什么问题？小组交流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讨论。</a:t>
            </a:r>
          </a:p>
        </p:txBody>
      </p:sp>
      <p:pic>
        <p:nvPicPr>
          <p:cNvPr id="4" name="图片 8" descr="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1208" y="2236095"/>
            <a:ext cx="5281381" cy="20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002916" y="1568768"/>
            <a:ext cx="2546455" cy="2218849"/>
            <a:chOff x="12496" y="3294"/>
            <a:chExt cx="5216" cy="4659"/>
          </a:xfrm>
        </p:grpSpPr>
        <p:pic>
          <p:nvPicPr>
            <p:cNvPr id="5" name="图片 4" descr="7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496" y="3294"/>
              <a:ext cx="4610" cy="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 descr="]_9J981I5VMD@2JI~500D{U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838" y="5433"/>
              <a:ext cx="1875" cy="2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506752" y="890495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78681" y="1602581"/>
            <a:ext cx="7768738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在测量不规则物体的体积时，水面升高部分水的体积（或水满杯时溢出的水的体积）相当于不规则物体的体积。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6248" y="952977"/>
            <a:ext cx="7975736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这块石头的体积是多少？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P47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505565" y="1426871"/>
            <a:ext cx="1569565" cy="19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78789" y="1426871"/>
            <a:ext cx="1799020" cy="207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287221" y="3489662"/>
            <a:ext cx="545320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72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55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17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mL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17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59252" y="4039333"/>
            <a:ext cx="4916982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答：这块石头的体积是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17cm³</a:t>
            </a:r>
            <a:endParaRPr lang="zh-CN" altLang="en-US" sz="2700" noProof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全屏显示(16:9)</PresentationFormat>
  <Paragraphs>59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2023-01-17T00:00:37Z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A1043CFB42F244FB8D3590E5055A83D9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