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9" r:id="rId4"/>
    <p:sldId id="280" r:id="rId5"/>
    <p:sldId id="281" r:id="rId6"/>
    <p:sldId id="282" r:id="rId7"/>
    <p:sldId id="259" r:id="rId8"/>
    <p:sldId id="273" r:id="rId9"/>
    <p:sldId id="272" r:id="rId10"/>
    <p:sldId id="274" r:id="rId11"/>
    <p:sldId id="275" r:id="rId12"/>
    <p:sldId id="276" r:id="rId13"/>
    <p:sldId id="277" r:id="rId14"/>
    <p:sldId id="269" r:id="rId15"/>
    <p:sldId id="293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08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F417E5-C6E4-4465-9D86-12AC507117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BCC65D-1DAA-467E-8E17-A249AA486E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5D0124-EC2D-41EB-AE18-96CF845F6440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D72341-C723-4925-B1F6-BAD69EDCF609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AE0903-026C-4FF4-80C8-7B94E77AD60F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58784E-524E-4F69-8564-F1A949A24B1A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CBFC62-988C-41EA-844E-AD436230A246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B5600A-EEE3-42BA-B810-2BE41B183ED5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6F46BA-0B18-4E23-92E4-72D5A11F909C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38A709-4B72-464D-AF3E-530392139E42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AC25EC-1B68-47E8-8C8F-D3190BD1B98D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5B6339-A55E-459B-BA36-E0890ED3AE9F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C4BD13-2672-443A-AE74-9E1DFB29C18F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6E96E69-8B43-4D65-8F33-D817706FB9FD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550301-6FF6-4E97-9DDB-D37BC6844E8F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593624-9914-4521-9585-3AA382425FDB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7C2-4064-41A6-BB1C-D5F78CA690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1C30-FAE3-446F-AC34-333CDFCC5D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1580-109F-4C68-832F-1670B725B0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61C7-618E-45B7-BD04-A4D79E7DFF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058B-D53C-46C2-99CB-26E69BAF06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853D-2FEB-42BB-9CFC-E67CAE3B0F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1A89-ED1D-4869-874A-10F9207B4D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A397-838E-40EA-824F-4896737425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AC1C-0F76-4648-A7F4-7345834A15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F04D-9FE6-4F2B-A681-4CB57B66A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C5F8-5477-4B75-AF25-518044B754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9AAC-392F-461F-B688-1CCAFED5B0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1931-2F1A-44D7-B25B-D0BF80250D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0225-3CCC-48AD-BCAE-A15D2EA614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8A8F-F89D-4DBC-8B6A-2D47216266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F177-2286-450B-985E-FEA69051DE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E7B6-CF4E-41BC-B42B-38171CEA28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BF22-BF7F-46D3-A17C-A59CD53EF6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8EE9-2D3D-4B96-8720-85F2B55787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3711-CBDD-4726-941E-8A7313E35F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04A0-FEFE-4CE6-BD11-B6598D8BE8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DA43-7BE6-4D99-9564-A309A38330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E8D833-EE39-41DB-9EEA-C7187F5FA0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985FDA-0F7D-47D4-BF37-F0AE07FF964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file:///C:\Users\MeBiuS\Desktop\&#33521;&#35821;%20&#19977;&#24180;&#32423;&#19979;&#20876;%20&#25945;&#23398;&#35838;&#20214;\Module%201\Unit%201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1\Unit%201\&#38899;&#39057;\Listen%20and%20say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file:///C:\Users\MeBiuS\Desktop\&#33521;&#35821;%20&#19977;&#24180;&#32423;&#19979;&#20876;%20&#25945;&#23398;&#35838;&#20214;\Module%201\Unit%201\&#38899;&#39057;\Sing%20a%20song.mp3" TargetMode="External"/><Relationship Id="rId1" Type="http://schemas.microsoft.com/office/2007/relationships/media" Target="file:///C:\Users\MeBiuS\Desktop\&#33521;&#35821;%20&#19977;&#24180;&#32423;&#19979;&#20876;%20&#25945;&#23398;&#35838;&#20214;\Module%201\Unit%201\&#38899;&#39057;\Sing%20a%20song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5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92150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789316" y="4149725"/>
            <a:ext cx="1841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4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1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2055" name="Picture 4" descr="D:\课件制作\Unit1\素材库\colorpen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63442" y="2780928"/>
            <a:ext cx="452913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"/>
          <p:cNvSpPr txBox="1"/>
          <p:nvPr/>
        </p:nvSpPr>
        <p:spPr bwMode="auto">
          <a:xfrm>
            <a:off x="2699792" y="1412776"/>
            <a:ext cx="4824536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11500" i="1" dirty="0">
                <a:solidFill>
                  <a:srgbClr val="CC0066"/>
                </a:solidFill>
                <a:latin typeface="Broadway" panose="04040905080B02020502" pitchFamily="82" charset="0"/>
                <a:ea typeface="+mj-ea"/>
                <a:cs typeface="+mj-cs"/>
              </a:rPr>
              <a:t>Colours</a:t>
            </a:r>
            <a:endParaRPr lang="zh-CN" altLang="en-US" sz="11500" i="1" dirty="0">
              <a:solidFill>
                <a:srgbClr val="CC0066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02567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229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339975"/>
            <a:ext cx="704215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68313" y="1485900"/>
            <a:ext cx="4535487" cy="647700"/>
          </a:xfrm>
          <a:prstGeom prst="wedgeRoundRectCallout">
            <a:avLst>
              <a:gd name="adj1" fmla="val -9507"/>
              <a:gd name="adj2" fmla="val 15159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750" y="1539875"/>
            <a:ext cx="4249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  <a:cs typeface="Arial" panose="020B0604020202020204" pitchFamily="34" charset="0"/>
              </a:rPr>
              <a:t>What colour is your ball?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5364163" y="1843088"/>
            <a:ext cx="3313112" cy="649287"/>
          </a:xfrm>
          <a:prstGeom prst="wedgeRoundRectCallout">
            <a:avLst>
              <a:gd name="adj1" fmla="val -27737"/>
              <a:gd name="adj2" fmla="val 22664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364163" y="1897063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  <a:cs typeface="Arial" panose="020B0604020202020204" pitchFamily="34" charset="0"/>
              </a:rPr>
              <a:t> It’s red and white.</a:t>
            </a:r>
          </a:p>
        </p:txBody>
      </p:sp>
      <p:pic>
        <p:nvPicPr>
          <p:cNvPr id="12296" name="Picture 9" descr="listen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3852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38" y="3141663"/>
            <a:ext cx="88931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圆角矩形标注 9"/>
          <p:cNvSpPr/>
          <p:nvPr/>
        </p:nvSpPr>
        <p:spPr>
          <a:xfrm>
            <a:off x="539750" y="1628775"/>
            <a:ext cx="4176713" cy="647700"/>
          </a:xfrm>
          <a:prstGeom prst="wedgeRoundRectCallout">
            <a:avLst>
              <a:gd name="adj1" fmla="val -3032"/>
              <a:gd name="adj2" fmla="val 17545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11188" y="1682750"/>
            <a:ext cx="424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  <a:cs typeface="Arial" panose="020B0604020202020204" pitchFamily="34" charset="0"/>
              </a:rPr>
              <a:t>Look! Is this your ball?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003800" y="2132013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  <a:cs typeface="Arial" panose="020B0604020202020204" pitchFamily="34" charset="0"/>
              </a:rPr>
              <a:t> Yes, it is! Thank you.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932363" y="2060575"/>
            <a:ext cx="3816350" cy="647700"/>
          </a:xfrm>
          <a:prstGeom prst="wedgeRoundRectCallout">
            <a:avLst>
              <a:gd name="adj1" fmla="val 11852"/>
              <a:gd name="adj2" fmla="val 13368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20" name="Picture 9" descr="listen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3852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4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312863"/>
            <a:ext cx="35671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3902075"/>
            <a:ext cx="73167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30738" y="1341438"/>
            <a:ext cx="38608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listen and say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3852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5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5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536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9" descr="listen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3852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1196975"/>
            <a:ext cx="35004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188" y="3833813"/>
            <a:ext cx="62468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1638" y="908050"/>
            <a:ext cx="31067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6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2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9608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6" name="图片 5" descr="balls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854575"/>
            <a:ext cx="14398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whiteredbal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4941888"/>
            <a:ext cx="21224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sea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4868863"/>
            <a:ext cx="23923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colr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652963"/>
            <a:ext cx="27400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bluebutterfly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77455">
            <a:off x="6264275" y="3098800"/>
            <a:ext cx="17049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D:\课件制作\Unit1\素材库\rainbow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71550" y="3429000"/>
            <a:ext cx="2238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1052513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colour is the bag? 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750" y="1700213"/>
            <a:ext cx="5184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It is yellow, red and blue.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1690688"/>
            <a:ext cx="5184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It is ...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9750" y="1052513"/>
            <a:ext cx="4392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 colour is …? </a:t>
            </a:r>
            <a:endParaRPr lang="zh-CN" altLang="en-US" sz="3200">
              <a:latin typeface="GCFrutiger" pitchFamily="50" charset="0"/>
            </a:endParaRPr>
          </a:p>
        </p:txBody>
      </p:sp>
      <p:pic>
        <p:nvPicPr>
          <p:cNvPr id="23555" name="Picture 3" descr="D:\课件制作\Unit1\素材库\colorthings\tree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636838"/>
            <a:ext cx="22320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080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 descr="rai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989138"/>
            <a:ext cx="68389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347864" y="1700808"/>
            <a:ext cx="6397855" cy="11267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The Rainbow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0825" y="1484313"/>
            <a:ext cx="44656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Look at the rainbow,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The rainbow,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The rainbow.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Look at the rainbow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In the sky.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Red, orange, yellow,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Green and blue,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Purple and violet too.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Look at the rainbow,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The rainbow,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The rainbow.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Look at the rainbow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000" dirty="0">
                <a:latin typeface="GCFrutiger" pitchFamily="50" charset="0"/>
              </a:rPr>
              <a:t>In the sky.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404813"/>
            <a:ext cx="3240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ing a s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39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5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11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7" descr="色盘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404813"/>
            <a:ext cx="10440988" cy="5508625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40338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match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5900" y="981075"/>
            <a:ext cx="8748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GCFrutiger" pitchFamily="50" charset="0"/>
              </a:rPr>
              <a:t>red       yellow       blue        green       black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6100763"/>
            <a:ext cx="8713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GCFrutiger" pitchFamily="50" charset="0"/>
              </a:rPr>
              <a:t>white    orange      purple    violet  </a:t>
            </a:r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 rot="9286196">
            <a:off x="2268538" y="2205038"/>
            <a:ext cx="1871662" cy="1223962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 rot="-2464458">
            <a:off x="7019925" y="2998788"/>
            <a:ext cx="1835150" cy="1150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3924300" y="1916113"/>
            <a:ext cx="1835150" cy="1150937"/>
          </a:xfrm>
          <a:prstGeom prst="ellipse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3132138" y="3500438"/>
            <a:ext cx="1835150" cy="1150937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7" name="Oval 12"/>
          <p:cNvSpPr>
            <a:spLocks noChangeArrowheads="1"/>
          </p:cNvSpPr>
          <p:nvPr/>
        </p:nvSpPr>
        <p:spPr bwMode="auto">
          <a:xfrm rot="-1281828">
            <a:off x="1331913" y="2708275"/>
            <a:ext cx="1835150" cy="1150938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8" name="Oval 13"/>
          <p:cNvSpPr>
            <a:spLocks noChangeArrowheads="1"/>
          </p:cNvSpPr>
          <p:nvPr/>
        </p:nvSpPr>
        <p:spPr bwMode="auto">
          <a:xfrm>
            <a:off x="6049963" y="3933825"/>
            <a:ext cx="1835150" cy="1150938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9" name="Oval 14"/>
          <p:cNvSpPr>
            <a:spLocks noChangeArrowheads="1"/>
          </p:cNvSpPr>
          <p:nvPr/>
        </p:nvSpPr>
        <p:spPr bwMode="auto">
          <a:xfrm rot="-1300599">
            <a:off x="4068763" y="4533900"/>
            <a:ext cx="1835150" cy="1150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0" name="Oval 17"/>
          <p:cNvSpPr>
            <a:spLocks noChangeArrowheads="1"/>
          </p:cNvSpPr>
          <p:nvPr/>
        </p:nvSpPr>
        <p:spPr bwMode="auto">
          <a:xfrm rot="2587174">
            <a:off x="468313" y="3716338"/>
            <a:ext cx="1835150" cy="115093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1" name="Oval 18"/>
          <p:cNvSpPr>
            <a:spLocks noChangeArrowheads="1"/>
          </p:cNvSpPr>
          <p:nvPr/>
        </p:nvSpPr>
        <p:spPr bwMode="auto">
          <a:xfrm>
            <a:off x="5435600" y="1700213"/>
            <a:ext cx="19081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13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2" descr="色盘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575"/>
            <a:ext cx="99012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716463" y="3644900"/>
            <a:ext cx="2881312" cy="1801813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2627313" y="3933825"/>
            <a:ext cx="1008062" cy="1150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124075" y="1052513"/>
            <a:ext cx="4751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Mix the Colours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762125" y="3716338"/>
            <a:ext cx="2881313" cy="1801812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203575" y="3573463"/>
            <a:ext cx="3024188" cy="2016125"/>
          </a:xfrm>
          <a:prstGeom prst="ellips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250825" y="1701800"/>
            <a:ext cx="7993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GCFrutiger" pitchFamily="50" charset="0"/>
              </a:rPr>
              <a:t>Mix ______ and ______. What colour is it?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250825" y="24892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GCFrutiger" pitchFamily="50" charset="0"/>
              </a:rPr>
              <a:t>It is __________.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203575" y="16970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red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042988" y="170180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GCFrutiger" pitchFamily="50" charset="0"/>
              </a:rPr>
              <a:t>white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403350" y="24209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pink</a:t>
            </a:r>
          </a:p>
        </p:txBody>
      </p:sp>
      <p:sp>
        <p:nvSpPr>
          <p:cNvPr id="5134" name="WordArt 6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8813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6563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15746 0.0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6" grpId="0" animBg="1"/>
      <p:bldP spid="22536" grpId="1" animBg="1"/>
      <p:bldP spid="22541" grpId="0" animBg="1"/>
      <p:bldP spid="22546" grpId="0"/>
      <p:bldP spid="22547" grpId="0"/>
      <p:bldP spid="225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15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2" descr="色盘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575"/>
            <a:ext cx="99012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500563" y="3787775"/>
            <a:ext cx="2881312" cy="1801813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2627313" y="3933825"/>
            <a:ext cx="1008062" cy="1150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619250" y="3789363"/>
            <a:ext cx="2881313" cy="180181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250825" y="1701800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Mix ________ and ______. What colour is it?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250825" y="24892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It is __________.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916238" y="3860800"/>
            <a:ext cx="3024187" cy="1871663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636963" y="1697038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red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87450" y="1628775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yellow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87450" y="2420938"/>
            <a:ext cx="1728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orange</a:t>
            </a:r>
          </a:p>
        </p:txBody>
      </p:sp>
      <p:sp>
        <p:nvSpPr>
          <p:cNvPr id="6157" name="WordArt 5"/>
          <p:cNvSpPr>
            <a:spLocks noChangeArrowheads="1" noChangeShapeType="1" noTextEdit="1"/>
          </p:cNvSpPr>
          <p:nvPr/>
        </p:nvSpPr>
        <p:spPr bwMode="auto">
          <a:xfrm>
            <a:off x="2124075" y="1052513"/>
            <a:ext cx="4751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Mix the Colours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6158" name="WordArt 6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8813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1064 L 0.14983 0.0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1065 L -0.16545 0.01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43" grpId="0" animBg="1"/>
      <p:bldP spid="22543" grpId="1" animBg="1"/>
      <p:bldP spid="22538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6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18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2" descr="色盘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575"/>
            <a:ext cx="99012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627313" y="3933825"/>
            <a:ext cx="1008062" cy="1150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356100" y="3787775"/>
            <a:ext cx="2881313" cy="1801813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1476375" y="3859213"/>
            <a:ext cx="2881313" cy="180181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250825" y="1701800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Mix ________ and ______.  What colour is it?</a:t>
            </a:r>
          </a:p>
        </p:txBody>
      </p:sp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250825" y="2489200"/>
            <a:ext cx="417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It is __________.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843213" y="3859213"/>
            <a:ext cx="2952750" cy="187325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636963" y="1697038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blue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71550" y="1628775"/>
            <a:ext cx="2017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yellow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258888" y="24209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GCFrutiger" pitchFamily="50" charset="0"/>
              </a:rPr>
              <a:t>green</a:t>
            </a:r>
          </a:p>
        </p:txBody>
      </p:sp>
      <p:sp>
        <p:nvSpPr>
          <p:cNvPr id="7181" name="WordArt 5"/>
          <p:cNvSpPr>
            <a:spLocks noChangeArrowheads="1" noChangeShapeType="1" noTextEdit="1"/>
          </p:cNvSpPr>
          <p:nvPr/>
        </p:nvSpPr>
        <p:spPr bwMode="auto">
          <a:xfrm>
            <a:off x="2124075" y="1052513"/>
            <a:ext cx="4751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Mix the Colours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7182" name="WordArt 6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8813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14966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065 L -0.16527 0.0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4" grpId="1" animBg="1"/>
      <p:bldP spid="22543" grpId="0" animBg="1"/>
      <p:bldP spid="22543" grpId="1" animBg="1"/>
      <p:bldP spid="22539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820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Read</a:t>
            </a: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 </a:t>
            </a: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and spell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 rot="1221136">
            <a:off x="3335338" y="1371600"/>
            <a:ext cx="137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3300"/>
                </a:solidFill>
                <a:latin typeface="GCFrutiger" pitchFamily="50" charset="0"/>
                <a:cs typeface="Arial" panose="020B0604020202020204" pitchFamily="34" charset="0"/>
              </a:rPr>
              <a:t>red</a:t>
            </a:r>
            <a:endParaRPr lang="zh-CN" altLang="en-US" sz="6000" b="1">
              <a:solidFill>
                <a:srgbClr val="FF3300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11188" y="4941888"/>
            <a:ext cx="4186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800080"/>
                </a:solidFill>
                <a:latin typeface="GCFrutiger" pitchFamily="50" charset="0"/>
                <a:cs typeface="Arial" panose="020B0604020202020204" pitchFamily="34" charset="0"/>
              </a:rPr>
              <a:t>purple</a:t>
            </a:r>
            <a:endParaRPr lang="zh-CN" altLang="en-US" sz="6000" b="1">
              <a:solidFill>
                <a:srgbClr val="800080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 rot="-800280">
            <a:off x="250825" y="3357563"/>
            <a:ext cx="2913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rgbClr val="0066FF"/>
                </a:solidFill>
                <a:latin typeface="GCFrutiger" pitchFamily="50" charset="0"/>
                <a:cs typeface="Arial" panose="020B0604020202020204" pitchFamily="34" charset="0"/>
              </a:rPr>
              <a:t>blue</a:t>
            </a:r>
            <a:endParaRPr lang="zh-CN" altLang="en-US" sz="6600" b="1">
              <a:solidFill>
                <a:srgbClr val="0066FF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 rot="974393">
            <a:off x="5778500" y="5157788"/>
            <a:ext cx="3276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rgbClr val="9999FF"/>
                </a:solidFill>
                <a:latin typeface="GCFrutiger" pitchFamily="50" charset="0"/>
                <a:cs typeface="Arial" panose="020B0604020202020204" pitchFamily="34" charset="0"/>
              </a:rPr>
              <a:t>violet</a:t>
            </a:r>
            <a:endParaRPr lang="zh-CN" altLang="en-US" sz="6600" b="1">
              <a:solidFill>
                <a:srgbClr val="9999FF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474030">
            <a:off x="3503613" y="4375150"/>
            <a:ext cx="2811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8F200"/>
                </a:solidFill>
                <a:latin typeface="GCFrutiger" pitchFamily="50" charset="0"/>
                <a:cs typeface="Arial" panose="020B0604020202020204" pitchFamily="34" charset="0"/>
              </a:rPr>
              <a:t>yellow</a:t>
            </a:r>
            <a:endParaRPr lang="zh-CN" altLang="en-US" sz="6000" b="1">
              <a:solidFill>
                <a:srgbClr val="F8F200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2120701">
            <a:off x="450850" y="1801813"/>
            <a:ext cx="309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9900"/>
                </a:solidFill>
                <a:latin typeface="GCFrutiger" pitchFamily="50" charset="0"/>
                <a:cs typeface="Arial" panose="020B0604020202020204" pitchFamily="34" charset="0"/>
              </a:rPr>
              <a:t>orange</a:t>
            </a:r>
            <a:endParaRPr lang="zh-CN" altLang="en-US" sz="6000" b="1">
              <a:solidFill>
                <a:srgbClr val="FF9900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rot="-804928">
            <a:off x="3074988" y="2960688"/>
            <a:ext cx="2284412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bg1"/>
                </a:solidFill>
                <a:latin typeface="GCFrutiger" pitchFamily="50" charset="0"/>
                <a:cs typeface="Arial" panose="020B0604020202020204" pitchFamily="34" charset="0"/>
              </a:rPr>
              <a:t>white</a:t>
            </a:r>
            <a:endParaRPr lang="zh-CN" altLang="en-US" sz="6000" b="1">
              <a:solidFill>
                <a:schemeClr val="bg1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8203" name="TextBox 6"/>
          <p:cNvSpPr txBox="1">
            <a:spLocks noChangeArrowheads="1"/>
          </p:cNvSpPr>
          <p:nvPr/>
        </p:nvSpPr>
        <p:spPr bwMode="auto">
          <a:xfrm rot="1221136">
            <a:off x="5922963" y="2862263"/>
            <a:ext cx="2146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GCFrutiger" pitchFamily="50" charset="0"/>
                <a:cs typeface="Arial" panose="020B0604020202020204" pitchFamily="34" charset="0"/>
              </a:rPr>
              <a:t>black</a:t>
            </a:r>
            <a:endParaRPr lang="zh-CN" altLang="en-US" sz="6000" b="1"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 rot="-561676">
            <a:off x="6086475" y="525463"/>
            <a:ext cx="24511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solidFill>
                  <a:srgbClr val="FF99FF"/>
                </a:solidFill>
                <a:latin typeface="GCFrutiger" pitchFamily="50" charset="0"/>
                <a:cs typeface="Arial" panose="020B0604020202020204" pitchFamily="34" charset="0"/>
              </a:rPr>
              <a:t>pink</a:t>
            </a:r>
            <a:endParaRPr lang="zh-CN" altLang="en-US" sz="6600" b="1">
              <a:solidFill>
                <a:srgbClr val="FF99FF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831908">
            <a:off x="3073400" y="2916238"/>
            <a:ext cx="2462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atin typeface="GCFrutiger" pitchFamily="50" charset="0"/>
                <a:cs typeface="Arial" panose="020B0604020202020204" pitchFamily="34" charset="0"/>
              </a:rPr>
              <a:t>white</a:t>
            </a:r>
            <a:endParaRPr lang="zh-CN" altLang="en-US" sz="6000" b="1">
              <a:latin typeface="GCFrutiger" pitchFamily="50" charset="0"/>
              <a:cs typeface="Arial" panose="020B0604020202020204" pitchFamily="34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rot="548160">
            <a:off x="5216525" y="1685925"/>
            <a:ext cx="3005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FF00"/>
                </a:solidFill>
                <a:latin typeface="GCFrutiger" pitchFamily="50" charset="0"/>
                <a:cs typeface="Arial" panose="020B0604020202020204" pitchFamily="34" charset="0"/>
              </a:rPr>
              <a:t>green</a:t>
            </a:r>
            <a:endParaRPr lang="zh-CN" altLang="en-US" sz="6000" b="1">
              <a:solidFill>
                <a:srgbClr val="00FF00"/>
              </a:solidFill>
              <a:latin typeface="GCFrutiger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 animBg="1"/>
      <p:bldP spid="12" grpId="1" animBg="1"/>
      <p:bldP spid="14" grpId="0"/>
      <p:bldP spid="14" grpId="1"/>
      <p:bldP spid="13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922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39750" y="1249363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What’s the matter?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468313" y="4365625"/>
            <a:ext cx="4824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What colour is your ball?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1844675"/>
            <a:ext cx="3359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16463" y="1916113"/>
            <a:ext cx="4751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cs typeface="Arial" panose="020B0604020202020204" pitchFamily="34" charset="0"/>
              </a:rPr>
              <a:t>I can’t find my ball.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4905375"/>
            <a:ext cx="22177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43438" y="5300663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cs typeface="Arial" panose="020B0604020202020204" pitchFamily="34" charset="0"/>
              </a:rPr>
              <a:t>It is red and white.</a:t>
            </a:r>
          </a:p>
        </p:txBody>
      </p:sp>
      <p:sp>
        <p:nvSpPr>
          <p:cNvPr id="9225" name="WordArt 6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4826000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127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1674813"/>
            <a:ext cx="69024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684213" y="1628775"/>
            <a:ext cx="3527425" cy="647700"/>
          </a:xfrm>
          <a:prstGeom prst="wedgeRoundRectCallout">
            <a:avLst>
              <a:gd name="adj1" fmla="val -5184"/>
              <a:gd name="adj2" fmla="val 183409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650" y="1682750"/>
            <a:ext cx="381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  <a:cs typeface="Arial" panose="020B0604020202020204" pitchFamily="34" charset="0"/>
              </a:rPr>
              <a:t>What’s the matter?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4932363" y="1987550"/>
            <a:ext cx="3527425" cy="649288"/>
          </a:xfrm>
          <a:prstGeom prst="wedgeRoundRectCallout">
            <a:avLst>
              <a:gd name="adj1" fmla="val -18069"/>
              <a:gd name="adj2" fmla="val 208792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932363" y="2060575"/>
            <a:ext cx="3527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  <a:cs typeface="Arial" panose="020B0604020202020204" pitchFamily="34" charset="0"/>
              </a:rPr>
              <a:t> I can’t find my ball.</a:t>
            </a:r>
          </a:p>
        </p:txBody>
      </p:sp>
      <p:pic>
        <p:nvPicPr>
          <p:cNvPr id="11272" name="Picture 9" descr="listen and s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813"/>
            <a:ext cx="3852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全屏显示(4:3)</PresentationFormat>
  <Paragraphs>84</Paragraphs>
  <Slides>15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2012-10-19T07:54:00Z</dcterms:created>
  <dcterms:modified xsi:type="dcterms:W3CDTF">2023-01-17T00:00:49Z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6974E9EC26C5443C8800DCAC27ACA148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