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8" r:id="rId2"/>
    <p:sldId id="276" r:id="rId3"/>
    <p:sldId id="287" r:id="rId4"/>
    <p:sldId id="288" r:id="rId5"/>
    <p:sldId id="267" r:id="rId6"/>
    <p:sldId id="322" r:id="rId7"/>
    <p:sldId id="326" r:id="rId8"/>
    <p:sldId id="272" r:id="rId9"/>
    <p:sldId id="289" r:id="rId10"/>
    <p:sldId id="324" r:id="rId11"/>
    <p:sldId id="325" r:id="rId12"/>
    <p:sldId id="270" r:id="rId13"/>
    <p:sldId id="321" r:id="rId14"/>
    <p:sldId id="290" r:id="rId15"/>
    <p:sldId id="329" r:id="rId1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450"/>
    <a:srgbClr val="CC0000"/>
    <a:srgbClr val="00923F"/>
    <a:srgbClr val="202020"/>
    <a:srgbClr val="323232"/>
    <a:srgbClr val="CC33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-2" y="1702635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prstClr val="white"/>
                </a:solidFill>
              </a:rPr>
              <a:t>间隔排列</a:t>
            </a:r>
            <a:endParaRPr lang="zh-CN" altLang="en-US" sz="6600" b="1" dirty="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47286" y="3525476"/>
            <a:ext cx="22974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dirty="0">
                <a:solidFill>
                  <a:prstClr val="white"/>
                </a:solidFill>
              </a:rPr>
              <a:t>苏教</a:t>
            </a:r>
            <a:r>
              <a:rPr lang="zh-CN" altLang="en-US" sz="1400" dirty="0" smtClean="0">
                <a:solidFill>
                  <a:prstClr val="white"/>
                </a:solidFill>
              </a:rPr>
              <a:t>版  </a:t>
            </a:r>
            <a:r>
              <a:rPr lang="zh-CN" altLang="en-US" sz="1400" dirty="0">
                <a:solidFill>
                  <a:prstClr val="white"/>
                </a:solidFill>
              </a:rPr>
              <a:t>数学  </a:t>
            </a:r>
            <a:r>
              <a:rPr lang="zh-CN" altLang="en-US" sz="1400" dirty="0" smtClean="0">
                <a:solidFill>
                  <a:prstClr val="white"/>
                </a:solidFill>
              </a:rPr>
              <a:t>三年级  </a:t>
            </a:r>
            <a:r>
              <a:rPr lang="zh-CN" altLang="en-US" sz="1400" dirty="0">
                <a:solidFill>
                  <a:prstClr val="white"/>
                </a:solidFill>
              </a:rPr>
              <a:t>上册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5727572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"/>
          <p:cNvGrpSpPr/>
          <p:nvPr/>
        </p:nvGrpSpPr>
        <p:grpSpPr bwMode="auto">
          <a:xfrm>
            <a:off x="347133" y="1591735"/>
            <a:ext cx="10193867" cy="502766"/>
            <a:chOff x="304800" y="1327151"/>
            <a:chExt cx="7645400" cy="377131"/>
          </a:xfrm>
        </p:grpSpPr>
        <p:sp>
          <p:nvSpPr>
            <p:cNvPr id="8289" name="TextBox 12"/>
            <p:cNvSpPr txBox="1">
              <a:spLocks noChangeArrowheads="1"/>
            </p:cNvSpPr>
            <p:nvPr/>
          </p:nvSpPr>
          <p:spPr bwMode="auto">
            <a:xfrm>
              <a:off x="304800" y="1327151"/>
              <a:ext cx="7645400" cy="377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665" b="1" dirty="0">
                  <a:ea typeface="楷体_GB2312" pitchFamily="49" charset="-122"/>
                </a:rPr>
                <a:t>如果把     与    一个隔一个地排成一行，    有</a:t>
              </a:r>
              <a:r>
                <a:rPr lang="en-US" altLang="zh-CN" sz="2665" b="1" dirty="0">
                  <a:ea typeface="楷体_GB2312" pitchFamily="49" charset="-122"/>
                </a:rPr>
                <a:t>10</a:t>
              </a:r>
              <a:r>
                <a:rPr lang="zh-CN" altLang="en-US" sz="2665" b="1" dirty="0">
                  <a:ea typeface="楷体_GB2312" pitchFamily="49" charset="-122"/>
                </a:rPr>
                <a:t>个，    最少有几个？</a:t>
              </a:r>
              <a:endParaRPr lang="zh-CN" altLang="en-US" sz="2665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1238250" y="1416063"/>
              <a:ext cx="222250" cy="222283"/>
            </a:xfrm>
            <a:prstGeom prst="rect">
              <a:avLst/>
            </a:prstGeom>
            <a:solidFill>
              <a:srgbClr val="EF9BAD"/>
            </a:solidFill>
            <a:ln w="19050">
              <a:solidFill>
                <a:srgbClr val="ED8B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sp>
          <p:nvSpPr>
            <p:cNvPr id="12" name="椭圆 11"/>
            <p:cNvSpPr/>
            <p:nvPr/>
          </p:nvSpPr>
          <p:spPr>
            <a:xfrm>
              <a:off x="1816100" y="1416063"/>
              <a:ext cx="222250" cy="22228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sp>
          <p:nvSpPr>
            <p:cNvPr id="14" name="矩形 13"/>
            <p:cNvSpPr/>
            <p:nvPr/>
          </p:nvSpPr>
          <p:spPr>
            <a:xfrm>
              <a:off x="4838700" y="1416063"/>
              <a:ext cx="222250" cy="222283"/>
            </a:xfrm>
            <a:prstGeom prst="rect">
              <a:avLst/>
            </a:prstGeom>
            <a:solidFill>
              <a:srgbClr val="EF9BAD"/>
            </a:solidFill>
            <a:ln w="19050">
              <a:solidFill>
                <a:srgbClr val="ED8B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sp>
          <p:nvSpPr>
            <p:cNvPr id="15" name="椭圆 14"/>
            <p:cNvSpPr/>
            <p:nvPr/>
          </p:nvSpPr>
          <p:spPr>
            <a:xfrm>
              <a:off x="6172200" y="1416063"/>
              <a:ext cx="222250" cy="22228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</p:grpSp>
      <p:sp>
        <p:nvSpPr>
          <p:cNvPr id="17" name="矩形 16"/>
          <p:cNvSpPr/>
          <p:nvPr/>
        </p:nvSpPr>
        <p:spPr>
          <a:xfrm>
            <a:off x="1769534" y="2362201"/>
            <a:ext cx="296333" cy="317500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18" name="矩形 17"/>
          <p:cNvSpPr/>
          <p:nvPr/>
        </p:nvSpPr>
        <p:spPr>
          <a:xfrm>
            <a:off x="2480734" y="2362201"/>
            <a:ext cx="296333" cy="317500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19" name="矩形 18"/>
          <p:cNvSpPr/>
          <p:nvPr/>
        </p:nvSpPr>
        <p:spPr>
          <a:xfrm>
            <a:off x="3251200" y="2362201"/>
            <a:ext cx="296333" cy="317500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20" name="矩形 19"/>
          <p:cNvSpPr/>
          <p:nvPr/>
        </p:nvSpPr>
        <p:spPr>
          <a:xfrm>
            <a:off x="3962400" y="2383367"/>
            <a:ext cx="296333" cy="296333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21" name="矩形 20"/>
          <p:cNvSpPr/>
          <p:nvPr/>
        </p:nvSpPr>
        <p:spPr>
          <a:xfrm>
            <a:off x="4673600" y="2383367"/>
            <a:ext cx="296333" cy="296333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22" name="矩形 21"/>
          <p:cNvSpPr/>
          <p:nvPr/>
        </p:nvSpPr>
        <p:spPr>
          <a:xfrm>
            <a:off x="5444067" y="2383367"/>
            <a:ext cx="296333" cy="296333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23" name="矩形 22"/>
          <p:cNvSpPr/>
          <p:nvPr/>
        </p:nvSpPr>
        <p:spPr>
          <a:xfrm>
            <a:off x="6155267" y="2383367"/>
            <a:ext cx="296333" cy="296333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24" name="矩形 23"/>
          <p:cNvSpPr/>
          <p:nvPr/>
        </p:nvSpPr>
        <p:spPr>
          <a:xfrm>
            <a:off x="6866467" y="2383367"/>
            <a:ext cx="296333" cy="296333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25" name="矩形 24"/>
          <p:cNvSpPr/>
          <p:nvPr/>
        </p:nvSpPr>
        <p:spPr>
          <a:xfrm>
            <a:off x="7636934" y="2383367"/>
            <a:ext cx="296333" cy="296333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26" name="矩形 25"/>
          <p:cNvSpPr/>
          <p:nvPr/>
        </p:nvSpPr>
        <p:spPr>
          <a:xfrm>
            <a:off x="8394700" y="2383367"/>
            <a:ext cx="296333" cy="296333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27" name="椭圆 26"/>
          <p:cNvSpPr/>
          <p:nvPr/>
        </p:nvSpPr>
        <p:spPr>
          <a:xfrm>
            <a:off x="2125134" y="2362201"/>
            <a:ext cx="296333" cy="317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28" name="椭圆 27"/>
          <p:cNvSpPr/>
          <p:nvPr/>
        </p:nvSpPr>
        <p:spPr>
          <a:xfrm>
            <a:off x="2836334" y="2362201"/>
            <a:ext cx="296333" cy="317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29" name="椭圆 28"/>
          <p:cNvSpPr/>
          <p:nvPr/>
        </p:nvSpPr>
        <p:spPr>
          <a:xfrm>
            <a:off x="3606800" y="2362201"/>
            <a:ext cx="296333" cy="317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30" name="椭圆 29"/>
          <p:cNvSpPr/>
          <p:nvPr/>
        </p:nvSpPr>
        <p:spPr>
          <a:xfrm>
            <a:off x="4318000" y="2383367"/>
            <a:ext cx="296333" cy="296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31" name="椭圆 30"/>
          <p:cNvSpPr/>
          <p:nvPr/>
        </p:nvSpPr>
        <p:spPr>
          <a:xfrm>
            <a:off x="5029200" y="2383367"/>
            <a:ext cx="296333" cy="296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32" name="椭圆 31"/>
          <p:cNvSpPr/>
          <p:nvPr/>
        </p:nvSpPr>
        <p:spPr>
          <a:xfrm>
            <a:off x="5799667" y="2383367"/>
            <a:ext cx="296333" cy="296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33" name="椭圆 32"/>
          <p:cNvSpPr/>
          <p:nvPr/>
        </p:nvSpPr>
        <p:spPr>
          <a:xfrm>
            <a:off x="6510867" y="2383367"/>
            <a:ext cx="296333" cy="296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34" name="椭圆 33"/>
          <p:cNvSpPr/>
          <p:nvPr/>
        </p:nvSpPr>
        <p:spPr>
          <a:xfrm>
            <a:off x="7234767" y="2383367"/>
            <a:ext cx="296333" cy="296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35" name="椭圆 34"/>
          <p:cNvSpPr/>
          <p:nvPr/>
        </p:nvSpPr>
        <p:spPr>
          <a:xfrm>
            <a:off x="7992534" y="2383367"/>
            <a:ext cx="296333" cy="296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651000" y="2717800"/>
            <a:ext cx="18965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65" b="1">
                <a:ea typeface="楷体_GB2312" pitchFamily="49" charset="-122"/>
              </a:rPr>
              <a:t>最少</a:t>
            </a:r>
            <a:r>
              <a:rPr lang="en-US" altLang="zh-CN" sz="2665" b="1">
                <a:ea typeface="楷体_GB2312" pitchFamily="49" charset="-122"/>
              </a:rPr>
              <a:t>9</a:t>
            </a:r>
            <a:r>
              <a:rPr lang="zh-CN" altLang="en-US" sz="2665" b="1">
                <a:ea typeface="楷体_GB2312" pitchFamily="49" charset="-122"/>
              </a:rPr>
              <a:t>个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0481733" y="1549400"/>
            <a:ext cx="1710267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65" b="1">
                <a:ea typeface="楷体_GB2312" pitchFamily="49" charset="-122"/>
              </a:rPr>
              <a:t>最多呢？</a:t>
            </a:r>
          </a:p>
        </p:txBody>
      </p:sp>
      <p:sp>
        <p:nvSpPr>
          <p:cNvPr id="38" name="矩形 37"/>
          <p:cNvSpPr/>
          <p:nvPr/>
        </p:nvSpPr>
        <p:spPr>
          <a:xfrm>
            <a:off x="1828800" y="3378200"/>
            <a:ext cx="296333" cy="296333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39" name="矩形 38"/>
          <p:cNvSpPr/>
          <p:nvPr/>
        </p:nvSpPr>
        <p:spPr>
          <a:xfrm>
            <a:off x="2540000" y="3378200"/>
            <a:ext cx="296333" cy="296333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0" name="矩形 39"/>
          <p:cNvSpPr/>
          <p:nvPr/>
        </p:nvSpPr>
        <p:spPr>
          <a:xfrm>
            <a:off x="3310467" y="3378200"/>
            <a:ext cx="296333" cy="296333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1" name="矩形 40"/>
          <p:cNvSpPr/>
          <p:nvPr/>
        </p:nvSpPr>
        <p:spPr>
          <a:xfrm>
            <a:off x="4021667" y="3378200"/>
            <a:ext cx="296333" cy="296333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2" name="矩形 41"/>
          <p:cNvSpPr/>
          <p:nvPr/>
        </p:nvSpPr>
        <p:spPr>
          <a:xfrm>
            <a:off x="4732867" y="3378200"/>
            <a:ext cx="296333" cy="296333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3" name="矩形 42"/>
          <p:cNvSpPr/>
          <p:nvPr/>
        </p:nvSpPr>
        <p:spPr>
          <a:xfrm>
            <a:off x="5503334" y="3378200"/>
            <a:ext cx="296333" cy="296333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4" name="矩形 43"/>
          <p:cNvSpPr/>
          <p:nvPr/>
        </p:nvSpPr>
        <p:spPr>
          <a:xfrm>
            <a:off x="6214534" y="3378200"/>
            <a:ext cx="296333" cy="296333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5" name="矩形 44"/>
          <p:cNvSpPr/>
          <p:nvPr/>
        </p:nvSpPr>
        <p:spPr>
          <a:xfrm>
            <a:off x="6925734" y="3378200"/>
            <a:ext cx="296333" cy="296333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6" name="矩形 45"/>
          <p:cNvSpPr/>
          <p:nvPr/>
        </p:nvSpPr>
        <p:spPr>
          <a:xfrm>
            <a:off x="7645400" y="3378200"/>
            <a:ext cx="296333" cy="296333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7" name="矩形 46"/>
          <p:cNvSpPr/>
          <p:nvPr/>
        </p:nvSpPr>
        <p:spPr>
          <a:xfrm>
            <a:off x="8377767" y="3378200"/>
            <a:ext cx="296333" cy="296333"/>
          </a:xfrm>
          <a:prstGeom prst="rect">
            <a:avLst/>
          </a:prstGeom>
          <a:solidFill>
            <a:srgbClr val="EF9BAD"/>
          </a:solidFill>
          <a:ln w="19050">
            <a:solidFill>
              <a:srgbClr val="ED8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8" name="椭圆 47"/>
          <p:cNvSpPr/>
          <p:nvPr/>
        </p:nvSpPr>
        <p:spPr>
          <a:xfrm>
            <a:off x="1473200" y="3378200"/>
            <a:ext cx="296333" cy="296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49" name="椭圆 48"/>
          <p:cNvSpPr/>
          <p:nvPr/>
        </p:nvSpPr>
        <p:spPr>
          <a:xfrm>
            <a:off x="2184400" y="3378200"/>
            <a:ext cx="296333" cy="296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0" name="椭圆 49"/>
          <p:cNvSpPr/>
          <p:nvPr/>
        </p:nvSpPr>
        <p:spPr>
          <a:xfrm>
            <a:off x="2954867" y="3378200"/>
            <a:ext cx="296333" cy="296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1" name="椭圆 50"/>
          <p:cNvSpPr/>
          <p:nvPr/>
        </p:nvSpPr>
        <p:spPr>
          <a:xfrm>
            <a:off x="3666067" y="3378200"/>
            <a:ext cx="296333" cy="296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2" name="椭圆 51"/>
          <p:cNvSpPr/>
          <p:nvPr/>
        </p:nvSpPr>
        <p:spPr>
          <a:xfrm>
            <a:off x="4377267" y="3378200"/>
            <a:ext cx="296333" cy="296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3" name="椭圆 52"/>
          <p:cNvSpPr/>
          <p:nvPr/>
        </p:nvSpPr>
        <p:spPr>
          <a:xfrm>
            <a:off x="5147734" y="3378200"/>
            <a:ext cx="296333" cy="296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4" name="椭圆 53"/>
          <p:cNvSpPr/>
          <p:nvPr/>
        </p:nvSpPr>
        <p:spPr>
          <a:xfrm>
            <a:off x="5858934" y="3378200"/>
            <a:ext cx="296333" cy="296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5" name="椭圆 54"/>
          <p:cNvSpPr/>
          <p:nvPr/>
        </p:nvSpPr>
        <p:spPr>
          <a:xfrm>
            <a:off x="6582834" y="3378200"/>
            <a:ext cx="296333" cy="296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6" name="椭圆 55"/>
          <p:cNvSpPr/>
          <p:nvPr/>
        </p:nvSpPr>
        <p:spPr>
          <a:xfrm>
            <a:off x="7289800" y="3378200"/>
            <a:ext cx="296333" cy="296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7" name="椭圆 56"/>
          <p:cNvSpPr/>
          <p:nvPr/>
        </p:nvSpPr>
        <p:spPr>
          <a:xfrm>
            <a:off x="8009467" y="3378200"/>
            <a:ext cx="296333" cy="296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8" name="椭圆 57"/>
          <p:cNvSpPr/>
          <p:nvPr/>
        </p:nvSpPr>
        <p:spPr>
          <a:xfrm>
            <a:off x="8746067" y="3378200"/>
            <a:ext cx="296333" cy="2963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/>
          </a:p>
        </p:txBody>
      </p:sp>
      <p:sp>
        <p:nvSpPr>
          <p:cNvPr id="59" name="矩形 58"/>
          <p:cNvSpPr>
            <a:spLocks noChangeArrowheads="1"/>
          </p:cNvSpPr>
          <p:nvPr/>
        </p:nvSpPr>
        <p:spPr bwMode="auto">
          <a:xfrm>
            <a:off x="1710267" y="3784601"/>
            <a:ext cx="1434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ea typeface="楷体_GB2312" pitchFamily="49" charset="-122"/>
              </a:rPr>
              <a:t>最多</a:t>
            </a:r>
            <a:r>
              <a:rPr lang="en-US" altLang="zh-CN" sz="2400" b="1">
                <a:ea typeface="楷体_GB2312" pitchFamily="49" charset="-122"/>
              </a:rPr>
              <a:t>11</a:t>
            </a:r>
            <a:r>
              <a:rPr lang="zh-CN" altLang="en-US" sz="2400" b="1">
                <a:ea typeface="楷体_GB2312" pitchFamily="49" charset="-122"/>
              </a:rPr>
              <a:t>个</a:t>
            </a:r>
          </a:p>
        </p:txBody>
      </p:sp>
      <p:grpSp>
        <p:nvGrpSpPr>
          <p:cNvPr id="3" name="组合 113"/>
          <p:cNvGrpSpPr/>
          <p:nvPr/>
        </p:nvGrpSpPr>
        <p:grpSpPr bwMode="auto">
          <a:xfrm>
            <a:off x="5266267" y="3902543"/>
            <a:ext cx="5037978" cy="532638"/>
            <a:chOff x="3949700" y="2926980"/>
            <a:chExt cx="3778567" cy="399811"/>
          </a:xfrm>
        </p:grpSpPr>
        <p:sp>
          <p:nvSpPr>
            <p:cNvPr id="8288" name="AutoShape 20"/>
            <p:cNvSpPr>
              <a:spLocks noChangeArrowheads="1"/>
            </p:cNvSpPr>
            <p:nvPr/>
          </p:nvSpPr>
          <p:spPr bwMode="auto">
            <a:xfrm>
              <a:off x="3949700" y="2926980"/>
              <a:ext cx="3778567" cy="399811"/>
            </a:xfrm>
            <a:prstGeom prst="wedgeRoundRectCallout">
              <a:avLst>
                <a:gd name="adj1" fmla="val 62472"/>
                <a:gd name="adj2" fmla="val 21625"/>
                <a:gd name="adj3" fmla="val 16667"/>
              </a:avLst>
            </a:prstGeom>
            <a:solidFill>
              <a:srgbClr val="CCFF99"/>
            </a:solidFill>
            <a:ln w="9525">
              <a:solidFill>
                <a:schemeClr val="folHlink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/>
                <a:t>    </a:t>
              </a:r>
              <a:r>
                <a:rPr lang="zh-CN" altLang="en-US" sz="2400" b="1">
                  <a:ea typeface="楷体_GB2312" pitchFamily="49" charset="-122"/>
                </a:rPr>
                <a:t>和     之间可能有什么关系？</a:t>
              </a:r>
            </a:p>
          </p:txBody>
        </p:sp>
        <p:sp>
          <p:nvSpPr>
            <p:cNvPr id="64" name="矩形 63"/>
            <p:cNvSpPr/>
            <p:nvPr/>
          </p:nvSpPr>
          <p:spPr>
            <a:xfrm>
              <a:off x="4038602" y="3016398"/>
              <a:ext cx="222255" cy="222435"/>
            </a:xfrm>
            <a:prstGeom prst="rect">
              <a:avLst/>
            </a:prstGeom>
            <a:solidFill>
              <a:srgbClr val="EF9BAD"/>
            </a:solidFill>
            <a:ln w="19050">
              <a:solidFill>
                <a:srgbClr val="ED8B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  <p:sp>
          <p:nvSpPr>
            <p:cNvPr id="65" name="椭圆 64"/>
            <p:cNvSpPr/>
            <p:nvPr/>
          </p:nvSpPr>
          <p:spPr>
            <a:xfrm>
              <a:off x="4572014" y="3016398"/>
              <a:ext cx="222255" cy="2224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/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4390" y="4474275"/>
            <a:ext cx="9304867" cy="2178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114"/>
          <p:cNvGrpSpPr/>
          <p:nvPr/>
        </p:nvGrpSpPr>
        <p:grpSpPr bwMode="auto">
          <a:xfrm>
            <a:off x="2025317" y="4381950"/>
            <a:ext cx="2963333" cy="1600200"/>
            <a:chOff x="1504950" y="3371850"/>
            <a:chExt cx="2222500" cy="1200150"/>
          </a:xfrm>
        </p:grpSpPr>
        <p:grpSp>
          <p:nvGrpSpPr>
            <p:cNvPr id="8271" name="组合 77"/>
            <p:cNvGrpSpPr/>
            <p:nvPr/>
          </p:nvGrpSpPr>
          <p:grpSpPr bwMode="auto">
            <a:xfrm>
              <a:off x="1504950" y="3371850"/>
              <a:ext cx="2133600" cy="415925"/>
              <a:chOff x="1504950" y="3371850"/>
              <a:chExt cx="2133600" cy="415925"/>
            </a:xfrm>
          </p:grpSpPr>
          <p:grpSp>
            <p:nvGrpSpPr>
              <p:cNvPr id="8276" name="组合 74"/>
              <p:cNvGrpSpPr/>
              <p:nvPr/>
            </p:nvGrpSpPr>
            <p:grpSpPr bwMode="auto">
              <a:xfrm>
                <a:off x="1504950" y="3549650"/>
                <a:ext cx="2133600" cy="238125"/>
                <a:chOff x="1504950" y="3549650"/>
                <a:chExt cx="2133600" cy="238125"/>
              </a:xfrm>
            </p:grpSpPr>
            <p:sp>
              <p:nvSpPr>
                <p:cNvPr id="67" name="矩形 66"/>
                <p:cNvSpPr/>
                <p:nvPr/>
              </p:nvSpPr>
              <p:spPr>
                <a:xfrm>
                  <a:off x="1504950" y="3549650"/>
                  <a:ext cx="222250" cy="238125"/>
                </a:xfrm>
                <a:prstGeom prst="rect">
                  <a:avLst/>
                </a:prstGeom>
                <a:solidFill>
                  <a:srgbClr val="EF9BAD"/>
                </a:solidFill>
                <a:ln w="19050">
                  <a:solidFill>
                    <a:srgbClr val="ED8B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  <p:sp>
              <p:nvSpPr>
                <p:cNvPr id="68" name="矩形 67"/>
                <p:cNvSpPr/>
                <p:nvPr/>
              </p:nvSpPr>
              <p:spPr>
                <a:xfrm>
                  <a:off x="2038350" y="3549650"/>
                  <a:ext cx="222250" cy="238125"/>
                </a:xfrm>
                <a:prstGeom prst="rect">
                  <a:avLst/>
                </a:prstGeom>
                <a:solidFill>
                  <a:srgbClr val="EF9BAD"/>
                </a:solidFill>
                <a:ln w="19050">
                  <a:solidFill>
                    <a:srgbClr val="ED8B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  <p:sp>
              <p:nvSpPr>
                <p:cNvPr id="69" name="矩形 68"/>
                <p:cNvSpPr/>
                <p:nvPr/>
              </p:nvSpPr>
              <p:spPr>
                <a:xfrm>
                  <a:off x="3149600" y="3549650"/>
                  <a:ext cx="222250" cy="238125"/>
                </a:xfrm>
                <a:prstGeom prst="rect">
                  <a:avLst/>
                </a:prstGeom>
                <a:solidFill>
                  <a:srgbClr val="EF9BAD"/>
                </a:solidFill>
                <a:ln w="19050">
                  <a:solidFill>
                    <a:srgbClr val="ED8B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  <p:sp>
              <p:nvSpPr>
                <p:cNvPr id="70" name="椭圆 69"/>
                <p:cNvSpPr/>
                <p:nvPr/>
              </p:nvSpPr>
              <p:spPr>
                <a:xfrm>
                  <a:off x="1771650" y="3549650"/>
                  <a:ext cx="222250" cy="23812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  <p:sp>
              <p:nvSpPr>
                <p:cNvPr id="71" name="椭圆 70"/>
                <p:cNvSpPr/>
                <p:nvPr/>
              </p:nvSpPr>
              <p:spPr>
                <a:xfrm>
                  <a:off x="2305050" y="3549650"/>
                  <a:ext cx="222250" cy="23812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  <p:sp>
              <p:nvSpPr>
                <p:cNvPr id="72" name="椭圆 71"/>
                <p:cNvSpPr/>
                <p:nvPr/>
              </p:nvSpPr>
              <p:spPr>
                <a:xfrm>
                  <a:off x="3416300" y="3549650"/>
                  <a:ext cx="222250" cy="23812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</p:grpSp>
          <p:sp>
            <p:nvSpPr>
              <p:cNvPr id="8277" name="TextBox 76"/>
              <p:cNvSpPr txBox="1">
                <a:spLocks noChangeArrowheads="1"/>
              </p:cNvSpPr>
              <p:nvPr/>
            </p:nvSpPr>
            <p:spPr bwMode="auto">
              <a:xfrm>
                <a:off x="2482850" y="3371850"/>
                <a:ext cx="666750" cy="346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/>
                  <a:t>……</a:t>
                </a:r>
                <a:endParaRPr lang="zh-CN" altLang="en-US" sz="2400" b="1"/>
              </a:p>
            </p:txBody>
          </p:sp>
        </p:grpSp>
        <p:grpSp>
          <p:nvGrpSpPr>
            <p:cNvPr id="8272" name="组合 102"/>
            <p:cNvGrpSpPr/>
            <p:nvPr/>
          </p:nvGrpSpPr>
          <p:grpSpPr bwMode="auto">
            <a:xfrm>
              <a:off x="2127250" y="3994150"/>
              <a:ext cx="1600200" cy="577850"/>
              <a:chOff x="2127250" y="3994150"/>
              <a:chExt cx="1600200" cy="577850"/>
            </a:xfrm>
          </p:grpSpPr>
          <p:sp>
            <p:nvSpPr>
              <p:cNvPr id="66" name="圆角矩形标注 65"/>
              <p:cNvSpPr/>
              <p:nvPr/>
            </p:nvSpPr>
            <p:spPr>
              <a:xfrm>
                <a:off x="2127250" y="3994150"/>
                <a:ext cx="1600200" cy="577850"/>
              </a:xfrm>
              <a:prstGeom prst="wedgeRoundRectCallout">
                <a:avLst>
                  <a:gd name="adj1" fmla="val -51637"/>
                  <a:gd name="adj2" fmla="val 85577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zh-CN" altLang="en-US" sz="2135" b="1" dirty="0">
                    <a:solidFill>
                      <a:schemeClr val="tx1"/>
                    </a:solidFill>
                    <a:ea typeface="楷体_GB2312"/>
                  </a:rPr>
                  <a:t>    </a:t>
                </a:r>
                <a:r>
                  <a:rPr lang="zh-CN" altLang="en-US" sz="2135" b="1" dirty="0" smtClean="0">
                    <a:solidFill>
                      <a:schemeClr val="tx1"/>
                    </a:solidFill>
                    <a:ea typeface="楷体_GB2312"/>
                  </a:rPr>
                  <a:t>  个数</a:t>
                </a:r>
                <a:r>
                  <a:rPr lang="zh-CN" altLang="en-US" sz="2135" b="1" dirty="0">
                    <a:solidFill>
                      <a:schemeClr val="tx1"/>
                    </a:solidFill>
                    <a:ea typeface="楷体_GB2312"/>
                  </a:rPr>
                  <a:t>等于 </a:t>
                </a:r>
                <a:r>
                  <a:rPr lang="zh-CN" altLang="en-US" sz="2135" b="1" dirty="0" smtClean="0">
                    <a:solidFill>
                      <a:schemeClr val="tx1"/>
                    </a:solidFill>
                    <a:ea typeface="楷体_GB2312"/>
                  </a:rPr>
                  <a:t>    </a:t>
                </a:r>
                <a:r>
                  <a:rPr lang="zh-CN" altLang="en-US" sz="2135" b="1" dirty="0">
                    <a:solidFill>
                      <a:schemeClr val="tx1"/>
                    </a:solidFill>
                    <a:ea typeface="楷体_GB2312"/>
                  </a:rPr>
                  <a:t>的个数。</a:t>
                </a:r>
              </a:p>
            </p:txBody>
          </p:sp>
          <p:sp>
            <p:nvSpPr>
              <p:cNvPr id="97" name="矩形 96"/>
              <p:cNvSpPr/>
              <p:nvPr/>
            </p:nvSpPr>
            <p:spPr>
              <a:xfrm>
                <a:off x="2216150" y="4038600"/>
                <a:ext cx="222250" cy="238125"/>
              </a:xfrm>
              <a:prstGeom prst="rect">
                <a:avLst/>
              </a:prstGeom>
              <a:solidFill>
                <a:srgbClr val="EF9BAD"/>
              </a:solidFill>
              <a:ln w="19050">
                <a:solidFill>
                  <a:srgbClr val="ED8B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  <p:sp>
            <p:nvSpPr>
              <p:cNvPr id="98" name="椭圆 97"/>
              <p:cNvSpPr/>
              <p:nvPr/>
            </p:nvSpPr>
            <p:spPr>
              <a:xfrm>
                <a:off x="3349158" y="4052647"/>
                <a:ext cx="222250" cy="238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/>
              </a:p>
            </p:txBody>
          </p:sp>
        </p:grpSp>
      </p:grpSp>
      <p:grpSp>
        <p:nvGrpSpPr>
          <p:cNvPr id="9" name="组合 115"/>
          <p:cNvGrpSpPr/>
          <p:nvPr/>
        </p:nvGrpSpPr>
        <p:grpSpPr bwMode="auto">
          <a:xfrm>
            <a:off x="5320806" y="4386374"/>
            <a:ext cx="2939345" cy="1481667"/>
            <a:chOff x="3954992" y="3386693"/>
            <a:chExt cx="2204508" cy="1110688"/>
          </a:xfrm>
        </p:grpSpPr>
        <p:grpSp>
          <p:nvGrpSpPr>
            <p:cNvPr id="8256" name="组合 78"/>
            <p:cNvGrpSpPr/>
            <p:nvPr/>
          </p:nvGrpSpPr>
          <p:grpSpPr bwMode="auto">
            <a:xfrm>
              <a:off x="3954992" y="3386693"/>
              <a:ext cx="2204508" cy="385207"/>
              <a:chOff x="1504950" y="3402568"/>
              <a:chExt cx="1969986" cy="385207"/>
            </a:xfrm>
          </p:grpSpPr>
          <p:grpSp>
            <p:nvGrpSpPr>
              <p:cNvPr id="8263" name="组合 74"/>
              <p:cNvGrpSpPr/>
              <p:nvPr/>
            </p:nvGrpSpPr>
            <p:grpSpPr bwMode="auto">
              <a:xfrm>
                <a:off x="1504950" y="3549650"/>
                <a:ext cx="1969986" cy="238125"/>
                <a:chOff x="1504950" y="3549650"/>
                <a:chExt cx="1969986" cy="238125"/>
              </a:xfrm>
            </p:grpSpPr>
            <p:sp>
              <p:nvSpPr>
                <p:cNvPr id="82" name="矩形 81"/>
                <p:cNvSpPr/>
                <p:nvPr/>
              </p:nvSpPr>
              <p:spPr>
                <a:xfrm>
                  <a:off x="1504477" y="3550131"/>
                  <a:ext cx="222722" cy="238004"/>
                </a:xfrm>
                <a:prstGeom prst="rect">
                  <a:avLst/>
                </a:prstGeom>
                <a:solidFill>
                  <a:srgbClr val="EF9BAD"/>
                </a:solidFill>
                <a:ln w="19050">
                  <a:solidFill>
                    <a:srgbClr val="ED8B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  <p:sp>
              <p:nvSpPr>
                <p:cNvPr id="83" name="矩形 82"/>
                <p:cNvSpPr/>
                <p:nvPr/>
              </p:nvSpPr>
              <p:spPr>
                <a:xfrm>
                  <a:off x="2037877" y="3550131"/>
                  <a:ext cx="222722" cy="238004"/>
                </a:xfrm>
                <a:prstGeom prst="rect">
                  <a:avLst/>
                </a:prstGeom>
                <a:solidFill>
                  <a:srgbClr val="EF9BAD"/>
                </a:solidFill>
                <a:ln w="19050">
                  <a:solidFill>
                    <a:srgbClr val="ED8B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  <p:sp>
              <p:nvSpPr>
                <p:cNvPr id="84" name="矩形 83"/>
                <p:cNvSpPr/>
                <p:nvPr/>
              </p:nvSpPr>
              <p:spPr>
                <a:xfrm>
                  <a:off x="3252214" y="3550131"/>
                  <a:ext cx="222722" cy="238004"/>
                </a:xfrm>
                <a:prstGeom prst="rect">
                  <a:avLst/>
                </a:prstGeom>
                <a:solidFill>
                  <a:srgbClr val="EF9BAD"/>
                </a:solidFill>
                <a:ln w="19050">
                  <a:solidFill>
                    <a:srgbClr val="ED8B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  <p:sp>
              <p:nvSpPr>
                <p:cNvPr id="85" name="椭圆 84"/>
                <p:cNvSpPr/>
                <p:nvPr/>
              </p:nvSpPr>
              <p:spPr>
                <a:xfrm>
                  <a:off x="1771177" y="3550131"/>
                  <a:ext cx="222722" cy="23800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  <p:sp>
              <p:nvSpPr>
                <p:cNvPr id="86" name="椭圆 85"/>
                <p:cNvSpPr/>
                <p:nvPr/>
              </p:nvSpPr>
              <p:spPr>
                <a:xfrm>
                  <a:off x="2304577" y="3550131"/>
                  <a:ext cx="222722" cy="23800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  <p:sp>
              <p:nvSpPr>
                <p:cNvPr id="87" name="椭圆 86"/>
                <p:cNvSpPr/>
                <p:nvPr/>
              </p:nvSpPr>
              <p:spPr>
                <a:xfrm>
                  <a:off x="2969908" y="3550131"/>
                  <a:ext cx="222723" cy="23800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</p:grpSp>
          <p:sp>
            <p:nvSpPr>
              <p:cNvPr id="8264" name="TextBox 80"/>
              <p:cNvSpPr txBox="1">
                <a:spLocks noChangeArrowheads="1"/>
              </p:cNvSpPr>
              <p:nvPr/>
            </p:nvSpPr>
            <p:spPr bwMode="auto">
              <a:xfrm>
                <a:off x="2458261" y="3402568"/>
                <a:ext cx="635540" cy="346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dirty="0"/>
                  <a:t>……</a:t>
                </a:r>
                <a:endParaRPr lang="zh-CN" altLang="en-US" sz="2400" b="1" dirty="0"/>
              </a:p>
            </p:txBody>
          </p:sp>
        </p:grpSp>
        <p:grpSp>
          <p:nvGrpSpPr>
            <p:cNvPr id="8257" name="组合 110"/>
            <p:cNvGrpSpPr/>
            <p:nvPr/>
          </p:nvGrpSpPr>
          <p:grpSpPr bwMode="auto">
            <a:xfrm>
              <a:off x="3976687" y="3919823"/>
              <a:ext cx="2062163" cy="577558"/>
              <a:chOff x="3976687" y="3919823"/>
              <a:chExt cx="2062163" cy="577558"/>
            </a:xfrm>
          </p:grpSpPr>
          <p:grpSp>
            <p:nvGrpSpPr>
              <p:cNvPr id="8258" name="组合 103"/>
              <p:cNvGrpSpPr/>
              <p:nvPr/>
            </p:nvGrpSpPr>
            <p:grpSpPr bwMode="auto">
              <a:xfrm>
                <a:off x="3976687" y="3919823"/>
                <a:ext cx="1866900" cy="577558"/>
                <a:chOff x="4010932" y="3919823"/>
                <a:chExt cx="1600200" cy="577558"/>
              </a:xfrm>
            </p:grpSpPr>
            <p:sp>
              <p:nvSpPr>
                <p:cNvPr id="99" name="圆角矩形标注 98"/>
                <p:cNvSpPr/>
                <p:nvPr/>
              </p:nvSpPr>
              <p:spPr>
                <a:xfrm>
                  <a:off x="4010932" y="3919823"/>
                  <a:ext cx="1600200" cy="577558"/>
                </a:xfrm>
                <a:prstGeom prst="wedgeRoundRectCallout">
                  <a:avLst>
                    <a:gd name="adj1" fmla="val 45387"/>
                    <a:gd name="adj2" fmla="val 64149"/>
                    <a:gd name="adj3" fmla="val 16667"/>
                  </a:avLst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r>
                    <a:rPr lang="zh-CN" altLang="en-US" sz="2135" b="1" dirty="0">
                      <a:solidFill>
                        <a:schemeClr val="tx1"/>
                      </a:solidFill>
                      <a:ea typeface="楷体_GB2312"/>
                    </a:rPr>
                    <a:t>    个数比    </a:t>
                  </a:r>
                </a:p>
              </p:txBody>
            </p:sp>
            <p:sp>
              <p:nvSpPr>
                <p:cNvPr id="100" name="矩形 99"/>
                <p:cNvSpPr/>
                <p:nvPr/>
              </p:nvSpPr>
              <p:spPr>
                <a:xfrm>
                  <a:off x="4065608" y="4074929"/>
                  <a:ext cx="179613" cy="238005"/>
                </a:xfrm>
                <a:prstGeom prst="rect">
                  <a:avLst/>
                </a:prstGeom>
                <a:solidFill>
                  <a:srgbClr val="EF9BAD"/>
                </a:solidFill>
                <a:ln w="19050">
                  <a:solidFill>
                    <a:srgbClr val="ED8B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  <p:sp>
              <p:nvSpPr>
                <p:cNvPr id="101" name="椭圆 100"/>
                <p:cNvSpPr/>
                <p:nvPr/>
              </p:nvSpPr>
              <p:spPr>
                <a:xfrm>
                  <a:off x="4815114" y="4083252"/>
                  <a:ext cx="201386" cy="23800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</p:grpSp>
          <p:sp>
            <p:nvSpPr>
              <p:cNvPr id="8259" name="TextBox 109"/>
              <p:cNvSpPr txBox="1">
                <a:spLocks noChangeArrowheads="1"/>
              </p:cNvSpPr>
              <p:nvPr/>
            </p:nvSpPr>
            <p:spPr bwMode="auto">
              <a:xfrm>
                <a:off x="5149850" y="3949700"/>
                <a:ext cx="889000" cy="346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/>
                  <a:t>……</a:t>
                </a:r>
                <a:endParaRPr lang="zh-CN" altLang="en-US" sz="2400" b="1"/>
              </a:p>
            </p:txBody>
          </p:sp>
        </p:grpSp>
      </p:grpSp>
      <p:grpSp>
        <p:nvGrpSpPr>
          <p:cNvPr id="61" name="组合 116"/>
          <p:cNvGrpSpPr/>
          <p:nvPr/>
        </p:nvGrpSpPr>
        <p:grpSpPr bwMode="auto">
          <a:xfrm>
            <a:off x="8508064" y="4546413"/>
            <a:ext cx="2726268" cy="953135"/>
            <a:chOff x="6327775" y="3416300"/>
            <a:chExt cx="2045359" cy="714303"/>
          </a:xfrm>
        </p:grpSpPr>
        <p:grpSp>
          <p:nvGrpSpPr>
            <p:cNvPr id="8244" name="组合 87"/>
            <p:cNvGrpSpPr/>
            <p:nvPr/>
          </p:nvGrpSpPr>
          <p:grpSpPr bwMode="auto">
            <a:xfrm>
              <a:off x="6327775" y="3416300"/>
              <a:ext cx="2045359" cy="371475"/>
              <a:chOff x="1549246" y="3416300"/>
              <a:chExt cx="2039312" cy="371475"/>
            </a:xfrm>
          </p:grpSpPr>
          <p:grpSp>
            <p:nvGrpSpPr>
              <p:cNvPr id="8248" name="组合 74"/>
              <p:cNvGrpSpPr/>
              <p:nvPr/>
            </p:nvGrpSpPr>
            <p:grpSpPr bwMode="auto">
              <a:xfrm>
                <a:off x="1549246" y="3549650"/>
                <a:ext cx="2039312" cy="238125"/>
                <a:chOff x="1549246" y="3549650"/>
                <a:chExt cx="2039312" cy="238125"/>
              </a:xfrm>
            </p:grpSpPr>
            <p:sp>
              <p:nvSpPr>
                <p:cNvPr id="91" name="矩形 90"/>
                <p:cNvSpPr/>
                <p:nvPr/>
              </p:nvSpPr>
              <p:spPr>
                <a:xfrm>
                  <a:off x="1808910" y="3549548"/>
                  <a:ext cx="221664" cy="237942"/>
                </a:xfrm>
                <a:prstGeom prst="rect">
                  <a:avLst/>
                </a:prstGeom>
                <a:solidFill>
                  <a:srgbClr val="EF9BAD"/>
                </a:solidFill>
                <a:ln w="19050">
                  <a:solidFill>
                    <a:srgbClr val="ED8B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  <p:sp>
              <p:nvSpPr>
                <p:cNvPr id="92" name="矩形 91"/>
                <p:cNvSpPr/>
                <p:nvPr/>
              </p:nvSpPr>
              <p:spPr>
                <a:xfrm>
                  <a:off x="2347238" y="3549548"/>
                  <a:ext cx="221664" cy="237942"/>
                </a:xfrm>
                <a:prstGeom prst="rect">
                  <a:avLst/>
                </a:prstGeom>
                <a:solidFill>
                  <a:srgbClr val="EF9BAD"/>
                </a:solidFill>
                <a:ln w="19050">
                  <a:solidFill>
                    <a:srgbClr val="ED8B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  <p:sp>
              <p:nvSpPr>
                <p:cNvPr id="93" name="矩形 92"/>
                <p:cNvSpPr/>
                <p:nvPr/>
              </p:nvSpPr>
              <p:spPr>
                <a:xfrm>
                  <a:off x="3366894" y="3549548"/>
                  <a:ext cx="221664" cy="237942"/>
                </a:xfrm>
                <a:prstGeom prst="rect">
                  <a:avLst/>
                </a:prstGeom>
                <a:solidFill>
                  <a:srgbClr val="EF9BAD"/>
                </a:solidFill>
                <a:ln w="19050">
                  <a:solidFill>
                    <a:srgbClr val="ED8B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  <p:sp>
              <p:nvSpPr>
                <p:cNvPr id="94" name="椭圆 93"/>
                <p:cNvSpPr/>
                <p:nvPr/>
              </p:nvSpPr>
              <p:spPr>
                <a:xfrm>
                  <a:off x="1549246" y="3549548"/>
                  <a:ext cx="221664" cy="23794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  <p:sp>
              <p:nvSpPr>
                <p:cNvPr id="95" name="椭圆 94"/>
                <p:cNvSpPr/>
                <p:nvPr/>
              </p:nvSpPr>
              <p:spPr>
                <a:xfrm>
                  <a:off x="2065407" y="3549548"/>
                  <a:ext cx="221664" cy="23794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  <p:sp>
              <p:nvSpPr>
                <p:cNvPr id="96" name="椭圆 95"/>
                <p:cNvSpPr/>
                <p:nvPr/>
              </p:nvSpPr>
              <p:spPr>
                <a:xfrm>
                  <a:off x="3100896" y="3549548"/>
                  <a:ext cx="221664" cy="23794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2400"/>
                </a:p>
              </p:txBody>
            </p:sp>
          </p:grpSp>
          <p:sp>
            <p:nvSpPr>
              <p:cNvPr id="8249" name="TextBox 89"/>
              <p:cNvSpPr txBox="1">
                <a:spLocks noChangeArrowheads="1"/>
              </p:cNvSpPr>
              <p:nvPr/>
            </p:nvSpPr>
            <p:spPr bwMode="auto">
              <a:xfrm>
                <a:off x="2527421" y="3416300"/>
                <a:ext cx="666750" cy="34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dirty="0"/>
                  <a:t>……</a:t>
                </a:r>
                <a:endParaRPr lang="zh-CN" altLang="en-US" sz="2400" b="1" dirty="0"/>
              </a:p>
            </p:txBody>
          </p:sp>
        </p:grpSp>
        <p:grpSp>
          <p:nvGrpSpPr>
            <p:cNvPr id="8245" name="组合 112"/>
            <p:cNvGrpSpPr/>
            <p:nvPr/>
          </p:nvGrpSpPr>
          <p:grpSpPr bwMode="auto">
            <a:xfrm>
              <a:off x="6372240" y="3771900"/>
              <a:ext cx="1511786" cy="358703"/>
              <a:chOff x="6372240" y="3771900"/>
              <a:chExt cx="1511786" cy="358703"/>
            </a:xfrm>
          </p:grpSpPr>
          <p:sp>
            <p:nvSpPr>
              <p:cNvPr id="107" name="圆角矩形标注 106"/>
              <p:cNvSpPr/>
              <p:nvPr/>
            </p:nvSpPr>
            <p:spPr>
              <a:xfrm>
                <a:off x="6372240" y="3892662"/>
                <a:ext cx="1511786" cy="237941"/>
              </a:xfrm>
              <a:prstGeom prst="wedgeRoundRectCallout">
                <a:avLst>
                  <a:gd name="adj1" fmla="val 15850"/>
                  <a:gd name="adj2" fmla="val 89863"/>
                  <a:gd name="adj3" fmla="val 16667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zh-CN" altLang="en-US" sz="2135" b="1" dirty="0">
                    <a:solidFill>
                      <a:schemeClr val="tx1"/>
                    </a:solidFill>
                    <a:ea typeface="楷体_GB2312"/>
                  </a:rPr>
                  <a:t>  </a:t>
                </a:r>
              </a:p>
            </p:txBody>
          </p:sp>
          <p:sp>
            <p:nvSpPr>
              <p:cNvPr id="8247" name="TextBox 111"/>
              <p:cNvSpPr txBox="1">
                <a:spLocks noChangeArrowheads="1"/>
              </p:cNvSpPr>
              <p:nvPr/>
            </p:nvSpPr>
            <p:spPr bwMode="auto">
              <a:xfrm>
                <a:off x="6616700" y="3771900"/>
                <a:ext cx="711199" cy="345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dirty="0"/>
                  <a:t>……</a:t>
                </a:r>
                <a:endParaRPr lang="zh-CN" altLang="en-US" sz="2400" b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4834" y="3729567"/>
            <a:ext cx="102743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标注 6"/>
          <p:cNvSpPr/>
          <p:nvPr/>
        </p:nvSpPr>
        <p:spPr>
          <a:xfrm>
            <a:off x="1350818" y="3729567"/>
            <a:ext cx="3026449" cy="1536701"/>
          </a:xfrm>
          <a:prstGeom prst="wedgeRoundRectCallout">
            <a:avLst>
              <a:gd name="adj1" fmla="val -28460"/>
              <a:gd name="adj2" fmla="val 62962"/>
              <a:gd name="adj3" fmla="val 16667"/>
            </a:avLst>
          </a:prstGeom>
          <a:gradFill flip="none" rotWithShape="1">
            <a:gsLst>
              <a:gs pos="0">
                <a:srgbClr val="ABD27C">
                  <a:tint val="66000"/>
                  <a:satMod val="160000"/>
                </a:srgbClr>
              </a:gs>
              <a:gs pos="50000">
                <a:srgbClr val="ABD27C">
                  <a:tint val="44500"/>
                  <a:satMod val="160000"/>
                </a:srgbClr>
              </a:gs>
              <a:gs pos="100000">
                <a:srgbClr val="ABD27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ABD2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两种物体一个隔一个地排成一行，它们的数量可能相等，也可能相差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8" name="圆角矩形标注 7"/>
          <p:cNvSpPr/>
          <p:nvPr/>
        </p:nvSpPr>
        <p:spPr>
          <a:xfrm>
            <a:off x="4935682" y="3729567"/>
            <a:ext cx="2997585" cy="1477433"/>
          </a:xfrm>
          <a:prstGeom prst="wedgeRoundRectCallout">
            <a:avLst>
              <a:gd name="adj1" fmla="val -35927"/>
              <a:gd name="adj2" fmla="val 736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一组一组地圈一圈，容易。发现间隔排列物体间的数量关系。</a:t>
            </a:r>
          </a:p>
        </p:txBody>
      </p:sp>
      <p:sp>
        <p:nvSpPr>
          <p:cNvPr id="9" name="圆角矩形标注 8"/>
          <p:cNvSpPr/>
          <p:nvPr/>
        </p:nvSpPr>
        <p:spPr>
          <a:xfrm>
            <a:off x="8111067" y="3903134"/>
            <a:ext cx="2904067" cy="1363133"/>
          </a:xfrm>
          <a:prstGeom prst="wedgeRoundRectCallout">
            <a:avLst>
              <a:gd name="adj1" fmla="val 36997"/>
              <a:gd name="adj2" fmla="val 63017"/>
              <a:gd name="adj3" fmla="val 16667"/>
            </a:avLst>
          </a:prstGeom>
          <a:gradFill flip="none" rotWithShape="1">
            <a:gsLst>
              <a:gs pos="0">
                <a:srgbClr val="FBCF53">
                  <a:tint val="66000"/>
                  <a:satMod val="160000"/>
                </a:srgbClr>
              </a:gs>
              <a:gs pos="50000">
                <a:srgbClr val="FBCF53">
                  <a:tint val="44500"/>
                  <a:satMod val="160000"/>
                </a:srgbClr>
              </a:gs>
              <a:gs pos="100000">
                <a:srgbClr val="FBCF53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BC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生活中有很多规律，要仔细观察、认真思考才能发现。</a:t>
            </a:r>
          </a:p>
        </p:txBody>
      </p:sp>
      <p:pic>
        <p:nvPicPr>
          <p:cNvPr id="922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76184" y="668867"/>
            <a:ext cx="3028949" cy="1667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38"/>
          <p:cNvSpPr>
            <a:spLocks noChangeArrowheads="1"/>
          </p:cNvSpPr>
          <p:nvPr/>
        </p:nvSpPr>
        <p:spPr bwMode="auto">
          <a:xfrm>
            <a:off x="3035300" y="2768600"/>
            <a:ext cx="6633845" cy="721995"/>
          </a:xfrm>
          <a:prstGeom prst="wedgeRoundRectCallout">
            <a:avLst>
              <a:gd name="adj1" fmla="val -56727"/>
              <a:gd name="adj2" fmla="val -36028"/>
              <a:gd name="adj3" fmla="val 16667"/>
            </a:avLst>
          </a:prstGeom>
          <a:gradFill rotWithShape="1">
            <a:gsLst>
              <a:gs pos="0">
                <a:srgbClr val="FFFF66"/>
              </a:gs>
              <a:gs pos="100000">
                <a:srgbClr val="FFFFA8"/>
              </a:gs>
            </a:gsLst>
            <a:lin ang="5400000" scaled="1"/>
          </a:gradFill>
          <a:ln w="9525">
            <a:solidFill>
              <a:srgbClr val="FFCC00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回顾探索和发现规律的过程，说说你的体会。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448628" y="2731077"/>
            <a:ext cx="34559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四个男生排成一排  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448628" y="3561340"/>
            <a:ext cx="703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如果请女生和男生一一间隔排列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437516" y="4391602"/>
            <a:ext cx="341632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最多能排几个女生？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15203" y="665976"/>
            <a:ext cx="1870797" cy="584775"/>
          </a:xfrm>
          <a:prstGeom prst="rect">
            <a:avLst/>
          </a:prstGeom>
          <a:solidFill>
            <a:srgbClr val="A1C4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排队游戏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016000" y="2493963"/>
            <a:ext cx="781526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32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个男生排成一排，如果请女生和男生一一间隔排列，围成一个圆圈。最多能排几个女生？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zh-CN" altLang="en-US" sz="32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32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15203" y="665976"/>
            <a:ext cx="1870797" cy="584775"/>
          </a:xfrm>
          <a:prstGeom prst="rect">
            <a:avLst/>
          </a:prstGeom>
          <a:solidFill>
            <a:srgbClr val="A1C4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排队游戏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79293" y="813062"/>
            <a:ext cx="10410825" cy="5517942"/>
          </a:xfrm>
          <a:prstGeom prst="rect">
            <a:avLst/>
          </a:prstGeom>
        </p:spPr>
      </p:pic>
      <p:sp>
        <p:nvSpPr>
          <p:cNvPr id="5" name="文本框 6"/>
          <p:cNvSpPr txBox="1"/>
          <p:nvPr/>
        </p:nvSpPr>
        <p:spPr>
          <a:xfrm>
            <a:off x="2022255" y="689565"/>
            <a:ext cx="4714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这节课你有什么收获？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820691" y="2021683"/>
            <a:ext cx="7408189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两种物体一个隔一个地排成一行，它们的数量可能相等，也可能相差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20690" y="3572033"/>
            <a:ext cx="7408189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一组一组地圈一圈，容易发现间隔排列物体间的数量关系。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277532" y="2526224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完成相关配套练习。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152525" y="789709"/>
            <a:ext cx="9934575" cy="4259811"/>
          </a:xfrm>
          <a:prstGeom prst="roundRect">
            <a:avLst/>
          </a:prstGeom>
          <a:ln>
            <a:solidFill>
              <a:srgbClr val="A1C4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720446" y="984949"/>
            <a:ext cx="8967470" cy="3869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结合具体情境发现并理解间隔排列的两种物体之间的规律，并能准确表达。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能应用规律解决求有关间隔排列的物体的个数问题，提高比较、分析、综合、抽象、概括的能力。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培养用数学眼光观察事物的能力，逐步积累探究规律的经验。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"/>
          <p:cNvSpPr txBox="1">
            <a:spLocks noChangeArrowheads="1"/>
          </p:cNvSpPr>
          <p:nvPr/>
        </p:nvSpPr>
        <p:spPr bwMode="auto">
          <a:xfrm>
            <a:off x="3287714" y="1781176"/>
            <a:ext cx="6264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 ）和（    ）一一间隔排列。</a:t>
            </a:r>
          </a:p>
        </p:txBody>
      </p:sp>
      <p:pic>
        <p:nvPicPr>
          <p:cNvPr id="6" name="图片 3" descr="C:\Users\Apple\AppData\Roaming\Tencent\Users\403782680\QQ\WinTemp\RichOle\9~VOV8SZ0HMAQ524SN$C09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6738" y="2305051"/>
            <a:ext cx="66262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415203" y="665976"/>
            <a:ext cx="1548679" cy="584775"/>
          </a:xfrm>
          <a:prstGeom prst="rect">
            <a:avLst/>
          </a:prstGeom>
          <a:solidFill>
            <a:srgbClr val="A1C4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说一说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2"/>
          <p:cNvSpPr txBox="1">
            <a:spLocks noChangeArrowheads="1"/>
          </p:cNvSpPr>
          <p:nvPr/>
        </p:nvSpPr>
        <p:spPr bwMode="auto">
          <a:xfrm>
            <a:off x="1195725" y="965201"/>
            <a:ext cx="971973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下图中小兔与蘑菇的排列有什么特点？木桩与篱笆、夹子与手帕呢？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1" y="2243667"/>
            <a:ext cx="67183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 bwMode="auto">
          <a:xfrm>
            <a:off x="1117600" y="3369734"/>
            <a:ext cx="10193867" cy="3014133"/>
            <a:chOff x="185738" y="1352550"/>
            <a:chExt cx="8772525" cy="24384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8" y="1352550"/>
              <a:ext cx="8772525" cy="243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" name="直接连接符 3"/>
            <p:cNvCxnSpPr/>
            <p:nvPr/>
          </p:nvCxnSpPr>
          <p:spPr>
            <a:xfrm rot="5400000">
              <a:off x="8817654" y="3661667"/>
              <a:ext cx="131852" cy="0"/>
            </a:xfrm>
            <a:prstGeom prst="line">
              <a:avLst/>
            </a:prstGeom>
            <a:ln>
              <a:solidFill>
                <a:srgbClr val="DE2E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圆角矩形标注 10"/>
          <p:cNvSpPr/>
          <p:nvPr/>
        </p:nvSpPr>
        <p:spPr>
          <a:xfrm>
            <a:off x="1295400" y="3843867"/>
            <a:ext cx="3081867" cy="1007533"/>
          </a:xfrm>
          <a:prstGeom prst="wedgeRoundRectCallout">
            <a:avLst>
              <a:gd name="adj1" fmla="val -31749"/>
              <a:gd name="adj2" fmla="val 92413"/>
              <a:gd name="adj3" fmla="val 16667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BC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solidFill>
                  <a:schemeClr val="tx1"/>
                </a:solidFill>
                <a:ea typeface="楷体_GB2312"/>
              </a:rPr>
              <a:t>小兔与蘑菇一个隔一个排成一行，木桩与篱笆</a:t>
            </a:r>
            <a:r>
              <a:rPr lang="en-US" altLang="zh-CN" sz="2400" b="1" dirty="0">
                <a:solidFill>
                  <a:schemeClr val="tx1"/>
                </a:solidFill>
                <a:ea typeface="楷体_GB2312"/>
              </a:rPr>
              <a:t>… …</a:t>
            </a:r>
            <a:endParaRPr lang="zh-CN" altLang="en-US" sz="2400" b="1" dirty="0">
              <a:solidFill>
                <a:schemeClr val="tx1"/>
              </a:solidFill>
              <a:ea typeface="楷体_GB2312"/>
            </a:endParaRPr>
          </a:p>
        </p:txBody>
      </p:sp>
      <p:sp>
        <p:nvSpPr>
          <p:cNvPr id="7" name="圆角矩形标注 11"/>
          <p:cNvSpPr/>
          <p:nvPr/>
        </p:nvSpPr>
        <p:spPr>
          <a:xfrm>
            <a:off x="4732867" y="3843867"/>
            <a:ext cx="3081867" cy="1007533"/>
          </a:xfrm>
          <a:prstGeom prst="wedgeRoundRectCallout">
            <a:avLst>
              <a:gd name="adj1" fmla="val 45311"/>
              <a:gd name="adj2" fmla="val 65942"/>
              <a:gd name="adj3" fmla="val 16667"/>
            </a:avLst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solidFill>
                  <a:schemeClr val="tx1"/>
                </a:solidFill>
                <a:ea typeface="楷体_GB2312"/>
              </a:rPr>
              <a:t>每相邻两只小兔中间有一个蘑菇，每相邻两根</a:t>
            </a:r>
            <a:r>
              <a:rPr lang="en-US" altLang="zh-CN" sz="2400" b="1" dirty="0">
                <a:solidFill>
                  <a:schemeClr val="tx1"/>
                </a:solidFill>
                <a:ea typeface="楷体_GB2312"/>
              </a:rPr>
              <a:t>… …</a:t>
            </a:r>
            <a:endParaRPr lang="zh-CN" altLang="en-US" sz="2400" b="1" dirty="0">
              <a:solidFill>
                <a:schemeClr val="tx1"/>
              </a:solidFill>
              <a:ea typeface="楷体_GB2312"/>
            </a:endParaRPr>
          </a:p>
        </p:txBody>
      </p:sp>
      <p:sp>
        <p:nvSpPr>
          <p:cNvPr id="8" name="圆角矩形标注 13"/>
          <p:cNvSpPr/>
          <p:nvPr/>
        </p:nvSpPr>
        <p:spPr>
          <a:xfrm>
            <a:off x="8051800" y="3784600"/>
            <a:ext cx="3081867" cy="1007533"/>
          </a:xfrm>
          <a:prstGeom prst="wedgeRoundRectCallout">
            <a:avLst>
              <a:gd name="adj1" fmla="val 18114"/>
              <a:gd name="adj2" fmla="val 73505"/>
              <a:gd name="adj3" fmla="val 16667"/>
            </a:avLst>
          </a:prstGeom>
          <a:gradFill flip="none" rotWithShape="1">
            <a:gsLst>
              <a:gs pos="0">
                <a:srgbClr val="69C24A">
                  <a:tint val="66000"/>
                  <a:satMod val="160000"/>
                </a:srgbClr>
              </a:gs>
              <a:gs pos="50000">
                <a:srgbClr val="69C24A">
                  <a:tint val="44500"/>
                  <a:satMod val="160000"/>
                </a:srgbClr>
              </a:gs>
              <a:gs pos="100000">
                <a:srgbClr val="69C24A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ABD2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400" b="1" dirty="0">
                <a:solidFill>
                  <a:schemeClr val="tx1"/>
                </a:solidFill>
                <a:ea typeface="楷体_GB2312"/>
              </a:rPr>
              <a:t>每组的两种物体都是一一间隔排列。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20770" y="356058"/>
            <a:ext cx="67183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10155 L 0.00174 -0.26389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>
            <a:spLocks noChangeArrowheads="1"/>
          </p:cNvSpPr>
          <p:nvPr/>
        </p:nvSpPr>
        <p:spPr bwMode="auto">
          <a:xfrm>
            <a:off x="1354667" y="4969933"/>
            <a:ext cx="1001606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把一只小兔和一个蘑菇看成一组，最后余下的是什么？把一根木桩和一块篱笆、一个夹子和一块手帕也分别看成一组呢？先圈一圈，再说一说。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1933" y="1354667"/>
            <a:ext cx="6460067" cy="3553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1470025"/>
            <a:ext cx="53340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3681413"/>
            <a:ext cx="511810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11188" y="2001838"/>
            <a:ext cx="21605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2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首尾相同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27088" y="5348288"/>
            <a:ext cx="1800225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猜一猜</a:t>
            </a:r>
            <a:r>
              <a:rPr lang="en-US" altLang="zh-CN" sz="32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zh-CN" altLang="en-US" sz="32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4"/>
          <p:cNvSpPr txBox="1">
            <a:spLocks noChangeArrowheads="1"/>
          </p:cNvSpPr>
          <p:nvPr/>
        </p:nvSpPr>
        <p:spPr bwMode="auto">
          <a:xfrm>
            <a:off x="3190875" y="5240338"/>
            <a:ext cx="64087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一一间隔排列的两种物体的个数有</a:t>
            </a:r>
            <a:endParaRPr lang="en-US" altLang="zh-CN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怎样的关系？</a:t>
            </a:r>
          </a:p>
        </p:txBody>
      </p:sp>
      <p:sp>
        <p:nvSpPr>
          <p:cNvPr id="7" name="文本框 4"/>
          <p:cNvSpPr txBox="1">
            <a:spLocks noChangeArrowheads="1"/>
          </p:cNvSpPr>
          <p:nvPr/>
        </p:nvSpPr>
        <p:spPr bwMode="auto">
          <a:xfrm>
            <a:off x="684213" y="3825875"/>
            <a:ext cx="21605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2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首尾不同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0238" y="1247775"/>
            <a:ext cx="53340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0413" y="3690939"/>
            <a:ext cx="51181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135189" y="1779588"/>
            <a:ext cx="21605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2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首尾相同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201864" y="3894138"/>
            <a:ext cx="21605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2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首尾不同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51089" y="5473701"/>
            <a:ext cx="1944687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dirty="0">
                <a:solidFill>
                  <a:srgbClr val="A1C4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猜一猜</a:t>
            </a:r>
            <a:r>
              <a:rPr lang="en-US" altLang="zh-CN" sz="3200" dirty="0">
                <a:solidFill>
                  <a:srgbClr val="A1C4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zh-CN" altLang="en-US" sz="3200" dirty="0">
              <a:solidFill>
                <a:srgbClr val="A1C4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4"/>
          <p:cNvSpPr txBox="1">
            <a:spLocks noChangeArrowheads="1"/>
          </p:cNvSpPr>
          <p:nvPr/>
        </p:nvSpPr>
        <p:spPr bwMode="auto">
          <a:xfrm>
            <a:off x="4567239" y="5486400"/>
            <a:ext cx="64087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一一间隔排列的两种物体的数量有</a:t>
            </a:r>
            <a:endParaRPr lang="en-US" altLang="zh-CN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怎样的关系？</a:t>
            </a:r>
          </a:p>
        </p:txBody>
      </p:sp>
      <p:sp>
        <p:nvSpPr>
          <p:cNvPr id="8" name="Oval 27"/>
          <p:cNvSpPr>
            <a:spLocks noChangeArrowheads="1"/>
          </p:cNvSpPr>
          <p:nvPr/>
        </p:nvSpPr>
        <p:spPr bwMode="auto">
          <a:xfrm>
            <a:off x="5087938" y="1417638"/>
            <a:ext cx="647700" cy="102711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Oval 27"/>
          <p:cNvSpPr>
            <a:spLocks noChangeArrowheads="1"/>
          </p:cNvSpPr>
          <p:nvPr/>
        </p:nvSpPr>
        <p:spPr bwMode="auto">
          <a:xfrm>
            <a:off x="5735639" y="1489076"/>
            <a:ext cx="504825" cy="1027113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Oval 27"/>
          <p:cNvSpPr>
            <a:spLocks noChangeArrowheads="1"/>
          </p:cNvSpPr>
          <p:nvPr/>
        </p:nvSpPr>
        <p:spPr bwMode="auto">
          <a:xfrm>
            <a:off x="6240463" y="1417638"/>
            <a:ext cx="576262" cy="109855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Oval 27"/>
          <p:cNvSpPr>
            <a:spLocks noChangeArrowheads="1"/>
          </p:cNvSpPr>
          <p:nvPr/>
        </p:nvSpPr>
        <p:spPr bwMode="auto">
          <a:xfrm>
            <a:off x="6816726" y="1417639"/>
            <a:ext cx="574675" cy="1152525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Oval 27"/>
          <p:cNvSpPr>
            <a:spLocks noChangeArrowheads="1"/>
          </p:cNvSpPr>
          <p:nvPr/>
        </p:nvSpPr>
        <p:spPr bwMode="auto">
          <a:xfrm>
            <a:off x="7391400" y="1489075"/>
            <a:ext cx="433388" cy="10810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Oval 27"/>
          <p:cNvSpPr>
            <a:spLocks noChangeArrowheads="1"/>
          </p:cNvSpPr>
          <p:nvPr/>
        </p:nvSpPr>
        <p:spPr bwMode="auto">
          <a:xfrm>
            <a:off x="7824789" y="1489075"/>
            <a:ext cx="503237" cy="10810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Oval 27"/>
          <p:cNvSpPr>
            <a:spLocks noChangeArrowheads="1"/>
          </p:cNvSpPr>
          <p:nvPr/>
        </p:nvSpPr>
        <p:spPr bwMode="auto">
          <a:xfrm>
            <a:off x="8328026" y="1417638"/>
            <a:ext cx="504825" cy="100806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Oval 27"/>
          <p:cNvSpPr>
            <a:spLocks noChangeArrowheads="1"/>
          </p:cNvSpPr>
          <p:nvPr/>
        </p:nvSpPr>
        <p:spPr bwMode="auto">
          <a:xfrm>
            <a:off x="4641851" y="4614864"/>
            <a:ext cx="936625" cy="50323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Oval 27"/>
          <p:cNvSpPr>
            <a:spLocks noChangeArrowheads="1"/>
          </p:cNvSpPr>
          <p:nvPr/>
        </p:nvSpPr>
        <p:spPr bwMode="auto">
          <a:xfrm>
            <a:off x="5649914" y="4614864"/>
            <a:ext cx="936625" cy="50323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Oval 27"/>
          <p:cNvSpPr>
            <a:spLocks noChangeArrowheads="1"/>
          </p:cNvSpPr>
          <p:nvPr/>
        </p:nvSpPr>
        <p:spPr bwMode="auto">
          <a:xfrm>
            <a:off x="6657976" y="4614864"/>
            <a:ext cx="936625" cy="50323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Oval 27"/>
          <p:cNvSpPr>
            <a:spLocks noChangeArrowheads="1"/>
          </p:cNvSpPr>
          <p:nvPr/>
        </p:nvSpPr>
        <p:spPr bwMode="auto">
          <a:xfrm>
            <a:off x="7594601" y="4614864"/>
            <a:ext cx="936625" cy="50323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" name="Oval 27"/>
          <p:cNvSpPr>
            <a:spLocks noChangeArrowheads="1"/>
          </p:cNvSpPr>
          <p:nvPr/>
        </p:nvSpPr>
        <p:spPr bwMode="auto">
          <a:xfrm>
            <a:off x="8602664" y="4614864"/>
            <a:ext cx="936625" cy="50323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Oval 27"/>
          <p:cNvSpPr>
            <a:spLocks noChangeArrowheads="1"/>
          </p:cNvSpPr>
          <p:nvPr/>
        </p:nvSpPr>
        <p:spPr bwMode="auto">
          <a:xfrm>
            <a:off x="4705351" y="3822700"/>
            <a:ext cx="1089025" cy="50323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Oval 27"/>
          <p:cNvSpPr>
            <a:spLocks noChangeArrowheads="1"/>
          </p:cNvSpPr>
          <p:nvPr/>
        </p:nvSpPr>
        <p:spPr bwMode="auto">
          <a:xfrm>
            <a:off x="5857876" y="3822700"/>
            <a:ext cx="1089025" cy="50323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Oval 27"/>
          <p:cNvSpPr>
            <a:spLocks noChangeArrowheads="1"/>
          </p:cNvSpPr>
          <p:nvPr/>
        </p:nvSpPr>
        <p:spPr bwMode="auto">
          <a:xfrm>
            <a:off x="7081839" y="3822700"/>
            <a:ext cx="1089025" cy="50323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8305801" y="3822700"/>
            <a:ext cx="1089025" cy="50323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" name="Oval 27"/>
          <p:cNvSpPr>
            <a:spLocks noChangeArrowheads="1"/>
          </p:cNvSpPr>
          <p:nvPr/>
        </p:nvSpPr>
        <p:spPr bwMode="auto">
          <a:xfrm>
            <a:off x="4511676" y="1965326"/>
            <a:ext cx="360363" cy="652463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" name="Oval 27"/>
          <p:cNvSpPr>
            <a:spLocks noChangeArrowheads="1"/>
          </p:cNvSpPr>
          <p:nvPr/>
        </p:nvSpPr>
        <p:spPr bwMode="auto">
          <a:xfrm>
            <a:off x="4800601" y="2281238"/>
            <a:ext cx="358775" cy="65246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" name="Oval 27"/>
          <p:cNvSpPr>
            <a:spLocks noChangeArrowheads="1"/>
          </p:cNvSpPr>
          <p:nvPr/>
        </p:nvSpPr>
        <p:spPr bwMode="auto">
          <a:xfrm>
            <a:off x="5159375" y="2457451"/>
            <a:ext cx="431800" cy="601663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>
            <a:off x="5592763" y="2516188"/>
            <a:ext cx="430212" cy="72231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024564" y="2668588"/>
            <a:ext cx="503237" cy="64135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6527800" y="2719389"/>
            <a:ext cx="431800" cy="64293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" name="Oval 27"/>
          <p:cNvSpPr>
            <a:spLocks noChangeArrowheads="1"/>
          </p:cNvSpPr>
          <p:nvPr/>
        </p:nvSpPr>
        <p:spPr bwMode="auto">
          <a:xfrm>
            <a:off x="6959601" y="2668589"/>
            <a:ext cx="504825" cy="69373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Oval 27"/>
          <p:cNvSpPr>
            <a:spLocks noChangeArrowheads="1"/>
          </p:cNvSpPr>
          <p:nvPr/>
        </p:nvSpPr>
        <p:spPr bwMode="auto">
          <a:xfrm>
            <a:off x="7464425" y="2668588"/>
            <a:ext cx="503238" cy="665162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Oval 27"/>
          <p:cNvSpPr>
            <a:spLocks noChangeArrowheads="1"/>
          </p:cNvSpPr>
          <p:nvPr/>
        </p:nvSpPr>
        <p:spPr bwMode="auto">
          <a:xfrm>
            <a:off x="7967664" y="2617788"/>
            <a:ext cx="504825" cy="6985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Oval 27"/>
          <p:cNvSpPr>
            <a:spLocks noChangeArrowheads="1"/>
          </p:cNvSpPr>
          <p:nvPr/>
        </p:nvSpPr>
        <p:spPr bwMode="auto">
          <a:xfrm>
            <a:off x="8472488" y="2570164"/>
            <a:ext cx="431800" cy="66833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Oval 27"/>
          <p:cNvSpPr>
            <a:spLocks noChangeArrowheads="1"/>
          </p:cNvSpPr>
          <p:nvPr/>
        </p:nvSpPr>
        <p:spPr bwMode="auto">
          <a:xfrm>
            <a:off x="8904288" y="2425700"/>
            <a:ext cx="360362" cy="6477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Oval 27"/>
          <p:cNvSpPr>
            <a:spLocks noChangeArrowheads="1"/>
          </p:cNvSpPr>
          <p:nvPr/>
        </p:nvSpPr>
        <p:spPr bwMode="auto">
          <a:xfrm>
            <a:off x="9264650" y="2136775"/>
            <a:ext cx="287338" cy="6492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zh-CN" sz="18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" name="文本框 3"/>
          <p:cNvSpPr txBox="1">
            <a:spLocks noChangeArrowheads="1"/>
          </p:cNvSpPr>
          <p:nvPr/>
        </p:nvSpPr>
        <p:spPr bwMode="auto">
          <a:xfrm>
            <a:off x="2135189" y="2427288"/>
            <a:ext cx="23701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2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数量相差</a:t>
            </a:r>
            <a:r>
              <a:rPr lang="en-US" altLang="zh-CN" sz="32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200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"/>
          <p:cNvSpPr txBox="1">
            <a:spLocks noChangeArrowheads="1"/>
          </p:cNvSpPr>
          <p:nvPr/>
        </p:nvSpPr>
        <p:spPr bwMode="auto">
          <a:xfrm>
            <a:off x="2201864" y="4470401"/>
            <a:ext cx="2370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数量相等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2"/>
          <p:cNvSpPr txBox="1">
            <a:spLocks noChangeArrowheads="1"/>
          </p:cNvSpPr>
          <p:nvPr/>
        </p:nvSpPr>
        <p:spPr bwMode="auto">
          <a:xfrm>
            <a:off x="1295400" y="4140201"/>
            <a:ext cx="1001606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只小兔站成一排，每相邻两只小兔中间有一个蘑菇，一共有多少个蘑菇？</a:t>
            </a:r>
          </a:p>
        </p:txBody>
      </p:sp>
      <p:sp>
        <p:nvSpPr>
          <p:cNvPr id="5" name="圆角矩形标注 6"/>
          <p:cNvSpPr/>
          <p:nvPr/>
        </p:nvSpPr>
        <p:spPr>
          <a:xfrm>
            <a:off x="3606800" y="3488267"/>
            <a:ext cx="5096933" cy="414867"/>
          </a:xfrm>
          <a:prstGeom prst="wedgeRoundRectCallout">
            <a:avLst>
              <a:gd name="adj1" fmla="val 60396"/>
              <a:gd name="adj2" fmla="val 41072"/>
              <a:gd name="adj3" fmla="val 16667"/>
            </a:avLst>
          </a:prstGeom>
          <a:solidFill>
            <a:srgbClr val="A1C450"/>
          </a:solidFill>
          <a:ln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你能回答下面的问题吗？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295400" y="5207688"/>
            <a:ext cx="100160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、把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块手帕像上面那样夹在绳子上，一共需要多少个夹子？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06800" y="684509"/>
            <a:ext cx="4682067" cy="2575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宽屏</PresentationFormat>
  <Paragraphs>57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楷体</vt:lpstr>
      <vt:lpstr>楷体_GB2312</vt:lpstr>
      <vt:lpstr>宋体</vt:lpstr>
      <vt:lpstr>微软雅黑</vt:lpstr>
      <vt:lpstr>Arial</vt:lpstr>
      <vt:lpstr>Calibri</vt:lpstr>
      <vt:lpstr>Symbol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2023-01-17T00:01:01Z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AB62F3F7905F4F97AF6324E87EBAFFB2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