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522" r:id="rId2"/>
    <p:sldId id="258" r:id="rId3"/>
    <p:sldId id="523" r:id="rId4"/>
    <p:sldId id="684" r:id="rId5"/>
    <p:sldId id="685" r:id="rId6"/>
    <p:sldId id="686" r:id="rId7"/>
    <p:sldId id="687" r:id="rId8"/>
    <p:sldId id="688" r:id="rId9"/>
    <p:sldId id="689" r:id="rId10"/>
    <p:sldId id="690" r:id="rId11"/>
    <p:sldId id="691" r:id="rId12"/>
    <p:sldId id="692" r:id="rId13"/>
    <p:sldId id="513" r:id="rId14"/>
    <p:sldId id="739" r:id="rId15"/>
    <p:sldId id="740" r:id="rId16"/>
    <p:sldId id="741" r:id="rId17"/>
    <p:sldId id="742" r:id="rId18"/>
    <p:sldId id="697" r:id="rId19"/>
    <p:sldId id="698" r:id="rId20"/>
    <p:sldId id="699" r:id="rId21"/>
    <p:sldId id="700" r:id="rId22"/>
    <p:sldId id="701" r:id="rId23"/>
    <p:sldId id="702" r:id="rId24"/>
    <p:sldId id="703" r:id="rId25"/>
    <p:sldId id="704" r:id="rId26"/>
    <p:sldId id="705" r:id="rId27"/>
    <p:sldId id="706" r:id="rId28"/>
    <p:sldId id="656" r:id="rId29"/>
    <p:sldId id="743" r:id="rId30"/>
    <p:sldId id="744" r:id="rId31"/>
    <p:sldId id="516" r:id="rId32"/>
    <p:sldId id="733" r:id="rId33"/>
    <p:sldId id="734" r:id="rId34"/>
    <p:sldId id="735" r:id="rId35"/>
  </p:sldIdLst>
  <p:sldSz cx="9144000" cy="5143500" type="screen16x9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429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685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287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0">
          <p15:clr>
            <a:srgbClr val="A4A3A4"/>
          </p15:clr>
        </p15:guide>
        <p15:guide id="2" pos="2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00"/>
    <a:srgbClr val="5C8DFA"/>
    <a:srgbClr val="1382E7"/>
    <a:srgbClr val="0099FF"/>
    <a:srgbClr val="6600FF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9" autoAdjust="0"/>
    <p:restoredTop sz="90949" autoAdjust="0"/>
  </p:normalViewPr>
  <p:slideViewPr>
    <p:cSldViewPr>
      <p:cViewPr varScale="1">
        <p:scale>
          <a:sx n="155" d="100"/>
          <a:sy n="155" d="100"/>
        </p:scale>
        <p:origin x="-354" y="-78"/>
      </p:cViewPr>
      <p:guideLst>
        <p:guide orient="horz" pos="1670"/>
        <p:guide pos="2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页眉占位符 3604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0451" name="日期占位符 360450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0452" name="页脚占位符 360451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0453" name="灯片编号占位符 360452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0686797-2890-45A0-AB91-AA00022224C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1267" name="日期占位符 2"/>
          <p:cNvSpPr>
            <a:spLocks noGrp="1"/>
          </p:cNvSpPr>
          <p:nvPr>
            <p:ph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6148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9" name="备注占位符 4"/>
          <p:cNvSpPr>
            <a:spLocks noGrp="1" noRot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270" name="页脚占位符 5"/>
          <p:cNvSpPr>
            <a:spLocks noGrp="1"/>
          </p:cNvSpPr>
          <p:nvPr>
            <p:ph type="ftr" sz="quarte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1271" name="灯片编号占位符 6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950936D-9751-408D-B7EE-0F01034FB46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342900" lvl="1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685800" lvl="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028700" lvl="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371600" lvl="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1714500" lvl="5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057400" lvl="6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2400300" lvl="7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2743200" lvl="8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2617" y="1011798"/>
            <a:ext cx="8571470" cy="484696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31617" y="273856"/>
            <a:ext cx="1486689" cy="4359080"/>
          </a:xfrm>
          <a:prstGeom prst="rect">
            <a:avLst/>
          </a:prstGeom>
        </p:spPr>
        <p:txBody>
          <a:bodyPr vert="eaVert"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98879" y="273856"/>
            <a:ext cx="1846552" cy="435908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426" y="1011798"/>
            <a:ext cx="8029429" cy="177735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79" y="1282364"/>
            <a:ext cx="5915795" cy="2139651"/>
          </a:xfrm>
          <a:prstGeom prst="rect">
            <a:avLst/>
          </a:prstGeom>
        </p:spPr>
        <p:txBody>
          <a:bodyPr lIns="68571" tIns="34285" rIns="68571" bIns="34285" anchor="b"/>
          <a:lstStyle>
            <a:lvl1pPr>
              <a:defRPr sz="3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79" y="3442258"/>
            <a:ext cx="5915795" cy="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1088" y="1114167"/>
            <a:ext cx="2884736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533568" y="1114167"/>
            <a:ext cx="2884736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444" y="273856"/>
            <a:ext cx="5915795" cy="994218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7650" y="1423608"/>
            <a:ext cx="2741743" cy="43852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257175" indent="0">
              <a:buNone/>
              <a:defRPr sz="1400"/>
            </a:lvl2pPr>
            <a:lvl3pPr marL="514350" indent="0">
              <a:buNone/>
              <a:defRPr sz="1100"/>
            </a:lvl3pPr>
            <a:lvl4pPr marL="771525" indent="0">
              <a:buNone/>
              <a:defRPr sz="1000"/>
            </a:lvl4pPr>
            <a:lvl5pPr marL="1028700" indent="0">
              <a:buNone/>
              <a:defRPr sz="1000"/>
            </a:lvl5pPr>
            <a:lvl6pPr marL="1285875" indent="0">
              <a:buNone/>
              <a:defRPr sz="1000"/>
            </a:lvl6pPr>
            <a:lvl7pPr marL="1543050" indent="0">
              <a:buNone/>
              <a:defRPr sz="1000"/>
            </a:lvl7pPr>
            <a:lvl8pPr marL="1800225" indent="0">
              <a:buNone/>
              <a:defRPr sz="1000"/>
            </a:lvl8pPr>
            <a:lvl9pPr marL="20574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7650" y="1999127"/>
            <a:ext cx="2741743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519988" y="1423608"/>
            <a:ext cx="2755245" cy="43852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257175" indent="0">
              <a:buNone/>
              <a:defRPr sz="1400"/>
            </a:lvl2pPr>
            <a:lvl3pPr marL="514350" indent="0">
              <a:buNone/>
              <a:defRPr sz="1100"/>
            </a:lvl3pPr>
            <a:lvl4pPr marL="771525" indent="0">
              <a:buNone/>
              <a:defRPr sz="1000"/>
            </a:lvl4pPr>
            <a:lvl5pPr marL="1028700" indent="0">
              <a:buNone/>
              <a:defRPr sz="1000"/>
            </a:lvl5pPr>
            <a:lvl6pPr marL="1285875" indent="0">
              <a:buNone/>
              <a:defRPr sz="1000"/>
            </a:lvl6pPr>
            <a:lvl7pPr marL="1543050" indent="0">
              <a:buNone/>
              <a:defRPr sz="1000"/>
            </a:lvl7pPr>
            <a:lvl8pPr marL="1800225" indent="0">
              <a:buNone/>
              <a:defRPr sz="1000"/>
            </a:lvl8pPr>
            <a:lvl9pPr marL="20574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519988" y="1999127"/>
            <a:ext cx="2755245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444" y="342916"/>
            <a:ext cx="2212171" cy="1200206"/>
          </a:xfrm>
          <a:prstGeom prst="rect">
            <a:avLst/>
          </a:prstGeom>
        </p:spPr>
        <p:txBody>
          <a:bodyPr lIns="68571" tIns="34285" rIns="68571" bIns="34285"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923" y="740602"/>
            <a:ext cx="3472314" cy="144495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444" y="1543122"/>
            <a:ext cx="2212171" cy="27694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800"/>
            </a:lvl2pPr>
            <a:lvl3pPr marL="514350" indent="0">
              <a:buNone/>
              <a:defRPr sz="700"/>
            </a:lvl3pPr>
            <a:lvl4pPr marL="771525" indent="0">
              <a:buNone/>
              <a:defRPr sz="600"/>
            </a:lvl4pPr>
            <a:lvl5pPr marL="1028700" indent="0">
              <a:buNone/>
              <a:defRPr sz="600"/>
            </a:lvl5pPr>
            <a:lvl6pPr marL="1285875" indent="0">
              <a:buNone/>
              <a:defRPr sz="600"/>
            </a:lvl6pPr>
            <a:lvl7pPr marL="1543050" indent="0">
              <a:buNone/>
              <a:defRPr sz="600"/>
            </a:lvl7pPr>
            <a:lvl8pPr marL="1800225" indent="0">
              <a:buNone/>
              <a:defRPr sz="600"/>
            </a:lvl8pPr>
            <a:lvl9pPr marL="2057400" indent="0">
              <a:buNone/>
              <a:defRPr sz="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442" y="342916"/>
            <a:ext cx="2343314" cy="1200206"/>
          </a:xfrm>
          <a:prstGeom prst="rect">
            <a:avLst/>
          </a:prstGeom>
        </p:spPr>
        <p:txBody>
          <a:bodyPr lIns="68571" tIns="34285" rIns="68571" bIns="34285"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923" y="342917"/>
            <a:ext cx="3472314" cy="484696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442" y="1543123"/>
            <a:ext cx="2343314" cy="323113"/>
          </a:xfrm>
        </p:spPr>
        <p:txBody>
          <a:bodyPr/>
          <a:lstStyle>
            <a:lvl1pPr marL="0" indent="0">
              <a:buNone/>
              <a:defRPr sz="1100"/>
            </a:lvl1pPr>
            <a:lvl2pPr marL="257175" indent="0">
              <a:buNone/>
              <a:defRPr sz="1000"/>
            </a:lvl2pPr>
            <a:lvl3pPr marL="514350" indent="0">
              <a:buNone/>
              <a:defRPr sz="900"/>
            </a:lvl3pPr>
            <a:lvl4pPr marL="771525" indent="0">
              <a:buNone/>
              <a:defRPr sz="800"/>
            </a:lvl4pPr>
            <a:lvl5pPr marL="1028700" indent="0">
              <a:buNone/>
              <a:defRPr sz="800"/>
            </a:lvl5pPr>
            <a:lvl6pPr marL="1285875" indent="0">
              <a:buNone/>
              <a:defRPr sz="800"/>
            </a:lvl6pPr>
            <a:lvl7pPr marL="1543050" indent="0">
              <a:buNone/>
              <a:defRPr sz="800"/>
            </a:lvl7pPr>
            <a:lvl8pPr marL="1800225" indent="0">
              <a:buNone/>
              <a:defRPr sz="800"/>
            </a:lvl8pPr>
            <a:lvl9pPr marL="2057400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占位符 9318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426" y="1011797"/>
            <a:ext cx="8029429" cy="4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27" tIns="34264" rIns="68527" bIns="34264" numCol="1" anchor="t" anchorCtr="0" compatLnSpc="1">
            <a:sp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26" name="矩形 1032"/>
          <p:cNvSpPr>
            <a:spLocks noChangeArrowheads="1"/>
          </p:cNvSpPr>
          <p:nvPr userDrawn="1"/>
        </p:nvSpPr>
        <p:spPr bwMode="auto">
          <a:xfrm>
            <a:off x="3572" y="-5951"/>
            <a:ext cx="9149954" cy="498757"/>
          </a:xfrm>
          <a:prstGeom prst="rect">
            <a:avLst/>
          </a:prstGeom>
          <a:gradFill rotWithShape="1">
            <a:gsLst>
              <a:gs pos="0">
                <a:srgbClr val="F98BC5"/>
              </a:gs>
              <a:gs pos="100000">
                <a:srgbClr val="B65E8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/>
          <a:lstStyle/>
          <a:p>
            <a:pPr algn="l" defTabSz="386080"/>
            <a:endParaRPr lang="zh-CN" altLang="en-US" sz="800" b="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文本框 153621"/>
          <p:cNvSpPr txBox="1">
            <a:spLocks noChangeArrowheads="1"/>
          </p:cNvSpPr>
          <p:nvPr userDrawn="1"/>
        </p:nvSpPr>
        <p:spPr bwMode="auto">
          <a:xfrm>
            <a:off x="128605" y="76183"/>
            <a:ext cx="3471124" cy="34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外研版英语</a:t>
            </a:r>
            <a:r>
              <a:rPr lang="en-US" altLang="zh-CN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·</a:t>
            </a:r>
            <a:r>
              <a:rPr lang="zh-CN" altLang="en-US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必修第三册</a:t>
            </a:r>
            <a:r>
              <a:rPr lang="en-US" altLang="zh-CN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 </a:t>
            </a:r>
          </a:p>
        </p:txBody>
      </p:sp>
      <p:sp>
        <p:nvSpPr>
          <p:cNvPr id="1029" name="TextBox 13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6408780" y="141652"/>
            <a:ext cx="1149103" cy="285146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返回导航</a:t>
            </a:r>
          </a:p>
        </p:txBody>
      </p:sp>
      <p:sp>
        <p:nvSpPr>
          <p:cNvPr id="1028" name="TextBox 15">
            <a:hlinkClick r:id="" action="ppaction://hlinkshowjump?jump=nextslide"/>
          </p:cNvPr>
          <p:cNvSpPr txBox="1">
            <a:spLocks noChangeArrowheads="1"/>
          </p:cNvSpPr>
          <p:nvPr userDrawn="1"/>
        </p:nvSpPr>
        <p:spPr bwMode="auto">
          <a:xfrm>
            <a:off x="8435485" y="176172"/>
            <a:ext cx="619206" cy="254368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30" name="矩形 153609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526629" y="176172"/>
            <a:ext cx="436920" cy="25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547" tIns="19274" rIns="38547" bIns="19274">
            <a:spAutoFit/>
          </a:bodyPr>
          <a:lstStyle/>
          <a:p>
            <a:pPr defTabSz="386080"/>
            <a:r>
              <a:rPr lang="zh-CN" altLang="en-US" sz="1400">
                <a:solidFill>
                  <a:srgbClr val="000000"/>
                </a:solidFill>
                <a:ea typeface="方正楷体_GBK" pitchFamily="65" charset="-122"/>
              </a:rPr>
              <a:t>下页</a:t>
            </a:r>
          </a:p>
        </p:txBody>
      </p:sp>
      <p:sp>
        <p:nvSpPr>
          <p:cNvPr id="2" name="TextBox 15">
            <a:hlinkClick r:id="" action="ppaction://hlinkshowjump?jump=nextslide"/>
          </p:cNvPr>
          <p:cNvSpPr txBox="1">
            <a:spLocks noChangeArrowheads="1"/>
          </p:cNvSpPr>
          <p:nvPr userDrawn="1"/>
        </p:nvSpPr>
        <p:spPr bwMode="auto">
          <a:xfrm>
            <a:off x="7678149" y="176172"/>
            <a:ext cx="619206" cy="254368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153609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7771674" y="176172"/>
            <a:ext cx="436920" cy="25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547" tIns="19274" rIns="38547" bIns="19274">
            <a:spAutoFit/>
          </a:bodyPr>
          <a:lstStyle/>
          <a:p>
            <a:pPr defTabSz="386080"/>
            <a:r>
              <a:rPr lang="zh-CN" altLang="en-US" sz="1400">
                <a:solidFill>
                  <a:srgbClr val="000000"/>
                </a:solidFill>
                <a:ea typeface="方正楷体_GBK" pitchFamily="65" charset="-122"/>
              </a:rPr>
              <a:t>上页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3429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6858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0287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3716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algn="l" rtl="0" fontAlgn="base" hangingPunct="0">
        <a:lnSpc>
          <a:spcPct val="15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b="1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20395" lvl="1" indent="-2152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27735" lvl="2" indent="-17272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31265" lvl="3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0" i="0" u="none" kern="1200" baseline="0">
          <a:solidFill>
            <a:srgbClr val="FF0000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3" Type="http://schemas.openxmlformats.org/officeDocument/2006/relationships/slide" Target="slide11.xml"/><Relationship Id="rId7" Type="http://schemas.openxmlformats.org/officeDocument/2006/relationships/slide" Target="slide1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2.xml"/><Relationship Id="rId5" Type="http://schemas.openxmlformats.org/officeDocument/2006/relationships/slide" Target="slide3.xml"/><Relationship Id="rId4" Type="http://schemas.openxmlformats.org/officeDocument/2006/relationships/image" Target="../media/image3.png"/><Relationship Id="rId9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2831" y="3147814"/>
            <a:ext cx="7848431" cy="472449"/>
          </a:xfrm>
        </p:spPr>
        <p:txBody>
          <a:bodyPr/>
          <a:lstStyle/>
          <a:p>
            <a:pPr algn="ctr"/>
            <a:r>
              <a:rPr lang="en-US" altLang="en-US" sz="2000" dirty="0">
                <a:solidFill>
                  <a:srgbClr val="FF00FF"/>
                </a:solidFill>
                <a:cs typeface="Times New Roman" panose="02020603050405020304" pitchFamily="18" charset="0"/>
              </a:rPr>
              <a:t>Section Ⅱ　Integrating skills &amp;  Developing ideas</a:t>
            </a:r>
            <a:endParaRPr lang="zh-CN" altLang="en-US" sz="2000" dirty="0"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6" descr="第二单元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58425" y="735973"/>
            <a:ext cx="8372374" cy="23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3117083" y="4299944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140355"/>
            <a:ext cx="8029429" cy="2977686"/>
          </a:xfrm>
        </p:spPr>
        <p:txBody>
          <a:bodyPr/>
          <a:lstStyle/>
          <a:p>
            <a:pPr algn="ctr"/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课文阅读理解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Read the passage on Pages 20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21 and choose the best answers.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How could we describe Nicholas Winton?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A great man who saved others from death.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A brave man who once served in the army.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An respectable man who received various honors.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All of the above.</a:t>
            </a:r>
            <a:endParaRPr lang="zh-CN" altLang="en-US" dirty="0" smtClean="0">
              <a:solidFill>
                <a:srgbClr val="000000"/>
              </a:solidFill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682071"/>
            <a:ext cx="8029429" cy="4224181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What made Nicholas Winton so great and respectable?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Rescuing people in danger.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Working as a business man.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British TV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programme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Being born as a Jewish man.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What do we know about the Nicholas Winton's great behavior?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As a German Jewish he was always helpful.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What he saw in Prague inspired him to do that.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His friend asked him to help people escape.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British government paid all the cost.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334383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Why was his great behavior kept for so long?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Because his wife didn't find the secret before.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Because no TV station invited him to share.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Because he didn't want to mention his memories.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Because the children he saved forgot him.</a:t>
            </a:r>
            <a:endParaRPr lang="en-US" altLang="zh-CN" smtClean="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答案：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1.D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2.A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3.B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4.C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035" name="Picture 11" descr="词汇精研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491367" y="1384377"/>
            <a:ext cx="1730204" cy="48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5037" name="Picture 13" descr="课堂合作探究.TIF"/>
          <p:cNvPicPr>
            <a:picLocks noChangeAspect="1" noChangeArrowheads="1"/>
          </p:cNvPicPr>
          <p:nvPr/>
        </p:nvPicPr>
        <p:blipFill>
          <a:blip r:embed="rId4" r:link="rId3" cstate="email"/>
          <a:srcRect/>
          <a:stretch>
            <a:fillRect/>
          </a:stretch>
        </p:blipFill>
        <p:spPr bwMode="auto">
          <a:xfrm>
            <a:off x="228632" y="690404"/>
            <a:ext cx="8556945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503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39426" y="1961697"/>
            <a:ext cx="8029429" cy="2146689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hesitate </a:t>
            </a:r>
            <a:r>
              <a:rPr lang="en-US" altLang="zh-CN" i="1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v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迟疑，犹豫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P18)She's usually very shy, but she's generous and never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hesitates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to help.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她通常很害羞，但她很大方，在帮助别人时从不犹豫。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She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hesitated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about/over the choice between the two dresses.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她对到底选择这两件连衣裙中的哪一件犹豫不决。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367713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ea typeface="IPAPANNEW" charset="0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(1)hesitate to do sth.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　　　　　迟疑做某事；不愿做某事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hesitate about/over (doing) sth.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对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做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某事犹豫不决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(2)hesitation </a:t>
            </a:r>
            <a:r>
              <a:rPr lang="en-US" altLang="zh-CN" i="1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踌躇；犹豫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without hesitation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毫不犹豫地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387949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 hesitated a lot ____________ whether to tell him the bad news.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②We are at your service. Don't hesitate ____________  (turn) to us if you have any further problems.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③A man immediately rushed to the girl to give her first aid and I joined in without ____________ (hesitate)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726019" name="Rectangle 3"/>
          <p:cNvSpPr>
            <a:spLocks noChangeArrowheads="1"/>
          </p:cNvSpPr>
          <p:nvPr/>
        </p:nvSpPr>
        <p:spPr bwMode="auto">
          <a:xfrm>
            <a:off x="2464915" y="1813596"/>
            <a:ext cx="14929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 </a:t>
            </a:r>
            <a:r>
              <a:rPr lang="en-US" altLang="zh-CN"/>
              <a:t>about/over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726020" name="Rectangle 4"/>
          <p:cNvSpPr>
            <a:spLocks noChangeArrowheads="1"/>
          </p:cNvSpPr>
          <p:nvPr/>
        </p:nvSpPr>
        <p:spPr bwMode="auto">
          <a:xfrm>
            <a:off x="4891975" y="2247379"/>
            <a:ext cx="105691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to turn</a:t>
            </a:r>
            <a:r>
              <a:rPr lang="zh-CN" altLang="en-US"/>
              <a:t>　</a:t>
            </a:r>
          </a:p>
        </p:txBody>
      </p:sp>
      <p:sp>
        <p:nvSpPr>
          <p:cNvPr id="726021" name="Rectangle 5"/>
          <p:cNvSpPr>
            <a:spLocks noChangeArrowheads="1"/>
          </p:cNvSpPr>
          <p:nvPr/>
        </p:nvSpPr>
        <p:spPr bwMode="auto">
          <a:xfrm>
            <a:off x="1542104" y="3490104"/>
            <a:ext cx="110019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hesitation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2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2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2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19" grpId="0"/>
      <p:bldP spid="726020" grpId="0"/>
      <p:bldP spid="7260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80818"/>
            <a:ext cx="8029429" cy="2562187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keep a record of 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记录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P20)He established an office to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keep records of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children, and then returned to Britain to find temporary homes for them.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他建立了一个办公室来记录这些孩子们，然后回到英国为他们寻找临时住所。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Please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keep a record of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telephone numbers of your new friends.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请将你新朋友的电话号码记下来。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384377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(1) set a record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　　　　　创造纪录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hold a record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保持纪录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break a record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打破纪录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(2)it is recorded that...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据记载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843959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完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成句子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young man _____________________ at the sports meeting.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那位年轻人在运动会上创造了一项新纪录。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②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did very well, but he failed to _______________________.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他做得很好，但是没能打破纪录。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③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_____________________ there have been lots of earthquakes in this area since 2018.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据记载，这个地区自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2018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年以来发生过许多次地震。</a:t>
            </a:r>
          </a:p>
        </p:txBody>
      </p:sp>
      <p:sp>
        <p:nvSpPr>
          <p:cNvPr id="681987" name="Rectangle 3"/>
          <p:cNvSpPr>
            <a:spLocks noChangeArrowheads="1"/>
          </p:cNvSpPr>
          <p:nvPr/>
        </p:nvSpPr>
        <p:spPr bwMode="auto">
          <a:xfrm>
            <a:off x="2628052" y="1327933"/>
            <a:ext cx="197607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set a new record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1988" name="Rectangle 4"/>
          <p:cNvSpPr>
            <a:spLocks noChangeArrowheads="1"/>
          </p:cNvSpPr>
          <p:nvPr/>
        </p:nvSpPr>
        <p:spPr bwMode="auto">
          <a:xfrm>
            <a:off x="4188168" y="2140248"/>
            <a:ext cx="201679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break the record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1989" name="Rectangle 5"/>
          <p:cNvSpPr>
            <a:spLocks noChangeArrowheads="1"/>
          </p:cNvSpPr>
          <p:nvPr/>
        </p:nvSpPr>
        <p:spPr bwMode="auto">
          <a:xfrm>
            <a:off x="1053992" y="2949686"/>
            <a:ext cx="196805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It is recorded that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8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7" grpId="0"/>
      <p:bldP spid="681988" grpId="0"/>
      <p:bldP spid="68198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80818"/>
            <a:ext cx="8029429" cy="2562187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take in 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收留，收容；欺骗，使上当；理解，领会；摄入，吸收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P21)The journal contained photographs and names of the children and addresses of the families that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took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them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in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日记里有孩子们的照片和名字，以及收留他们的家庭住址。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 couldn't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 take in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professor's lecture at all. It was too difficult for me.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我根本理解不了这位教授讲的课。它对我来说太难了。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61292" y="773728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4878" name="圆角矩形 16487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20805" y="801106"/>
            <a:ext cx="4146296" cy="772536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164879" name="组合 164878"/>
          <p:cNvGrpSpPr/>
          <p:nvPr/>
        </p:nvGrpSpPr>
        <p:grpSpPr bwMode="auto">
          <a:xfrm>
            <a:off x="2180319" y="777298"/>
            <a:ext cx="928808" cy="809438"/>
            <a:chOff x="1066" y="1298"/>
            <a:chExt cx="862" cy="862"/>
          </a:xfrm>
        </p:grpSpPr>
        <p:sp>
          <p:nvSpPr>
            <p:cNvPr id="7222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23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7224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4883" name="文本框 16488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151996" y="1005846"/>
            <a:ext cx="3097218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zh-CN" altLang="en-US" sz="21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课前 自主学习  </a:t>
            </a:r>
          </a:p>
        </p:txBody>
      </p:sp>
      <p:sp>
        <p:nvSpPr>
          <p:cNvPr id="7226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2726" y="1798618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圆角矩形 16487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42239" y="1825997"/>
            <a:ext cx="4146296" cy="77253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3" name="组合 164878"/>
          <p:cNvGrpSpPr/>
          <p:nvPr/>
        </p:nvGrpSpPr>
        <p:grpSpPr bwMode="auto">
          <a:xfrm>
            <a:off x="2229140" y="1802190"/>
            <a:ext cx="928808" cy="809438"/>
            <a:chOff x="1066" y="1298"/>
            <a:chExt cx="862" cy="862"/>
          </a:xfrm>
        </p:grpSpPr>
        <p:sp>
          <p:nvSpPr>
            <p:cNvPr id="7229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30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7231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文本框 164882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3173430" y="2030737"/>
            <a:ext cx="3097218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zh-CN" altLang="en-US" sz="21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课堂  合作探究</a:t>
            </a:r>
          </a:p>
        </p:txBody>
      </p:sp>
      <p:sp>
        <p:nvSpPr>
          <p:cNvPr id="7233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2726" y="2824701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圆角矩形 16487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42239" y="2852078"/>
            <a:ext cx="4146296" cy="77253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6" name="组合 164878"/>
          <p:cNvGrpSpPr/>
          <p:nvPr/>
        </p:nvGrpSpPr>
        <p:grpSpPr bwMode="auto">
          <a:xfrm>
            <a:off x="2229140" y="2828271"/>
            <a:ext cx="928808" cy="809438"/>
            <a:chOff x="1066" y="1298"/>
            <a:chExt cx="862" cy="862"/>
          </a:xfrm>
        </p:grpSpPr>
        <p:sp>
          <p:nvSpPr>
            <p:cNvPr id="7236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37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7238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164882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3162714" y="3056818"/>
            <a:ext cx="3097219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随堂</a:t>
            </a:r>
            <a:r>
              <a:rPr lang="en-US" altLang="zh-CN" sz="21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zh-CN" altLang="en-US" sz="21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即时巩固</a:t>
            </a:r>
          </a:p>
        </p:txBody>
      </p:sp>
      <p:sp>
        <p:nvSpPr>
          <p:cNvPr id="7261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339884" y="3867447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圆角矩形 16487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99397" y="3840068"/>
            <a:ext cx="4146296" cy="77253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9" name="组合 164878"/>
          <p:cNvGrpSpPr/>
          <p:nvPr/>
        </p:nvGrpSpPr>
        <p:grpSpPr bwMode="auto">
          <a:xfrm>
            <a:off x="2286298" y="3816261"/>
            <a:ext cx="928808" cy="809438"/>
            <a:chOff x="1066" y="1298"/>
            <a:chExt cx="862" cy="862"/>
          </a:xfrm>
        </p:grpSpPr>
        <p:sp>
          <p:nvSpPr>
            <p:cNvPr id="7264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65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7266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16488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219870" y="4082900"/>
            <a:ext cx="3097219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zh-CN" altLang="en-US" sz="21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课后 限时训练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648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16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751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751"/>
                            </p:stCondLst>
                            <p:childTnLst>
                              <p:par>
                                <p:cTn id="4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251"/>
                            </p:stCondLst>
                            <p:childTnLst>
                              <p:par>
                                <p:cTn id="4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751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753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753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253"/>
                            </p:stCondLst>
                            <p:childTnLst>
                              <p:par>
                                <p:cTn id="6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753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83" grpId="0"/>
      <p:bldP spid="4" grpId="0"/>
      <p:bldP spid="7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367713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take off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　　起飞；匆匆离去；脱下；大获成功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take on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呈现；雇用；承担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take over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接收；接管；取代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take up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占去；占据；开始从事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114167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写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出下列句中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take in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的含义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This is the total cost of the holiday, </a:t>
            </a:r>
            <a:r>
              <a:rPr lang="en-US" altLang="zh-CN" smtClean="0">
                <a:solidFill>
                  <a:srgbClr val="FF00FF"/>
                </a:solidFill>
                <a:cs typeface="Times New Roman" panose="02020603050405020304" pitchFamily="18" charset="0"/>
              </a:rPr>
              <a:t>taking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everything </a:t>
            </a:r>
            <a:r>
              <a:rPr lang="en-US" altLang="zh-CN" smtClean="0">
                <a:solidFill>
                  <a:srgbClr val="FF00FF"/>
                </a:solidFill>
                <a:cs typeface="Times New Roman" panose="02020603050405020304" pitchFamily="18" charset="0"/>
              </a:rPr>
              <a:t>in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.____________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②Generally speaking, the old and the children are more easily</a:t>
            </a:r>
            <a:r>
              <a:rPr lang="en-US" altLang="zh-CN" smtClean="0">
                <a:solidFill>
                  <a:srgbClr val="FF00FF"/>
                </a:solidFill>
                <a:cs typeface="Times New Roman" panose="02020603050405020304" pitchFamily="18" charset="0"/>
              </a:rPr>
              <a:t> taken in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r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③If you can't </a:t>
            </a:r>
            <a:r>
              <a:rPr lang="en-US" altLang="zh-CN" smtClean="0">
                <a:solidFill>
                  <a:srgbClr val="FF00FF"/>
                </a:solidFill>
                <a:cs typeface="Times New Roman" panose="02020603050405020304" pitchFamily="18" charset="0"/>
              </a:rPr>
              <a:t>take in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the meaning of the word, you can refer to your dictionary.____________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④I managed to rent a big enough house to </a:t>
            </a:r>
            <a:r>
              <a:rPr lang="en-US" altLang="zh-CN" smtClean="0">
                <a:solidFill>
                  <a:srgbClr val="FF00FF"/>
                </a:solidFill>
                <a:cs typeface="Times New Roman" panose="02020603050405020304" pitchFamily="18" charset="0"/>
              </a:rPr>
              <a:t>take in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homeless people. ___________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85059" name="Rectangle 3"/>
          <p:cNvSpPr>
            <a:spLocks noChangeArrowheads="1"/>
          </p:cNvSpPr>
          <p:nvPr/>
        </p:nvSpPr>
        <p:spPr bwMode="auto">
          <a:xfrm>
            <a:off x="6570727" y="1544577"/>
            <a:ext cx="83569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包括　</a:t>
            </a:r>
          </a:p>
        </p:txBody>
      </p:sp>
      <p:sp>
        <p:nvSpPr>
          <p:cNvPr id="685060" name="Rectangle 4"/>
          <p:cNvSpPr>
            <a:spLocks noChangeArrowheads="1"/>
          </p:cNvSpPr>
          <p:nvPr/>
        </p:nvSpPr>
        <p:spPr bwMode="auto">
          <a:xfrm>
            <a:off x="7538350" y="2391412"/>
            <a:ext cx="83569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欺骗　</a:t>
            </a:r>
          </a:p>
        </p:txBody>
      </p:sp>
      <p:sp>
        <p:nvSpPr>
          <p:cNvPr id="685061" name="Rectangle 5"/>
          <p:cNvSpPr>
            <a:spLocks noChangeArrowheads="1"/>
          </p:cNvSpPr>
          <p:nvPr/>
        </p:nvSpPr>
        <p:spPr bwMode="auto">
          <a:xfrm>
            <a:off x="1867856" y="3219895"/>
            <a:ext cx="83569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理解　</a:t>
            </a:r>
          </a:p>
        </p:txBody>
      </p:sp>
      <p:sp>
        <p:nvSpPr>
          <p:cNvPr id="685062" name="Rectangle 6"/>
          <p:cNvSpPr>
            <a:spLocks noChangeArrowheads="1"/>
          </p:cNvSpPr>
          <p:nvPr/>
        </p:nvSpPr>
        <p:spPr bwMode="auto">
          <a:xfrm>
            <a:off x="7539658" y="3597236"/>
            <a:ext cx="60326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收留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8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8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9" grpId="0"/>
      <p:bldP spid="685060" grpId="0"/>
      <p:bldP spid="685061" grpId="0"/>
      <p:bldP spid="6850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421279"/>
            <a:ext cx="8029429" cy="2146689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rise to one's feet 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站起身来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P21)A shocked Winton watched as the majority of people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rose to their feet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当大多数人站起身来时，温顿震惊地看着。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At the end of the celebration, we all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rose to our feet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cheering wildly.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庆典结束时，我们都站了起来，热烈地欢呼。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367713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struggle to one's feet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　　　　挣扎着站起来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jump to one's feet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跳起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set foot on/in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进入；踏入；涉足于</a:t>
            </a:r>
            <a:endParaRPr lang="zh-CN" altLang="en-US" smtClean="0">
              <a:solidFill>
                <a:srgbClr val="000000"/>
              </a:solidFill>
              <a:ea typeface="楷体_GB2312" pitchFamily="49" charset="-122"/>
              <a:cs typeface="Courier New" panose="02070309020205020404" pitchFamily="49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stand on one's own feet 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自立；独立自主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998705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完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成句子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/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词汇升级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Hearing the good news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______________________ with great joy.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听到这个好消息，他高兴地跳了起来。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②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Though he was badly wounded, he _________________ and went on running. 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虽然他伤得很重，但他挣扎着站起来继续跑。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③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No sooner had the question been put forward than Tom </a:t>
            </a:r>
            <a:r>
              <a:rPr lang="en-US" altLang="zh-CN" smtClean="0">
                <a:solidFill>
                  <a:srgbClr val="FF33CC"/>
                </a:solidFill>
                <a:cs typeface="Times New Roman" panose="02020603050405020304" pitchFamily="18" charset="0"/>
              </a:rPr>
              <a:t>stood up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to answer it.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→No sooner had the question been put forward than Tom __________________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to answer it.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88131" name="Rectangle 3"/>
          <p:cNvSpPr>
            <a:spLocks noChangeArrowheads="1"/>
          </p:cNvSpPr>
          <p:nvPr/>
        </p:nvSpPr>
        <p:spPr bwMode="auto">
          <a:xfrm>
            <a:off x="3708089" y="1469586"/>
            <a:ext cx="213413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jumped to his feet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88132" name="Rectangle 4"/>
          <p:cNvSpPr>
            <a:spLocks noChangeArrowheads="1"/>
          </p:cNvSpPr>
          <p:nvPr/>
        </p:nvSpPr>
        <p:spPr bwMode="auto">
          <a:xfrm>
            <a:off x="4225952" y="2280709"/>
            <a:ext cx="230084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struggled to his feet</a:t>
            </a:r>
            <a:r>
              <a:rPr lang="zh-CN" altLang="en-US"/>
              <a:t>　</a:t>
            </a:r>
          </a:p>
        </p:txBody>
      </p:sp>
      <p:sp>
        <p:nvSpPr>
          <p:cNvPr id="688133" name="Rectangle 5"/>
          <p:cNvSpPr>
            <a:spLocks noChangeArrowheads="1"/>
          </p:cNvSpPr>
          <p:nvPr/>
        </p:nvSpPr>
        <p:spPr bwMode="auto">
          <a:xfrm>
            <a:off x="6483357" y="3522244"/>
            <a:ext cx="155127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rose to his feet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8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1" grpId="0"/>
      <p:bldP spid="688132" grpId="0"/>
      <p:bldP spid="6881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897524"/>
            <a:ext cx="8029429" cy="3808682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major </a:t>
            </a:r>
            <a:r>
              <a:rPr lang="en-US" altLang="zh-CN" i="1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adj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重要的，主要的</a:t>
            </a:r>
            <a:r>
              <a:rPr lang="en-US" altLang="zh-CN" i="1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vi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主修，专攻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．主修科目</a:t>
            </a:r>
            <a:endParaRPr lang="zh-CN" altLang="en-US" dirty="0" smtClean="0">
              <a:solidFill>
                <a:srgbClr val="000000"/>
              </a:solidFill>
              <a:ea typeface="楷体_GB2312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教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材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P23)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Major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Achievements and Awards 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主要成就和奖项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major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problem at present is how to overcome all the difficulties.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目前的主要问题是如何克服所有的困难。</a:t>
            </a:r>
            <a:endParaRPr lang="zh-CN" altLang="en-US" dirty="0" smtClean="0">
              <a:solidFill>
                <a:srgbClr val="000000"/>
              </a:solidFill>
              <a:latin typeface="IPAPANNEW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IPAPANNEW" charset="0"/>
              </a:rPr>
              <a:t>[</a:t>
            </a:r>
            <a:r>
              <a:rPr lang="zh-CN" altLang="en-US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归纳拓展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</a:rPr>
              <a:t>]</a:t>
            </a:r>
            <a:endParaRPr lang="en-US" altLang="zh-CN" dirty="0" smtClean="0">
              <a:solidFill>
                <a:srgbClr val="000000"/>
              </a:solidFill>
              <a:ea typeface="楷体_GB2312" pitchFamily="49" charset="-122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(1)major in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　　　　　主修，专攻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(2)majority  </a:t>
            </a:r>
            <a:r>
              <a:rPr lang="en-US" altLang="zh-CN" i="1" dirty="0" smtClean="0">
                <a:solidFill>
                  <a:srgbClr val="000000"/>
                </a:solidFill>
                <a:ea typeface="楷体_GB2312" pitchFamily="49" charset="-122"/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.  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大部分，大多数；半数以上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楷体_GB2312" pitchFamily="49" charset="-122"/>
              </a:rPr>
              <a:t>the majority of...  </a:t>
            </a:r>
            <a:r>
              <a:rPr lang="zh-CN" altLang="en-US" dirty="0" smtClean="0">
                <a:solidFill>
                  <a:srgbClr val="000000"/>
                </a:solidFill>
                <a:ea typeface="楷体_GB2312" pitchFamily="49" charset="-122"/>
              </a:rPr>
              <a:t>大多数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zh-CN" alt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421279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单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Mike is a student at Harvard University, ____________(major) in physics for a degree in Natural Science.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②One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third of the country is covered with trees and the ____________   (major) of the citizens ___________ (be) black people.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90179" name="Rectangle 3"/>
          <p:cNvSpPr>
            <a:spLocks noChangeArrowheads="1"/>
          </p:cNvSpPr>
          <p:nvPr/>
        </p:nvSpPr>
        <p:spPr bwMode="auto">
          <a:xfrm>
            <a:off x="5112019" y="1868352"/>
            <a:ext cx="133904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majoring 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90180" name="Rectangle 4"/>
          <p:cNvSpPr>
            <a:spLocks noChangeArrowheads="1"/>
          </p:cNvSpPr>
          <p:nvPr/>
        </p:nvSpPr>
        <p:spPr bwMode="auto">
          <a:xfrm>
            <a:off x="6348069" y="2625911"/>
            <a:ext cx="123003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majority</a:t>
            </a:r>
            <a:r>
              <a:rPr lang="zh-CN" altLang="en-US"/>
              <a:t>　</a:t>
            </a:r>
          </a:p>
        </p:txBody>
      </p:sp>
      <p:sp>
        <p:nvSpPr>
          <p:cNvPr id="690181" name="Rectangle 5"/>
          <p:cNvSpPr>
            <a:spLocks noChangeArrowheads="1"/>
          </p:cNvSpPr>
          <p:nvPr/>
        </p:nvSpPr>
        <p:spPr bwMode="auto">
          <a:xfrm>
            <a:off x="2411356" y="3111573"/>
            <a:ext cx="45482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are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9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9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9" grpId="0"/>
      <p:bldP spid="690180" grpId="0"/>
      <p:bldP spid="69018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93184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能力提升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词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汇升级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③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When it comes to education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solidFill>
                  <a:srgbClr val="FF33CC"/>
                </a:solidFill>
                <a:cs typeface="Times New Roman" panose="02020603050405020304" pitchFamily="18" charset="0"/>
              </a:rPr>
              <a:t>most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people believe that education is a lifetime study.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→When it comes to education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 people believe that education is a lifetime study.</a:t>
            </a:r>
            <a:endParaRPr lang="en-US" altLang="zh-CN" dirty="0" smtClean="0">
              <a:solidFill>
                <a:srgbClr val="000000"/>
              </a:solidFill>
              <a:latin typeface="IPAPANNEW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IPAPANNEW" charset="0"/>
              </a:rPr>
              <a:t>[</a:t>
            </a:r>
            <a:r>
              <a:rPr lang="zh-CN" altLang="en-US" dirty="0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温馨提示</a:t>
            </a:r>
            <a:r>
              <a:rPr lang="en-US" altLang="zh-CN" dirty="0" smtClean="0">
                <a:solidFill>
                  <a:srgbClr val="000000"/>
                </a:solidFill>
                <a:latin typeface="IPAPANNEW" charset="0"/>
              </a:rPr>
              <a:t>]</a:t>
            </a:r>
            <a:endParaRPr lang="en-US" altLang="zh-CN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dirty="0" smtClean="0">
                <a:solidFill>
                  <a:srgbClr val="000000"/>
                </a:solidFill>
                <a:ea typeface="仿宋_GB2312" pitchFamily="49" charset="-122"/>
              </a:rPr>
              <a:t>the majority of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＋复数名词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作主语时，谓语动词用复数形式。</a:t>
            </a:r>
            <a:r>
              <a:rPr lang="en-US" altLang="zh-CN" dirty="0" smtClean="0">
                <a:solidFill>
                  <a:srgbClr val="000000"/>
                </a:solidFill>
                <a:ea typeface="仿宋_GB2312" pitchFamily="49" charset="-122"/>
              </a:rPr>
              <a:t>the majority</a:t>
            </a:r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作主语时，谓语动词用单复数形式均可。</a:t>
            </a:r>
          </a:p>
        </p:txBody>
      </p:sp>
      <p:sp>
        <p:nvSpPr>
          <p:cNvPr id="691203" name="Rectangle 3"/>
          <p:cNvSpPr>
            <a:spLocks noChangeArrowheads="1"/>
          </p:cNvSpPr>
          <p:nvPr/>
        </p:nvSpPr>
        <p:spPr bwMode="auto">
          <a:xfrm>
            <a:off x="3885098" y="2247379"/>
            <a:ext cx="161315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the majority of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6691" name="Picture 3" descr="句型精析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384197" y="983229"/>
            <a:ext cx="1730204" cy="48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66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426" y="1551028"/>
            <a:ext cx="8029429" cy="2562187"/>
          </a:xfrm>
        </p:spPr>
        <p:txBody>
          <a:bodyPr/>
          <a:lstStyle/>
          <a:p>
            <a:pPr algn="just"/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疑问词＋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to do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教材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P18)He always knows </a:t>
            </a:r>
            <a:r>
              <a:rPr lang="en-US" altLang="zh-CN" u="sng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how to make</a:t>
            </a:r>
            <a:r>
              <a:rPr lang="en-US" altLang="zh-CN" dirty="0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 wise decisions. </a:t>
            </a:r>
            <a:endParaRPr lang="en-US" altLang="zh-CN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</a:rPr>
              <a:t>他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总是知道如何做出明智的决定。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句中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how to make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为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疑问词＋不定式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结构，在句中作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know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的宾语。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Please show me </a:t>
            </a:r>
            <a:r>
              <a:rPr lang="en-US" altLang="zh-CN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how to operate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machine.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请教我如何操作这台机器。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59390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endParaRPr lang="en-US" altLang="zh-CN" smtClean="0">
              <a:solidFill>
                <a:srgbClr val="000000"/>
              </a:solidFill>
              <a:latin typeface="Symbol" panose="05050102010706020507" pitchFamily="18" charset="2"/>
              <a:ea typeface="楷体_GB2312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1</a:t>
            </a:r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疑问词＋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to do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结构还可在句中作主语、表语、同位语等。接不定式的疑问词有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who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which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what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when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where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how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whether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  <a:cs typeface="Courier New" panose="02070309020205020404" pitchFamily="49" charset="0"/>
              </a:rPr>
              <a:t>等。</a:t>
            </a:r>
            <a:r>
              <a:rPr lang="en-US" altLang="zh-CN" smtClean="0">
                <a:solidFill>
                  <a:srgbClr val="000000"/>
                </a:solidFill>
                <a:ea typeface="宋体-方正超大字符集" pitchFamily="65" charset="-122"/>
              </a:rPr>
              <a:t>,</a:t>
            </a:r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</a:rPr>
              <a:t>(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2</a:t>
            </a:r>
            <a:r>
              <a:rPr lang="en-US" altLang="zh-CN" smtClean="0">
                <a:solidFill>
                  <a:srgbClr val="000000"/>
                </a:solidFill>
                <a:latin typeface="Symbol" panose="05050102010706020507" pitchFamily="18" charset="2"/>
                <a:ea typeface="楷体_GB2312" pitchFamily="49" charset="-122"/>
              </a:rPr>
              <a:t>)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 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能接</a:t>
            </a:r>
            <a:r>
              <a:rPr lang="zh-CN" altLang="en-US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疑问词＋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to do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的动词有：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decide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know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consider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forget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learn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remember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show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find out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understand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see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wonder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hear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explain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ea typeface="楷体_GB2312" pitchFamily="49" charset="-122"/>
              </a:rPr>
              <a:t>tell</a:t>
            </a:r>
            <a:r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t>等。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4363" name="Picture 11" descr="课前自主学习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251257" y="520184"/>
            <a:ext cx="8556945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439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539426" y="933235"/>
            <a:ext cx="8029429" cy="4224181"/>
          </a:xfrm>
        </p:spPr>
        <p:txBody>
          <a:bodyPr/>
          <a:lstStyle/>
          <a:p>
            <a:pPr algn="ctr"/>
            <a:r>
              <a:rPr lang="zh-CN" altLang="en-US" dirty="0" smtClean="0">
                <a:solidFill>
                  <a:srgbClr val="00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基础知识自测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ea typeface="仿宋_GB2312" pitchFamily="49" charset="-122"/>
                <a:cs typeface="Times New Roman" panose="02020603050405020304" pitchFamily="18" charset="0"/>
              </a:rPr>
              <a:t>重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点词汇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写作词汇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en-US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职责；使命　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2.</a:t>
            </a:r>
            <a:r>
              <a:rPr lang="en-US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</a:t>
            </a:r>
            <a:r>
              <a:rPr lang="en-US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疾病，病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3.</a:t>
            </a:r>
            <a:r>
              <a:rPr lang="en-US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慷慨的，大方的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4.</a:t>
            </a:r>
            <a:r>
              <a:rPr lang="en-US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帮助，援助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5.</a:t>
            </a:r>
            <a:r>
              <a:rPr lang="en-US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</a:t>
            </a:r>
            <a:r>
              <a:rPr lang="en-US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最高级别的，首席的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6.</a:t>
            </a:r>
            <a:r>
              <a:rPr lang="en-US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获得，得到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7.</a:t>
            </a:r>
            <a:r>
              <a:rPr lang="en-US" altLang="zh-CN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更多的，附加的</a:t>
            </a:r>
          </a:p>
        </p:txBody>
      </p:sp>
      <p:sp>
        <p:nvSpPr>
          <p:cNvPr id="484392" name="Rectangle 40"/>
          <p:cNvSpPr>
            <a:spLocks noChangeArrowheads="1"/>
          </p:cNvSpPr>
          <p:nvPr/>
        </p:nvSpPr>
        <p:spPr bwMode="auto">
          <a:xfrm>
            <a:off x="874032" y="2192127"/>
            <a:ext cx="111462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mission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484393" name="Rectangle 41"/>
          <p:cNvSpPr>
            <a:spLocks noChangeArrowheads="1"/>
          </p:cNvSpPr>
          <p:nvPr/>
        </p:nvSpPr>
        <p:spPr bwMode="auto">
          <a:xfrm>
            <a:off x="790678" y="2625911"/>
            <a:ext cx="83089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disease</a:t>
            </a:r>
            <a:endParaRPr lang="zh-CN" altLang="en-US"/>
          </a:p>
        </p:txBody>
      </p:sp>
      <p:sp>
        <p:nvSpPr>
          <p:cNvPr id="484394" name="Rectangle 42"/>
          <p:cNvSpPr>
            <a:spLocks noChangeArrowheads="1"/>
          </p:cNvSpPr>
          <p:nvPr/>
        </p:nvSpPr>
        <p:spPr bwMode="auto">
          <a:xfrm>
            <a:off x="683508" y="3003252"/>
            <a:ext cx="148395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　</a:t>
            </a:r>
            <a:r>
              <a:rPr lang="en-US" altLang="zh-CN"/>
              <a:t>generous</a:t>
            </a:r>
            <a:r>
              <a:rPr lang="zh-CN" altLang="en-US"/>
              <a:t>　</a:t>
            </a:r>
          </a:p>
        </p:txBody>
      </p:sp>
      <p:sp>
        <p:nvSpPr>
          <p:cNvPr id="484395" name="Rectangle 43"/>
          <p:cNvSpPr>
            <a:spLocks noChangeArrowheads="1"/>
          </p:cNvSpPr>
          <p:nvPr/>
        </p:nvSpPr>
        <p:spPr bwMode="auto">
          <a:xfrm>
            <a:off x="874034" y="3435348"/>
            <a:ext cx="67860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aid</a:t>
            </a:r>
            <a:r>
              <a:rPr lang="zh-CN" altLang="en-US"/>
              <a:t>　</a:t>
            </a:r>
          </a:p>
        </p:txBody>
      </p:sp>
      <p:sp>
        <p:nvSpPr>
          <p:cNvPr id="484396" name="Rectangle 44"/>
          <p:cNvSpPr>
            <a:spLocks noChangeArrowheads="1"/>
          </p:cNvSpPr>
          <p:nvPr/>
        </p:nvSpPr>
        <p:spPr bwMode="auto">
          <a:xfrm>
            <a:off x="845456" y="3813879"/>
            <a:ext cx="90302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chief </a:t>
            </a:r>
            <a:r>
              <a:rPr lang="zh-CN" altLang="en-US"/>
              <a:t>　</a:t>
            </a:r>
          </a:p>
        </p:txBody>
      </p:sp>
      <p:sp>
        <p:nvSpPr>
          <p:cNvPr id="484397" name="Rectangle 45"/>
          <p:cNvSpPr>
            <a:spLocks noChangeArrowheads="1"/>
          </p:cNvSpPr>
          <p:nvPr/>
        </p:nvSpPr>
        <p:spPr bwMode="auto">
          <a:xfrm>
            <a:off x="826402" y="4245976"/>
            <a:ext cx="99920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obtain</a:t>
            </a:r>
            <a:r>
              <a:rPr lang="zh-CN" altLang="en-US"/>
              <a:t>　</a:t>
            </a:r>
          </a:p>
        </p:txBody>
      </p:sp>
      <p:sp>
        <p:nvSpPr>
          <p:cNvPr id="484398" name="Rectangle 46"/>
          <p:cNvSpPr>
            <a:spLocks noChangeArrowheads="1"/>
          </p:cNvSpPr>
          <p:nvPr/>
        </p:nvSpPr>
        <p:spPr bwMode="auto">
          <a:xfrm>
            <a:off x="752573" y="4659027"/>
            <a:ext cx="85653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further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8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8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8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8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8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8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8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92" grpId="0"/>
      <p:bldP spid="484393" grpId="0"/>
      <p:bldP spid="484394" grpId="0"/>
      <p:bldP spid="484395" grpId="0"/>
      <p:bldP spid="484396" grpId="0"/>
      <p:bldP spid="484397" grpId="0"/>
      <p:bldP spid="48439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717782"/>
            <a:ext cx="8029429" cy="4224181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  <a:cs typeface="Times New Roman" panose="02020603050405020304" pitchFamily="18" charset="0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  <a:ea typeface="IPAPANNEW" charset="0"/>
                <a:cs typeface="Times New Roman" panose="02020603050405020304" pitchFamily="18" charset="0"/>
              </a:rPr>
              <a:t>]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ea typeface="仿宋_GB2312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完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成句子</a:t>
            </a:r>
            <a:endParaRPr lang="zh-CN" altLang="en-US" smtClean="0">
              <a:solidFill>
                <a:srgbClr val="000000"/>
              </a:solidFill>
            </a:endParaRPr>
          </a:p>
          <a:p>
            <a:pPr algn="just"/>
            <a:r>
              <a:rPr lang="zh-CN" altLang="en-US" smtClean="0">
                <a:solidFill>
                  <a:srgbClr val="000000"/>
                </a:solidFill>
              </a:rPr>
              <a:t>①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is not known yet to all of us.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在哪里开会我们都还不知道。</a:t>
            </a:r>
            <a:endParaRPr lang="zh-CN" altLang="en-US" smtClean="0">
              <a:solidFill>
                <a:srgbClr val="000000"/>
              </a:solidFill>
            </a:endParaRPr>
          </a:p>
          <a:p>
            <a:pPr algn="just"/>
            <a:r>
              <a:rPr lang="zh-CN" altLang="en-US" smtClean="0">
                <a:solidFill>
                  <a:srgbClr val="000000"/>
                </a:solidFill>
              </a:rPr>
              <a:t>②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question is  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      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问题是在哪里找到问题的答案。</a:t>
            </a:r>
            <a:endParaRPr lang="zh-CN" altLang="en-US" smtClean="0">
              <a:solidFill>
                <a:srgbClr val="000000"/>
              </a:solidFill>
            </a:endParaRPr>
          </a:p>
          <a:p>
            <a:pPr algn="just"/>
            <a:r>
              <a:rPr lang="zh-CN" altLang="en-US" smtClean="0">
                <a:solidFill>
                  <a:srgbClr val="000000"/>
                </a:solidFill>
              </a:rPr>
              <a:t>③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She had no idea  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她不知道该如何去帮助那位老人。</a:t>
            </a:r>
            <a:endParaRPr lang="zh-CN" altLang="en-US" smtClean="0">
              <a:solidFill>
                <a:srgbClr val="000000"/>
              </a:solidFill>
              <a:latin typeface="IPAPANNEW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IPAPANNEW" charset="0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IPAPANNEW" charset="0"/>
                <a:ea typeface="黑体" panose="02010609060101010101" pitchFamily="49" charset="-122"/>
              </a:rPr>
              <a:t>温馨提示</a:t>
            </a:r>
            <a:r>
              <a:rPr lang="en-US" altLang="zh-CN" smtClean="0">
                <a:solidFill>
                  <a:srgbClr val="000000"/>
                </a:solidFill>
                <a:latin typeface="IPAPANNEW" charset="0"/>
              </a:rPr>
              <a:t>]</a:t>
            </a:r>
            <a:endParaRPr lang="en-US" altLang="zh-CN" smtClean="0">
              <a:solidFill>
                <a:srgbClr val="000000"/>
              </a:solidFill>
              <a:ea typeface="仿宋_GB2312" pitchFamily="49" charset="-122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仿宋_GB2312" pitchFamily="49" charset="-122"/>
              </a:rPr>
              <a:t>(1)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该结构作主语时，谓语动词要用单数形式；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ea typeface="仿宋_GB2312" pitchFamily="49" charset="-122"/>
              </a:rPr>
              <a:t>(2)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该结构中的不定式常用一般式，且常用主动形式表示被动含义。</a:t>
            </a:r>
          </a:p>
        </p:txBody>
      </p:sp>
      <p:sp>
        <p:nvSpPr>
          <p:cNvPr id="730115" name="Rectangle 3"/>
          <p:cNvSpPr>
            <a:spLocks noChangeArrowheads="1"/>
          </p:cNvSpPr>
          <p:nvPr/>
        </p:nvSpPr>
        <p:spPr bwMode="auto">
          <a:xfrm>
            <a:off x="899039" y="1112481"/>
            <a:ext cx="280803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Where to hold the meeting </a:t>
            </a:r>
          </a:p>
        </p:txBody>
      </p:sp>
      <p:sp>
        <p:nvSpPr>
          <p:cNvPr id="730116" name="Rectangle 4"/>
          <p:cNvSpPr>
            <a:spLocks noChangeArrowheads="1"/>
          </p:cNvSpPr>
          <p:nvPr/>
        </p:nvSpPr>
        <p:spPr bwMode="auto">
          <a:xfrm>
            <a:off x="2519691" y="1976673"/>
            <a:ext cx="413115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where to find the answer to the question </a:t>
            </a:r>
          </a:p>
        </p:txBody>
      </p:sp>
      <p:sp>
        <p:nvSpPr>
          <p:cNvPr id="730117" name="Rectangle 5"/>
          <p:cNvSpPr>
            <a:spLocks noChangeArrowheads="1"/>
          </p:cNvSpPr>
          <p:nvPr/>
        </p:nvSpPr>
        <p:spPr bwMode="auto">
          <a:xfrm>
            <a:off x="2573279" y="2786112"/>
            <a:ext cx="256213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how to help the old man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3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3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3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15" grpId="0"/>
      <p:bldP spid="730116" grpId="0"/>
      <p:bldP spid="7301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192" name="Picture 8" descr="随堂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413203" y="636837"/>
            <a:ext cx="8556945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719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539426" y="1215347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宋体" panose="02010600030101010101" pitchFamily="2" charset="-122"/>
              </a:rPr>
              <a:t>Ⅰ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单词拼写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My teeth are very ____________  (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敏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感的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to cold food.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His ____________ 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职责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was to help young people in his local community.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It was ____________ 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慷慨的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of you to share your food with me.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With the ________________(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帮助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of his teacher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gradually adjusted to the new school life.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She said she would do anything that could help her mother recover from the ____________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疾病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477199" name="Rectangle 15"/>
          <p:cNvSpPr>
            <a:spLocks noChangeArrowheads="1"/>
          </p:cNvSpPr>
          <p:nvPr/>
        </p:nvSpPr>
        <p:spPr bwMode="auto">
          <a:xfrm>
            <a:off x="2947181" y="1706465"/>
            <a:ext cx="120439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sensitive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477200" name="Rectangle 16"/>
          <p:cNvSpPr>
            <a:spLocks noChangeArrowheads="1"/>
          </p:cNvSpPr>
          <p:nvPr/>
        </p:nvSpPr>
        <p:spPr bwMode="auto">
          <a:xfrm>
            <a:off x="1650396" y="2085492"/>
            <a:ext cx="111462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mission</a:t>
            </a:r>
            <a:r>
              <a:rPr lang="zh-CN" altLang="en-US"/>
              <a:t>　</a:t>
            </a:r>
          </a:p>
        </p:txBody>
      </p:sp>
      <p:sp>
        <p:nvSpPr>
          <p:cNvPr id="477201" name="Rectangle 17"/>
          <p:cNvSpPr>
            <a:spLocks noChangeArrowheads="1"/>
          </p:cNvSpPr>
          <p:nvPr/>
        </p:nvSpPr>
        <p:spPr bwMode="auto">
          <a:xfrm>
            <a:off x="1814863" y="2464023"/>
            <a:ext cx="101908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generous</a:t>
            </a:r>
            <a:endParaRPr lang="zh-CN" altLang="en-US"/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1979078" y="2894433"/>
            <a:ext cx="171735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assistance/aid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827729" y="4137654"/>
            <a:ext cx="83089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disease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7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7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7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7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99" grpId="0"/>
      <p:bldP spid="477200" grpId="0"/>
      <p:bldP spid="477201" grpId="0"/>
      <p:bldP spid="477202" grpId="0"/>
      <p:bldP spid="47720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843958"/>
            <a:ext cx="8029429" cy="3808682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You need to ____________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获得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the permission from our teacher if you want to leave the school.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7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works as a ____________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主要的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editor in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China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Daily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8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 travelers decided to ____________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延长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 their visit to see more about the beautiful country.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9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Then came the good news that scientists had made a great breakthrough in the ____________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治疗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 of cancer.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You might want to consider ____________(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临时的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 work until you decide what you want to do.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18851" name="Rectangle 3"/>
          <p:cNvSpPr>
            <a:spLocks noChangeArrowheads="1"/>
          </p:cNvSpPr>
          <p:nvPr/>
        </p:nvSpPr>
        <p:spPr bwMode="auto">
          <a:xfrm>
            <a:off x="2551842" y="895836"/>
            <a:ext cx="105691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obtain 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718852" name="Rectangle 4"/>
          <p:cNvSpPr>
            <a:spLocks noChangeArrowheads="1"/>
          </p:cNvSpPr>
          <p:nvPr/>
        </p:nvSpPr>
        <p:spPr bwMode="auto">
          <a:xfrm>
            <a:off x="2731125" y="1708152"/>
            <a:ext cx="84531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chief</a:t>
            </a:r>
            <a:r>
              <a:rPr lang="zh-CN" altLang="en-US"/>
              <a:t>　</a:t>
            </a:r>
          </a:p>
        </p:txBody>
      </p:sp>
      <p:sp>
        <p:nvSpPr>
          <p:cNvPr id="718853" name="Rectangle 5"/>
          <p:cNvSpPr>
            <a:spLocks noChangeArrowheads="1"/>
          </p:cNvSpPr>
          <p:nvPr/>
        </p:nvSpPr>
        <p:spPr bwMode="auto">
          <a:xfrm>
            <a:off x="3714249" y="2121202"/>
            <a:ext cx="102485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extend</a:t>
            </a:r>
            <a:r>
              <a:rPr lang="zh-CN" altLang="en-US"/>
              <a:t>　</a:t>
            </a:r>
          </a:p>
        </p:txBody>
      </p:sp>
      <p:sp>
        <p:nvSpPr>
          <p:cNvPr id="718854" name="Rectangle 6"/>
          <p:cNvSpPr>
            <a:spLocks noChangeArrowheads="1"/>
          </p:cNvSpPr>
          <p:nvPr/>
        </p:nvSpPr>
        <p:spPr bwMode="auto">
          <a:xfrm>
            <a:off x="1111359" y="3381783"/>
            <a:ext cx="134128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treatment</a:t>
            </a:r>
            <a:r>
              <a:rPr lang="zh-CN" altLang="en-US"/>
              <a:t>　</a:t>
            </a:r>
          </a:p>
        </p:txBody>
      </p:sp>
      <p:sp>
        <p:nvSpPr>
          <p:cNvPr id="718855" name="Rectangle 7"/>
          <p:cNvSpPr>
            <a:spLocks noChangeArrowheads="1"/>
          </p:cNvSpPr>
          <p:nvPr/>
        </p:nvSpPr>
        <p:spPr bwMode="auto">
          <a:xfrm>
            <a:off x="4089548" y="3705558"/>
            <a:ext cx="118996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temporary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51" grpId="0"/>
      <p:bldP spid="718852" grpId="0"/>
      <p:bldP spid="718853" grpId="0"/>
      <p:bldP spid="718854" grpId="0"/>
      <p:bldP spid="71885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宋体" panose="02010600030101010101" pitchFamily="2" charset="-122"/>
              </a:rPr>
              <a:t>Ⅱ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完成句子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她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用她的一番花言巧语完全把我骗住了。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She ______________ completely with her story.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．现在你已经长大了，你必须学会自立。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Now that you've grown up, you must learn to _________________________.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．汤姆不知道应该先读哪本书。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Tom had no idea ____________________ first.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19876" name="Rectangle 4"/>
          <p:cNvSpPr>
            <a:spLocks noChangeArrowheads="1"/>
          </p:cNvSpPr>
          <p:nvPr/>
        </p:nvSpPr>
        <p:spPr bwMode="auto">
          <a:xfrm>
            <a:off x="1115763" y="1868352"/>
            <a:ext cx="129255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took me  in </a:t>
            </a:r>
          </a:p>
        </p:txBody>
      </p:sp>
      <p:sp>
        <p:nvSpPr>
          <p:cNvPr id="719877" name="Rectangle 5"/>
          <p:cNvSpPr>
            <a:spLocks noChangeArrowheads="1"/>
          </p:cNvSpPr>
          <p:nvPr/>
        </p:nvSpPr>
        <p:spPr bwMode="auto">
          <a:xfrm>
            <a:off x="5122738" y="2677791"/>
            <a:ext cx="243613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stand on your own feet </a:t>
            </a:r>
          </a:p>
        </p:txBody>
      </p:sp>
      <p:sp>
        <p:nvSpPr>
          <p:cNvPr id="719878" name="Rectangle 6"/>
          <p:cNvSpPr>
            <a:spLocks noChangeArrowheads="1"/>
          </p:cNvSpPr>
          <p:nvPr/>
        </p:nvSpPr>
        <p:spPr bwMode="auto">
          <a:xfrm>
            <a:off x="2448246" y="3488418"/>
            <a:ext cx="208347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which book to read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876" grpId="0"/>
      <p:bldP spid="719877" grpId="0"/>
      <p:bldP spid="71987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474845"/>
            <a:ext cx="8029429" cy="1731191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．他已想出一个解决这个问题的好办法。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____________________________________ to settle the problem.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．他去年因癌症不幸去世。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unfortunately _______________ last year due to his cancer.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20899" name="Rectangle 3"/>
          <p:cNvSpPr>
            <a:spLocks noChangeArrowheads="1"/>
          </p:cNvSpPr>
          <p:nvPr/>
        </p:nvSpPr>
        <p:spPr bwMode="auto">
          <a:xfrm>
            <a:off x="1331292" y="1868352"/>
            <a:ext cx="324341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has come up with a good way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720900" name="Rectangle 4"/>
          <p:cNvSpPr>
            <a:spLocks noChangeArrowheads="1"/>
          </p:cNvSpPr>
          <p:nvPr/>
        </p:nvSpPr>
        <p:spPr bwMode="auto">
          <a:xfrm>
            <a:off x="2459737" y="2679477"/>
            <a:ext cx="136308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passed away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2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2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99" grpId="0"/>
      <p:bldP spid="7209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628505"/>
            <a:ext cx="8029429" cy="4224181"/>
          </a:xfrm>
        </p:spPr>
        <p:txBody>
          <a:bodyPr/>
          <a:lstStyle/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拓展词汇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8.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．持续；延伸→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．延伸；扩大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9.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残疾，残障→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伤残的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10.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．迟疑，犹豫→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．犹豫；踌躇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11.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帮助，援助→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帮助；协助；援助→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 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助手；助理；售货员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12.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证实，证明→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证实；肯定；确定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13.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成绩，成就→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完成；达到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14.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重要的，主要的→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大部分，大多数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15.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治疗；疗法→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t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.&amp; </a:t>
            </a:r>
            <a:r>
              <a:rPr lang="en-US" altLang="zh-CN" i="1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治疗；对待；款待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．款待；招待</a:t>
            </a:r>
          </a:p>
        </p:txBody>
      </p:sp>
      <p:sp>
        <p:nvSpPr>
          <p:cNvPr id="668676" name="Rectangle 4"/>
          <p:cNvSpPr>
            <a:spLocks noChangeArrowheads="1"/>
          </p:cNvSpPr>
          <p:nvPr/>
        </p:nvSpPr>
        <p:spPr bwMode="auto">
          <a:xfrm>
            <a:off x="790678" y="1057725"/>
            <a:ext cx="102485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extend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68677" name="Rectangle 5"/>
          <p:cNvSpPr>
            <a:spLocks noChangeArrowheads="1"/>
          </p:cNvSpPr>
          <p:nvPr/>
        </p:nvSpPr>
        <p:spPr bwMode="auto">
          <a:xfrm>
            <a:off x="3559242" y="1059411"/>
            <a:ext cx="129415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extension</a:t>
            </a:r>
            <a:r>
              <a:rPr lang="zh-CN" altLang="en-US"/>
              <a:t>　</a:t>
            </a:r>
          </a:p>
        </p:txBody>
      </p:sp>
      <p:sp>
        <p:nvSpPr>
          <p:cNvPr id="668678" name="Rectangle 6"/>
          <p:cNvSpPr>
            <a:spLocks noChangeArrowheads="1"/>
          </p:cNvSpPr>
          <p:nvPr/>
        </p:nvSpPr>
        <p:spPr bwMode="auto">
          <a:xfrm>
            <a:off x="845454" y="1472462"/>
            <a:ext cx="104889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disability</a:t>
            </a:r>
            <a:endParaRPr lang="zh-CN" altLang="en-US"/>
          </a:p>
        </p:txBody>
      </p:sp>
      <p:sp>
        <p:nvSpPr>
          <p:cNvPr id="668679" name="Rectangle 7"/>
          <p:cNvSpPr>
            <a:spLocks noChangeArrowheads="1"/>
          </p:cNvSpPr>
          <p:nvPr/>
        </p:nvSpPr>
        <p:spPr bwMode="auto">
          <a:xfrm>
            <a:off x="3546143" y="1491508"/>
            <a:ext cx="9591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disabled</a:t>
            </a:r>
            <a:endParaRPr lang="zh-CN" altLang="en-US"/>
          </a:p>
        </p:txBody>
      </p:sp>
      <p:sp>
        <p:nvSpPr>
          <p:cNvPr id="668680" name="Rectangle 8"/>
          <p:cNvSpPr>
            <a:spLocks noChangeArrowheads="1"/>
          </p:cNvSpPr>
          <p:nvPr/>
        </p:nvSpPr>
        <p:spPr bwMode="auto">
          <a:xfrm>
            <a:off x="970486" y="1921917"/>
            <a:ext cx="112744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hesitate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68681" name="Rectangle 9"/>
          <p:cNvSpPr>
            <a:spLocks noChangeArrowheads="1"/>
          </p:cNvSpPr>
          <p:nvPr/>
        </p:nvSpPr>
        <p:spPr bwMode="auto">
          <a:xfrm>
            <a:off x="3859319" y="1923604"/>
            <a:ext cx="110019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hesitation</a:t>
            </a:r>
            <a:endParaRPr lang="zh-CN" altLang="en-US"/>
          </a:p>
        </p:txBody>
      </p:sp>
      <p:sp>
        <p:nvSpPr>
          <p:cNvPr id="668682" name="Rectangle 10"/>
          <p:cNvSpPr>
            <a:spLocks noChangeArrowheads="1"/>
          </p:cNvSpPr>
          <p:nvPr/>
        </p:nvSpPr>
        <p:spPr bwMode="auto">
          <a:xfrm>
            <a:off x="952624" y="2281404"/>
            <a:ext cx="134545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assistance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68683" name="Rectangle 11"/>
          <p:cNvSpPr>
            <a:spLocks noChangeArrowheads="1"/>
          </p:cNvSpPr>
          <p:nvPr/>
        </p:nvSpPr>
        <p:spPr bwMode="auto">
          <a:xfrm>
            <a:off x="3815262" y="2302135"/>
            <a:ext cx="66417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assist</a:t>
            </a:r>
            <a:endParaRPr lang="zh-CN" altLang="en-US"/>
          </a:p>
        </p:txBody>
      </p:sp>
      <p:sp>
        <p:nvSpPr>
          <p:cNvPr id="668684" name="Rectangle 12"/>
          <p:cNvSpPr>
            <a:spLocks noChangeArrowheads="1"/>
          </p:cNvSpPr>
          <p:nvPr/>
        </p:nvSpPr>
        <p:spPr bwMode="auto">
          <a:xfrm>
            <a:off x="7037510" y="2300448"/>
            <a:ext cx="121721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assistant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68685" name="Rectangle 13"/>
          <p:cNvSpPr>
            <a:spLocks noChangeArrowheads="1"/>
          </p:cNvSpPr>
          <p:nvPr/>
        </p:nvSpPr>
        <p:spPr bwMode="auto">
          <a:xfrm>
            <a:off x="935955" y="3111573"/>
            <a:ext cx="165323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confirmation</a:t>
            </a:r>
            <a:r>
              <a:rPr lang="zh-CN" altLang="en-US"/>
              <a:t>　</a:t>
            </a:r>
          </a:p>
        </p:txBody>
      </p:sp>
      <p:sp>
        <p:nvSpPr>
          <p:cNvPr id="668686" name="Rectangle 14"/>
          <p:cNvSpPr>
            <a:spLocks noChangeArrowheads="1"/>
          </p:cNvSpPr>
          <p:nvPr/>
        </p:nvSpPr>
        <p:spPr bwMode="auto">
          <a:xfrm>
            <a:off x="4037936" y="3111573"/>
            <a:ext cx="92065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confirm</a:t>
            </a:r>
            <a:endParaRPr lang="zh-CN" altLang="en-US"/>
          </a:p>
        </p:txBody>
      </p:sp>
      <p:sp>
        <p:nvSpPr>
          <p:cNvPr id="668687" name="Rectangle 15"/>
          <p:cNvSpPr>
            <a:spLocks noChangeArrowheads="1"/>
          </p:cNvSpPr>
          <p:nvPr/>
        </p:nvSpPr>
        <p:spPr bwMode="auto">
          <a:xfrm>
            <a:off x="952626" y="3541983"/>
            <a:ext cx="160193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achievement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68688" name="Rectangle 16"/>
          <p:cNvSpPr>
            <a:spLocks noChangeArrowheads="1"/>
          </p:cNvSpPr>
          <p:nvPr/>
        </p:nvSpPr>
        <p:spPr bwMode="auto">
          <a:xfrm>
            <a:off x="4089139" y="3543670"/>
            <a:ext cx="86936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achieve</a:t>
            </a:r>
            <a:endParaRPr lang="zh-CN" altLang="en-US"/>
          </a:p>
        </p:txBody>
      </p:sp>
      <p:sp>
        <p:nvSpPr>
          <p:cNvPr id="668689" name="Rectangle 17"/>
          <p:cNvSpPr>
            <a:spLocks noChangeArrowheads="1"/>
          </p:cNvSpPr>
          <p:nvPr/>
        </p:nvSpPr>
        <p:spPr bwMode="auto">
          <a:xfrm>
            <a:off x="1014547" y="3974080"/>
            <a:ext cx="97355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major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68690" name="Rectangle 18"/>
          <p:cNvSpPr>
            <a:spLocks noChangeArrowheads="1"/>
          </p:cNvSpPr>
          <p:nvPr/>
        </p:nvSpPr>
        <p:spPr bwMode="auto">
          <a:xfrm>
            <a:off x="4120099" y="3921011"/>
            <a:ext cx="105531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majority </a:t>
            </a:r>
          </a:p>
        </p:txBody>
      </p:sp>
      <p:sp>
        <p:nvSpPr>
          <p:cNvPr id="668691" name="Rectangle 19"/>
          <p:cNvSpPr>
            <a:spLocks noChangeArrowheads="1"/>
          </p:cNvSpPr>
          <p:nvPr/>
        </p:nvSpPr>
        <p:spPr bwMode="auto">
          <a:xfrm>
            <a:off x="899039" y="4351422"/>
            <a:ext cx="134128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treatment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68692" name="Rectangle 20"/>
          <p:cNvSpPr>
            <a:spLocks noChangeArrowheads="1"/>
          </p:cNvSpPr>
          <p:nvPr/>
        </p:nvSpPr>
        <p:spPr bwMode="auto">
          <a:xfrm>
            <a:off x="3694991" y="4353108"/>
            <a:ext cx="60871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/>
              <a:t>treat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6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6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6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6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6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6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6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6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6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6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6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6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6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6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6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6" grpId="0"/>
      <p:bldP spid="668677" grpId="0"/>
      <p:bldP spid="668678" grpId="0"/>
      <p:bldP spid="668679" grpId="0"/>
      <p:bldP spid="668680" grpId="0"/>
      <p:bldP spid="668681" grpId="0"/>
      <p:bldP spid="668682" grpId="0"/>
      <p:bldP spid="668683" grpId="0"/>
      <p:bldP spid="668684" grpId="0"/>
      <p:bldP spid="668685" grpId="0"/>
      <p:bldP spid="668686" grpId="0"/>
      <p:bldP spid="668687" grpId="0"/>
      <p:bldP spid="668688" grpId="0"/>
      <p:bldP spid="668689" grpId="0"/>
      <p:bldP spid="668690" grpId="0"/>
      <p:bldP spid="668691" grpId="0"/>
      <p:bldP spid="6686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897524"/>
            <a:ext cx="8029429" cy="3808682"/>
          </a:xfrm>
        </p:spPr>
        <p:txBody>
          <a:bodyPr/>
          <a:lstStyle/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阅读词汇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16.territory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　　　　　　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17.sensitive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18.cancer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19.royal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20.institution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21.registration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22.temporary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23.military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9699" name="Rectangle 3"/>
          <p:cNvSpPr>
            <a:spLocks noChangeArrowheads="1"/>
          </p:cNvSpPr>
          <p:nvPr/>
        </p:nvSpPr>
        <p:spPr bwMode="auto">
          <a:xfrm>
            <a:off x="2195801" y="1382690"/>
            <a:ext cx="153300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地区，地方　</a:t>
            </a:r>
          </a:p>
        </p:txBody>
      </p:sp>
      <p:sp>
        <p:nvSpPr>
          <p:cNvPr id="669700" name="Rectangle 4"/>
          <p:cNvSpPr>
            <a:spLocks noChangeArrowheads="1"/>
          </p:cNvSpPr>
          <p:nvPr/>
        </p:nvSpPr>
        <p:spPr bwMode="auto">
          <a:xfrm>
            <a:off x="2195799" y="1815283"/>
            <a:ext cx="246274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敏感的，容易生气的　</a:t>
            </a:r>
          </a:p>
        </p:txBody>
      </p:sp>
      <p:sp>
        <p:nvSpPr>
          <p:cNvPr id="669701" name="Rectangle 5"/>
          <p:cNvSpPr>
            <a:spLocks noChangeArrowheads="1"/>
          </p:cNvSpPr>
          <p:nvPr/>
        </p:nvSpPr>
        <p:spPr bwMode="auto">
          <a:xfrm>
            <a:off x="1979079" y="2229525"/>
            <a:ext cx="83569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癌症　</a:t>
            </a:r>
          </a:p>
        </p:txBody>
      </p:sp>
      <p:sp>
        <p:nvSpPr>
          <p:cNvPr id="669702" name="Rectangle 6"/>
          <p:cNvSpPr>
            <a:spLocks noChangeArrowheads="1"/>
          </p:cNvSpPr>
          <p:nvPr/>
        </p:nvSpPr>
        <p:spPr bwMode="auto">
          <a:xfrm>
            <a:off x="1925492" y="2625911"/>
            <a:ext cx="199787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王室的，皇家的　</a:t>
            </a:r>
          </a:p>
        </p:txBody>
      </p:sp>
      <p:sp>
        <p:nvSpPr>
          <p:cNvPr id="669703" name="Rectangle 7"/>
          <p:cNvSpPr>
            <a:spLocks noChangeArrowheads="1"/>
          </p:cNvSpPr>
          <p:nvPr/>
        </p:nvSpPr>
        <p:spPr bwMode="auto">
          <a:xfrm>
            <a:off x="2249384" y="3058008"/>
            <a:ext cx="130057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机构，团体</a:t>
            </a:r>
          </a:p>
        </p:txBody>
      </p:sp>
      <p:sp>
        <p:nvSpPr>
          <p:cNvPr id="669704" name="Rectangle 8"/>
          <p:cNvSpPr>
            <a:spLocks noChangeArrowheads="1"/>
          </p:cNvSpPr>
          <p:nvPr/>
        </p:nvSpPr>
        <p:spPr bwMode="auto">
          <a:xfrm>
            <a:off x="2406569" y="3433662"/>
            <a:ext cx="153300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登记，注册　</a:t>
            </a:r>
          </a:p>
        </p:txBody>
      </p:sp>
      <p:sp>
        <p:nvSpPr>
          <p:cNvPr id="669705" name="Rectangle 9"/>
          <p:cNvSpPr>
            <a:spLocks noChangeArrowheads="1"/>
          </p:cNvSpPr>
          <p:nvPr/>
        </p:nvSpPr>
        <p:spPr bwMode="auto">
          <a:xfrm>
            <a:off x="2486349" y="3867445"/>
            <a:ext cx="292761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短期的，短暂的；临时的　</a:t>
            </a:r>
          </a:p>
        </p:txBody>
      </p:sp>
      <p:sp>
        <p:nvSpPr>
          <p:cNvPr id="669706" name="Rectangle 10"/>
          <p:cNvSpPr>
            <a:spLocks noChangeArrowheads="1"/>
          </p:cNvSpPr>
          <p:nvPr/>
        </p:nvSpPr>
        <p:spPr bwMode="auto">
          <a:xfrm>
            <a:off x="2026710" y="4335252"/>
            <a:ext cx="66097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/>
              <a:t>军队 </a:t>
            </a:r>
          </a:p>
        </p:txBody>
      </p:sp>
      <p:sp>
        <p:nvSpPr>
          <p:cNvPr id="669707" name="Line 11"/>
          <p:cNvSpPr>
            <a:spLocks noChangeShapeType="1"/>
          </p:cNvSpPr>
          <p:nvPr/>
        </p:nvSpPr>
        <p:spPr bwMode="auto">
          <a:xfrm>
            <a:off x="2195800" y="1761717"/>
            <a:ext cx="145751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69708" name="Line 12"/>
          <p:cNvSpPr>
            <a:spLocks noChangeShapeType="1"/>
          </p:cNvSpPr>
          <p:nvPr/>
        </p:nvSpPr>
        <p:spPr bwMode="auto">
          <a:xfrm>
            <a:off x="2195798" y="2193814"/>
            <a:ext cx="2268436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69709" name="Line 13"/>
          <p:cNvSpPr>
            <a:spLocks noChangeShapeType="1"/>
          </p:cNvSpPr>
          <p:nvPr/>
        </p:nvSpPr>
        <p:spPr bwMode="auto">
          <a:xfrm>
            <a:off x="2033852" y="2572345"/>
            <a:ext cx="756146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69710" name="Line 14"/>
          <p:cNvSpPr>
            <a:spLocks noChangeShapeType="1"/>
          </p:cNvSpPr>
          <p:nvPr/>
        </p:nvSpPr>
        <p:spPr bwMode="auto">
          <a:xfrm>
            <a:off x="1871907" y="3003252"/>
            <a:ext cx="188976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69711" name="Line 15"/>
          <p:cNvSpPr>
            <a:spLocks noChangeShapeType="1"/>
          </p:cNvSpPr>
          <p:nvPr/>
        </p:nvSpPr>
        <p:spPr bwMode="auto">
          <a:xfrm>
            <a:off x="2249385" y="3381783"/>
            <a:ext cx="145870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69712" name="Line 16"/>
          <p:cNvSpPr>
            <a:spLocks noChangeShapeType="1"/>
          </p:cNvSpPr>
          <p:nvPr/>
        </p:nvSpPr>
        <p:spPr bwMode="auto">
          <a:xfrm>
            <a:off x="2411332" y="3813879"/>
            <a:ext cx="135034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69713" name="Line 17"/>
          <p:cNvSpPr>
            <a:spLocks noChangeShapeType="1"/>
          </p:cNvSpPr>
          <p:nvPr/>
        </p:nvSpPr>
        <p:spPr bwMode="auto">
          <a:xfrm>
            <a:off x="2464917" y="4245977"/>
            <a:ext cx="2700689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69714" name="Line 18"/>
          <p:cNvSpPr>
            <a:spLocks noChangeShapeType="1"/>
          </p:cNvSpPr>
          <p:nvPr/>
        </p:nvSpPr>
        <p:spPr bwMode="auto">
          <a:xfrm>
            <a:off x="1979076" y="4678073"/>
            <a:ext cx="81092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6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6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6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6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6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6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6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699" grpId="0"/>
      <p:bldP spid="669700" grpId="0"/>
      <p:bldP spid="669701" grpId="0"/>
      <p:bldP spid="669702" grpId="0"/>
      <p:bldP spid="669703" grpId="0"/>
      <p:bldP spid="669704" grpId="0"/>
      <p:bldP spid="669705" grpId="0"/>
      <p:bldP spid="6697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735637"/>
            <a:ext cx="8029429" cy="4224181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24.drug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25.certificate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26.ministry </a:t>
            </a:r>
            <a:r>
              <a:rPr lang="en-US" altLang="zh-CN" i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重点短语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对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有把握；确信　　　　　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想出；提出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幽默感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振作起来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偶然遇到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筹钱</a:t>
            </a:r>
            <a:r>
              <a:rPr lang="zh-CN" altLang="en-US" smtClean="0"/>
              <a:t> </a:t>
            </a:r>
          </a:p>
        </p:txBody>
      </p:sp>
      <p:sp>
        <p:nvSpPr>
          <p:cNvPr id="670723" name="Rectangle 3"/>
          <p:cNvSpPr>
            <a:spLocks noChangeArrowheads="1"/>
          </p:cNvSpPr>
          <p:nvPr/>
        </p:nvSpPr>
        <p:spPr bwMode="auto">
          <a:xfrm>
            <a:off x="1708772" y="842271"/>
            <a:ext cx="153300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/>
              <a:t>药物，药材　</a:t>
            </a:r>
          </a:p>
        </p:txBody>
      </p:sp>
      <p:sp>
        <p:nvSpPr>
          <p:cNvPr id="670724" name="Rectangle 4"/>
          <p:cNvSpPr>
            <a:spLocks noChangeArrowheads="1"/>
          </p:cNvSpPr>
          <p:nvPr/>
        </p:nvSpPr>
        <p:spPr bwMode="auto">
          <a:xfrm>
            <a:off x="2167464" y="1222489"/>
            <a:ext cx="176544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证明书，证书　</a:t>
            </a:r>
          </a:p>
        </p:txBody>
      </p:sp>
      <p:sp>
        <p:nvSpPr>
          <p:cNvPr id="670725" name="Rectangle 5"/>
          <p:cNvSpPr>
            <a:spLocks noChangeArrowheads="1"/>
          </p:cNvSpPr>
          <p:nvPr/>
        </p:nvSpPr>
        <p:spPr bwMode="auto">
          <a:xfrm>
            <a:off x="2059909" y="1653395"/>
            <a:ext cx="122202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(</a:t>
            </a:r>
            <a:r>
              <a:rPr lang="zh-CN" altLang="en-US"/>
              <a:t>政府的</a:t>
            </a:r>
            <a:r>
              <a:rPr lang="en-US" altLang="zh-CN"/>
              <a:t>)</a:t>
            </a:r>
            <a:r>
              <a:rPr lang="zh-CN" altLang="en-US"/>
              <a:t>部</a:t>
            </a:r>
          </a:p>
        </p:txBody>
      </p:sp>
      <p:sp>
        <p:nvSpPr>
          <p:cNvPr id="670726" name="Rectangle 6"/>
          <p:cNvSpPr>
            <a:spLocks noChangeArrowheads="1"/>
          </p:cNvSpPr>
          <p:nvPr/>
        </p:nvSpPr>
        <p:spPr bwMode="auto">
          <a:xfrm>
            <a:off x="790678" y="2443290"/>
            <a:ext cx="220466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be confident about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0727" name="Rectangle 7"/>
          <p:cNvSpPr>
            <a:spLocks noChangeArrowheads="1"/>
          </p:cNvSpPr>
          <p:nvPr/>
        </p:nvSpPr>
        <p:spPr bwMode="auto">
          <a:xfrm>
            <a:off x="902215" y="2822319"/>
            <a:ext cx="169170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come up with</a:t>
            </a:r>
            <a:r>
              <a:rPr lang="zh-CN" altLang="en-US"/>
              <a:t>　</a:t>
            </a:r>
          </a:p>
        </p:txBody>
      </p:sp>
      <p:sp>
        <p:nvSpPr>
          <p:cNvPr id="670728" name="Rectangle 8"/>
          <p:cNvSpPr>
            <a:spLocks noChangeArrowheads="1"/>
          </p:cNvSpPr>
          <p:nvPr/>
        </p:nvSpPr>
        <p:spPr bwMode="auto">
          <a:xfrm>
            <a:off x="977895" y="3200850"/>
            <a:ext cx="192734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a sense of humour</a:t>
            </a:r>
            <a:endParaRPr lang="zh-CN" altLang="en-US"/>
          </a:p>
        </p:txBody>
      </p:sp>
      <p:sp>
        <p:nvSpPr>
          <p:cNvPr id="670729" name="Rectangle 9"/>
          <p:cNvSpPr>
            <a:spLocks noChangeArrowheads="1"/>
          </p:cNvSpPr>
          <p:nvPr/>
        </p:nvSpPr>
        <p:spPr bwMode="auto">
          <a:xfrm>
            <a:off x="1007402" y="3595549"/>
            <a:ext cx="104473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cheer up </a:t>
            </a:r>
          </a:p>
        </p:txBody>
      </p:sp>
      <p:sp>
        <p:nvSpPr>
          <p:cNvPr id="670730" name="Rectangle 10"/>
          <p:cNvSpPr>
            <a:spLocks noChangeArrowheads="1"/>
          </p:cNvSpPr>
          <p:nvPr/>
        </p:nvSpPr>
        <p:spPr bwMode="auto">
          <a:xfrm>
            <a:off x="1007400" y="4082403"/>
            <a:ext cx="161059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come across 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0731" name="Rectangle 11"/>
          <p:cNvSpPr>
            <a:spLocks noChangeArrowheads="1"/>
          </p:cNvSpPr>
          <p:nvPr/>
        </p:nvSpPr>
        <p:spPr bwMode="auto">
          <a:xfrm>
            <a:off x="1001215" y="4461429"/>
            <a:ext cx="132461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raise money</a:t>
            </a:r>
            <a:endParaRPr lang="zh-CN" altLang="en-US"/>
          </a:p>
        </p:txBody>
      </p:sp>
      <p:sp>
        <p:nvSpPr>
          <p:cNvPr id="670732" name="Line 12"/>
          <p:cNvSpPr>
            <a:spLocks noChangeShapeType="1"/>
          </p:cNvSpPr>
          <p:nvPr/>
        </p:nvSpPr>
        <p:spPr bwMode="auto">
          <a:xfrm>
            <a:off x="1601602" y="1189159"/>
            <a:ext cx="145870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70733" name="Line 13"/>
          <p:cNvSpPr>
            <a:spLocks noChangeShapeType="1"/>
          </p:cNvSpPr>
          <p:nvPr/>
        </p:nvSpPr>
        <p:spPr bwMode="auto">
          <a:xfrm>
            <a:off x="2141025" y="1599830"/>
            <a:ext cx="1512291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  <p:sp>
        <p:nvSpPr>
          <p:cNvPr id="670734" name="Line 14"/>
          <p:cNvSpPr>
            <a:spLocks noChangeShapeType="1"/>
          </p:cNvSpPr>
          <p:nvPr/>
        </p:nvSpPr>
        <p:spPr bwMode="auto">
          <a:xfrm>
            <a:off x="2087438" y="2031927"/>
            <a:ext cx="118839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7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7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7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7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7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7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3" grpId="0"/>
      <p:bldP spid="670724" grpId="0"/>
      <p:bldP spid="670725" grpId="0"/>
      <p:bldP spid="670726" grpId="0"/>
      <p:bldP spid="670727" grpId="0"/>
      <p:bldP spid="670728" grpId="0"/>
      <p:bldP spid="670729" grpId="0"/>
      <p:bldP spid="670730" grpId="0"/>
      <p:bldP spid="6707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682071"/>
            <a:ext cx="8029429" cy="4224181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7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在危险中 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8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把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记录下来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9.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担任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10.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在大多数情况下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11.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收留，收容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12.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一度，在某一刻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13.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大多数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altLang="zh-CN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14.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站起身来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15.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让公众注意到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altLang="zh-CN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16.</a:t>
            </a:r>
            <a:r>
              <a:rPr lang="en-US" altLang="zh-CN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去世</a:t>
            </a:r>
          </a:p>
        </p:txBody>
      </p:sp>
      <p:sp>
        <p:nvSpPr>
          <p:cNvPr id="671747" name="Rectangle 3"/>
          <p:cNvSpPr>
            <a:spLocks noChangeArrowheads="1"/>
          </p:cNvSpPr>
          <p:nvPr/>
        </p:nvSpPr>
        <p:spPr bwMode="auto">
          <a:xfrm>
            <a:off x="952624" y="733950"/>
            <a:ext cx="131339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in danger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1748" name="Rectangle 4"/>
          <p:cNvSpPr>
            <a:spLocks noChangeArrowheads="1"/>
          </p:cNvSpPr>
          <p:nvPr/>
        </p:nvSpPr>
        <p:spPr bwMode="auto">
          <a:xfrm>
            <a:off x="986256" y="1114167"/>
            <a:ext cx="164746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keep records of</a:t>
            </a:r>
            <a:endParaRPr lang="zh-CN" altLang="en-US"/>
          </a:p>
        </p:txBody>
      </p:sp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622087" y="1546264"/>
            <a:ext cx="137911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/>
              <a:t>　</a:t>
            </a:r>
            <a:r>
              <a:rPr lang="en-US" altLang="zh-CN"/>
              <a:t>serve as</a:t>
            </a:r>
            <a:r>
              <a:rPr lang="zh-CN" altLang="en-US"/>
              <a:t>　</a:t>
            </a:r>
          </a:p>
        </p:txBody>
      </p:sp>
      <p:sp>
        <p:nvSpPr>
          <p:cNvPr id="671750" name="Rectangle 6"/>
          <p:cNvSpPr>
            <a:spLocks noChangeArrowheads="1"/>
          </p:cNvSpPr>
          <p:nvPr/>
        </p:nvSpPr>
        <p:spPr bwMode="auto">
          <a:xfrm>
            <a:off x="972676" y="1923604"/>
            <a:ext cx="204019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for the most part</a:t>
            </a:r>
            <a:r>
              <a:rPr lang="zh-CN" altLang="en-US"/>
              <a:t>　</a:t>
            </a:r>
          </a:p>
        </p:txBody>
      </p:sp>
      <p:sp>
        <p:nvSpPr>
          <p:cNvPr id="671751" name="Rectangle 7"/>
          <p:cNvSpPr>
            <a:spLocks noChangeArrowheads="1"/>
          </p:cNvSpPr>
          <p:nvPr/>
        </p:nvSpPr>
        <p:spPr bwMode="auto">
          <a:xfrm>
            <a:off x="895696" y="2355702"/>
            <a:ext cx="81165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take in</a:t>
            </a:r>
            <a:endParaRPr lang="zh-CN" altLang="en-US"/>
          </a:p>
        </p:txBody>
      </p:sp>
      <p:sp>
        <p:nvSpPr>
          <p:cNvPr id="671752" name="Rectangle 8"/>
          <p:cNvSpPr>
            <a:spLocks noChangeArrowheads="1"/>
          </p:cNvSpPr>
          <p:nvPr/>
        </p:nvSpPr>
        <p:spPr bwMode="auto">
          <a:xfrm>
            <a:off x="1049078" y="2732547"/>
            <a:ext cx="153781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at one point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1753" name="Rectangle 9"/>
          <p:cNvSpPr>
            <a:spLocks noChangeArrowheads="1"/>
          </p:cNvSpPr>
          <p:nvPr/>
        </p:nvSpPr>
        <p:spPr bwMode="auto">
          <a:xfrm>
            <a:off x="997705" y="3200850"/>
            <a:ext cx="201871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the majority of...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1754" name="Rectangle 10"/>
          <p:cNvSpPr>
            <a:spLocks noChangeArrowheads="1"/>
          </p:cNvSpPr>
          <p:nvPr/>
        </p:nvSpPr>
        <p:spPr bwMode="auto">
          <a:xfrm>
            <a:off x="890560" y="3597236"/>
            <a:ext cx="172215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rise to one's feet</a:t>
            </a:r>
            <a:endParaRPr lang="zh-CN" altLang="en-US"/>
          </a:p>
        </p:txBody>
      </p:sp>
      <p:sp>
        <p:nvSpPr>
          <p:cNvPr id="671755" name="Rectangle 11"/>
          <p:cNvSpPr>
            <a:spLocks noChangeArrowheads="1"/>
          </p:cNvSpPr>
          <p:nvPr/>
        </p:nvSpPr>
        <p:spPr bwMode="auto">
          <a:xfrm>
            <a:off x="951436" y="4008600"/>
            <a:ext cx="289074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bring...to public attention</a:t>
            </a:r>
            <a:r>
              <a:rPr lang="zh-CN" altLang="en-US"/>
              <a:t>　</a:t>
            </a:r>
            <a:endParaRPr lang="en-US" altLang="zh-CN"/>
          </a:p>
        </p:txBody>
      </p:sp>
      <p:sp>
        <p:nvSpPr>
          <p:cNvPr id="671756" name="Rectangle 12"/>
          <p:cNvSpPr>
            <a:spLocks noChangeArrowheads="1"/>
          </p:cNvSpPr>
          <p:nvPr/>
        </p:nvSpPr>
        <p:spPr bwMode="auto">
          <a:xfrm>
            <a:off x="1003321" y="4407864"/>
            <a:ext cx="113225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/>
              <a:t>pass away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7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7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7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7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7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7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7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7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7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7" grpId="0"/>
      <p:bldP spid="671748" grpId="0"/>
      <p:bldP spid="671749" grpId="0"/>
      <p:bldP spid="671750" grpId="0"/>
      <p:bldP spid="671751" grpId="0"/>
      <p:bldP spid="671752" grpId="0"/>
      <p:bldP spid="671753" grpId="0"/>
      <p:bldP spid="671754" grpId="0"/>
      <p:bldP spid="671755" grpId="0"/>
      <p:bldP spid="6717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80818"/>
            <a:ext cx="8029429" cy="2562187"/>
          </a:xfrm>
        </p:spPr>
        <p:txBody>
          <a:bodyPr/>
          <a:lstStyle/>
          <a:p>
            <a:pPr algn="just"/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重点句型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疑问词＋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to do</a:t>
            </a:r>
            <a:endParaRPr lang="en-US" altLang="zh-CN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 always knows _____________________________(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如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何做出英明的决定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</a:rPr>
              <a:t>on 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</a:rPr>
              <a:t>＋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</a:rPr>
              <a:t>doing 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</a:rPr>
              <a:t>一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</a:rPr>
              <a:t>就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……”</a:t>
            </a:r>
            <a:endParaRPr lang="en-US" altLang="zh-CN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____________________ (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一离开学校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), Winton worked in banks in Germany and France.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72771" name="Rectangle 3"/>
          <p:cNvSpPr>
            <a:spLocks noChangeArrowheads="1"/>
          </p:cNvSpPr>
          <p:nvPr/>
        </p:nvSpPr>
        <p:spPr bwMode="auto">
          <a:xfrm>
            <a:off x="2519693" y="2143323"/>
            <a:ext cx="287632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how to make wise decisions </a:t>
            </a:r>
          </a:p>
        </p:txBody>
      </p:sp>
      <p:sp>
        <p:nvSpPr>
          <p:cNvPr id="672772" name="Rectangle 4"/>
          <p:cNvSpPr>
            <a:spLocks noChangeArrowheads="1"/>
          </p:cNvSpPr>
          <p:nvPr/>
        </p:nvSpPr>
        <p:spPr bwMode="auto">
          <a:xfrm>
            <a:off x="683508" y="2953951"/>
            <a:ext cx="194016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On leaving school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7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1" grpId="0"/>
      <p:bldP spid="6727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864087"/>
            <a:ext cx="8029429" cy="1315692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as</a:t>
            </a:r>
            <a:r>
              <a:rPr lang="zh-CN" altLang="en-US" smtClean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引导非限制性定语从句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_____________________________  (</a:t>
            </a:r>
            <a:r>
              <a:rPr lang="zh-CN" altLang="en-US" smtClean="0">
                <a:solidFill>
                  <a:srgbClr val="000000"/>
                </a:solidFill>
                <a:ea typeface="仿宋_GB2312" pitchFamily="49" charset="-122"/>
              </a:rPr>
              <a:t>中</a:t>
            </a:r>
            <a:r>
              <a:rPr lang="zh-CN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国古语有云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), 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A kind</a:t>
            </a:r>
            <a:r>
              <a:rPr lang="en-US" altLang="zh-CN" smtClean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hearted person lives a long life.</a:t>
            </a:r>
            <a:r>
              <a:rPr lang="en-US" altLang="zh-CN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endParaRPr lang="zh-CN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73795" name="Rectangle 3"/>
          <p:cNvSpPr>
            <a:spLocks noChangeArrowheads="1"/>
          </p:cNvSpPr>
          <p:nvPr/>
        </p:nvSpPr>
        <p:spPr bwMode="auto">
          <a:xfrm>
            <a:off x="737095" y="2299260"/>
            <a:ext cx="282502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/>
              <a:t>As the Chinese saying goes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5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2115</Words>
  <Application>Microsoft Office PowerPoint</Application>
  <PresentationFormat>全屏显示(16:9)</PresentationFormat>
  <Paragraphs>296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51" baseType="lpstr">
      <vt:lpstr>IPAPANNEW</vt:lpstr>
      <vt:lpstr>方正大标宋_GBK</vt:lpstr>
      <vt:lpstr>方正楷体_GBK</vt:lpstr>
      <vt:lpstr>仿宋_GB2312</vt:lpstr>
      <vt:lpstr>黑体</vt:lpstr>
      <vt:lpstr>华文新魏</vt:lpstr>
      <vt:lpstr>楷体_GB2312</vt:lpstr>
      <vt:lpstr>宋体</vt:lpstr>
      <vt:lpstr>宋体-方正超大字符集</vt:lpstr>
      <vt:lpstr>微软雅黑</vt:lpstr>
      <vt:lpstr>Arial</vt:lpstr>
      <vt:lpstr>Book Antiqua</vt:lpstr>
      <vt:lpstr>Calibri</vt:lpstr>
      <vt:lpstr>Courier New</vt:lpstr>
      <vt:lpstr>Symbol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2016-01-26T01:00:00Z</dcterms:created>
  <dcterms:modified xsi:type="dcterms:W3CDTF">2023-01-17T00:01:08Z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FB16D68E05D6477380F9894B2F4D60F9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