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9" r:id="rId3"/>
    <p:sldId id="292" r:id="rId4"/>
    <p:sldId id="295" r:id="rId5"/>
    <p:sldId id="271" r:id="rId6"/>
    <p:sldId id="343" r:id="rId7"/>
    <p:sldId id="277" r:id="rId8"/>
    <p:sldId id="315" r:id="rId9"/>
    <p:sldId id="340" r:id="rId10"/>
    <p:sldId id="341" r:id="rId1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1698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644574"/>
            <a:ext cx="12192000" cy="2614225"/>
            <a:chOff x="3963" y="1622"/>
            <a:chExt cx="11151" cy="3803"/>
          </a:xfrm>
        </p:grpSpPr>
        <p:sp>
          <p:nvSpPr>
            <p:cNvPr id="3" name="Rectangle 5"/>
            <p:cNvSpPr/>
            <p:nvPr/>
          </p:nvSpPr>
          <p:spPr>
            <a:xfrm>
              <a:off x="3997" y="4395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8</a:t>
              </a:r>
              <a:r>
                <a:rPr lang="zh-CN" altLang="en-US" sz="72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72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Pets</a:t>
              </a:r>
              <a:endParaRPr lang="zh-CN" altLang="en-US" sz="72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150" y="5575226"/>
            <a:ext cx="1218485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52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65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961545"/>
            <a:ext cx="1121947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empty bottle away and 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full one here.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take; take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bring; take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take; bring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bring; bring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69067" y="2203193"/>
            <a:ext cx="524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81324" y="2066327"/>
          <a:ext cx="10242739" cy="3198387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．宠物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/pet/____________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．老鼠，耗子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maʊs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．膝，膝盖；坐下时大腿朝上的面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ni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ː/____________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．握住，拿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həʊld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92326" y="2356720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pet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9237655" y="3899761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knee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137265" y="3150370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mouse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029335" y="4693429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37371" y="1051534"/>
          <a:ext cx="10642954" cy="4663440"/>
        </p:xfrm>
        <a:graphic>
          <a:graphicData uri="http://schemas.openxmlformats.org/drawingml/2006/table">
            <a:tbl>
              <a:tblPr/>
              <a:tblGrid>
                <a:gridCol w="166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．给某人拿来某物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．游来游去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．给某人喂某物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．最喜欢某物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pl-PL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teach sb. to do sth.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hold it in my hand 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97516" y="1275705"/>
            <a:ext cx="1896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bring sb.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256202" y="2065977"/>
            <a:ext cx="18991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swim around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132999" y="2835894"/>
            <a:ext cx="17251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feed sb.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644131" y="3617686"/>
            <a:ext cx="18181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 best</a:t>
            </a: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6544671" y="4411354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教某人做某事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6590191" y="5193146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</a:rPr>
              <a:t>把它握在我的手里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96101" y="1523539"/>
          <a:ext cx="11272346" cy="4206240"/>
        </p:xfrm>
        <a:graphic>
          <a:graphicData uri="http://schemas.openxmlformats.org/drawingml/2006/table">
            <a:tbl>
              <a:tblPr/>
              <a:tblGrid>
                <a:gridCol w="75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 something to eat.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给我拿些吃的。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　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you are! </a:t>
                      </a:r>
                    </a:p>
                    <a:p>
                      <a:pPr marL="0" indent="535305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你真粗鲁！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like goldfish because I like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  　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30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535305" indent="0">
                        <a:lnSpc>
                          <a:spcPct val="150000"/>
                        </a:lnSpc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我喜欢金鱼，因为我喜欢看着它们游来游去。</a:t>
                      </a:r>
                      <a:endParaRPr kumimoji="0" lang="zh-CN" altLang="en-US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235292" y="1741100"/>
            <a:ext cx="9591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Bring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289854" y="3141682"/>
            <a:ext cx="25552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rude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388930" y="4469744"/>
            <a:ext cx="53320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watching      them       swim     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177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l-PL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 sb. to do sth. </a:t>
            </a:r>
            <a:r>
              <a:rPr lang="zh-CN" alt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教某人做某事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27946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love my parrot because he can sing, and I want to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 him to speak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我喜欢我的鹦鹉，因为他会唱歌，而且我想教他说话。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teach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作动词，意为“教”，后面直接跟宾语。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(1)teach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的常用搭配：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教某人某事；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by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自学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(2)teach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后面跟双宾语时，指人的是间接宾语，指物的是直接宾语。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若为人称代词，要用人称代词的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的过去式是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64530" y="2173881"/>
            <a:ext cx="27431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sb.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598215" y="4238208"/>
            <a:ext cx="1165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宾格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670449" y="4913123"/>
            <a:ext cx="1165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6745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0207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4933" y="1898429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Sunday my mother taught me 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meals.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cook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cooking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45185" y="2114495"/>
            <a:ext cx="5700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442376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bring me something to eat.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请给我拿些吃的。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71149" y="2610683"/>
            <a:ext cx="1044301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(1)bring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是及物动词，其后通常跟双宾语。“给某人拿来某物”有两种表达方式，一种是“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 sb.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，另一种是“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短语“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to eat”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中，不定式“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eat”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作定语修饰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2937" y="4169643"/>
            <a:ext cx="33696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7219" y="992747"/>
            <a:ext cx="11129930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bring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(1)bring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”，指从别处把某人或某物带到或拿到说话者所在的地点来。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 bring him along?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你为什么不带他一起来呢？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(2)take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zh-CN" alt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”，和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意义相反，指从说话者所在的地点把某人或某物带走或拿走。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take these exercise books to the office.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请把这些练习本拿到办公室去。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80487" y="1865833"/>
            <a:ext cx="264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带来，拿来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1623" y="3918283"/>
            <a:ext cx="19466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带走，拿走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宽屏</PresentationFormat>
  <Paragraphs>89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27BE23705BB149B98BC9A1617F58921A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