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74" r:id="rId2"/>
    <p:sldId id="311" r:id="rId3"/>
    <p:sldId id="315" r:id="rId4"/>
    <p:sldId id="316" r:id="rId5"/>
    <p:sldId id="317" r:id="rId6"/>
    <p:sldId id="318" r:id="rId7"/>
    <p:sldId id="319" r:id="rId8"/>
    <p:sldId id="264" r:id="rId9"/>
    <p:sldId id="320" r:id="rId10"/>
    <p:sldId id="267" r:id="rId11"/>
    <p:sldId id="310" r:id="rId12"/>
    <p:sldId id="265" r:id="rId13"/>
    <p:sldId id="321" r:id="rId14"/>
    <p:sldId id="322" r:id="rId15"/>
    <p:sldId id="323" r:id="rId16"/>
    <p:sldId id="324" r:id="rId17"/>
    <p:sldId id="325" r:id="rId18"/>
    <p:sldId id="266" r:id="rId19"/>
    <p:sldId id="326" r:id="rId20"/>
    <p:sldId id="327" r:id="rId21"/>
    <p:sldId id="269" r:id="rId22"/>
    <p:sldId id="328" r:id="rId23"/>
    <p:sldId id="329" r:id="rId2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55C0A4-983F-4BE5-907F-2B673D764F4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64318-D0A1-40C8-A04B-DED99DA36CC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64318-D0A1-40C8-A04B-DED99DA36CC1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9152D-6B12-4C83-93EA-17622BBD391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F1133-0F1E-4122-B0DB-183CB2262A6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5C358-3003-4700-A52A-65AB752DA2B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D51D6-95BC-4428-9C6F-30602223D57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27758-06BC-454C-A801-F0456A35D7A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B9B7A-9837-488E-B3DB-B492510F99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章节"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/>
        </p:nvSpPr>
        <p:spPr>
          <a:xfrm>
            <a:off x="8585198" y="6453337"/>
            <a:ext cx="504056" cy="36499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400" b="0" dirty="0">
                <a:solidFill>
                  <a:srgbClr val="5F5F5F"/>
                </a:solidFill>
              </a:rPr>
              <a:t>-</a:t>
            </a:r>
            <a:fld id="{C2D1088F-7570-48BA-BC40-D11F25FB6C22}" type="slidenum">
              <a:rPr lang="zh-CN" altLang="en-US" sz="1400" b="0" smtClean="0">
                <a:solidFill>
                  <a:srgbClr val="5F5F5F"/>
                </a:solidFill>
              </a:rPr>
              <a:t>‹#›</a:t>
            </a:fld>
            <a:r>
              <a:rPr lang="en-US" altLang="zh-CN" sz="1400" b="0" dirty="0">
                <a:solidFill>
                  <a:srgbClr val="5F5F5F"/>
                </a:solidFill>
              </a:rPr>
              <a:t>-</a:t>
            </a:r>
            <a:endParaRPr lang="zh-CN" altLang="en-US" sz="1400" b="0" dirty="0">
              <a:solidFill>
                <a:srgbClr val="5F5F5F"/>
              </a:solidFill>
            </a:endParaRPr>
          </a:p>
        </p:txBody>
      </p:sp>
      <p:sp>
        <p:nvSpPr>
          <p:cNvPr id="2" name="矩形 1"/>
          <p:cNvSpPr/>
          <p:nvPr userDrawn="1"/>
        </p:nvSpPr>
        <p:spPr>
          <a:xfrm>
            <a:off x="0" y="2420888"/>
            <a:ext cx="9144000" cy="1512168"/>
          </a:xfrm>
          <a:prstGeom prst="rect">
            <a:avLst/>
          </a:prstGeom>
          <a:solidFill>
            <a:srgbClr val="C04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1470484" y="2924944"/>
            <a:ext cx="6203032" cy="576064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/>
        </p:nvGrpSpPr>
        <p:grpSpPr>
          <a:xfrm>
            <a:off x="3985776" y="-27384"/>
            <a:ext cx="1766082" cy="880109"/>
            <a:chOff x="146955" y="1584001"/>
            <a:chExt cx="1482216" cy="733424"/>
          </a:xfrm>
        </p:grpSpPr>
        <p:pic>
          <p:nvPicPr>
            <p:cNvPr id="11" name="图片 10"/>
            <p:cNvPicPr>
              <a:picLocks noChangeAspect="1"/>
            </p:cNvPicPr>
            <p:nvPr userDrawn="1"/>
          </p:nvPicPr>
          <p:blipFill>
            <a:blip r:embed="rId2" cstate="email"/>
            <a:stretch>
              <a:fillRect/>
            </a:stretch>
          </p:blipFill>
          <p:spPr>
            <a:xfrm>
              <a:off x="146955" y="1584001"/>
              <a:ext cx="1482216" cy="733424"/>
            </a:xfrm>
            <a:prstGeom prst="rect">
              <a:avLst/>
            </a:prstGeom>
          </p:spPr>
        </p:pic>
        <p:sp>
          <p:nvSpPr>
            <p:cNvPr id="12" name="TextBox 8">
              <a:hlinkClick r:id="rId3" action="ppaction://hlinksldjump"/>
            </p:cNvPr>
            <p:cNvSpPr txBox="1"/>
            <p:nvPr userDrawn="1"/>
          </p:nvSpPr>
          <p:spPr>
            <a:xfrm>
              <a:off x="449125" y="1807573"/>
              <a:ext cx="794169" cy="256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>
                  <a:solidFill>
                    <a:schemeClr val="bg1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晨读晚诵</a:t>
              </a:r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5641960" y="-27384"/>
            <a:ext cx="1774840" cy="880109"/>
            <a:chOff x="11613" y="1584001"/>
            <a:chExt cx="1513881" cy="733424"/>
          </a:xfrm>
        </p:grpSpPr>
        <p:pic>
          <p:nvPicPr>
            <p:cNvPr id="7" name="图片 6"/>
            <p:cNvPicPr>
              <a:picLocks noChangeAspect="1"/>
            </p:cNvPicPr>
            <p:nvPr userDrawn="1"/>
          </p:nvPicPr>
          <p:blipFill>
            <a:blip r:embed="rId2" cstate="email"/>
            <a:stretch>
              <a:fillRect/>
            </a:stretch>
          </p:blipFill>
          <p:spPr>
            <a:xfrm>
              <a:off x="11613" y="1584001"/>
              <a:ext cx="1513881" cy="733424"/>
            </a:xfrm>
            <a:prstGeom prst="rect">
              <a:avLst/>
            </a:prstGeom>
          </p:spPr>
        </p:pic>
        <p:sp>
          <p:nvSpPr>
            <p:cNvPr id="9" name="TextBox 8">
              <a:hlinkClick r:id="rId3" action="ppaction://hlinksldjump"/>
            </p:cNvPr>
            <p:cNvSpPr txBox="1"/>
            <p:nvPr userDrawn="1"/>
          </p:nvSpPr>
          <p:spPr>
            <a:xfrm>
              <a:off x="142045" y="1807573"/>
              <a:ext cx="1229485" cy="2564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>
                  <a:solidFill>
                    <a:schemeClr val="bg1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课前篇自主预习</a:t>
              </a:r>
              <a:endParaRPr lang="zh-CN" altLang="en-US" sz="1400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7318464" y="-27384"/>
            <a:ext cx="1764576" cy="880109"/>
            <a:chOff x="-43696" y="2237065"/>
            <a:chExt cx="1578004" cy="733424"/>
          </a:xfrm>
        </p:grpSpPr>
        <p:pic>
          <p:nvPicPr>
            <p:cNvPr id="8" name="图片 7"/>
            <p:cNvPicPr>
              <a:picLocks noChangeAspect="1"/>
            </p:cNvPicPr>
            <p:nvPr userDrawn="1"/>
          </p:nvPicPr>
          <p:blipFill>
            <a:blip r:embed="rId2" cstate="email"/>
            <a:stretch>
              <a:fillRect/>
            </a:stretch>
          </p:blipFill>
          <p:spPr>
            <a:xfrm>
              <a:off x="-43696" y="2237065"/>
              <a:ext cx="1578004" cy="733424"/>
            </a:xfrm>
            <a:prstGeom prst="rect">
              <a:avLst/>
            </a:prstGeom>
          </p:spPr>
        </p:pic>
        <p:sp>
          <p:nvSpPr>
            <p:cNvPr id="10" name="TextBox 9">
              <a:hlinkClick r:id="rId3" action="ppaction://hlinksldjump"/>
            </p:cNvPr>
            <p:cNvSpPr txBox="1"/>
            <p:nvPr userDrawn="1"/>
          </p:nvSpPr>
          <p:spPr>
            <a:xfrm>
              <a:off x="83966" y="2460637"/>
              <a:ext cx="1289016" cy="2564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>
                  <a:solidFill>
                    <a:schemeClr val="bg1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课堂篇学习理解</a:t>
              </a:r>
              <a:endParaRPr lang="zh-CN" altLang="en-US" sz="1400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B34F9-5DD3-4EB1-94D6-1EE8D6BA46B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0C15E-2566-4C0C-8CDD-D81C63FD9A4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42DC8-966A-419C-8B82-0EEFCF05985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D895E-BA6B-45D2-8AA2-F655B64171F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68959-2151-42A2-A672-4AF773E4B46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7D52F-1D1F-40BB-80C5-2A26839911B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B31A2-60F2-49B3-8348-4113602B0B0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8F55F-A26A-475F-9D84-E9A552F4610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B444A-2EDB-4AB3-A635-CBC8EFD55EA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AA3BD-23AA-4D75-98CC-1DE0DB64ECC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28C41-2447-4A85-A643-DD918A65124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369AE-84CC-4E7B-B637-BD2452FFAF2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AE295-E495-444F-81C8-344CCB7A703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5C341-0CF7-402C-B682-AD16252B8BA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1EFF5-8AFE-42A7-AEFE-209DE6A2A43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9480F4-66AB-440B-BBE8-4A1D8EF7917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1CD37B7-493C-411B-9440-4706927FF29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97193B1-3A23-44E7-8AE4-550D552AFAE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4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4.xml"/><Relationship Id="rId4" Type="http://schemas.openxmlformats.org/officeDocument/2006/relationships/slide" Target="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7.jpeg"/><Relationship Id="rId4" Type="http://schemas.openxmlformats.org/officeDocument/2006/relationships/slide" Target="slide2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4.vml"/><Relationship Id="rId6" Type="http://schemas.openxmlformats.org/officeDocument/2006/relationships/package" Target="../embeddings/Microsoft_Word___3.docx"/><Relationship Id="rId5" Type="http://schemas.openxmlformats.org/officeDocument/2006/relationships/slide" Target="slide21.xml"/><Relationship Id="rId4" Type="http://schemas.openxmlformats.org/officeDocument/2006/relationships/slide" Target="slide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png"/><Relationship Id="rId4" Type="http://schemas.openxmlformats.org/officeDocument/2006/relationships/slide" Target="slide2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0.jpeg"/><Relationship Id="rId4" Type="http://schemas.openxmlformats.org/officeDocument/2006/relationships/slide" Target="slide2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5.vml"/><Relationship Id="rId6" Type="http://schemas.openxmlformats.org/officeDocument/2006/relationships/package" Target="../embeddings/Microsoft_Word___4.docx"/><Relationship Id="rId5" Type="http://schemas.openxmlformats.org/officeDocument/2006/relationships/slide" Target="slide21.xml"/><Relationship Id="rId4" Type="http://schemas.openxmlformats.org/officeDocument/2006/relationships/slide" Target="slide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2.png"/><Relationship Id="rId4" Type="http://schemas.openxmlformats.org/officeDocument/2006/relationships/slide" Target="slide2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5.xml"/><Relationship Id="rId4" Type="http://schemas.openxmlformats.org/officeDocument/2006/relationships/slide" Target="slide2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5.xml"/><Relationship Id="rId4" Type="http://schemas.openxmlformats.org/officeDocument/2006/relationships/slide" Target="slide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png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5.xml"/><Relationship Id="rId4" Type="http://schemas.openxmlformats.org/officeDocument/2006/relationships/slide" Target="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5.xml"/><Relationship Id="rId4" Type="http://schemas.openxmlformats.org/officeDocument/2006/relationships/slide" Target="sl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5.xml"/><Relationship Id="rId4" Type="http://schemas.openxmlformats.org/officeDocument/2006/relationships/slide" Target="slide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Word___1.docx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Word___2.docx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31070" y="2924944"/>
            <a:ext cx="9081860" cy="576064"/>
          </a:xfrm>
        </p:spPr>
        <p:txBody>
          <a:bodyPr/>
          <a:lstStyle/>
          <a:p>
            <a:r>
              <a:rPr lang="en-US" altLang="zh-CN" sz="4800" b="1" dirty="0"/>
              <a:t>UNIT</a:t>
            </a:r>
            <a:r>
              <a:rPr lang="en-US" altLang="zh-CN" sz="4800" dirty="0"/>
              <a:t> </a:t>
            </a:r>
            <a:r>
              <a:rPr lang="en-US" altLang="zh-CN" sz="4800" b="1" dirty="0"/>
              <a:t>4  History and traditions</a:t>
            </a:r>
            <a:endParaRPr lang="zh-CN" altLang="zh-CN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2677170" y="1124744"/>
            <a:ext cx="3775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dirty="0" smtClean="0"/>
              <a:t>人教版高中英语必修二</a:t>
            </a:r>
            <a:endParaRPr lang="zh-CN" altLang="en-US" sz="2800" dirty="0"/>
          </a:p>
        </p:txBody>
      </p:sp>
      <p:sp>
        <p:nvSpPr>
          <p:cNvPr id="5" name="矩形 4"/>
          <p:cNvSpPr/>
          <p:nvPr/>
        </p:nvSpPr>
        <p:spPr>
          <a:xfrm>
            <a:off x="0" y="5733256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标题 3"/>
          <p:cNvSpPr txBox="1"/>
          <p:nvPr/>
        </p:nvSpPr>
        <p:spPr bwMode="auto">
          <a:xfrm>
            <a:off x="23936" y="4293096"/>
            <a:ext cx="908186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mtClean="0">
                <a:solidFill>
                  <a:srgbClr val="C00000"/>
                </a:solidFill>
              </a:rPr>
              <a:t>Section A</a:t>
            </a:r>
            <a:r>
              <a:rPr lang="zh-CN" altLang="zh-CN" smtClean="0">
                <a:solidFill>
                  <a:srgbClr val="C00000"/>
                </a:solidFill>
              </a:rPr>
              <a:t>　</a:t>
            </a:r>
            <a:r>
              <a:rPr lang="en-US" altLang="zh-CN" smtClean="0">
                <a:solidFill>
                  <a:srgbClr val="C00000"/>
                </a:solidFill>
              </a:rPr>
              <a:t>Listening and Speaking</a:t>
            </a:r>
            <a:endParaRPr lang="zh-CN" altLang="zh-C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strips dir="l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hlinkClick r:id="rId2" action="ppaction://hlinksldjump"/>
          </p:cNvPr>
          <p:cNvSpPr/>
          <p:nvPr/>
        </p:nvSpPr>
        <p:spPr>
          <a:xfrm>
            <a:off x="467545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Ⅰ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>
            <a:hlinkClick r:id="rId3" action="ppaction://hlinksldjump"/>
          </p:cNvPr>
          <p:cNvSpPr/>
          <p:nvPr/>
        </p:nvSpPr>
        <p:spPr>
          <a:xfrm>
            <a:off x="1115617" y="836712"/>
            <a:ext cx="611882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Ⅱ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>
            <a:hlinkClick r:id="rId4" action="ppaction://hlinksldjump"/>
          </p:cNvPr>
          <p:cNvSpPr/>
          <p:nvPr/>
        </p:nvSpPr>
        <p:spPr>
          <a:xfrm>
            <a:off x="1763688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Ⅲ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497936"/>
            <a:ext cx="8128000" cy="41161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释义匹配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.cemetery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study of the nature and meaning of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existence,truth,good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evil,etc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.philosophy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B.considered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separately from other people or things in the same group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.descendant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curved back part of your foot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.individual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person who is related to someone and who lives after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them,such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their child or grandchild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.heel		E.an area of ground in which dead bodies are buried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1.E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2.A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3.D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4.B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5.C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hlinkClick r:id="rId2" action="ppaction://hlinksldjump"/>
          </p:cNvPr>
          <p:cNvSpPr/>
          <p:nvPr/>
        </p:nvSpPr>
        <p:spPr>
          <a:xfrm>
            <a:off x="467545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Ⅰ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>
            <a:hlinkClick r:id="rId3" action="ppaction://hlinksldjump"/>
          </p:cNvPr>
          <p:cNvSpPr/>
          <p:nvPr/>
        </p:nvSpPr>
        <p:spPr>
          <a:xfrm>
            <a:off x="1115617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Ⅱ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>
            <a:hlinkClick r:id="rId4" action="ppaction://hlinksldjump"/>
          </p:cNvPr>
          <p:cNvSpPr/>
          <p:nvPr/>
        </p:nvSpPr>
        <p:spPr>
          <a:xfrm>
            <a:off x="1763688" y="836712"/>
            <a:ext cx="611882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Ⅲ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294804"/>
            <a:ext cx="8128000" cy="45223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完成句子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.Mr Brown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提出了一种想法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)at yesterday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meeting.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.The author uses the story in the novel to_________________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给出暗示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to the readers.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.We would like you to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介绍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to the history of the tower.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.He always tells me to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坚持下去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when I have difficulties.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.Your good advice was still ringing in my ear__________________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很久以后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you said it.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>
            <a:spLocks noChangeAspect="1"/>
          </p:cNvSpPr>
          <p:nvPr/>
        </p:nvSpPr>
        <p:spPr>
          <a:xfrm>
            <a:off x="2267744" y="1628800"/>
            <a:ext cx="2141933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presented an idea</a:t>
            </a:r>
            <a:endParaRPr lang="zh-CN" altLang="en-US" sz="2200"/>
          </a:p>
        </p:txBody>
      </p:sp>
      <p:sp>
        <p:nvSpPr>
          <p:cNvPr id="13" name="矩形 12"/>
          <p:cNvSpPr>
            <a:spLocks noChangeAspect="1"/>
          </p:cNvSpPr>
          <p:nvPr/>
        </p:nvSpPr>
        <p:spPr>
          <a:xfrm>
            <a:off x="5364088" y="2420888"/>
            <a:ext cx="1657826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give a hint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zh-CN" altLang="en-US" sz="2200"/>
          </a:p>
        </p:txBody>
      </p:sp>
      <p:sp>
        <p:nvSpPr>
          <p:cNvPr id="14" name="矩形 13"/>
          <p:cNvSpPr>
            <a:spLocks noChangeAspect="1"/>
          </p:cNvSpPr>
          <p:nvPr/>
        </p:nvSpPr>
        <p:spPr>
          <a:xfrm>
            <a:off x="3697232" y="3284984"/>
            <a:ext cx="2739853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give an introduction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zh-CN" altLang="en-US" sz="2200"/>
          </a:p>
        </p:txBody>
      </p:sp>
      <p:sp>
        <p:nvSpPr>
          <p:cNvPr id="15" name="矩形 14"/>
          <p:cNvSpPr>
            <a:spLocks noChangeAspect="1"/>
          </p:cNvSpPr>
          <p:nvPr/>
        </p:nvSpPr>
        <p:spPr>
          <a:xfrm>
            <a:off x="3453148" y="4041138"/>
            <a:ext cx="1039067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hold on</a:t>
            </a:r>
            <a:endParaRPr lang="zh-CN" altLang="en-US" sz="2200"/>
          </a:p>
        </p:txBody>
      </p:sp>
      <p:sp>
        <p:nvSpPr>
          <p:cNvPr id="16" name="矩形 15"/>
          <p:cNvSpPr>
            <a:spLocks noChangeAspect="1"/>
          </p:cNvSpPr>
          <p:nvPr/>
        </p:nvSpPr>
        <p:spPr>
          <a:xfrm>
            <a:off x="6084168" y="4937514"/>
            <a:ext cx="1274708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long after</a:t>
            </a:r>
            <a:endParaRPr lang="zh-CN" altLang="en-US" sz="220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294804"/>
            <a:ext cx="8128000" cy="452239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抓牢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坚持不懈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稍等一下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【课文原句】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so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when there is nothing in you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所以当你一无所有时要坚持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【词汇精讲】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hold on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是动词短语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抓牢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坚持不懈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稍等一下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boy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the rope until he was rescued.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男孩紧紧地抓住绳子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直到获救。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 I met with a lot of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difficulties,I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尽管我遇到了很多困难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但我坚持不懈。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a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minute.I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am getting changed.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等一会儿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我在换衣服。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6" name="A50.eps" descr="id:2147497874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6804248" y="4365104"/>
            <a:ext cx="1345565" cy="12566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5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484784"/>
            <a:ext cx="8128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【词汇拓展】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kept trying to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her tears.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她一直在试图抑制住眼泪。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some hesitation and an uncertain smile,she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her hand.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她犹豫了一下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带着迟疑的微笑把手伸了出去。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-1116632" y="1997882"/>
          <a:ext cx="8128000" cy="1770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文档" r:id="rId6" imgW="3843020" imgH="838200" progId="Word.Document.12">
                  <p:embed/>
                </p:oleObj>
              </mc:Choice>
              <mc:Fallback>
                <p:oleObj name="文档" r:id="rId6" imgW="3843020" imgH="838200" progId="Word.Document.12">
                  <p:embed/>
                  <p:pic>
                    <p:nvPicPr>
                      <p:cNvPr id="0" name="对象 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-1116632" y="1997882"/>
                        <a:ext cx="8128000" cy="17704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08000" y="1554989"/>
            <a:ext cx="8128000" cy="4002022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738656" y="4653136"/>
            <a:ext cx="7721776" cy="5793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302338"/>
            <a:ext cx="8128000" cy="450732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单独的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个别的　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【课文原句】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idiom is an expression which means something different from the meaning of the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words.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成语是一种表达方式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它的意思与单个词的意思不同。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【词汇精讲】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作形容词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单独的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个别的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作名词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wait for the group to decide instead of making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decisions.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他们等待团体做决定而不是各自做出决定。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competition is open to both teams and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团队和个人均可参加比赛。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6" name="A51.eps" descr="id:2147497881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7524328" y="4337097"/>
            <a:ext cx="862330" cy="14725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5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2714187"/>
            <a:ext cx="2225289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【词汇拓展】</a:t>
            </a:r>
            <a:r>
              <a:rPr lang="en-US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-1548680" y="3179394"/>
          <a:ext cx="8128000" cy="861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文档" r:id="rId6" imgW="3843020" imgH="409575" progId="Word.Document.12">
                  <p:embed/>
                </p:oleObj>
              </mc:Choice>
              <mc:Fallback>
                <p:oleObj name="文档" r:id="rId6" imgW="3843020" imgH="409575" progId="Word.Document.12">
                  <p:embed/>
                  <p:pic>
                    <p:nvPicPr>
                      <p:cNvPr id="0" name="对象 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-1548680" y="3179394"/>
                        <a:ext cx="8128000" cy="8617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08000" y="1563584"/>
            <a:ext cx="8128000" cy="3984831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738656" y="4653136"/>
            <a:ext cx="7721776" cy="5793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478508"/>
            <a:ext cx="8128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William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hometown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similar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Qufu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你认为威廉为什么说他的家乡与曲阜相似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【句式剖析】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think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是插入语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在句中不作成分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通常放在疑问词后。当句子中有此类插入语时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句子要用陈述语序。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the writer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point of view in this reading passage?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你认为在这篇阅读材料中作者的观点是什么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part of this book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the most interesting?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这本书中你认为哪一部分最有趣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pull dir="ld"/>
      </p:transition>
    </mc:Choice>
    <mc:Fallback xmlns="">
      <p:transition spd="slow">
        <p:pull dir="ld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2310467"/>
            <a:ext cx="8128000" cy="249106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【句式拓展】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常用于这种形式的动词有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think,suggest,hope,believe,suppose,guess,consider,imagine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believe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earth is made up of?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你觉得地球是由什么构成的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suppose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bought last week?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你认为他上周买了什么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pull dir="ld"/>
      </p:transition>
    </mc:Choice>
    <mc:Fallback xmlns="">
      <p:transition spd="slow">
        <p:pull dir="ld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08000" y="836712"/>
            <a:ext cx="8128000" cy="578004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人们常说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,“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历史是不能遗忘的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。但我们牢记历史并不仅仅是为了了解过去发生的事实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而是为了更好地把握今天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开创一个更美好的明天。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Yuanmingyuan</a:t>
            </a:r>
            <a:endParaRPr lang="en-US" altLang="zh-CN" sz="2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b="1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b="1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b="1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Yuanmingyuan,before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destruction,was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referred to as the “Garden of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Gardens”,since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was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combination</a:t>
            </a:r>
            <a:r>
              <a:rPr lang="zh-CN" altLang="zh-CN" sz="2200" baseline="300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gardens of different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styles,Chinese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Western.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Yuanmingyuan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consisted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zh-CN" sz="2200" baseline="300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three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gardens,Yuanmingyuan,Changchunyuan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Qichunyuan.They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covered 350 hectares.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796234" y="2492896"/>
          <a:ext cx="5551533" cy="1591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文档" r:id="rId3" imgW="3843020" imgH="1102995" progId="Word.Document.12">
                  <p:embed/>
                </p:oleObj>
              </mc:Choice>
              <mc:Fallback>
                <p:oleObj name="文档" r:id="rId3" imgW="3843020" imgH="1102995" progId="Word.Document.12">
                  <p:embed/>
                  <p:pic>
                    <p:nvPicPr>
                      <p:cNvPr id="0" name="对象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6234" y="2492896"/>
                        <a:ext cx="5551533" cy="15917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over dir="l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08000" y="1141750"/>
            <a:ext cx="8128000" cy="5095562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672503" y="4269096"/>
            <a:ext cx="7798994" cy="16321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pull dir="ld"/>
      </p:transition>
    </mc:Choice>
    <mc:Fallback xmlns="">
      <p:transition spd="slow">
        <p:pull dir="l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497936"/>
            <a:ext cx="8128000" cy="41161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单词拼写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.The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公馆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was similar to a style popular at the time in Paris.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mansion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.After finishing middle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school,he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majored in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哲学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and psychology at college.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philosophy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.They are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后裔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of the original English and Scottish settlers.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descendants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2310467"/>
            <a:ext cx="8128000" cy="249106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.A child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awareness of being an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grows in stages during the preschool years.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.Every year they go to the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墓地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to pay their respect to those who died for the country.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cemetery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124744"/>
            <a:ext cx="8128000" cy="53349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介词填空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.There is a path leading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top of the hill.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.My handbag is similar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.They are doing a research project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Confucius philosophy.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.London is different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European capitals.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 feel like a fish out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 at the party because I know no one.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08000" y="1275375"/>
            <a:ext cx="8128000" cy="456124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of the three-in-one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garden,with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Qichunyuan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front,Yuanmingyuan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left,and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Changchunyuan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the right.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best-known Western structures were a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fountain,a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maze(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迷宫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and European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palaces,all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a Renaissance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style.In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small lake was built a model of Venice.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emperor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apartments were adorned with art treasures of an astonishing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richness.The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garden was beautified by millions of foreign flowers and trees.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Old Summer Palace yellow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array,one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scenes in the Garden of Perfect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Splendour,has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been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reconstructed</a:t>
            </a:r>
            <a:r>
              <a:rPr lang="zh-CN" altLang="zh-CN" sz="2200" baseline="300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.It is a maze of winding paths between low walls in the eastern part of the garden.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 dir="l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08000" y="1072243"/>
            <a:ext cx="8128000" cy="496751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Unfortunately,on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October 1860,the British and French troops attacked and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looted</a:t>
            </a:r>
            <a:r>
              <a:rPr lang="zh-CN" altLang="zh-CN" sz="2200" baseline="300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④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Yuanmingyuan.About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weeks later on 18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October,the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British set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Yuanmingyuan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fire.The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garden was in flames for three days destroying most of the Chinese-style buildings constructed with wood.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 the looting of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Yuanmingyuan,many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imperial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treasures</a:t>
            </a:r>
            <a:r>
              <a:rPr lang="zh-CN" altLang="zh-CN" sz="2200" baseline="300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⑤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were stolen and taken out of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China.Among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treasures stolen were sculptures of the 12 bronze zodiacs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sculptures</a:t>
            </a:r>
            <a:r>
              <a:rPr lang="zh-CN" altLang="zh-CN" sz="2200" baseline="300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graced Emperor Qianlong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fountains.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Visitors today can see a few blocks of stone and broken marble that once belonged to the European palaces constructed under Emperor Qianlong between 1740 and 1747.</a:t>
            </a:r>
            <a:r>
              <a:rPr lang="en-US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 dir="l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08000" y="2087906"/>
            <a:ext cx="8128000" cy="293618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540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词海拾贝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combination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结合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consist of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组成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reconstruct </a:t>
            </a:r>
            <a:r>
              <a:rPr lang="en-US" altLang="zh-CN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vt.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重建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④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loot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抢劫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⑤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treasure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珍宝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sculpture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雕塑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08000" y="1884774"/>
            <a:ext cx="8128000" cy="334245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540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典句欣赏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Visitors today can see a few blocks of stone and broken marble that once belonged to the European palaces constructed under Emperor Qianlong between 1740 and 1747.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翻译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今天的游客可以看到一些大块石头和破碎的大理石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它们曾经属于乾隆皇帝在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1740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年至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1747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年间建造的欧洲风格的宫殿。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分析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本句是个复合句。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Visitors today can see...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是主句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,that once belonged...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是定语从句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,constructed under...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是过去分词短语作定语。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08000" y="2107334"/>
            <a:ext cx="8128000" cy="289733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540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理解诱思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.Why were most of the Chinese-style buildings destroyed in the fire?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they were mostly made of wood.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.What do you think of the destruction of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Yuanmingyuan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an inestimable loss not only in the history of Chinese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culture,but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also in the history of world culture!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hlinkClick r:id="rId3" action="ppaction://hlinksldjump"/>
          </p:cNvPr>
          <p:cNvSpPr/>
          <p:nvPr/>
        </p:nvSpPr>
        <p:spPr>
          <a:xfrm>
            <a:off x="467545" y="836712"/>
            <a:ext cx="611882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Ⅰ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4" action="ppaction://hlinksldjump"/>
          </p:cNvPr>
          <p:cNvSpPr/>
          <p:nvPr/>
        </p:nvSpPr>
        <p:spPr>
          <a:xfrm>
            <a:off x="1115617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Ⅱ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hlinkClick r:id="rId5" action="ppaction://hlinksldjump"/>
          </p:cNvPr>
          <p:cNvSpPr/>
          <p:nvPr/>
        </p:nvSpPr>
        <p:spPr>
          <a:xfrm>
            <a:off x="1763688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Ⅲ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346226"/>
            <a:ext cx="2308645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知识体系图解</a:t>
            </a: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511175" y="1844824"/>
          <a:ext cx="8099425" cy="407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文档" r:id="rId6" imgW="3965575" imgH="1991995" progId="Word.Document.12">
                  <p:embed/>
                </p:oleObj>
              </mc:Choice>
              <mc:Fallback>
                <p:oleObj name="文档" r:id="rId6" imgW="3965575" imgH="1991995" progId="Word.Document.12">
                  <p:embed/>
                  <p:pic>
                    <p:nvPicPr>
                      <p:cNvPr id="0" name="对象 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1175" y="1844824"/>
                        <a:ext cx="8099425" cy="4071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/>
          <p:cNvSpPr>
            <a:spLocks noChangeAspect="1"/>
          </p:cNvSpPr>
          <p:nvPr/>
        </p:nvSpPr>
        <p:spPr>
          <a:xfrm>
            <a:off x="1541447" y="3546873"/>
            <a:ext cx="1218603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cemetery</a:t>
            </a:r>
            <a:endParaRPr lang="zh-CN" altLang="en-US" sz="2200"/>
          </a:p>
        </p:txBody>
      </p:sp>
      <p:sp>
        <p:nvSpPr>
          <p:cNvPr id="10" name="矩形 9"/>
          <p:cNvSpPr>
            <a:spLocks noChangeAspect="1"/>
          </p:cNvSpPr>
          <p:nvPr/>
        </p:nvSpPr>
        <p:spPr>
          <a:xfrm>
            <a:off x="1541447" y="3903420"/>
            <a:ext cx="1438214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philosophy</a:t>
            </a:r>
            <a:endParaRPr lang="zh-CN" altLang="en-US" sz="2200"/>
          </a:p>
        </p:txBody>
      </p:sp>
      <p:sp>
        <p:nvSpPr>
          <p:cNvPr id="11" name="矩形 10"/>
          <p:cNvSpPr>
            <a:spLocks noChangeAspect="1"/>
          </p:cNvSpPr>
          <p:nvPr/>
        </p:nvSpPr>
        <p:spPr>
          <a:xfrm>
            <a:off x="1541447" y="4280515"/>
            <a:ext cx="1436612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descendant</a:t>
            </a:r>
            <a:endParaRPr lang="zh-CN" altLang="en-US" sz="2200"/>
          </a:p>
        </p:txBody>
      </p:sp>
      <p:sp>
        <p:nvSpPr>
          <p:cNvPr id="12" name="矩形 11"/>
          <p:cNvSpPr>
            <a:spLocks noChangeAspect="1"/>
          </p:cNvSpPr>
          <p:nvPr/>
        </p:nvSpPr>
        <p:spPr>
          <a:xfrm>
            <a:off x="1541447" y="4644048"/>
            <a:ext cx="1329210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individual</a:t>
            </a:r>
            <a:endParaRPr lang="zh-CN" altLang="en-US" sz="2200"/>
          </a:p>
        </p:txBody>
      </p:sp>
      <p:sp>
        <p:nvSpPr>
          <p:cNvPr id="13" name="矩形 12"/>
          <p:cNvSpPr>
            <a:spLocks noChangeAspect="1"/>
          </p:cNvSpPr>
          <p:nvPr/>
        </p:nvSpPr>
        <p:spPr>
          <a:xfrm>
            <a:off x="1541447" y="4989408"/>
            <a:ext cx="654346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heel</a:t>
            </a:r>
            <a:endParaRPr lang="zh-CN" altLang="en-US" sz="220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hlinkClick r:id="rId3" action="ppaction://hlinksldjump"/>
          </p:cNvPr>
          <p:cNvSpPr/>
          <p:nvPr/>
        </p:nvSpPr>
        <p:spPr>
          <a:xfrm>
            <a:off x="467545" y="836712"/>
            <a:ext cx="611882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Ⅰ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4" action="ppaction://hlinksldjump"/>
          </p:cNvPr>
          <p:cNvSpPr/>
          <p:nvPr/>
        </p:nvSpPr>
        <p:spPr>
          <a:xfrm>
            <a:off x="1115617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Ⅱ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hlinkClick r:id="rId5" action="ppaction://hlinksldjump"/>
          </p:cNvPr>
          <p:cNvSpPr/>
          <p:nvPr/>
        </p:nvSpPr>
        <p:spPr>
          <a:xfrm>
            <a:off x="1763688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Ⅲ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11175" y="1414463"/>
          <a:ext cx="8099425" cy="485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文档" r:id="rId6" imgW="3966210" imgH="2373630" progId="Word.Document.12">
                  <p:embed/>
                </p:oleObj>
              </mc:Choice>
              <mc:Fallback>
                <p:oleObj name="文档" r:id="rId6" imgW="3966210" imgH="2373630" progId="Word.Document.12">
                  <p:embed/>
                  <p:pic>
                    <p:nvPicPr>
                      <p:cNvPr id="0" name="对象 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1175" y="1414463"/>
                        <a:ext cx="8099425" cy="4856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>
            <a:spLocks noChangeAspect="1"/>
          </p:cNvSpPr>
          <p:nvPr/>
        </p:nvSpPr>
        <p:spPr>
          <a:xfrm>
            <a:off x="3275856" y="1386459"/>
            <a:ext cx="1391728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导致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;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通向</a:t>
            </a:r>
            <a:endParaRPr lang="zh-CN" altLang="en-US" sz="2200"/>
          </a:p>
        </p:txBody>
      </p:sp>
      <p:sp>
        <p:nvSpPr>
          <p:cNvPr id="8" name="矩形 7"/>
          <p:cNvSpPr>
            <a:spLocks noChangeAspect="1"/>
          </p:cNvSpPr>
          <p:nvPr/>
        </p:nvSpPr>
        <p:spPr>
          <a:xfrm>
            <a:off x="3925232" y="1763579"/>
            <a:ext cx="1595309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做研究项目</a:t>
            </a:r>
            <a:endParaRPr lang="zh-CN" altLang="en-US" sz="2200"/>
          </a:p>
        </p:txBody>
      </p:sp>
      <p:sp>
        <p:nvSpPr>
          <p:cNvPr id="9" name="矩形 8"/>
          <p:cNvSpPr>
            <a:spLocks noChangeAspect="1"/>
          </p:cNvSpPr>
          <p:nvPr/>
        </p:nvSpPr>
        <p:spPr>
          <a:xfrm>
            <a:off x="3275856" y="2109827"/>
            <a:ext cx="748923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家谱</a:t>
            </a:r>
            <a:endParaRPr lang="zh-CN" altLang="en-US" sz="2200"/>
          </a:p>
        </p:txBody>
      </p:sp>
      <p:sp>
        <p:nvSpPr>
          <p:cNvPr id="10" name="矩形 9"/>
          <p:cNvSpPr>
            <a:spLocks noChangeAspect="1"/>
          </p:cNvSpPr>
          <p:nvPr/>
        </p:nvSpPr>
        <p:spPr>
          <a:xfrm>
            <a:off x="3275856" y="2473360"/>
            <a:ext cx="1877437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与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相似　</a:t>
            </a:r>
            <a:endParaRPr lang="zh-CN" altLang="en-US" sz="2200"/>
          </a:p>
        </p:txBody>
      </p:sp>
      <p:sp>
        <p:nvSpPr>
          <p:cNvPr id="11" name="矩形 10"/>
          <p:cNvSpPr>
            <a:spLocks noChangeAspect="1"/>
          </p:cNvSpPr>
          <p:nvPr/>
        </p:nvSpPr>
        <p:spPr>
          <a:xfrm>
            <a:off x="3275856" y="2818720"/>
            <a:ext cx="1877437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以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而著名</a:t>
            </a:r>
            <a:endParaRPr lang="zh-CN" altLang="en-US" sz="2200"/>
          </a:p>
        </p:txBody>
      </p:sp>
      <p:sp>
        <p:nvSpPr>
          <p:cNvPr id="12" name="矩形 11"/>
          <p:cNvSpPr>
            <a:spLocks noChangeAspect="1"/>
          </p:cNvSpPr>
          <p:nvPr/>
        </p:nvSpPr>
        <p:spPr>
          <a:xfrm>
            <a:off x="3275856" y="3175267"/>
            <a:ext cx="1391728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坚持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;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抓住</a:t>
            </a:r>
            <a:endParaRPr lang="zh-CN" altLang="en-US" sz="2200"/>
          </a:p>
        </p:txBody>
      </p:sp>
      <p:sp>
        <p:nvSpPr>
          <p:cNvPr id="13" name="矩形 12"/>
          <p:cNvSpPr>
            <a:spLocks noChangeAspect="1"/>
          </p:cNvSpPr>
          <p:nvPr/>
        </p:nvSpPr>
        <p:spPr>
          <a:xfrm>
            <a:off x="3707904" y="3511282"/>
            <a:ext cx="748923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介绍</a:t>
            </a:r>
            <a:endParaRPr lang="zh-CN" altLang="en-US" sz="2200"/>
          </a:p>
        </p:txBody>
      </p:sp>
      <p:sp>
        <p:nvSpPr>
          <p:cNvPr id="14" name="矩形 13"/>
          <p:cNvSpPr>
            <a:spLocks noChangeAspect="1"/>
          </p:cNvSpPr>
          <p:nvPr/>
        </p:nvSpPr>
        <p:spPr>
          <a:xfrm>
            <a:off x="3275856" y="3867813"/>
            <a:ext cx="1595309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与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不同</a:t>
            </a:r>
            <a:endParaRPr lang="zh-CN" altLang="en-US" sz="220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演示文稿1</Template>
  <TotalTime>0</TotalTime>
  <Words>985</Words>
  <Application>Microsoft Office PowerPoint</Application>
  <PresentationFormat>全屏显示(4:3)</PresentationFormat>
  <Paragraphs>179</Paragraphs>
  <Slides>23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4" baseType="lpstr"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Times New Roman</vt:lpstr>
      <vt:lpstr>WWW.2PPT.COM</vt:lpstr>
      <vt:lpstr>文档</vt:lpstr>
      <vt:lpstr>UNIT 4  History and traditions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2019-08-22T01:06:00Z</dcterms:created>
  <dcterms:modified xsi:type="dcterms:W3CDTF">2023-01-17T00:01:21Z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02858B3844CD4CD9A0CE8BA26B24EA3A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