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9" r:id="rId2"/>
    <p:sldId id="393" r:id="rId3"/>
    <p:sldId id="275" r:id="rId4"/>
    <p:sldId id="398" r:id="rId5"/>
    <p:sldId id="342" r:id="rId6"/>
    <p:sldId id="408" r:id="rId7"/>
    <p:sldId id="411" r:id="rId8"/>
    <p:sldId id="400" r:id="rId9"/>
    <p:sldId id="401" r:id="rId10"/>
    <p:sldId id="395" r:id="rId11"/>
    <p:sldId id="399" r:id="rId12"/>
    <p:sldId id="402" r:id="rId13"/>
    <p:sldId id="387" r:id="rId14"/>
    <p:sldId id="359" r:id="rId15"/>
  </p:sldIdLst>
  <p:sldSz cx="9144000" cy="5143500" type="screen16x9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35574"/>
    <a:srgbClr val="CC0066"/>
    <a:srgbClr val="0033CC"/>
    <a:srgbClr val="CC0000"/>
    <a:srgbClr val="CC00CC"/>
    <a:srgbClr val="00808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100" autoAdjust="0"/>
  </p:normalViewPr>
  <p:slideViewPr>
    <p:cSldViewPr>
      <p:cViewPr>
        <p:scale>
          <a:sx n="100" d="100"/>
          <a:sy n="100" d="100"/>
        </p:scale>
        <p:origin x="-282" y="-774"/>
      </p:cViewPr>
      <p:guideLst>
        <p:guide orient="horz" pos="162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image" Target="../media/image5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emf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e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11" Type="http://schemas.openxmlformats.org/officeDocument/2006/relationships/image" Target="../media/image46.emf"/><Relationship Id="rId5" Type="http://schemas.openxmlformats.org/officeDocument/2006/relationships/image" Target="../media/image40.wmf"/><Relationship Id="rId10" Type="http://schemas.openxmlformats.org/officeDocument/2006/relationships/image" Target="../media/image45.emf"/><Relationship Id="rId4" Type="http://schemas.openxmlformats.org/officeDocument/2006/relationships/image" Target="../media/image39.wmf"/><Relationship Id="rId9" Type="http://schemas.openxmlformats.org/officeDocument/2006/relationships/image" Target="../media/image4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页眉占位符 6553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5539" name="日期占位符 65538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>
                <a:cs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5540" name="页脚占位符 65539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defRPr sz="1200"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1" name="灯片编号占位符 65540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AF67A18-5FF9-48C4-8CB1-A11D8831704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20650" y="814388"/>
            <a:ext cx="6315075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28638" y="4733925"/>
            <a:ext cx="5676900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18436" name="Rectangle 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7" name="Rectangle 5"/>
          <p:cNvSpPr>
            <a:spLocks noGrp="1"/>
          </p:cNvSpPr>
          <p:nvPr>
            <p:ph type="dt" idx="1"/>
          </p:nvPr>
        </p:nvSpPr>
        <p:spPr>
          <a:xfrm>
            <a:off x="3813175" y="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defRPr sz="120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8" name="Rectangle 6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1000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200" noProof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439" name="Rectangle 7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22588" cy="493713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6FCF112-9EC1-4FD6-B309-B6DE02DC7D5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9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dirty="0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D9D2E6C-61D4-4342-B4B8-3514469854E3}" type="slidenum">
              <a:rPr lang="zh-CN" altLang="en-US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A07FA41-5990-472A-A601-BEAE5B015EEB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EC535D1-03AE-448E-B9A9-751AAA856B5C}" type="slidenum">
              <a:rPr lang="zh-CN" altLang="en-US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FB4B505-A2D5-4EB4-B617-C5D3A385D0E3}" type="slidenum">
              <a:rPr lang="zh-CN" altLang="en-US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120650" y="814388"/>
            <a:ext cx="6315075" cy="3552825"/>
          </a:xfrm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 txBox="1">
            <a:spLocks noGrp="1" noChangeArrowheads="1"/>
          </p:cNvSpPr>
          <p:nvPr/>
        </p:nvSpPr>
        <p:spPr bwMode="auto">
          <a:xfrm>
            <a:off x="3813175" y="9372600"/>
            <a:ext cx="292258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6803D261-712A-4D86-9591-14EC0D79D93B}" type="slidenum">
              <a:rPr lang="zh-CN" altLang="en-US" sz="1200">
                <a:solidFill>
                  <a:schemeClr val="tx1"/>
                </a:solidFill>
              </a:rPr>
              <a:t>10</a:t>
            </a:fld>
            <a:endParaRPr lang="en-US" altLang="zh-CN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BD3C7-51C7-44E5-9B22-2CB113DF245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25F63-ED9A-4B5C-85DB-53561E5702D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8A7B-4678-4578-A9F7-E787868C9F5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30835-9CE6-44FB-9172-EBABC05B6CF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7B877-5182-4B19-9713-A02F1765810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D27F5-2BC7-497B-B840-4B30A3CC5BF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38365-4732-46AA-AEB3-DD614DCEC32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943CF-7857-4AEC-B2BB-5A7419A2F2E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47FB2-4117-46BD-BDC8-AEBF85F6D71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8D41D-9C00-4FBA-866A-8A3181A4556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CC6A4-3C5D-4543-AA35-E06D8A06647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A8662AE9-537D-4764-A896-FA7387AF1A4A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3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1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9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5.e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3.e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42.wmf"/><Relationship Id="rId20" Type="http://schemas.openxmlformats.org/officeDocument/2006/relationships/image" Target="../media/image44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46.e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1.wmf"/><Relationship Id="rId22" Type="http://schemas.openxmlformats.org/officeDocument/2006/relationships/image" Target="../media/image45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e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0.wmf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e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3.e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3057912" y="1563638"/>
            <a:ext cx="3005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</a:t>
            </a:r>
            <a:r>
              <a:rPr lang="zh-CN" altLang="en-US" sz="4400" b="1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比例线段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0" y="60837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  图形的相似</a:t>
            </a:r>
          </a:p>
        </p:txBody>
      </p:sp>
      <p:sp>
        <p:nvSpPr>
          <p:cNvPr id="4102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103" name="MH_Text_1"/>
          <p:cNvSpPr>
            <a:spLocks noChangeArrowheads="1"/>
          </p:cNvSpPr>
          <p:nvPr/>
        </p:nvSpPr>
        <p:spPr bwMode="auto">
          <a:xfrm>
            <a:off x="723900" y="3365028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4" name="MH_SubTitle_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2314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4105" name="MH_Other_1"/>
          <p:cNvSpPr>
            <a:spLocks noChangeArrowheads="1"/>
          </p:cNvSpPr>
          <p:nvPr/>
        </p:nvSpPr>
        <p:spPr bwMode="auto">
          <a:xfrm>
            <a:off x="2149476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6" name="MH_Text_2"/>
          <p:cNvSpPr>
            <a:spLocks noChangeArrowheads="1"/>
          </p:cNvSpPr>
          <p:nvPr/>
        </p:nvSpPr>
        <p:spPr bwMode="auto">
          <a:xfrm>
            <a:off x="2711450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07" name="MH_SubTitle_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711450" y="3568625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108" name="MH_Other_2"/>
          <p:cNvSpPr>
            <a:spLocks noChangeArrowheads="1"/>
          </p:cNvSpPr>
          <p:nvPr/>
        </p:nvSpPr>
        <p:spPr bwMode="auto">
          <a:xfrm>
            <a:off x="2746376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09" name="MH_Other_3"/>
          <p:cNvSpPr>
            <a:spLocks noChangeArrowheads="1"/>
          </p:cNvSpPr>
          <p:nvPr/>
        </p:nvSpPr>
        <p:spPr bwMode="auto">
          <a:xfrm>
            <a:off x="4179889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0" name="MH_Text_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719639" y="3363838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1" name="MH_SubTitle_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719639" y="3568625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112" name="MH_Other_4"/>
          <p:cNvSpPr>
            <a:spLocks noChangeArrowheads="1"/>
          </p:cNvSpPr>
          <p:nvPr/>
        </p:nvSpPr>
        <p:spPr bwMode="auto">
          <a:xfrm>
            <a:off x="4776788" y="3694831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3" name="MH_Other_5"/>
          <p:cNvSpPr>
            <a:spLocks noChangeArrowheads="1"/>
          </p:cNvSpPr>
          <p:nvPr/>
        </p:nvSpPr>
        <p:spPr bwMode="auto">
          <a:xfrm>
            <a:off x="6178551" y="369721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14" name="MH_Text_4"/>
          <p:cNvSpPr>
            <a:spLocks noChangeArrowheads="1"/>
          </p:cNvSpPr>
          <p:nvPr/>
        </p:nvSpPr>
        <p:spPr bwMode="auto">
          <a:xfrm>
            <a:off x="6727825" y="3363838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 w="9525">
            <a:noFill/>
            <a:round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  <a:defRPr/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115" name="MH_SubTitle_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27826" y="3568625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116" name="MH_Other_6"/>
          <p:cNvSpPr>
            <a:spLocks noChangeArrowheads="1"/>
          </p:cNvSpPr>
          <p:nvPr/>
        </p:nvSpPr>
        <p:spPr bwMode="auto">
          <a:xfrm>
            <a:off x="6777039" y="3694831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17" name="MH_Other_7"/>
          <p:cNvGrpSpPr/>
          <p:nvPr/>
        </p:nvGrpSpPr>
        <p:grpSpPr bwMode="auto">
          <a:xfrm>
            <a:off x="2085975" y="3661494"/>
            <a:ext cx="890588" cy="200025"/>
            <a:chOff x="0" y="0"/>
            <a:chExt cx="561" cy="169"/>
          </a:xfrm>
        </p:grpSpPr>
        <p:pic>
          <p:nvPicPr>
            <p:cNvPr id="4118" name="MH_Other_7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9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0" name="MH_Other_8"/>
          <p:cNvSpPr>
            <a:spLocks noChangeArrowheads="1"/>
          </p:cNvSpPr>
          <p:nvPr/>
        </p:nvSpPr>
        <p:spPr bwMode="auto">
          <a:xfrm>
            <a:off x="2184401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121" name="MH_Other_9"/>
          <p:cNvGrpSpPr/>
          <p:nvPr/>
        </p:nvGrpSpPr>
        <p:grpSpPr bwMode="auto">
          <a:xfrm>
            <a:off x="4116388" y="3661494"/>
            <a:ext cx="889000" cy="200025"/>
            <a:chOff x="0" y="0"/>
            <a:chExt cx="560" cy="169"/>
          </a:xfrm>
        </p:grpSpPr>
        <p:pic>
          <p:nvPicPr>
            <p:cNvPr id="4122" name="MH_Other_9"/>
            <p:cNvPicPr>
              <a:picLocks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23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4124" name="MH_Other_10"/>
          <p:cNvSpPr>
            <a:spLocks noChangeArrowheads="1"/>
          </p:cNvSpPr>
          <p:nvPr/>
        </p:nvSpPr>
        <p:spPr bwMode="auto">
          <a:xfrm>
            <a:off x="4214814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4125" name="MH_Other_11"/>
          <p:cNvPicPr>
            <a:picLocks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15050" y="3661494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Text Box 31"/>
          <p:cNvSpPr txBox="1">
            <a:spLocks noChangeArrowheads="1"/>
          </p:cNvSpPr>
          <p:nvPr/>
        </p:nvSpPr>
        <p:spPr bwMode="auto">
          <a:xfrm>
            <a:off x="6226176" y="3737694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7" name="MH_Other_12"/>
          <p:cNvSpPr>
            <a:spLocks noChangeArrowheads="1"/>
          </p:cNvSpPr>
          <p:nvPr/>
        </p:nvSpPr>
        <p:spPr bwMode="auto">
          <a:xfrm>
            <a:off x="6213476" y="3728169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round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29" name="文本框 1058"/>
          <p:cNvSpPr txBox="1">
            <a:spLocks noChangeArrowheads="1"/>
          </p:cNvSpPr>
          <p:nvPr/>
        </p:nvSpPr>
        <p:spPr bwMode="auto">
          <a:xfrm>
            <a:off x="3850681" y="2643758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24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24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课时</a:t>
            </a:r>
            <a:endParaRPr lang="zh-CN" altLang="en-US" sz="24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-14286" y="4299942"/>
            <a:ext cx="9158286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38951"/>
          <p:cNvSpPr>
            <a:spLocks noChangeArrowheads="1"/>
          </p:cNvSpPr>
          <p:nvPr/>
        </p:nvSpPr>
        <p:spPr bwMode="auto">
          <a:xfrm>
            <a:off x="395289" y="627299"/>
            <a:ext cx="8510587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80000"/>
              </a:lnSpc>
            </a:pPr>
            <a:r>
              <a:rPr lang="zh-CN" altLang="en-US" sz="2400" dirty="0">
                <a:solidFill>
                  <a:srgbClr val="1966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1966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1966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</a:t>
            </a:r>
            <a:r>
              <a:rPr lang="en-US" altLang="zh-CN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, b, c, d, e, f 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六个数，如果                （</a:t>
            </a:r>
            <a:r>
              <a:rPr lang="en-US" altLang="zh-CN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b+d+f≠0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那么                        成立吗？为什么？       </a:t>
            </a:r>
          </a:p>
        </p:txBody>
      </p:sp>
      <p:graphicFrame>
        <p:nvGraphicFramePr>
          <p:cNvPr id="17410" name="对象 38952"/>
          <p:cNvGraphicFramePr/>
          <p:nvPr/>
        </p:nvGraphicFramePr>
        <p:xfrm>
          <a:off x="5688013" y="885826"/>
          <a:ext cx="1319212" cy="58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r:id="rId4" imgW="711200" imgH="419100" progId="Equation.3">
                  <p:embed/>
                </p:oleObj>
              </mc:Choice>
              <mc:Fallback>
                <p:oleObj r:id="rId4" imgW="711200" imgH="419100" progId="Equation.3">
                  <p:embed/>
                  <p:pic>
                    <p:nvPicPr>
                      <p:cNvPr id="0" name="对象 3895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8013" y="885826"/>
                        <a:ext cx="1319212" cy="583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对象 38953"/>
          <p:cNvGraphicFramePr/>
          <p:nvPr/>
        </p:nvGraphicFramePr>
        <p:xfrm>
          <a:off x="1158876" y="1389460"/>
          <a:ext cx="1649413" cy="58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r:id="rId6" imgW="889635" imgH="419100" progId="Equation.3">
                  <p:embed/>
                </p:oleObj>
              </mc:Choice>
              <mc:Fallback>
                <p:oleObj r:id="rId6" imgW="889635" imgH="419100" progId="Equation.3">
                  <p:embed/>
                  <p:pic>
                    <p:nvPicPr>
                      <p:cNvPr id="0" name="对象 3895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76" y="1389460"/>
                        <a:ext cx="1649413" cy="583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55" name="矩形 38954"/>
          <p:cNvSpPr>
            <a:spLocks noChangeArrowheads="1"/>
          </p:cNvSpPr>
          <p:nvPr/>
        </p:nvSpPr>
        <p:spPr bwMode="auto">
          <a:xfrm>
            <a:off x="468314" y="1674763"/>
            <a:ext cx="724693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设 		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则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 = kb, c = kd , e= kf 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i="1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所以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38956" name="对象 38955"/>
          <p:cNvGraphicFramePr/>
          <p:nvPr/>
        </p:nvGraphicFramePr>
        <p:xfrm>
          <a:off x="1533525" y="2102644"/>
          <a:ext cx="1766888" cy="58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r:id="rId8" imgW="1270000" imgH="558800" progId="Equation.3">
                  <p:embed/>
                </p:oleObj>
              </mc:Choice>
              <mc:Fallback>
                <p:oleObj r:id="rId8" imgW="1270000" imgH="558800" progId="Equation.3">
                  <p:embed/>
                  <p:pic>
                    <p:nvPicPr>
                      <p:cNvPr id="0" name="对象 3895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2102644"/>
                        <a:ext cx="1766888" cy="583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7" name="对象 38956"/>
          <p:cNvGraphicFramePr/>
          <p:nvPr/>
        </p:nvGraphicFramePr>
        <p:xfrm>
          <a:off x="1835150" y="3161110"/>
          <a:ext cx="3795713" cy="583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r:id="rId10" imgW="2044700" imgH="419100" progId="Equation.3">
                  <p:embed/>
                </p:oleObj>
              </mc:Choice>
              <mc:Fallback>
                <p:oleObj r:id="rId10" imgW="2044700" imgH="419100" progId="Equation.3">
                  <p:embed/>
                  <p:pic>
                    <p:nvPicPr>
                      <p:cNvPr id="0" name="对象 3895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161110"/>
                        <a:ext cx="3795713" cy="583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64" name="折角形 38963"/>
          <p:cNvSpPr>
            <a:spLocks noChangeArrowheads="1"/>
          </p:cNvSpPr>
          <p:nvPr/>
        </p:nvSpPr>
        <p:spPr bwMode="auto">
          <a:xfrm>
            <a:off x="323851" y="3937397"/>
            <a:ext cx="8582025" cy="790575"/>
          </a:xfrm>
          <a:prstGeom prst="foldedCorner">
            <a:avLst>
              <a:gd name="adj" fmla="val 530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38969" name="对象 38968"/>
          <p:cNvGraphicFramePr/>
          <p:nvPr/>
        </p:nvGraphicFramePr>
        <p:xfrm>
          <a:off x="395288" y="4079081"/>
          <a:ext cx="8375650" cy="548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r:id="rId12" imgW="3949700" imgH="393700" progId="Equation.3">
                  <p:embed/>
                </p:oleObj>
              </mc:Choice>
              <mc:Fallback>
                <p:oleObj r:id="rId12" imgW="3949700" imgH="393700" progId="Equation.3">
                  <p:embed/>
                  <p:pic>
                    <p:nvPicPr>
                      <p:cNvPr id="0" name="对象 38968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4079081"/>
                        <a:ext cx="8375650" cy="5488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7" name="组合 6147"/>
          <p:cNvGrpSpPr/>
          <p:nvPr/>
        </p:nvGrpSpPr>
        <p:grpSpPr bwMode="auto">
          <a:xfrm>
            <a:off x="323850" y="303610"/>
            <a:ext cx="2232025" cy="739246"/>
            <a:chOff x="0" y="0"/>
            <a:chExt cx="3516" cy="1551"/>
          </a:xfrm>
        </p:grpSpPr>
        <p:sp>
          <p:nvSpPr>
            <p:cNvPr id="17418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9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0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7421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2553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等比性质</a:t>
              </a:r>
            </a:p>
          </p:txBody>
        </p:sp>
        <p:sp>
          <p:nvSpPr>
            <p:cNvPr id="17422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57347"/>
          <p:cNvSpPr>
            <a:spLocks noChangeArrowheads="1"/>
          </p:cNvSpPr>
          <p:nvPr/>
        </p:nvSpPr>
        <p:spPr bwMode="auto">
          <a:xfrm>
            <a:off x="468313" y="154574"/>
            <a:ext cx="83534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zh-CN" altLang="en-US" sz="24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>
                <a:solidFill>
                  <a:srgbClr val="00808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在△</a:t>
            </a:r>
            <a:r>
              <a:rPr lang="en-US" altLang="zh-CN" sz="24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与△</a:t>
            </a:r>
            <a:r>
              <a:rPr lang="en-US" altLang="zh-CN" sz="24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中，已知                                   ，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的周长为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18cm,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求△</a:t>
            </a:r>
            <a:r>
              <a:rPr lang="en-US" altLang="zh-CN" sz="24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得周长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19458" name="对象 57349"/>
          <p:cNvGraphicFramePr/>
          <p:nvPr/>
        </p:nvGraphicFramePr>
        <p:xfrm>
          <a:off x="5076825" y="465535"/>
          <a:ext cx="25209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r:id="rId3" imgW="1358900" imgH="393700" progId="Equation.3">
                  <p:embed/>
                </p:oleObj>
              </mc:Choice>
              <mc:Fallback>
                <p:oleObj r:id="rId3" imgW="1358900" imgH="393700" progId="Equation.3">
                  <p:embed/>
                  <p:pic>
                    <p:nvPicPr>
                      <p:cNvPr id="0" name="对象 5734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465535"/>
                        <a:ext cx="252095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矩形 57350"/>
          <p:cNvSpPr>
            <a:spLocks noChangeArrowheads="1"/>
          </p:cNvSpPr>
          <p:nvPr/>
        </p:nvSpPr>
        <p:spPr bwMode="auto">
          <a:xfrm>
            <a:off x="323850" y="798940"/>
            <a:ext cx="832643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25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解：∵</a:t>
            </a:r>
          </a:p>
          <a:p>
            <a:pPr eaLnBrk="0" hangingPunct="0">
              <a:lnSpc>
                <a:spcPct val="2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∴</a:t>
            </a:r>
          </a:p>
          <a:p>
            <a:pPr eaLnBrk="0" hangingPunct="0">
              <a:lnSpc>
                <a:spcPct val="2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∴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BC 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=3  (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EF 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FD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即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=      (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FD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en-US" sz="2400" b="1">
                <a:latin typeface="Times New Roman" panose="02020603050405020304" pitchFamily="18" charset="0"/>
              </a:rPr>
              <a:t>，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又  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的周长为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18cm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  即  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CA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18cm.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∴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  △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的周长为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24cm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57352" name="对象 57351"/>
          <p:cNvGraphicFramePr/>
          <p:nvPr/>
        </p:nvGraphicFramePr>
        <p:xfrm>
          <a:off x="1619250" y="1599010"/>
          <a:ext cx="25463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r:id="rId5" imgW="1372235" imgH="393700" progId="Equation.3">
                  <p:embed/>
                </p:oleObj>
              </mc:Choice>
              <mc:Fallback>
                <p:oleObj r:id="rId5" imgW="1372235" imgH="393700" progId="Equation.3">
                  <p:embed/>
                  <p:pic>
                    <p:nvPicPr>
                      <p:cNvPr id="0" name="对象 5735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599010"/>
                        <a:ext cx="254635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3" name="对象 57352"/>
          <p:cNvGraphicFramePr/>
          <p:nvPr/>
        </p:nvGraphicFramePr>
        <p:xfrm>
          <a:off x="1476376" y="2301478"/>
          <a:ext cx="30892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r:id="rId7" imgW="1663700" imgH="393700" progId="Equation.3">
                  <p:embed/>
                </p:oleObj>
              </mc:Choice>
              <mc:Fallback>
                <p:oleObj r:id="rId7" imgW="1663700" imgH="393700" progId="Equation.3">
                  <p:embed/>
                  <p:pic>
                    <p:nvPicPr>
                      <p:cNvPr id="0" name="对象 57352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6" y="2301478"/>
                        <a:ext cx="308927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4" name="对象 57353"/>
          <p:cNvGraphicFramePr/>
          <p:nvPr/>
        </p:nvGraphicFramePr>
        <p:xfrm>
          <a:off x="3635376" y="3449241"/>
          <a:ext cx="2825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r:id="rId9" imgW="203200" imgH="520700" progId="Equation.3">
                  <p:embed/>
                </p:oleObj>
              </mc:Choice>
              <mc:Fallback>
                <p:oleObj r:id="rId9" imgW="203200" imgH="520700" progId="Equation.3">
                  <p:embed/>
                  <p:pic>
                    <p:nvPicPr>
                      <p:cNvPr id="0" name="对象 57353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6" y="3449241"/>
                        <a:ext cx="28257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3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73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3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73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73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0"/>
          <p:cNvSpPr txBox="1">
            <a:spLocks noChangeArrowheads="1"/>
          </p:cNvSpPr>
          <p:nvPr/>
        </p:nvSpPr>
        <p:spPr bwMode="auto">
          <a:xfrm>
            <a:off x="395289" y="951310"/>
            <a:ext cx="9236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1.(1)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已知     ，那么     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400" u="sng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     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400" u="sng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en-US" altLang="zh-CN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</a:p>
        </p:txBody>
      </p:sp>
      <p:sp>
        <p:nvSpPr>
          <p:cNvPr id="20482" name="Text Box 26"/>
          <p:cNvSpPr txBox="1">
            <a:spLocks noChangeArrowheads="1"/>
          </p:cNvSpPr>
          <p:nvPr/>
        </p:nvSpPr>
        <p:spPr bwMode="auto">
          <a:xfrm>
            <a:off x="684213" y="2518172"/>
            <a:ext cx="8064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(3)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           ，那么          </a:t>
            </a:r>
            <a:r>
              <a:rPr lang="zh-CN" altLang="en-US" sz="2400" u="sng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0483" name="Text Box 18"/>
          <p:cNvSpPr txBox="1">
            <a:spLocks noChangeArrowheads="1"/>
          </p:cNvSpPr>
          <p:nvPr/>
        </p:nvSpPr>
        <p:spPr bwMode="auto">
          <a:xfrm>
            <a:off x="395289" y="1707356"/>
            <a:ext cx="8207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(2)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             那么         </a:t>
            </a:r>
            <a:r>
              <a:rPr lang="zh-CN" altLang="en-US" sz="2400" u="sng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240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20484" name="Object 11"/>
          <p:cNvGraphicFramePr/>
          <p:nvPr/>
        </p:nvGraphicFramePr>
        <p:xfrm>
          <a:off x="1868488" y="865585"/>
          <a:ext cx="762000" cy="55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r:id="rId3" imgW="406400" imgH="393700" progId="Equation.3">
                  <p:embed/>
                </p:oleObj>
              </mc:Choice>
              <mc:Fallback>
                <p:oleObj r:id="rId3" imgW="406400" imgH="393700" progId="Equation.3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865585"/>
                        <a:ext cx="762000" cy="553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12"/>
          <p:cNvGraphicFramePr/>
          <p:nvPr/>
        </p:nvGraphicFramePr>
        <p:xfrm>
          <a:off x="3606801" y="865585"/>
          <a:ext cx="638175" cy="511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r:id="rId5" imgW="368300" imgH="393700" progId="Equation.3">
                  <p:embed/>
                </p:oleObj>
              </mc:Choice>
              <mc:Fallback>
                <p:oleObj r:id="rId5" imgW="368300" imgH="393700" progId="Equation.3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1" y="865585"/>
                        <a:ext cx="638175" cy="5119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13"/>
          <p:cNvGraphicFramePr/>
          <p:nvPr/>
        </p:nvGraphicFramePr>
        <p:xfrm>
          <a:off x="5549900" y="865585"/>
          <a:ext cx="865188" cy="489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r:id="rId7" imgW="368300" imgH="393700" progId="Equation.3">
                  <p:embed/>
                </p:oleObj>
              </mc:Choice>
              <mc:Fallback>
                <p:oleObj r:id="rId7" imgW="368300" imgH="393700" progId="Equation.3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865585"/>
                        <a:ext cx="865188" cy="489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19"/>
          <p:cNvGraphicFramePr/>
          <p:nvPr/>
        </p:nvGraphicFramePr>
        <p:xfrm>
          <a:off x="1908176" y="1563291"/>
          <a:ext cx="187166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r:id="rId9" imgW="965200" imgH="431800" progId="Equation.3">
                  <p:embed/>
                </p:oleObj>
              </mc:Choice>
              <mc:Fallback>
                <p:oleObj r:id="rId9" imgW="965200" imgH="431800" progId="Equation.3">
                  <p:embed/>
                  <p:pic>
                    <p:nvPicPr>
                      <p:cNvPr id="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6" y="1563291"/>
                        <a:ext cx="187166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31"/>
          <p:cNvGraphicFramePr/>
          <p:nvPr/>
        </p:nvGraphicFramePr>
        <p:xfrm>
          <a:off x="4403726" y="1581151"/>
          <a:ext cx="1414463" cy="602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r:id="rId11" imgW="762000" imgH="431800" progId="Equation.3">
                  <p:embed/>
                </p:oleObj>
              </mc:Choice>
              <mc:Fallback>
                <p:oleObj r:id="rId11" imgW="762000" imgH="431800" progId="Equation.3">
                  <p:embed/>
                  <p:pic>
                    <p:nvPicPr>
                      <p:cNvPr id="0" name="Object 3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726" y="1581151"/>
                        <a:ext cx="1414463" cy="602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28"/>
          <p:cNvGraphicFramePr/>
          <p:nvPr/>
        </p:nvGraphicFramePr>
        <p:xfrm>
          <a:off x="1849438" y="2455069"/>
          <a:ext cx="1655762" cy="556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r:id="rId13" imgW="965200" imgH="431800" progId="Equation.3">
                  <p:embed/>
                </p:oleObj>
              </mc:Choice>
              <mc:Fallback>
                <p:oleObj r:id="rId13" imgW="965200" imgH="431800" progId="Equation.3">
                  <p:embed/>
                  <p:pic>
                    <p:nvPicPr>
                      <p:cNvPr id="0" name="Object 28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8" y="2455069"/>
                        <a:ext cx="1655762" cy="5560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29"/>
          <p:cNvGraphicFramePr/>
          <p:nvPr/>
        </p:nvGraphicFramePr>
        <p:xfrm>
          <a:off x="4430713" y="2409826"/>
          <a:ext cx="1389062" cy="602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r:id="rId15" imgW="749300" imgH="431800" progId="Equation.3">
                  <p:embed/>
                </p:oleObj>
              </mc:Choice>
              <mc:Fallback>
                <p:oleObj r:id="rId15" imgW="749300" imgH="431800" progId="Equation.3">
                  <p:embed/>
                  <p:pic>
                    <p:nvPicPr>
                      <p:cNvPr id="0" name="Object 29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713" y="2409826"/>
                        <a:ext cx="1389062" cy="602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5" name="Object 16"/>
          <p:cNvGraphicFramePr/>
          <p:nvPr/>
        </p:nvGraphicFramePr>
        <p:xfrm>
          <a:off x="6804026" y="691754"/>
          <a:ext cx="396875" cy="59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r:id="rId17" imgW="152400" imgH="304800" progId="Equation.3">
                  <p:embed/>
                </p:oleObj>
              </mc:Choice>
              <mc:Fallback>
                <p:oleObj r:id="rId17" imgW="152400" imgH="304800" progId="Equation.3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6" y="691754"/>
                        <a:ext cx="396875" cy="5929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6" name="Object 17"/>
          <p:cNvGraphicFramePr/>
          <p:nvPr/>
        </p:nvGraphicFramePr>
        <p:xfrm>
          <a:off x="4716464" y="691753"/>
          <a:ext cx="307975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0" r:id="rId19" imgW="203200" imgH="520700" progId="Equation.3">
                  <p:embed/>
                </p:oleObj>
              </mc:Choice>
              <mc:Fallback>
                <p:oleObj r:id="rId19" imgW="203200" imgH="520700" progId="Equation.3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4" y="691753"/>
                        <a:ext cx="307975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7" name="Object 25"/>
          <p:cNvGraphicFramePr/>
          <p:nvPr/>
        </p:nvGraphicFramePr>
        <p:xfrm>
          <a:off x="6156325" y="1426369"/>
          <a:ext cx="306388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r:id="rId21" imgW="203200" imgH="520700" progId="Equation.3">
                  <p:embed/>
                </p:oleObj>
              </mc:Choice>
              <mc:Fallback>
                <p:oleObj r:id="rId21" imgW="203200" imgH="520700" progId="Equation.3">
                  <p:embed/>
                  <p:pic>
                    <p:nvPicPr>
                      <p:cNvPr id="0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1426369"/>
                        <a:ext cx="306388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8" name="Object 33"/>
          <p:cNvGraphicFramePr/>
          <p:nvPr/>
        </p:nvGraphicFramePr>
        <p:xfrm>
          <a:off x="6227763" y="2247901"/>
          <a:ext cx="304800" cy="592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r:id="rId23" imgW="203200" imgH="520700" progId="Equation.3">
                  <p:embed/>
                </p:oleObj>
              </mc:Choice>
              <mc:Fallback>
                <p:oleObj r:id="rId23" imgW="203200" imgH="520700" progId="Equation.3">
                  <p:embed/>
                  <p:pic>
                    <p:nvPicPr>
                      <p:cNvPr id="0" name="Object 33"/>
                      <p:cNvPicPr>
                        <a:picLocks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247901"/>
                        <a:ext cx="304800" cy="5929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5" name="矩形 80"/>
          <p:cNvSpPr>
            <a:spLocks noChangeArrowheads="1"/>
          </p:cNvSpPr>
          <p:nvPr/>
        </p:nvSpPr>
        <p:spPr bwMode="auto">
          <a:xfrm>
            <a:off x="153988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6418"/>
          <p:cNvGrpSpPr/>
          <p:nvPr/>
        </p:nvGrpSpPr>
        <p:grpSpPr bwMode="auto">
          <a:xfrm>
            <a:off x="900114" y="675085"/>
            <a:ext cx="4960937" cy="2462213"/>
            <a:chOff x="545" y="625"/>
            <a:chExt cx="3125" cy="2068"/>
          </a:xfrm>
        </p:grpSpPr>
        <p:sp>
          <p:nvSpPr>
            <p:cNvPr id="16420" name="矩形 16419"/>
            <p:cNvSpPr/>
            <p:nvPr/>
          </p:nvSpPr>
          <p:spPr>
            <a:xfrm>
              <a:off x="727" y="625"/>
              <a:ext cx="2915" cy="390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r>
                <a:rPr lang="en-US" altLang="zh-CN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2.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已知四个数</a:t>
              </a:r>
              <a:r>
                <a:rPr lang="zh-CN" altLang="en-US" sz="2400" i="1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a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，</a:t>
              </a:r>
              <a:r>
                <a:rPr lang="zh-CN" altLang="en-US" sz="2400" i="1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b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，</a:t>
              </a:r>
              <a:r>
                <a:rPr lang="zh-CN" altLang="en-US" sz="2400" i="1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c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，</a:t>
              </a:r>
              <a:r>
                <a:rPr lang="zh-CN" altLang="en-US" sz="2400" i="1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d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成比例.</a:t>
              </a:r>
              <a:endParaRPr lang="zh-CN" altLang="en-US" sz="2400" noProof="1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6421" name="矩形 16420"/>
            <p:cNvSpPr/>
            <p:nvPr/>
          </p:nvSpPr>
          <p:spPr>
            <a:xfrm>
              <a:off x="545" y="1306"/>
              <a:ext cx="2822" cy="390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>
                <a:defRPr/>
              </a:pP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（1）若</a:t>
              </a:r>
              <a:r>
                <a:rPr lang="zh-CN" altLang="en-US" sz="2400" i="1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a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=-3，</a:t>
              </a:r>
              <a:r>
                <a:rPr lang="zh-CN" altLang="en-US" sz="2400" i="1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b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=9，</a:t>
              </a:r>
              <a:r>
                <a:rPr lang="zh-CN" altLang="en-US" sz="2400" i="1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c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=2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，求</a:t>
              </a:r>
              <a:r>
                <a:rPr lang="zh-CN" altLang="en-US" sz="2400" i="1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d</a:t>
              </a:r>
              <a:r>
                <a:rPr lang="zh-CN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；</a:t>
              </a:r>
              <a:endParaRPr lang="zh-CN" altLang="en-US" sz="2400" noProof="1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6422" name="矩形 16421"/>
            <p:cNvSpPr/>
            <p:nvPr/>
          </p:nvSpPr>
          <p:spPr>
            <a:xfrm>
              <a:off x="703" y="2303"/>
              <a:ext cx="2967" cy="390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 lIns="90000" tIns="46800" rIns="90000" bIns="46800" anchor="ctr">
              <a:spAutoFit/>
            </a:bodyPr>
            <a:lstStyle/>
            <a:p>
              <a:r>
                <a:rPr lang="en-US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（2）若</a:t>
              </a:r>
              <a:r>
                <a:rPr lang="en-US" altLang="en-US" sz="2400" i="1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a</a:t>
              </a:r>
              <a:r>
                <a:rPr lang="en-US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=-3，</a:t>
              </a:r>
              <a:r>
                <a:rPr lang="en-US" altLang="en-US" sz="2400" i="1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b</a:t>
              </a:r>
              <a:r>
                <a:rPr lang="en-US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=       ，</a:t>
              </a:r>
              <a:r>
                <a:rPr lang="en-US" altLang="en-US" sz="2400" i="1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c</a:t>
              </a:r>
              <a:r>
                <a:rPr lang="en-US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=2</a:t>
              </a:r>
              <a:r>
                <a:rPr lang="en-US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，求</a:t>
              </a:r>
              <a:r>
                <a:rPr lang="en-US" altLang="en-US" sz="2400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ea"/>
                </a:rPr>
                <a:t>d</a:t>
              </a:r>
              <a:r>
                <a:rPr lang="en-US" altLang="en-US" sz="2400" noProof="1">
                  <a:solidFill>
                    <a:schemeClr val="tx1"/>
                  </a:solidFill>
                  <a:effectLst>
                    <a:outerShdw blurRad="38100" dist="38100" dir="2700000">
                      <a:srgbClr val="FFFFFF"/>
                    </a:outerShdw>
                  </a:effectLst>
                  <a:latin typeface="黑体" panose="02010609060101010101" pitchFamily="49" charset="-122"/>
                  <a:ea typeface="黑体" panose="02010609060101010101" pitchFamily="49" charset="-122"/>
                  <a:cs typeface="+mn-ea"/>
                </a:rPr>
                <a:t>.</a:t>
              </a:r>
              <a:endParaRPr lang="en-US" altLang="en-US" sz="2400" noProof="1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21509" name="对象 16422"/>
            <p:cNvGraphicFramePr/>
            <p:nvPr/>
          </p:nvGraphicFramePr>
          <p:xfrm>
            <a:off x="2245" y="2341"/>
            <a:ext cx="272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8" r:id="rId3" imgW="229870" imgH="229870" progId="Equation.DSMT4">
                    <p:embed/>
                  </p:oleObj>
                </mc:Choice>
                <mc:Fallback>
                  <p:oleObj r:id="rId3" imgW="229870" imgH="229870" progId="Equation.DSMT4">
                    <p:embed/>
                    <p:pic>
                      <p:nvPicPr>
                        <p:cNvPr id="0" name="对象 1642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5" y="2341"/>
                          <a:ext cx="272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16423"/>
          <p:cNvGrpSpPr/>
          <p:nvPr/>
        </p:nvGrpSpPr>
        <p:grpSpPr bwMode="auto">
          <a:xfrm>
            <a:off x="2051050" y="1977628"/>
            <a:ext cx="3431516" cy="630939"/>
            <a:chOff x="0" y="0"/>
            <a:chExt cx="3697" cy="2115"/>
          </a:xfrm>
        </p:grpSpPr>
        <p:graphicFrame>
          <p:nvGraphicFramePr>
            <p:cNvPr id="21511" name="对象 16424"/>
            <p:cNvGraphicFramePr>
              <a:graphicFrameLocks noChangeAspect="1"/>
            </p:cNvGraphicFramePr>
            <p:nvPr/>
          </p:nvGraphicFramePr>
          <p:xfrm>
            <a:off x="0" y="0"/>
            <a:ext cx="2217" cy="18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9" r:id="rId5" imgW="952500" imgH="393700" progId="Equation.DSMT4">
                    <p:embed/>
                  </p:oleObj>
                </mc:Choice>
                <mc:Fallback>
                  <p:oleObj r:id="rId5" imgW="952500" imgH="393700" progId="Equation.DSMT4">
                    <p:embed/>
                    <p:pic>
                      <p:nvPicPr>
                        <p:cNvPr id="0" name="对象 164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2217" cy="18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26" name="文本框 16425"/>
            <p:cNvSpPr txBox="1"/>
            <p:nvPr/>
          </p:nvSpPr>
          <p:spPr>
            <a:xfrm>
              <a:off x="3498" y="567"/>
              <a:ext cx="199" cy="154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zh-CN" altLang="en-US" sz="2400" noProof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4" name="组合 16426"/>
          <p:cNvGrpSpPr/>
          <p:nvPr/>
        </p:nvGrpSpPr>
        <p:grpSpPr bwMode="auto">
          <a:xfrm>
            <a:off x="1979613" y="3165872"/>
            <a:ext cx="3830637" cy="663839"/>
            <a:chOff x="0" y="0"/>
            <a:chExt cx="3679" cy="1851"/>
          </a:xfrm>
        </p:grpSpPr>
        <p:graphicFrame>
          <p:nvGraphicFramePr>
            <p:cNvPr id="21514" name="对象 16427"/>
            <p:cNvGraphicFramePr>
              <a:graphicFrameLocks noChangeAspect="1"/>
            </p:cNvGraphicFramePr>
            <p:nvPr/>
          </p:nvGraphicFramePr>
          <p:xfrm>
            <a:off x="0" y="0"/>
            <a:ext cx="2202" cy="18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0" r:id="rId7" imgW="1257300" imgH="431800" progId="Equation.DSMT4">
                    <p:embed/>
                  </p:oleObj>
                </mc:Choice>
                <mc:Fallback>
                  <p:oleObj r:id="rId7" imgW="1257300" imgH="431800" progId="Equation.DSMT4">
                    <p:embed/>
                    <p:pic>
                      <p:nvPicPr>
                        <p:cNvPr id="0" name="对象 164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2202" cy="18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29" name="文本框 16428"/>
            <p:cNvSpPr txBox="1"/>
            <p:nvPr/>
          </p:nvSpPr>
          <p:spPr>
            <a:xfrm>
              <a:off x="3502" y="564"/>
              <a:ext cx="177" cy="1287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zh-CN" altLang="en-US" sz="2400" noProof="1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5" name="矩形 12304"/>
          <p:cNvSpPr/>
          <p:nvPr/>
        </p:nvSpPr>
        <p:spPr>
          <a:xfrm>
            <a:off x="179389" y="2463404"/>
            <a:ext cx="1584325" cy="378619"/>
          </a:xfrm>
          <a:prstGeom prst="rect">
            <a:avLst/>
          </a:prstGeom>
          <a:solidFill>
            <a:schemeClr val="accent3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>
              <a:defRPr/>
            </a:pPr>
            <a:r>
              <a:rPr lang="zh-CN" altLang="en-US" sz="2000" noProof="1">
                <a:solidFill>
                  <a:schemeClr val="tx1"/>
                </a:solidFill>
                <a:ea typeface="黑体" panose="02010609060101010101" pitchFamily="49" charset="-122"/>
                <a:cs typeface="+mn-ea"/>
              </a:rPr>
              <a:t>比例的性质</a:t>
            </a:r>
            <a:endParaRPr lang="zh-CN" altLang="en-US" sz="2000" noProof="1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12306" name="左大括号 12305"/>
          <p:cNvSpPr/>
          <p:nvPr/>
        </p:nvSpPr>
        <p:spPr bwMode="auto">
          <a:xfrm>
            <a:off x="1835150" y="1869281"/>
            <a:ext cx="215900" cy="1566863"/>
          </a:xfrm>
          <a:prstGeom prst="leftBrace">
            <a:avLst>
              <a:gd name="adj1" fmla="val 80458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308" name="矩形 12307"/>
          <p:cNvSpPr>
            <a:spLocks noChangeArrowheads="1"/>
          </p:cNvSpPr>
          <p:nvPr/>
        </p:nvSpPr>
        <p:spPr bwMode="auto">
          <a:xfrm>
            <a:off x="3708401" y="1329929"/>
            <a:ext cx="2981325" cy="431006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zh-CN" altLang="en-US" sz="20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               那么 </a:t>
            </a:r>
            <a:r>
              <a:rPr lang="en-US" altLang="zh-CN" sz="20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000" b="1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</a:p>
        </p:txBody>
      </p:sp>
      <p:sp>
        <p:nvSpPr>
          <p:cNvPr id="12310" name="文本框 12309"/>
          <p:cNvSpPr txBox="1">
            <a:spLocks noChangeArrowheads="1"/>
          </p:cNvSpPr>
          <p:nvPr/>
        </p:nvSpPr>
        <p:spPr bwMode="auto">
          <a:xfrm>
            <a:off x="2044839" y="1762125"/>
            <a:ext cx="1415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基本性质</a:t>
            </a:r>
          </a:p>
        </p:txBody>
      </p:sp>
      <p:sp>
        <p:nvSpPr>
          <p:cNvPr id="12311" name="文本框 12310"/>
          <p:cNvSpPr txBox="1">
            <a:spLocks noChangeArrowheads="1"/>
          </p:cNvSpPr>
          <p:nvPr/>
        </p:nvSpPr>
        <p:spPr bwMode="auto">
          <a:xfrm>
            <a:off x="1951039" y="3265885"/>
            <a:ext cx="1512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等比性质</a:t>
            </a:r>
          </a:p>
        </p:txBody>
      </p:sp>
      <p:sp>
        <p:nvSpPr>
          <p:cNvPr id="12314" name="左大括号 12313"/>
          <p:cNvSpPr/>
          <p:nvPr/>
        </p:nvSpPr>
        <p:spPr bwMode="auto">
          <a:xfrm>
            <a:off x="3419475" y="1491854"/>
            <a:ext cx="215900" cy="863203"/>
          </a:xfrm>
          <a:prstGeom prst="leftBrace">
            <a:avLst>
              <a:gd name="adj1" fmla="val 44325"/>
              <a:gd name="adj2" fmla="val 50000"/>
            </a:avLst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315" name="矩形 12314"/>
          <p:cNvSpPr>
            <a:spLocks noChangeArrowheads="1"/>
          </p:cNvSpPr>
          <p:nvPr/>
        </p:nvSpPr>
        <p:spPr bwMode="auto">
          <a:xfrm>
            <a:off x="3708400" y="2085975"/>
            <a:ext cx="4967288" cy="80962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如果</a:t>
            </a:r>
            <a:r>
              <a:rPr lang="en-US" altLang="zh-CN" sz="20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0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= </a:t>
            </a:r>
            <a:r>
              <a:rPr lang="en-US" altLang="zh-CN" sz="20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000" b="1" dirty="0">
                <a:solidFill>
                  <a:schemeClr val="tx1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000" b="1" i="1" dirty="0">
                <a:solidFill>
                  <a:schemeClr val="tx1"/>
                </a:solidFill>
                <a:latin typeface="Times New Roman" panose="02020603050405020304" pitchFamily="18" charset="0"/>
              </a:rPr>
              <a:t>a , b, c, d</a:t>
            </a:r>
            <a:r>
              <a:rPr lang="zh-CN" altLang="en-US" sz="2000" b="1" dirty="0">
                <a:solidFill>
                  <a:schemeClr val="tx1"/>
                </a:solidFill>
                <a:latin typeface="宋体" panose="02010600030101010101" pitchFamily="2" charset="-122"/>
              </a:rPr>
              <a:t>）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都不等于</a:t>
            </a:r>
            <a:r>
              <a:rPr lang="en-US" altLang="zh-CN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，那么</a:t>
            </a:r>
          </a:p>
          <a:p>
            <a:pPr>
              <a:lnSpc>
                <a:spcPct val="120000"/>
              </a:lnSpc>
            </a:pPr>
            <a:endParaRPr lang="zh-CN" altLang="en-US" sz="2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2317" name="Object 17"/>
          <p:cNvGraphicFramePr/>
          <p:nvPr/>
        </p:nvGraphicFramePr>
        <p:xfrm>
          <a:off x="4386263" y="1287066"/>
          <a:ext cx="7921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r:id="rId3" imgW="622300" imgH="520700" progId="Equation.3">
                  <p:embed/>
                </p:oleObj>
              </mc:Choice>
              <mc:Fallback>
                <p:oleObj r:id="rId3" imgW="622300" imgH="520700" progId="Equation.3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6263" y="1287066"/>
                        <a:ext cx="7921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8" name="Object 9"/>
          <p:cNvGraphicFramePr/>
          <p:nvPr/>
        </p:nvGraphicFramePr>
        <p:xfrm>
          <a:off x="3779838" y="2409825"/>
          <a:ext cx="7921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r:id="rId5" imgW="622300" imgH="520700" progId="Equation.3">
                  <p:embed/>
                </p:oleObj>
              </mc:Choice>
              <mc:Fallback>
                <p:oleObj r:id="rId5" imgW="622300" imgH="52070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2409825"/>
                        <a:ext cx="7921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0" name="矩形 12319"/>
          <p:cNvSpPr>
            <a:spLocks noChangeArrowheads="1"/>
          </p:cNvSpPr>
          <p:nvPr/>
        </p:nvSpPr>
        <p:spPr bwMode="auto">
          <a:xfrm>
            <a:off x="3708400" y="3077766"/>
            <a:ext cx="5256213" cy="1188244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12321" name="右箭头 12320"/>
          <p:cNvSpPr>
            <a:spLocks noChangeArrowheads="1"/>
          </p:cNvSpPr>
          <p:nvPr/>
        </p:nvSpPr>
        <p:spPr bwMode="auto">
          <a:xfrm>
            <a:off x="3348039" y="3359944"/>
            <a:ext cx="358775" cy="216694"/>
          </a:xfrm>
          <a:prstGeom prst="rightArrow">
            <a:avLst>
              <a:gd name="adj1" fmla="val 49454"/>
              <a:gd name="adj2" fmla="val 115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en-US"/>
          </a:p>
        </p:txBody>
      </p:sp>
      <p:sp>
        <p:nvSpPr>
          <p:cNvPr id="22540" name="矩形 80"/>
          <p:cNvSpPr>
            <a:spLocks noChangeArrowheads="1"/>
          </p:cNvSpPr>
          <p:nvPr/>
        </p:nvSpPr>
        <p:spPr bwMode="auto">
          <a:xfrm>
            <a:off x="153988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dirty="0">
              <a:solidFill>
                <a:srgbClr val="228B8B"/>
              </a:solidFill>
            </a:endParaRPr>
          </a:p>
        </p:txBody>
      </p:sp>
      <p:graphicFrame>
        <p:nvGraphicFramePr>
          <p:cNvPr id="12319" name="对象 12318"/>
          <p:cNvGraphicFramePr/>
          <p:nvPr/>
        </p:nvGraphicFramePr>
        <p:xfrm>
          <a:off x="3765551" y="3133725"/>
          <a:ext cx="5275263" cy="1132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r:id="rId7" imgW="3314700" imgH="1079500" progId="Equation.3">
                  <p:embed/>
                </p:oleObj>
              </mc:Choice>
              <mc:Fallback>
                <p:oleObj r:id="rId7" imgW="3314700" imgH="1079500" progId="Equation.3">
                  <p:embed/>
                  <p:pic>
                    <p:nvPicPr>
                      <p:cNvPr id="0" name="对象 1231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51" y="3133725"/>
                        <a:ext cx="5275263" cy="1132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5" grpId="0" bldLvl="0" animBg="1"/>
      <p:bldP spid="12308" grpId="0" bldLvl="0" animBg="1"/>
      <p:bldP spid="12310" grpId="0"/>
      <p:bldP spid="12311" grpId="0"/>
      <p:bldP spid="12315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63500" y="1707654"/>
            <a:ext cx="8929688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00025" algn="just"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理解并掌握比例的基本性质和等比性质；（重点）</a:t>
            </a:r>
          </a:p>
          <a:p>
            <a:pPr indent="200025" algn="just" eaLnBrk="0" hangingPunct="0">
              <a:lnSpc>
                <a:spcPct val="150000"/>
              </a:lnSpc>
              <a:spcBef>
                <a:spcPct val="3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能运用比例的性质进行相关计算，能通过比例变形解决一些 </a:t>
            </a:r>
          </a:p>
          <a:p>
            <a:pPr indent="200025" algn="just"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实际问题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  <a:endParaRPr lang="en-US" altLang="zh-CN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2" name="MH_SubTitle_4"/>
          <p:cNvSpPr txBox="1">
            <a:spLocks noChangeArrowheads="1"/>
          </p:cNvSpPr>
          <p:nvPr/>
        </p:nvSpPr>
        <p:spPr bwMode="auto">
          <a:xfrm>
            <a:off x="3779838" y="1006079"/>
            <a:ext cx="1793875" cy="47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/>
          <a:p>
            <a:pPr>
              <a:lnSpc>
                <a:spcPct val="110000"/>
              </a:lnSpc>
            </a:pPr>
            <a:r>
              <a:rPr lang="zh-CN" altLang="en-US" sz="28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矩形 80"/>
          <p:cNvSpPr>
            <a:spLocks noChangeArrowheads="1"/>
          </p:cNvSpPr>
          <p:nvPr/>
        </p:nvSpPr>
        <p:spPr bwMode="auto">
          <a:xfrm>
            <a:off x="82550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>
              <a:solidFill>
                <a:srgbClr val="228B8B"/>
              </a:solidFill>
            </a:endParaRPr>
          </a:p>
        </p:txBody>
      </p:sp>
      <p:sp>
        <p:nvSpPr>
          <p:cNvPr id="6146" name="圆角矩形 31"/>
          <p:cNvSpPr>
            <a:spLocks noChangeArrowheads="1"/>
          </p:cNvSpPr>
          <p:nvPr/>
        </p:nvSpPr>
        <p:spPr bwMode="auto">
          <a:xfrm>
            <a:off x="550863" y="519113"/>
            <a:ext cx="142875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  <a:endParaRPr lang="zh-CN" altLang="en-US" b="1"/>
          </a:p>
        </p:txBody>
      </p:sp>
      <p:sp>
        <p:nvSpPr>
          <p:cNvPr id="6147" name="文本框 2065"/>
          <p:cNvSpPr txBox="1">
            <a:spLocks noChangeArrowheads="1"/>
          </p:cNvSpPr>
          <p:nvPr/>
        </p:nvSpPr>
        <p:spPr bwMode="auto">
          <a:xfrm>
            <a:off x="755651" y="789385"/>
            <a:ext cx="7777163" cy="47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如图的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都是故宫太和殿的照片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，(2)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是由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缩小得到的.</a:t>
            </a:r>
          </a:p>
        </p:txBody>
      </p:sp>
      <p:grpSp>
        <p:nvGrpSpPr>
          <p:cNvPr id="6148" name="组合 2066"/>
          <p:cNvGrpSpPr/>
          <p:nvPr/>
        </p:nvGrpSpPr>
        <p:grpSpPr bwMode="auto">
          <a:xfrm>
            <a:off x="1212850" y="2783681"/>
            <a:ext cx="5867400" cy="2062163"/>
            <a:chOff x="0" y="0"/>
            <a:chExt cx="3696" cy="1732"/>
          </a:xfrm>
        </p:grpSpPr>
        <p:sp>
          <p:nvSpPr>
            <p:cNvPr id="6149" name="矩形 2067"/>
            <p:cNvSpPr>
              <a:spLocks noChangeArrowheads="1"/>
            </p:cNvSpPr>
            <p:nvPr/>
          </p:nvSpPr>
          <p:spPr bwMode="auto">
            <a:xfrm>
              <a:off x="1584" y="1344"/>
              <a:ext cx="83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endParaRPr lang="zh-CN" altLang="en-US" sz="24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pSp>
          <p:nvGrpSpPr>
            <p:cNvPr id="6150" name="组合 2068"/>
            <p:cNvGrpSpPr/>
            <p:nvPr/>
          </p:nvGrpSpPr>
          <p:grpSpPr bwMode="auto">
            <a:xfrm>
              <a:off x="0" y="0"/>
              <a:ext cx="1728" cy="1615"/>
              <a:chOff x="0" y="0"/>
              <a:chExt cx="1728" cy="1615"/>
            </a:xfrm>
          </p:grpSpPr>
          <p:pic>
            <p:nvPicPr>
              <p:cNvPr id="6151" name="图片 2069" descr="故宫1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0" y="0"/>
                <a:ext cx="1728" cy="1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52" name="矩形 2070"/>
              <p:cNvSpPr>
                <a:spLocks noChangeArrowheads="1"/>
              </p:cNvSpPr>
              <p:nvPr/>
            </p:nvSpPr>
            <p:spPr bwMode="auto">
              <a:xfrm>
                <a:off x="384" y="1227"/>
                <a:ext cx="837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（</a:t>
                </a:r>
                <a:r>
                  <a:rPr lang="en-US" altLang="zh-CN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1</a:t>
                </a:r>
                <a:r>
                  <a:rPr lang="zh-CN" altLang="en-US" sz="2400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）</a:t>
                </a:r>
                <a:endParaRPr lang="zh-CN" altLang="en-US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6153" name="组合 2071"/>
            <p:cNvGrpSpPr/>
            <p:nvPr/>
          </p:nvGrpSpPr>
          <p:grpSpPr bwMode="auto">
            <a:xfrm>
              <a:off x="2352" y="288"/>
              <a:ext cx="1344" cy="1348"/>
              <a:chOff x="0" y="0"/>
              <a:chExt cx="1344" cy="1348"/>
            </a:xfrm>
          </p:grpSpPr>
          <p:pic>
            <p:nvPicPr>
              <p:cNvPr id="6154" name="图片 2072" descr="故宫1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0" y="0"/>
                <a:ext cx="1344" cy="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55" name="矩形 2073"/>
              <p:cNvSpPr>
                <a:spLocks noChangeArrowheads="1"/>
              </p:cNvSpPr>
              <p:nvPr/>
            </p:nvSpPr>
            <p:spPr bwMode="auto">
              <a:xfrm>
                <a:off x="267" y="960"/>
                <a:ext cx="837" cy="3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en-US" sz="2400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（</a:t>
                </a:r>
                <a:r>
                  <a:rPr lang="en-US" altLang="zh-CN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2</a:t>
                </a:r>
                <a:r>
                  <a:rPr lang="zh-CN" altLang="en-US" sz="2400">
                    <a:solidFill>
                      <a:schemeClr val="tx1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）</a:t>
                </a:r>
                <a:endParaRPr lang="zh-CN" altLang="en-US" sz="24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5" name="组合 2074"/>
          <p:cNvGrpSpPr/>
          <p:nvPr/>
        </p:nvGrpSpPr>
        <p:grpSpPr bwMode="auto">
          <a:xfrm>
            <a:off x="1212850" y="2897981"/>
            <a:ext cx="2286000" cy="862013"/>
            <a:chOff x="0" y="0"/>
            <a:chExt cx="1440" cy="724"/>
          </a:xfrm>
        </p:grpSpPr>
        <p:sp>
          <p:nvSpPr>
            <p:cNvPr id="6157" name="矩形 2075"/>
            <p:cNvSpPr>
              <a:spLocks noChangeArrowheads="1"/>
            </p:cNvSpPr>
            <p:nvPr/>
          </p:nvSpPr>
          <p:spPr bwMode="auto">
            <a:xfrm>
              <a:off x="0" y="336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6158" name="直接连接符 2076"/>
            <p:cNvSpPr>
              <a:spLocks noChangeShapeType="1"/>
            </p:cNvSpPr>
            <p:nvPr/>
          </p:nvSpPr>
          <p:spPr bwMode="auto">
            <a:xfrm flipV="1">
              <a:off x="96" y="192"/>
              <a:ext cx="1104" cy="33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9" name="矩形 2077"/>
            <p:cNvSpPr>
              <a:spLocks noChangeArrowheads="1"/>
            </p:cNvSpPr>
            <p:nvPr/>
          </p:nvSpPr>
          <p:spPr bwMode="auto">
            <a:xfrm>
              <a:off x="1200" y="0"/>
              <a:ext cx="240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Q</a:t>
              </a:r>
            </a:p>
          </p:txBody>
        </p:sp>
      </p:grpSp>
      <p:grpSp>
        <p:nvGrpSpPr>
          <p:cNvPr id="6" name="组合 2078"/>
          <p:cNvGrpSpPr/>
          <p:nvPr/>
        </p:nvGrpSpPr>
        <p:grpSpPr bwMode="auto">
          <a:xfrm>
            <a:off x="4946650" y="3183732"/>
            <a:ext cx="2057400" cy="723900"/>
            <a:chOff x="0" y="0"/>
            <a:chExt cx="1296" cy="608"/>
          </a:xfrm>
        </p:grpSpPr>
        <p:sp>
          <p:nvSpPr>
            <p:cNvPr id="6161" name="矩形 2079"/>
            <p:cNvSpPr>
              <a:spLocks noChangeArrowheads="1"/>
            </p:cNvSpPr>
            <p:nvPr/>
          </p:nvSpPr>
          <p:spPr bwMode="auto">
            <a:xfrm>
              <a:off x="0" y="220"/>
              <a:ext cx="33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zh-CN" sz="2400" i="1" baseline="30000">
                  <a:solidFill>
                    <a:schemeClr val="tx1"/>
                  </a:solidFill>
                </a:rPr>
                <a:t>′</a:t>
              </a:r>
            </a:p>
          </p:txBody>
        </p:sp>
        <p:sp>
          <p:nvSpPr>
            <p:cNvPr id="6162" name="矩形 2080"/>
            <p:cNvSpPr>
              <a:spLocks noChangeArrowheads="1"/>
            </p:cNvSpPr>
            <p:nvPr/>
          </p:nvSpPr>
          <p:spPr bwMode="auto">
            <a:xfrm>
              <a:off x="960" y="0"/>
              <a:ext cx="33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</a:rPr>
                <a:t>Q</a:t>
              </a:r>
              <a:r>
                <a:rPr lang="en-US" altLang="zh-CN" sz="2400" i="1" baseline="30000">
                  <a:solidFill>
                    <a:schemeClr val="tx1"/>
                  </a:solidFill>
                </a:rPr>
                <a:t>′</a:t>
              </a:r>
            </a:p>
          </p:txBody>
        </p:sp>
        <p:sp>
          <p:nvSpPr>
            <p:cNvPr id="6163" name="直接连接符 2081"/>
            <p:cNvSpPr>
              <a:spLocks noChangeShapeType="1"/>
            </p:cNvSpPr>
            <p:nvPr/>
          </p:nvSpPr>
          <p:spPr bwMode="auto">
            <a:xfrm flipV="1">
              <a:off x="48" y="192"/>
              <a:ext cx="864" cy="24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164" name="文本框 2082"/>
          <p:cNvSpPr txBox="1">
            <a:spLocks noChangeArrowheads="1"/>
          </p:cNvSpPr>
          <p:nvPr/>
        </p:nvSpPr>
        <p:spPr bwMode="auto">
          <a:xfrm>
            <a:off x="755650" y="1514475"/>
            <a:ext cx="79200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在照片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中任意取四个点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000" dirty="0">
                <a:solidFill>
                  <a:schemeClr val="tx1"/>
                </a:solidFill>
                <a:ea typeface="黑体" panose="02010609060101010101" pitchFamily="49" charset="-122"/>
              </a:rPr>
              <a:t>，</a:t>
            </a:r>
            <a:r>
              <a:rPr lang="en-US" altLang="zh-CN" sz="1600" dirty="0"/>
              <a:t> 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在照片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endParaRPr lang="en-US" altLang="zh-CN" sz="20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　找出对应的两个点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0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</a:t>
            </a:r>
            <a:r>
              <a:rPr lang="en-US" altLang="zh-CN" sz="20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1600" dirty="0">
                <a:solidFill>
                  <a:schemeClr val="tx1"/>
                </a:solidFill>
              </a:rPr>
              <a:t>′</a:t>
            </a:r>
            <a:r>
              <a:rPr lang="en-US" altLang="zh-CN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en-US" altLang="zh-CN" sz="1600" dirty="0">
                <a:solidFill>
                  <a:schemeClr val="tx1"/>
                </a:solidFill>
              </a:rPr>
              <a:t>′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量出线段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PQ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altLang="zh-CN" sz="20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Q</a:t>
            </a:r>
            <a:r>
              <a:rPr lang="en-US" altLang="zh-CN" sz="2000" baseline="30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′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  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1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′</a:t>
            </a:r>
            <a:r>
              <a:rPr lang="en-US" altLang="zh-CN" sz="20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1600" i="1" dirty="0">
                <a:solidFill>
                  <a:schemeClr val="tx1"/>
                </a:solidFill>
                <a:latin typeface="Times New Roman" panose="02020603050405020304" pitchFamily="18" charset="0"/>
              </a:rPr>
              <a:t>′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的长度</a:t>
            </a:r>
            <a:r>
              <a:rPr lang="en-US" altLang="zh-CN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计算它们的长度的比值</a:t>
            </a:r>
            <a:r>
              <a:rPr lang="en-US" altLang="zh-CN" sz="20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084" name="直接连接符 2083"/>
          <p:cNvSpPr>
            <a:spLocks noChangeShapeType="1"/>
          </p:cNvSpPr>
          <p:nvPr/>
        </p:nvSpPr>
        <p:spPr bwMode="auto">
          <a:xfrm flipH="1">
            <a:off x="1258888" y="3868341"/>
            <a:ext cx="1009650" cy="37742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85" name="直接连接符 2084"/>
          <p:cNvSpPr>
            <a:spLocks noChangeShapeType="1"/>
          </p:cNvSpPr>
          <p:nvPr/>
        </p:nvSpPr>
        <p:spPr bwMode="auto">
          <a:xfrm flipH="1">
            <a:off x="5003801" y="3975497"/>
            <a:ext cx="792163" cy="27027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67" name="文本框 2085"/>
          <p:cNvSpPr txBox="1">
            <a:spLocks noChangeArrowheads="1"/>
          </p:cNvSpPr>
          <p:nvPr/>
        </p:nvSpPr>
        <p:spPr bwMode="auto">
          <a:xfrm>
            <a:off x="1166813" y="4100513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168" name="文本框 2086"/>
          <p:cNvSpPr txBox="1">
            <a:spLocks noChangeArrowheads="1"/>
          </p:cNvSpPr>
          <p:nvPr/>
        </p:nvSpPr>
        <p:spPr bwMode="auto">
          <a:xfrm>
            <a:off x="4859338" y="4137422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i="1">
                <a:solidFill>
                  <a:schemeClr val="tx1"/>
                </a:solidFill>
              </a:rPr>
              <a:t>´</a:t>
            </a:r>
          </a:p>
        </p:txBody>
      </p:sp>
      <p:sp>
        <p:nvSpPr>
          <p:cNvPr id="6169" name="文本框 2087"/>
          <p:cNvSpPr txBox="1">
            <a:spLocks noChangeArrowheads="1"/>
          </p:cNvSpPr>
          <p:nvPr/>
        </p:nvSpPr>
        <p:spPr bwMode="auto">
          <a:xfrm>
            <a:off x="5724525" y="3868341"/>
            <a:ext cx="4411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i="1">
                <a:solidFill>
                  <a:schemeClr val="tx1"/>
                </a:solidFill>
              </a:rPr>
              <a:t>´</a:t>
            </a:r>
          </a:p>
        </p:txBody>
      </p:sp>
      <p:sp>
        <p:nvSpPr>
          <p:cNvPr id="6170" name="文本框 2088"/>
          <p:cNvSpPr txBox="1">
            <a:spLocks noChangeArrowheads="1"/>
          </p:cNvSpPr>
          <p:nvPr/>
        </p:nvSpPr>
        <p:spPr bwMode="auto">
          <a:xfrm>
            <a:off x="2124075" y="3759994"/>
            <a:ext cx="325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i="1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endParaRPr lang="en-US" altLang="zh-CN" i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4" grpId="0" animBg="1"/>
      <p:bldP spid="208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3" name="内容占位符 47124"/>
          <p:cNvGraphicFramePr>
            <a:graphicFrameLocks noGrp="1"/>
          </p:cNvGraphicFramePr>
          <p:nvPr/>
        </p:nvGraphicFramePr>
        <p:xfrm>
          <a:off x="6437314" y="801291"/>
          <a:ext cx="3127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r:id="rId3" imgW="190500" imgH="393700" progId="Equation.3">
                  <p:embed/>
                </p:oleObj>
              </mc:Choice>
              <mc:Fallback>
                <p:oleObj r:id="rId3" imgW="190500" imgH="393700" progId="Equation.3">
                  <p:embed/>
                  <p:pic>
                    <p:nvPicPr>
                      <p:cNvPr id="0" name="内容占位符 4712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7314" y="801291"/>
                        <a:ext cx="312737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47142"/>
          <p:cNvGrpSpPr/>
          <p:nvPr/>
        </p:nvGrpSpPr>
        <p:grpSpPr bwMode="auto">
          <a:xfrm>
            <a:off x="539751" y="411957"/>
            <a:ext cx="7991475" cy="2160985"/>
            <a:chOff x="340" y="346"/>
            <a:chExt cx="5034" cy="1815"/>
          </a:xfrm>
        </p:grpSpPr>
        <p:sp>
          <p:nvSpPr>
            <p:cNvPr id="8195" name="文本框 47113"/>
            <p:cNvSpPr txBox="1">
              <a:spLocks noChangeArrowheads="1"/>
            </p:cNvSpPr>
            <p:nvPr/>
          </p:nvSpPr>
          <p:spPr bwMode="auto">
            <a:xfrm>
              <a:off x="340" y="346"/>
              <a:ext cx="5034" cy="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40000"/>
                </a:lnSpc>
              </a:pPr>
              <a:r>
                <a:rPr lang="zh-CN" altLang="en-US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  一般地，如果选用同一长度单位量得两条线段</a:t>
              </a:r>
              <a:r>
                <a:rPr lang="zh-CN" altLang="en-US" sz="2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PQ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zh-CN" altLang="en-US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lang="en-US" altLang="zh-CN" sz="2400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′</a:t>
              </a:r>
              <a:r>
                <a:rPr lang="en-US" altLang="zh-CN" sz="2400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Q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′</a:t>
              </a:r>
              <a:r>
                <a:rPr lang="zh-CN" altLang="en-US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的长度分别为</a:t>
              </a:r>
              <a:r>
                <a:rPr lang="zh-CN" altLang="en-US" sz="2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m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zh-CN" altLang="en-US" sz="2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n</a:t>
              </a:r>
              <a:r>
                <a:rPr lang="zh-CN" altLang="en-US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，那么把长度的比  叫作这两条线段</a:t>
              </a:r>
              <a:r>
                <a:rPr lang="zh-CN" altLang="en-US" sz="2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PQ</a:t>
              </a:r>
              <a:r>
                <a:rPr lang="zh-CN" altLang="en-US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与</a:t>
              </a:r>
              <a:r>
                <a:rPr lang="en-US" altLang="zh-CN" sz="2400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P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′</a:t>
              </a:r>
              <a:r>
                <a:rPr lang="en-US" altLang="zh-CN" sz="2400" i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Q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′</a:t>
              </a:r>
              <a:r>
                <a:rPr lang="zh-CN" altLang="en-US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的比，记作 </a:t>
              </a:r>
            </a:p>
            <a:p>
              <a:pPr>
                <a:lnSpc>
                  <a:spcPct val="140000"/>
                </a:lnSpc>
              </a:pPr>
              <a:r>
                <a:rPr lang="zh-CN" altLang="en-US" sz="2400" dirty="0">
                  <a:solidFill>
                    <a:schemeClr val="hlink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　　　　 　　　　   </a:t>
              </a:r>
              <a:r>
                <a:rPr lang="zh-CN" altLang="en-US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，或</a:t>
              </a:r>
              <a:r>
                <a:rPr lang="zh-CN" altLang="en-US" sz="2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PQ</a:t>
              </a:r>
              <a:r>
                <a:rPr lang="zh-CN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Arial" panose="020B0604020202020204" pitchFamily="34" charset="0"/>
                </a:rPr>
                <a:t>：</a:t>
              </a:r>
              <a:endPara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8196" name="对象 47132"/>
            <p:cNvGraphicFramePr/>
            <p:nvPr/>
          </p:nvGraphicFramePr>
          <p:xfrm>
            <a:off x="1567" y="1318"/>
            <a:ext cx="723" cy="4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5" r:id="rId5" imgW="698500" imgH="419100" progId="Equation.3">
                    <p:embed/>
                  </p:oleObj>
                </mc:Choice>
                <mc:Fallback>
                  <p:oleObj r:id="rId5" imgW="698500" imgH="419100" progId="Equation.3">
                    <p:embed/>
                    <p:pic>
                      <p:nvPicPr>
                        <p:cNvPr id="0" name="对象 4713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7" y="1318"/>
                          <a:ext cx="723" cy="4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7" name="对象 47133"/>
            <p:cNvGraphicFramePr/>
            <p:nvPr/>
          </p:nvGraphicFramePr>
          <p:xfrm>
            <a:off x="3107" y="1434"/>
            <a:ext cx="862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6" r:id="rId7" imgW="735965" imgH="203200" progId="Equation.3">
                    <p:embed/>
                  </p:oleObj>
                </mc:Choice>
                <mc:Fallback>
                  <p:oleObj r:id="rId7" imgW="735965" imgH="203200" progId="Equation.3">
                    <p:embed/>
                    <p:pic>
                      <p:nvPicPr>
                        <p:cNvPr id="0" name="对象 4713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1434"/>
                          <a:ext cx="862" cy="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47144"/>
          <p:cNvGrpSpPr/>
          <p:nvPr/>
        </p:nvGrpSpPr>
        <p:grpSpPr bwMode="auto">
          <a:xfrm>
            <a:off x="395288" y="2139554"/>
            <a:ext cx="7848600" cy="1659731"/>
            <a:chOff x="249" y="1797"/>
            <a:chExt cx="4944" cy="1394"/>
          </a:xfrm>
        </p:grpSpPr>
        <p:sp>
          <p:nvSpPr>
            <p:cNvPr id="8199" name="文本框 47119"/>
            <p:cNvSpPr txBox="1">
              <a:spLocks noChangeArrowheads="1"/>
            </p:cNvSpPr>
            <p:nvPr/>
          </p:nvSpPr>
          <p:spPr bwMode="auto">
            <a:xfrm>
              <a:off x="249" y="1811"/>
              <a:ext cx="4944" cy="1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rgbClr val="FF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40000"/>
                </a:lnSpc>
              </a:pPr>
              <a:r>
                <a:rPr lang="zh-CN" altLang="en-US" sz="24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  其中</a:t>
              </a:r>
              <a:r>
                <a:rPr lang="zh-CN" altLang="en-US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PQ</a:t>
              </a:r>
              <a:r>
                <a:rPr lang="zh-CN" altLang="en-US" sz="24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   分别叫作比的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前项</a:t>
              </a:r>
              <a:r>
                <a:rPr lang="zh-CN" altLang="en-US" sz="24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、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后项</a:t>
              </a:r>
              <a:r>
                <a:rPr lang="zh-CN" altLang="en-US" sz="24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，如果  的比值为</a:t>
              </a:r>
              <a:r>
                <a:rPr lang="zh-CN" altLang="en-US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k</a:t>
              </a:r>
              <a:r>
                <a:rPr lang="zh-CN" altLang="en-US" sz="24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，那么也可写成</a:t>
              </a:r>
            </a:p>
            <a:p>
              <a:pPr>
                <a:lnSpc>
                  <a:spcPct val="140000"/>
                </a:lnSpc>
              </a:pPr>
              <a:r>
                <a:rPr lang="zh-CN" altLang="en-US" sz="24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               ，或</a:t>
              </a:r>
              <a:endParaRPr lang="zh-CN" altLang="en-US" sz="240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graphicFrame>
          <p:nvGraphicFramePr>
            <p:cNvPr id="8200" name="对象 47134"/>
            <p:cNvGraphicFramePr/>
            <p:nvPr/>
          </p:nvGraphicFramePr>
          <p:xfrm>
            <a:off x="1610" y="1914"/>
            <a:ext cx="422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7" r:id="rId9" imgW="330200" imgH="203200" progId="Equation.3">
                    <p:embed/>
                  </p:oleObj>
                </mc:Choice>
                <mc:Fallback>
                  <p:oleObj r:id="rId9" imgW="330200" imgH="203200" progId="Equation.3">
                    <p:embed/>
                    <p:pic>
                      <p:nvPicPr>
                        <p:cNvPr id="0" name="对象 4713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1914"/>
                          <a:ext cx="422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1" name="对象 47135"/>
            <p:cNvGraphicFramePr/>
            <p:nvPr/>
          </p:nvGraphicFramePr>
          <p:xfrm>
            <a:off x="4694" y="1797"/>
            <a:ext cx="197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8" r:id="rId11" imgW="190500" imgH="393700" progId="Equation.3">
                    <p:embed/>
                  </p:oleObj>
                </mc:Choice>
                <mc:Fallback>
                  <p:oleObj r:id="rId11" imgW="190500" imgH="393700" progId="Equation.3">
                    <p:embed/>
                    <p:pic>
                      <p:nvPicPr>
                        <p:cNvPr id="0" name="对象 47135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4" y="1797"/>
                          <a:ext cx="197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2" name="对象 47136"/>
            <p:cNvGraphicFramePr/>
            <p:nvPr/>
          </p:nvGraphicFramePr>
          <p:xfrm>
            <a:off x="1483" y="2477"/>
            <a:ext cx="671" cy="4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39" r:id="rId12" imgW="647700" imgH="419100" progId="Equation.3">
                    <p:embed/>
                  </p:oleObj>
                </mc:Choice>
                <mc:Fallback>
                  <p:oleObj r:id="rId12" imgW="647700" imgH="419100" progId="Equation.3">
                    <p:embed/>
                    <p:pic>
                      <p:nvPicPr>
                        <p:cNvPr id="0" name="对象 4713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3" y="2477"/>
                          <a:ext cx="671" cy="4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3" name="对象 47138"/>
            <p:cNvGraphicFramePr/>
            <p:nvPr/>
          </p:nvGraphicFramePr>
          <p:xfrm>
            <a:off x="2565" y="2567"/>
            <a:ext cx="995" cy="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0" r:id="rId14" imgW="850265" imgH="203200" progId="Equation.3">
                    <p:embed/>
                  </p:oleObj>
                </mc:Choice>
                <mc:Fallback>
                  <p:oleObj r:id="rId14" imgW="850265" imgH="203200" progId="Equation.3">
                    <p:embed/>
                    <p:pic>
                      <p:nvPicPr>
                        <p:cNvPr id="0" name="对象 4713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5" y="2567"/>
                          <a:ext cx="995" cy="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组合 47145"/>
          <p:cNvGrpSpPr/>
          <p:nvPr/>
        </p:nvGrpSpPr>
        <p:grpSpPr bwMode="auto">
          <a:xfrm>
            <a:off x="1312863" y="3632597"/>
            <a:ext cx="4186238" cy="937022"/>
            <a:chOff x="827" y="3051"/>
            <a:chExt cx="2637" cy="787"/>
          </a:xfrm>
        </p:grpSpPr>
        <p:sp>
          <p:nvSpPr>
            <p:cNvPr id="8205" name="文本框 47139"/>
            <p:cNvSpPr txBox="1">
              <a:spLocks noChangeArrowheads="1"/>
            </p:cNvSpPr>
            <p:nvPr/>
          </p:nvSpPr>
          <p:spPr bwMode="auto">
            <a:xfrm>
              <a:off x="827" y="3051"/>
              <a:ext cx="263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tx1"/>
                  </a:solidFill>
                  <a:ea typeface="黑体" panose="02010609060101010101" pitchFamily="49" charset="-122"/>
                </a:rPr>
                <a:t>图中，对于另外两条线段有：</a:t>
              </a:r>
              <a:endParaRPr lang="en-US" altLang="zh-CN" sz="2400">
                <a:solidFill>
                  <a:schemeClr val="tx1"/>
                </a:solidFill>
                <a:ea typeface="黑体" panose="02010609060101010101" pitchFamily="49" charset="-122"/>
              </a:endParaRPr>
            </a:p>
          </p:txBody>
        </p:sp>
        <p:graphicFrame>
          <p:nvGraphicFramePr>
            <p:cNvPr id="8206" name="对象 47140"/>
            <p:cNvGraphicFramePr/>
            <p:nvPr/>
          </p:nvGraphicFramePr>
          <p:xfrm>
            <a:off x="1519" y="3358"/>
            <a:ext cx="1179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1" r:id="rId16" imgW="1029335" imgH="419100" progId="Equation.3">
                    <p:embed/>
                  </p:oleObj>
                </mc:Choice>
                <mc:Fallback>
                  <p:oleObj r:id="rId16" imgW="1029335" imgH="419100" progId="Equation.3">
                    <p:embed/>
                    <p:pic>
                      <p:nvPicPr>
                        <p:cNvPr id="0" name="对象 4714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3358"/>
                          <a:ext cx="1179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B8B"/>
              </a:solidFill>
            </a:endParaRPr>
          </a:p>
        </p:txBody>
      </p:sp>
      <p:grpSp>
        <p:nvGrpSpPr>
          <p:cNvPr id="9218" name="组合 6147"/>
          <p:cNvGrpSpPr/>
          <p:nvPr/>
        </p:nvGrpSpPr>
        <p:grpSpPr bwMode="auto">
          <a:xfrm>
            <a:off x="323850" y="303610"/>
            <a:ext cx="3255321" cy="739246"/>
            <a:chOff x="0" y="0"/>
            <a:chExt cx="5128" cy="1551"/>
          </a:xfrm>
        </p:grpSpPr>
        <p:sp>
          <p:nvSpPr>
            <p:cNvPr id="9219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0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222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425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比例的基本性质</a:t>
              </a:r>
            </a:p>
          </p:txBody>
        </p:sp>
        <p:sp>
          <p:nvSpPr>
            <p:cNvPr id="9223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9224" name="圆角矩形 31"/>
          <p:cNvSpPr>
            <a:spLocks noChangeArrowheads="1"/>
          </p:cNvSpPr>
          <p:nvPr/>
        </p:nvSpPr>
        <p:spPr bwMode="auto">
          <a:xfrm>
            <a:off x="481013" y="1177529"/>
            <a:ext cx="1643062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合作探究</a:t>
            </a:r>
          </a:p>
        </p:txBody>
      </p:sp>
      <p:sp>
        <p:nvSpPr>
          <p:cNvPr id="9225" name="TextBox 35"/>
          <p:cNvSpPr txBox="1">
            <a:spLocks noChangeArrowheads="1"/>
          </p:cNvSpPr>
          <p:nvPr/>
        </p:nvSpPr>
        <p:spPr bwMode="auto">
          <a:xfrm>
            <a:off x="265113" y="1634729"/>
            <a:ext cx="882015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400" dirty="0">
                <a:solidFill>
                  <a:srgbClr val="1966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1966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1966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如果四个数</a:t>
            </a:r>
            <a:r>
              <a:rPr lang="en-US" altLang="zh-CN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成比例，即       那么</a:t>
            </a:r>
            <a:r>
              <a:rPr lang="en-US" altLang="zh-CN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 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</a:t>
            </a:r>
            <a:r>
              <a:rPr lang="en-US" altLang="zh-CN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吗？反过来如果</a:t>
            </a:r>
            <a:r>
              <a:rPr lang="en-US" altLang="zh-CN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 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 </a:t>
            </a:r>
            <a:r>
              <a:rPr lang="en-US" altLang="zh-CN" sz="24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那么</a:t>
            </a:r>
            <a:r>
              <a:rPr lang="en-US" altLang="zh-CN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四个数成比例吗？</a:t>
            </a:r>
            <a:endParaRPr lang="en-US" altLang="zh-CN" sz="24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9226" name="对象 4151"/>
          <p:cNvGraphicFramePr/>
          <p:nvPr/>
        </p:nvGraphicFramePr>
        <p:xfrm>
          <a:off x="5689601" y="1699022"/>
          <a:ext cx="79216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r:id="rId4" imgW="558800" imgH="520700" progId="Equation.3">
                  <p:embed/>
                </p:oleObj>
              </mc:Choice>
              <mc:Fallback>
                <p:oleObj r:id="rId4" imgW="558800" imgH="520700" progId="Equation.3">
                  <p:embed/>
                  <p:pic>
                    <p:nvPicPr>
                      <p:cNvPr id="0" name="对象 415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601" y="1699022"/>
                        <a:ext cx="792163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153"/>
          <p:cNvGrpSpPr/>
          <p:nvPr/>
        </p:nvGrpSpPr>
        <p:grpSpPr bwMode="auto">
          <a:xfrm>
            <a:off x="1517651" y="611981"/>
            <a:ext cx="6913563" cy="1123951"/>
            <a:chOff x="775" y="830"/>
            <a:chExt cx="4355" cy="944"/>
          </a:xfrm>
        </p:grpSpPr>
        <p:sp>
          <p:nvSpPr>
            <p:cNvPr id="11266" name="TextBox 35"/>
            <p:cNvSpPr txBox="1">
              <a:spLocks noChangeArrowheads="1"/>
            </p:cNvSpPr>
            <p:nvPr/>
          </p:nvSpPr>
          <p:spPr bwMode="auto">
            <a:xfrm>
              <a:off x="775" y="890"/>
              <a:ext cx="4355" cy="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如果四个数</a:t>
              </a:r>
              <a:r>
                <a:rPr lang="en-US" altLang="zh-CN" sz="24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400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,</a:t>
              </a:r>
              <a:r>
                <a:rPr lang="en-US" altLang="zh-CN" sz="24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400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,</a:t>
              </a:r>
              <a:r>
                <a:rPr lang="en-US" altLang="zh-CN" sz="24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en-US" altLang="zh-CN" sz="2400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,</a:t>
              </a:r>
              <a:r>
                <a:rPr lang="en-US" altLang="zh-CN" sz="24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zh-CN" altLang="en-US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成比例，即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那么</a:t>
              </a:r>
              <a:r>
                <a:rPr lang="en-US" altLang="zh-CN" sz="24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ad</a:t>
              </a:r>
              <a:r>
                <a:rPr lang="en-US" altLang="zh-CN" sz="2400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24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bc</a:t>
              </a:r>
              <a:r>
                <a:rPr lang="zh-CN" altLang="en-US" sz="2400" dirty="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吗？</a:t>
              </a:r>
            </a:p>
          </p:txBody>
        </p:sp>
        <p:graphicFrame>
          <p:nvGraphicFramePr>
            <p:cNvPr id="11267" name="对象 5142"/>
            <p:cNvGraphicFramePr/>
            <p:nvPr/>
          </p:nvGraphicFramePr>
          <p:xfrm>
            <a:off x="3334" y="830"/>
            <a:ext cx="499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4" r:id="rId4" imgW="419735" imgH="394335" progId="Equation.3">
                    <p:embed/>
                  </p:oleObj>
                </mc:Choice>
                <mc:Fallback>
                  <p:oleObj r:id="rId4" imgW="419735" imgH="394335" progId="Equation.3">
                    <p:embed/>
                    <p:pic>
                      <p:nvPicPr>
                        <p:cNvPr id="0" name="对象 5142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830"/>
                          <a:ext cx="499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组合 5154"/>
          <p:cNvGrpSpPr/>
          <p:nvPr/>
        </p:nvGrpSpPr>
        <p:grpSpPr bwMode="auto">
          <a:xfrm>
            <a:off x="898525" y="1654968"/>
            <a:ext cx="6337300" cy="1538288"/>
            <a:chOff x="385" y="1706"/>
            <a:chExt cx="3992" cy="1292"/>
          </a:xfrm>
        </p:grpSpPr>
        <p:pic>
          <p:nvPicPr>
            <p:cNvPr id="11269" name="Picture 4" descr="未标题-2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85" y="1925"/>
              <a:ext cx="731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0" name="AutoShape 10"/>
            <p:cNvSpPr>
              <a:spLocks noChangeArrowheads="1"/>
            </p:cNvSpPr>
            <p:nvPr/>
          </p:nvSpPr>
          <p:spPr bwMode="auto">
            <a:xfrm flipH="1" flipV="1">
              <a:off x="1249" y="1706"/>
              <a:ext cx="3128" cy="624"/>
            </a:xfrm>
            <a:prstGeom prst="wedgeRoundRectCallout">
              <a:avLst>
                <a:gd name="adj1" fmla="val 57032"/>
                <a:gd name="adj2" fmla="val -44556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rot="10800000" anchor="ctr"/>
            <a:lstStyle/>
            <a:p>
              <a:pPr>
                <a:lnSpc>
                  <a:spcPct val="120000"/>
                </a:lnSpc>
              </a:pPr>
              <a:r>
                <a:rPr lang="zh-CN" altLang="en-US" sz="2500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在等式两边同时乘以</a:t>
              </a:r>
              <a:r>
                <a:rPr lang="en-US" altLang="zh-CN" sz="25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bd</a:t>
              </a:r>
              <a:r>
                <a:rPr lang="en-US" altLang="zh-CN" sz="2500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,</a:t>
              </a:r>
              <a:r>
                <a:rPr lang="zh-CN" altLang="en-US" sz="2500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得</a:t>
              </a:r>
              <a:r>
                <a:rPr lang="en-US" altLang="zh-CN" sz="2500" i="1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ad</a:t>
              </a:r>
              <a:r>
                <a:rPr lang="en-US" altLang="zh-CN" sz="2500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  <a:r>
                <a:rPr lang="en-US" altLang="zh-CN" sz="2500" i="1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bc</a:t>
              </a:r>
              <a:endParaRPr lang="en-US" altLang="zh-CN" sz="25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5147" name="文本框 5146"/>
          <p:cNvSpPr txBox="1">
            <a:spLocks noChangeArrowheads="1"/>
          </p:cNvSpPr>
          <p:nvPr/>
        </p:nvSpPr>
        <p:spPr bwMode="auto">
          <a:xfrm>
            <a:off x="2564845" y="2662238"/>
            <a:ext cx="4185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由此可得到比例的基本性质：</a:t>
            </a:r>
          </a:p>
        </p:txBody>
      </p:sp>
      <p:grpSp>
        <p:nvGrpSpPr>
          <p:cNvPr id="4" name="组合 5155"/>
          <p:cNvGrpSpPr/>
          <p:nvPr/>
        </p:nvGrpSpPr>
        <p:grpSpPr bwMode="auto">
          <a:xfrm>
            <a:off x="971550" y="3275410"/>
            <a:ext cx="4968875" cy="917972"/>
            <a:chOff x="431" y="3067"/>
            <a:chExt cx="3130" cy="771"/>
          </a:xfrm>
        </p:grpSpPr>
        <p:sp>
          <p:nvSpPr>
            <p:cNvPr id="11273" name="矩形标注 5147"/>
            <p:cNvSpPr>
              <a:spLocks noChangeArrowheads="1"/>
            </p:cNvSpPr>
            <p:nvPr/>
          </p:nvSpPr>
          <p:spPr bwMode="auto">
            <a:xfrm>
              <a:off x="431" y="3067"/>
              <a:ext cx="3130" cy="771"/>
            </a:xfrm>
            <a:prstGeom prst="wedgeRectCallout">
              <a:avLst>
                <a:gd name="adj1" fmla="val -48819"/>
                <a:gd name="adj2" fmla="val 81000"/>
              </a:avLst>
            </a:prstGeom>
            <a:solidFill>
              <a:srgbClr val="FFFF99">
                <a:alpha val="29803"/>
              </a:srgbClr>
            </a:solidFill>
            <a:ln w="9525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algn="ctr"/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如果      ，那么 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ad=bc.</a:t>
              </a:r>
            </a:p>
          </p:txBody>
        </p:sp>
        <p:graphicFrame>
          <p:nvGraphicFramePr>
            <p:cNvPr id="11274" name="对象 5148"/>
            <p:cNvGraphicFramePr/>
            <p:nvPr/>
          </p:nvGraphicFramePr>
          <p:xfrm>
            <a:off x="1383" y="3189"/>
            <a:ext cx="499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5" r:id="rId7" imgW="419735" imgH="394335" progId="Equation.3">
                    <p:embed/>
                  </p:oleObj>
                </mc:Choice>
                <mc:Fallback>
                  <p:oleObj r:id="rId7" imgW="419735" imgH="394335" progId="Equation.3">
                    <p:embed/>
                    <p:pic>
                      <p:nvPicPr>
                        <p:cNvPr id="0" name="对象 514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3189"/>
                          <a:ext cx="499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7" name="文本框 5146"/>
          <p:cNvSpPr txBox="1">
            <a:spLocks noChangeArrowheads="1"/>
          </p:cNvSpPr>
          <p:nvPr/>
        </p:nvSpPr>
        <p:spPr bwMode="auto">
          <a:xfrm>
            <a:off x="663814" y="1982391"/>
            <a:ext cx="4185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solidFill>
                  <a:schemeClr val="tx1"/>
                </a:solidFill>
                <a:ea typeface="黑体" panose="02010609060101010101" pitchFamily="49" charset="-122"/>
              </a:rPr>
              <a:t>由此可得到比例的基本性质：</a:t>
            </a:r>
          </a:p>
        </p:txBody>
      </p:sp>
      <p:grpSp>
        <p:nvGrpSpPr>
          <p:cNvPr id="2" name="组合 5155"/>
          <p:cNvGrpSpPr/>
          <p:nvPr/>
        </p:nvGrpSpPr>
        <p:grpSpPr bwMode="auto">
          <a:xfrm>
            <a:off x="684213" y="2702719"/>
            <a:ext cx="7459662" cy="916781"/>
            <a:chOff x="431" y="3067"/>
            <a:chExt cx="3130" cy="771"/>
          </a:xfrm>
        </p:grpSpPr>
        <p:sp>
          <p:nvSpPr>
            <p:cNvPr id="13315" name="矩形标注 5147"/>
            <p:cNvSpPr>
              <a:spLocks noChangeArrowheads="1"/>
            </p:cNvSpPr>
            <p:nvPr/>
          </p:nvSpPr>
          <p:spPr bwMode="auto">
            <a:xfrm>
              <a:off x="431" y="3067"/>
              <a:ext cx="3130" cy="771"/>
            </a:xfrm>
            <a:prstGeom prst="wedgeRectCallout">
              <a:avLst>
                <a:gd name="adj1" fmla="val -48819"/>
                <a:gd name="adj2" fmla="val 81000"/>
              </a:avLst>
            </a:prstGeom>
            <a:solidFill>
              <a:srgbClr val="FFFF99">
                <a:alpha val="29803"/>
              </a:srgbClr>
            </a:solidFill>
            <a:ln w="9525">
              <a:solidFill>
                <a:schemeClr val="tx1"/>
              </a:solidFill>
              <a:miter lim="800000"/>
            </a:ln>
          </p:spPr>
          <p:txBody>
            <a:bodyPr anchor="ctr"/>
            <a:lstStyle/>
            <a:p>
              <a:pPr algn="ctr"/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如果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ad=bc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,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,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en-US" altLang="zh-CN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,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都不等于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0</a:t>
              </a:r>
              <a:r>
                <a:rPr lang="zh-CN" altLang="en-US" sz="2400">
                  <a:latin typeface="黑体" panose="02010609060101010101" pitchFamily="49" charset="-122"/>
                  <a:ea typeface="黑体" panose="02010609060101010101" pitchFamily="49" charset="-122"/>
                </a:rPr>
                <a:t>），那么        </a:t>
              </a: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graphicFrame>
          <p:nvGraphicFramePr>
            <p:cNvPr id="13316" name="对象 5148"/>
            <p:cNvGraphicFramePr/>
            <p:nvPr/>
          </p:nvGraphicFramePr>
          <p:xfrm>
            <a:off x="2780" y="3218"/>
            <a:ext cx="499" cy="4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9" r:id="rId4" imgW="419735" imgH="394335" progId="Equation.3">
                    <p:embed/>
                  </p:oleObj>
                </mc:Choice>
                <mc:Fallback>
                  <p:oleObj r:id="rId4" imgW="419735" imgH="394335" progId="Equation.3">
                    <p:embed/>
                    <p:pic>
                      <p:nvPicPr>
                        <p:cNvPr id="0" name="对象 514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0" y="3218"/>
                          <a:ext cx="499" cy="4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17" name="Rectangle 52"/>
          <p:cNvSpPr>
            <a:spLocks noChangeArrowheads="1"/>
          </p:cNvSpPr>
          <p:nvPr/>
        </p:nvSpPr>
        <p:spPr bwMode="auto">
          <a:xfrm>
            <a:off x="684213" y="592931"/>
            <a:ext cx="7670800" cy="572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如果</a:t>
            </a:r>
            <a:r>
              <a:rPr lang="en-US" altLang="zh-CN" sz="24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ad=bc</a:t>
            </a:r>
            <a:r>
              <a:rPr lang="en-US" altLang="zh-CN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那么等式      还成立吗？</a:t>
            </a:r>
          </a:p>
        </p:txBody>
      </p:sp>
      <p:graphicFrame>
        <p:nvGraphicFramePr>
          <p:cNvPr id="13318" name="对象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648076" y="539354"/>
          <a:ext cx="754063" cy="532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r:id="rId6" imgW="419100" imgH="393700" progId="Equation.KSEE3">
                  <p:embed/>
                </p:oleObj>
              </mc:Choice>
              <mc:Fallback>
                <p:oleObj r:id="rId6" imgW="419100" imgH="393700" progId="Equation.KSEE3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6" y="539354"/>
                        <a:ext cx="754063" cy="5322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35"/>
          <p:cNvSpPr txBox="1">
            <a:spLocks noChangeArrowheads="1"/>
          </p:cNvSpPr>
          <p:nvPr/>
        </p:nvSpPr>
        <p:spPr bwMode="auto">
          <a:xfrm>
            <a:off x="684213" y="1071563"/>
            <a:ext cx="6913562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在等式中，四个数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可以为任意数，而在分式中，分母不能为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0.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圆角矩形 31"/>
          <p:cNvSpPr>
            <a:spLocks noChangeArrowheads="1"/>
          </p:cNvSpPr>
          <p:nvPr/>
        </p:nvSpPr>
        <p:spPr bwMode="auto">
          <a:xfrm>
            <a:off x="539750" y="738188"/>
            <a:ext cx="1333500" cy="321469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b="1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典例精析</a:t>
            </a:r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15362" name="文本框 60438"/>
          <p:cNvSpPr txBox="1">
            <a:spLocks noChangeArrowheads="1"/>
          </p:cNvSpPr>
          <p:nvPr/>
        </p:nvSpPr>
        <p:spPr bwMode="auto">
          <a:xfrm>
            <a:off x="641350" y="1328738"/>
            <a:ext cx="6121400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根据下列条件，求 </a:t>
            </a:r>
            <a:r>
              <a:rPr lang="zh-CN" altLang="en-US" sz="24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 </a:t>
            </a:r>
            <a:r>
              <a:rPr lang="zh-CN" altLang="en-US" sz="24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i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的值：</a:t>
            </a:r>
          </a:p>
        </p:txBody>
      </p:sp>
      <p:sp>
        <p:nvSpPr>
          <p:cNvPr id="15363" name="文本框 60439"/>
          <p:cNvSpPr txBox="1">
            <a:spLocks noChangeArrowheads="1"/>
          </p:cNvSpPr>
          <p:nvPr/>
        </p:nvSpPr>
        <p:spPr bwMode="auto">
          <a:xfrm>
            <a:off x="1476375" y="2031206"/>
            <a:ext cx="3994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（1） 4</a:t>
            </a:r>
            <a:r>
              <a:rPr lang="zh-CN" altLang="en-US" sz="24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a=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i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15364" name="文本框 60440"/>
          <p:cNvSpPr txBox="1">
            <a:spLocks noChangeArrowheads="1"/>
          </p:cNvSpPr>
          <p:nvPr/>
        </p:nvSpPr>
        <p:spPr bwMode="auto">
          <a:xfrm>
            <a:off x="3925888" y="2032397"/>
            <a:ext cx="2470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（2）</a:t>
            </a:r>
          </a:p>
        </p:txBody>
      </p:sp>
      <p:graphicFrame>
        <p:nvGraphicFramePr>
          <p:cNvPr id="15365" name="对象 60441"/>
          <p:cNvGraphicFramePr/>
          <p:nvPr/>
        </p:nvGraphicFramePr>
        <p:xfrm>
          <a:off x="4716463" y="1869281"/>
          <a:ext cx="9318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r:id="rId3" imgW="444500" imgH="393700" progId="Equation.3">
                  <p:embed/>
                </p:oleObj>
              </mc:Choice>
              <mc:Fallback>
                <p:oleObj r:id="rId3" imgW="444500" imgH="393700" progId="Equation.3">
                  <p:embed/>
                  <p:pic>
                    <p:nvPicPr>
                      <p:cNvPr id="0" name="对象 6044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869281"/>
                        <a:ext cx="931862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组合 60442"/>
          <p:cNvGrpSpPr/>
          <p:nvPr/>
        </p:nvGrpSpPr>
        <p:grpSpPr bwMode="auto">
          <a:xfrm>
            <a:off x="900113" y="2625329"/>
            <a:ext cx="6913562" cy="1676400"/>
            <a:chOff x="838" y="1933"/>
            <a:chExt cx="4355" cy="1408"/>
          </a:xfrm>
        </p:grpSpPr>
        <p:sp>
          <p:nvSpPr>
            <p:cNvPr id="15367" name="文本框 60443"/>
            <p:cNvSpPr txBox="1">
              <a:spLocks noChangeArrowheads="1"/>
            </p:cNvSpPr>
            <p:nvPr/>
          </p:nvSpPr>
          <p:spPr bwMode="auto">
            <a:xfrm>
              <a:off x="975" y="1978"/>
              <a:ext cx="3219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解   （1）∵ 4</a:t>
              </a:r>
              <a:r>
                <a:rPr lang="zh-CN" altLang="en-US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a=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5</a:t>
              </a:r>
              <a:r>
                <a:rPr lang="zh-CN" altLang="en-US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，∴</a:t>
              </a:r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5368" name="对象 60444"/>
            <p:cNvGraphicFramePr>
              <a:graphicFrameLocks noChangeAspect="1"/>
            </p:cNvGraphicFramePr>
            <p:nvPr/>
          </p:nvGraphicFramePr>
          <p:xfrm>
            <a:off x="3061" y="1933"/>
            <a:ext cx="652" cy="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8" r:id="rId5" imgW="457835" imgH="393700" progId="Equation.DSMT4">
                    <p:embed/>
                  </p:oleObj>
                </mc:Choice>
                <mc:Fallback>
                  <p:oleObj r:id="rId5" imgW="457835" imgH="393700" progId="Equation.DSMT4">
                    <p:embed/>
                    <p:pic>
                      <p:nvPicPr>
                        <p:cNvPr id="0" name="对象 604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1933"/>
                          <a:ext cx="652" cy="5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9" name="文本框 60445"/>
            <p:cNvSpPr txBox="1">
              <a:spLocks noChangeArrowheads="1"/>
            </p:cNvSpPr>
            <p:nvPr/>
          </p:nvSpPr>
          <p:spPr bwMode="auto">
            <a:xfrm>
              <a:off x="838" y="2798"/>
              <a:ext cx="4355" cy="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（2）∵                 ，∴8</a:t>
              </a:r>
              <a:r>
                <a:rPr lang="zh-CN" altLang="en-US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a=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7</a:t>
              </a:r>
              <a:r>
                <a:rPr lang="zh-CN" altLang="en-US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rPr>
                <a:t>，∴</a:t>
              </a:r>
            </a:p>
          </p:txBody>
        </p:sp>
        <p:graphicFrame>
          <p:nvGraphicFramePr>
            <p:cNvPr id="15370" name="对象 60446"/>
            <p:cNvGraphicFramePr>
              <a:graphicFrameLocks noChangeAspect="1"/>
            </p:cNvGraphicFramePr>
            <p:nvPr/>
          </p:nvGraphicFramePr>
          <p:xfrm>
            <a:off x="3740" y="2795"/>
            <a:ext cx="590" cy="5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9" r:id="rId7" imgW="596900" imgH="520700" progId="Equation.DSMT4">
                    <p:embed/>
                  </p:oleObj>
                </mc:Choice>
                <mc:Fallback>
                  <p:oleObj r:id="rId7" imgW="596900" imgH="520700" progId="Equation.DSMT4">
                    <p:embed/>
                    <p:pic>
                      <p:nvPicPr>
                        <p:cNvPr id="0" name="对象 604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0" y="2795"/>
                          <a:ext cx="590" cy="5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1" name="对象 60447"/>
            <p:cNvGraphicFramePr/>
            <p:nvPr/>
          </p:nvGraphicFramePr>
          <p:xfrm>
            <a:off x="1608" y="2795"/>
            <a:ext cx="862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0" r:id="rId9" imgW="546100" imgH="520700" progId="Equation.DSMT4">
                    <p:embed/>
                  </p:oleObj>
                </mc:Choice>
                <mc:Fallback>
                  <p:oleObj r:id="rId9" imgW="546100" imgH="520700" progId="Equation.DSMT4">
                    <p:embed/>
                    <p:pic>
                      <p:nvPicPr>
                        <p:cNvPr id="0" name="对象 6044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8" y="2795"/>
                          <a:ext cx="862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矩形 61443"/>
          <p:cNvSpPr>
            <a:spLocks noChangeArrowheads="1"/>
          </p:cNvSpPr>
          <p:nvPr/>
        </p:nvSpPr>
        <p:spPr bwMode="auto">
          <a:xfrm>
            <a:off x="611189" y="458480"/>
            <a:ext cx="7246937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80000"/>
              </a:lnSpc>
            </a:pPr>
            <a:r>
              <a:rPr lang="zh-CN" altLang="en-US" sz="24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已知                 ，求       的值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lvl="2" eaLnBrk="0" hangingPunct="0">
              <a:lnSpc>
                <a:spcPct val="180000"/>
              </a:lnSpc>
              <a:spcBef>
                <a:spcPct val="4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解：解法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：由比例的基本性质，</a:t>
            </a:r>
          </a:p>
          <a:p>
            <a:pPr lvl="2" eaLnBrk="0" hangingPunct="0">
              <a:lnSpc>
                <a:spcPct val="18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得	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altLang="zh-CN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=7×2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lvl="2" eaLnBrk="0" hangingPunct="0">
              <a:lnSpc>
                <a:spcPct val="18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∴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=4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，∴    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= 4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lvl="2" eaLnBrk="0" hangingPunct="0">
              <a:lnSpc>
                <a:spcPct val="18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解法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：由                  ，得                 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lvl="2" eaLnBrk="0" hangingPunct="0">
              <a:lnSpc>
                <a:spcPct val="180000"/>
              </a:lnSpc>
              <a:spcBef>
                <a:spcPct val="30000"/>
              </a:spcBef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∴			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</p:txBody>
      </p:sp>
      <p:graphicFrame>
        <p:nvGraphicFramePr>
          <p:cNvPr id="16386" name="对象 61444"/>
          <p:cNvGraphicFramePr/>
          <p:nvPr/>
        </p:nvGraphicFramePr>
        <p:xfrm>
          <a:off x="2122488" y="1059656"/>
          <a:ext cx="12954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r:id="rId3" imgW="698500" imgH="393700" progId="Equation.3">
                  <p:embed/>
                </p:oleObj>
              </mc:Choice>
              <mc:Fallback>
                <p:oleObj r:id="rId3" imgW="698500" imgH="393700" progId="Equation.3">
                  <p:embed/>
                  <p:pic>
                    <p:nvPicPr>
                      <p:cNvPr id="0" name="对象 6144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488" y="1059656"/>
                        <a:ext cx="12954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对象 61445"/>
          <p:cNvGraphicFramePr/>
          <p:nvPr/>
        </p:nvGraphicFramePr>
        <p:xfrm>
          <a:off x="4138614" y="1059656"/>
          <a:ext cx="2825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r:id="rId5" imgW="152400" imgH="393700" progId="Equation.3">
                  <p:embed/>
                </p:oleObj>
              </mc:Choice>
              <mc:Fallback>
                <p:oleObj r:id="rId5" imgW="152400" imgH="393700" progId="Equation.3">
                  <p:embed/>
                  <p:pic>
                    <p:nvPicPr>
                      <p:cNvPr id="0" name="对象 6144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614" y="1059656"/>
                        <a:ext cx="28257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7" name="对象 61446"/>
          <p:cNvGraphicFramePr/>
          <p:nvPr/>
        </p:nvGraphicFramePr>
        <p:xfrm>
          <a:off x="3275014" y="2665810"/>
          <a:ext cx="2825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r:id="rId7" imgW="203200" imgH="520700" progId="Equation.3">
                  <p:embed/>
                </p:oleObj>
              </mc:Choice>
              <mc:Fallback>
                <p:oleObj r:id="rId7" imgW="203200" imgH="520700" progId="Equation.3">
                  <p:embed/>
                  <p:pic>
                    <p:nvPicPr>
                      <p:cNvPr id="0" name="对象 61446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4" y="2665810"/>
                        <a:ext cx="28257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8" name="对象 61447"/>
          <p:cNvGraphicFramePr/>
          <p:nvPr/>
        </p:nvGraphicFramePr>
        <p:xfrm>
          <a:off x="3030538" y="3195637"/>
          <a:ext cx="12954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r:id="rId9" imgW="927100" imgH="520700" progId="Equation.3">
                  <p:embed/>
                </p:oleObj>
              </mc:Choice>
              <mc:Fallback>
                <p:oleObj r:id="rId9" imgW="927100" imgH="520700" progId="Equation.3">
                  <p:embed/>
                  <p:pic>
                    <p:nvPicPr>
                      <p:cNvPr id="0" name="对象 61447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538" y="3195637"/>
                        <a:ext cx="12954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9" name="对象 61448"/>
          <p:cNvGraphicFramePr/>
          <p:nvPr/>
        </p:nvGraphicFramePr>
        <p:xfrm>
          <a:off x="5056189" y="3152775"/>
          <a:ext cx="12477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r:id="rId11" imgW="901700" imgH="520700" progId="Equation.3">
                  <p:embed/>
                </p:oleObj>
              </mc:Choice>
              <mc:Fallback>
                <p:oleObj r:id="rId11" imgW="901700" imgH="520700" progId="Equation.3">
                  <p:embed/>
                  <p:pic>
                    <p:nvPicPr>
                      <p:cNvPr id="0" name="对象 61448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9" y="3152775"/>
                        <a:ext cx="124777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0" name="对象 61449"/>
          <p:cNvGraphicFramePr/>
          <p:nvPr/>
        </p:nvGraphicFramePr>
        <p:xfrm>
          <a:off x="2051050" y="3759993"/>
          <a:ext cx="21653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r:id="rId13" imgW="1562100" imgH="520700" progId="Equation.3">
                  <p:embed/>
                </p:oleObj>
              </mc:Choice>
              <mc:Fallback>
                <p:oleObj r:id="rId13" imgW="1562100" imgH="520700" progId="Equation.3">
                  <p:embed/>
                  <p:pic>
                    <p:nvPicPr>
                      <p:cNvPr id="0" name="对象 61449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759993"/>
                        <a:ext cx="216535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51" name="对象 61450"/>
          <p:cNvGraphicFramePr/>
          <p:nvPr/>
        </p:nvGraphicFramePr>
        <p:xfrm>
          <a:off x="4572001" y="3759993"/>
          <a:ext cx="7524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r:id="rId15" imgW="406400" imgH="393700" progId="Equation.3">
                  <p:embed/>
                </p:oleObj>
              </mc:Choice>
              <mc:Fallback>
                <p:oleObj r:id="rId15" imgW="406400" imgH="393700" progId="Equation.3">
                  <p:embed/>
                  <p:pic>
                    <p:nvPicPr>
                      <p:cNvPr id="0" name="对象 61450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1" y="3759993"/>
                        <a:ext cx="75247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Office PowerPoint</Application>
  <PresentationFormat>全屏显示(16:9)</PresentationFormat>
  <Paragraphs>89</Paragraphs>
  <Slides>14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方正姚体</vt:lpstr>
      <vt:lpstr>黑体</vt:lpstr>
      <vt:lpstr>华文中宋</vt:lpstr>
      <vt:lpstr>宋体</vt:lpstr>
      <vt:lpstr>微软雅黑</vt:lpstr>
      <vt:lpstr>Arial</vt:lpstr>
      <vt:lpstr>Times New Roman</vt:lpstr>
      <vt:lpstr>WWW.2PPT.COM
</vt:lpstr>
      <vt:lpstr>Equation.3</vt:lpstr>
      <vt:lpstr>Equation.KSEE3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2023-01-17T00:01:39Z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90387C8677B642D6A1FC04260B5991A9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