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60" r:id="rId3"/>
    <p:sldId id="377" r:id="rId4"/>
    <p:sldId id="378" r:id="rId5"/>
    <p:sldId id="379" r:id="rId6"/>
    <p:sldId id="380" r:id="rId7"/>
    <p:sldId id="381" r:id="rId8"/>
    <p:sldId id="382" r:id="rId9"/>
    <p:sldId id="385" r:id="rId10"/>
    <p:sldId id="386" r:id="rId11"/>
    <p:sldId id="389" r:id="rId12"/>
    <p:sldId id="384" r:id="rId13"/>
    <p:sldId id="383" r:id="rId14"/>
    <p:sldId id="388" r:id="rId15"/>
    <p:sldId id="278" r:id="rId16"/>
    <p:sldId id="376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33FF"/>
    <a:srgbClr val="155BF7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20" autoAdjust="0"/>
  </p:normalViewPr>
  <p:slideViewPr>
    <p:cSldViewPr>
      <p:cViewPr varScale="1">
        <p:scale>
          <a:sx n="109" d="100"/>
          <a:sy n="109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B6223-8C67-4191-9909-9E6EB57CB9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D78DA-15B7-42BB-A6CA-6C95C5B836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707905" y="2564904"/>
            <a:ext cx="54360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平行线和它的画法</a:t>
            </a:r>
            <a:endParaRPr lang="zh-CN" altLang="zh-CN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71599" y="980728"/>
            <a:ext cx="27363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/>
              <a:t>青岛版七年级数学下册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4653136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857224" y="1857364"/>
            <a:ext cx="778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平行于同一条直线的两条直线平行．</a:t>
            </a:r>
            <a:endParaRPr lang="zh-CN" altLang="en-US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714348" y="714356"/>
            <a:ext cx="7786742" cy="6413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归纳</a:t>
            </a:r>
            <a:r>
              <a:rPr lang="en-US" altLang="zh-CN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平行线的性质</a:t>
            </a:r>
            <a:endParaRPr lang="zh-CN" altLang="en-US" sz="3600" b="1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57158" y="500042"/>
            <a:ext cx="8066087" cy="94615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indent="92075">
              <a:spcBef>
                <a:spcPct val="50000"/>
              </a:spcBef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如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图，如果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CD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∥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AB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EF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∥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AB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，那么直线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CD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与直线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EF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平行吗？</a:t>
            </a:r>
          </a:p>
        </p:txBody>
      </p:sp>
      <p:grpSp>
        <p:nvGrpSpPr>
          <p:cNvPr id="2" name="Group 16"/>
          <p:cNvGrpSpPr/>
          <p:nvPr/>
        </p:nvGrpSpPr>
        <p:grpSpPr bwMode="auto">
          <a:xfrm>
            <a:off x="1270000" y="1411288"/>
            <a:ext cx="3870325" cy="2085975"/>
            <a:chOff x="249" y="1312"/>
            <a:chExt cx="2078" cy="924"/>
          </a:xfrm>
        </p:grpSpPr>
        <p:grpSp>
          <p:nvGrpSpPr>
            <p:cNvPr id="3" name="Group 9"/>
            <p:cNvGrpSpPr/>
            <p:nvPr/>
          </p:nvGrpSpPr>
          <p:grpSpPr bwMode="auto">
            <a:xfrm>
              <a:off x="476" y="1480"/>
              <a:ext cx="1633" cy="680"/>
              <a:chOff x="476" y="1480"/>
              <a:chExt cx="1633" cy="680"/>
            </a:xfrm>
          </p:grpSpPr>
          <p:sp>
            <p:nvSpPr>
              <p:cNvPr id="25606" name="Line 6"/>
              <p:cNvSpPr>
                <a:spLocks noChangeShapeType="1"/>
              </p:cNvSpPr>
              <p:nvPr/>
            </p:nvSpPr>
            <p:spPr bwMode="auto">
              <a:xfrm flipV="1">
                <a:off x="476" y="1480"/>
                <a:ext cx="163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607" name="Line 7"/>
              <p:cNvSpPr>
                <a:spLocks noChangeShapeType="1"/>
              </p:cNvSpPr>
              <p:nvPr/>
            </p:nvSpPr>
            <p:spPr bwMode="auto">
              <a:xfrm flipV="1">
                <a:off x="476" y="1843"/>
                <a:ext cx="163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608" name="Line 8"/>
              <p:cNvSpPr>
                <a:spLocks noChangeShapeType="1"/>
              </p:cNvSpPr>
              <p:nvPr/>
            </p:nvSpPr>
            <p:spPr bwMode="auto">
              <a:xfrm flipV="1">
                <a:off x="476" y="2160"/>
                <a:ext cx="163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5610" name="Rectangle 10"/>
            <p:cNvSpPr>
              <a:spLocks noChangeArrowheads="1"/>
            </p:cNvSpPr>
            <p:nvPr/>
          </p:nvSpPr>
          <p:spPr bwMode="auto">
            <a:xfrm>
              <a:off x="249" y="2013"/>
              <a:ext cx="208" cy="203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5611" name="Rectangle 11"/>
            <p:cNvSpPr>
              <a:spLocks noChangeArrowheads="1"/>
            </p:cNvSpPr>
            <p:nvPr/>
          </p:nvSpPr>
          <p:spPr bwMode="auto">
            <a:xfrm>
              <a:off x="2109" y="1674"/>
              <a:ext cx="218" cy="202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5612" name="Rectangle 12"/>
            <p:cNvSpPr>
              <a:spLocks noChangeArrowheads="1"/>
            </p:cNvSpPr>
            <p:nvPr/>
          </p:nvSpPr>
          <p:spPr bwMode="auto">
            <a:xfrm>
              <a:off x="249" y="1674"/>
              <a:ext cx="208" cy="203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5613" name="Rectangle 13"/>
            <p:cNvSpPr>
              <a:spLocks noChangeArrowheads="1"/>
            </p:cNvSpPr>
            <p:nvPr/>
          </p:nvSpPr>
          <p:spPr bwMode="auto">
            <a:xfrm>
              <a:off x="2109" y="2034"/>
              <a:ext cx="208" cy="202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5614" name="Rectangle 14"/>
            <p:cNvSpPr>
              <a:spLocks noChangeArrowheads="1"/>
            </p:cNvSpPr>
            <p:nvPr/>
          </p:nvSpPr>
          <p:spPr bwMode="auto">
            <a:xfrm>
              <a:off x="264" y="1312"/>
              <a:ext cx="208" cy="203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5615" name="Rectangle 15"/>
            <p:cNvSpPr>
              <a:spLocks noChangeArrowheads="1"/>
            </p:cNvSpPr>
            <p:nvPr/>
          </p:nvSpPr>
          <p:spPr bwMode="auto">
            <a:xfrm>
              <a:off x="2109" y="1313"/>
              <a:ext cx="208" cy="202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</a:rPr>
                <a:t>F</a:t>
              </a:r>
            </a:p>
          </p:txBody>
        </p:sp>
      </p:grpSp>
      <p:grpSp>
        <p:nvGrpSpPr>
          <p:cNvPr id="4" name="Group 29"/>
          <p:cNvGrpSpPr/>
          <p:nvPr/>
        </p:nvGrpSpPr>
        <p:grpSpPr bwMode="auto">
          <a:xfrm>
            <a:off x="4716463" y="1790700"/>
            <a:ext cx="3378200" cy="815975"/>
            <a:chOff x="2971" y="1128"/>
            <a:chExt cx="2128" cy="514"/>
          </a:xfrm>
        </p:grpSpPr>
        <p:sp>
          <p:nvSpPr>
            <p:cNvPr id="25617" name="Line 17"/>
            <p:cNvSpPr>
              <a:spLocks noChangeShapeType="1"/>
            </p:cNvSpPr>
            <p:nvPr/>
          </p:nvSpPr>
          <p:spPr bwMode="auto">
            <a:xfrm>
              <a:off x="2971" y="1128"/>
              <a:ext cx="2128" cy="38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18" name="Line 18"/>
            <p:cNvSpPr>
              <a:spLocks noChangeShapeType="1"/>
            </p:cNvSpPr>
            <p:nvPr/>
          </p:nvSpPr>
          <p:spPr bwMode="auto">
            <a:xfrm flipV="1">
              <a:off x="2971" y="1385"/>
              <a:ext cx="1968" cy="2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7175500" y="1749425"/>
            <a:ext cx="404813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395288" y="3573463"/>
            <a:ext cx="8642350" cy="1373187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      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假设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CD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EF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相交于点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，那么经过点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就有两条直线与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AB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平行，这与“经过直线外一点，能且只能画一条直线与已知直线平行”矛盾，所以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CD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 ∥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EF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．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9" grpId="0"/>
      <p:bldP spid="256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285720" y="1643050"/>
            <a:ext cx="7715304" cy="33239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判断下列说法是否正确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，并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说明理由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①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不相交的两条直线是平行线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在同一平面内，两条不相交的线段是平行线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③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过一点可以而且只可以画一条直线与已知直线平行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. </a:t>
            </a:r>
          </a:p>
        </p:txBody>
      </p:sp>
      <p:sp>
        <p:nvSpPr>
          <p:cNvPr id="64530" name="Text Box 18"/>
          <p:cNvSpPr txBox="1">
            <a:spLocks noChangeArrowheads="1"/>
          </p:cNvSpPr>
          <p:nvPr/>
        </p:nvSpPr>
        <p:spPr bwMode="auto">
          <a:xfrm>
            <a:off x="5143504" y="2428868"/>
            <a:ext cx="1584325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</a:rPr>
              <a:t>（</a:t>
            </a:r>
            <a:r>
              <a:rPr lang="en-US" altLang="zh-CN" sz="3200" dirty="0">
                <a:solidFill>
                  <a:srgbClr val="FF0000"/>
                </a:solidFill>
              </a:rPr>
              <a:t>×</a:t>
            </a:r>
            <a:r>
              <a:rPr lang="zh-CN" altLang="en-US" sz="3200" dirty="0"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64531" name="Text Box 19"/>
          <p:cNvSpPr txBox="1">
            <a:spLocks noChangeArrowheads="1"/>
          </p:cNvSpPr>
          <p:nvPr/>
        </p:nvSpPr>
        <p:spPr bwMode="auto">
          <a:xfrm>
            <a:off x="7559675" y="3000372"/>
            <a:ext cx="1584325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</a:rPr>
              <a:t>（</a:t>
            </a:r>
            <a:r>
              <a:rPr lang="en-US" altLang="zh-CN" sz="3200" dirty="0">
                <a:solidFill>
                  <a:srgbClr val="FF0000"/>
                </a:solidFill>
              </a:rPr>
              <a:t>×</a:t>
            </a:r>
            <a:r>
              <a:rPr lang="zh-CN" altLang="en-US" sz="3200" dirty="0"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1500166" y="4286256"/>
            <a:ext cx="1584325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</a:rPr>
              <a:t>（</a:t>
            </a:r>
            <a:r>
              <a:rPr lang="en-US" altLang="zh-CN" sz="3200" dirty="0">
                <a:solidFill>
                  <a:srgbClr val="FF0000"/>
                </a:solidFill>
              </a:rPr>
              <a:t>×</a:t>
            </a:r>
            <a:r>
              <a:rPr lang="zh-CN" altLang="en-US" sz="3200" dirty="0"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21" name="WordArt 33" descr="？4"/>
          <p:cNvSpPr>
            <a:spLocks noChangeArrowheads="1" noChangeShapeType="1"/>
          </p:cNvSpPr>
          <p:nvPr/>
        </p:nvSpPr>
        <p:spPr bwMode="auto">
          <a:xfrm>
            <a:off x="571472" y="500042"/>
            <a:ext cx="2209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19050">
                  <a:solidFill>
                    <a:srgbClr val="FF0000"/>
                  </a:solidFill>
                  <a:rou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当堂检测</a:t>
            </a:r>
            <a:endParaRPr lang="zh-CN" altLang="en-US" sz="3600" kern="10" dirty="0">
              <a:ln w="19050">
                <a:solidFill>
                  <a:srgbClr val="FF0000"/>
                </a:solidFill>
                <a:round/>
              </a:ln>
              <a:blipFill dpi="0" rotWithShape="0">
                <a:blip r:embed="rId2"/>
                <a:srcRect/>
                <a:stretch>
                  <a:fillRect/>
                </a:stretch>
              </a:blip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 autoUpdateAnimBg="0"/>
      <p:bldP spid="64530" grpId="0"/>
      <p:bldP spid="64531" grpId="0"/>
      <p:bldP spid="645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357158" y="1142984"/>
            <a:ext cx="8075613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在同一个平面内，两条直线有哪几种位置关系？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928662" y="1928802"/>
            <a:ext cx="2544762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相交与平行</a:t>
            </a:r>
          </a:p>
        </p:txBody>
      </p:sp>
      <p:grpSp>
        <p:nvGrpSpPr>
          <p:cNvPr id="2" name="Group 6"/>
          <p:cNvGrpSpPr/>
          <p:nvPr/>
        </p:nvGrpSpPr>
        <p:grpSpPr bwMode="auto">
          <a:xfrm>
            <a:off x="428596" y="2857496"/>
            <a:ext cx="8458200" cy="1752600"/>
            <a:chOff x="432" y="2832"/>
            <a:chExt cx="5328" cy="1104"/>
          </a:xfrm>
        </p:grpSpPr>
        <p:grpSp>
          <p:nvGrpSpPr>
            <p:cNvPr id="3" name="Group 7"/>
            <p:cNvGrpSpPr/>
            <p:nvPr/>
          </p:nvGrpSpPr>
          <p:grpSpPr bwMode="auto">
            <a:xfrm>
              <a:off x="432" y="2976"/>
              <a:ext cx="5328" cy="960"/>
              <a:chOff x="432" y="2976"/>
              <a:chExt cx="5328" cy="960"/>
            </a:xfrm>
          </p:grpSpPr>
          <p:grpSp>
            <p:nvGrpSpPr>
              <p:cNvPr id="4" name="Group 8"/>
              <p:cNvGrpSpPr/>
              <p:nvPr/>
            </p:nvGrpSpPr>
            <p:grpSpPr bwMode="auto">
              <a:xfrm>
                <a:off x="432" y="3120"/>
                <a:ext cx="5040" cy="816"/>
                <a:chOff x="432" y="3120"/>
                <a:chExt cx="5040" cy="816"/>
              </a:xfrm>
            </p:grpSpPr>
            <p:grpSp>
              <p:nvGrpSpPr>
                <p:cNvPr id="5" name="Group 9"/>
                <p:cNvGrpSpPr/>
                <p:nvPr/>
              </p:nvGrpSpPr>
              <p:grpSpPr bwMode="auto">
                <a:xfrm>
                  <a:off x="432" y="3120"/>
                  <a:ext cx="5040" cy="768"/>
                  <a:chOff x="432" y="3120"/>
                  <a:chExt cx="5040" cy="768"/>
                </a:xfrm>
              </p:grpSpPr>
              <p:sp>
                <p:nvSpPr>
                  <p:cNvPr id="64522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2" y="3120"/>
                    <a:ext cx="3552" cy="70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lnSpc>
                        <a:spcPct val="120000"/>
                      </a:lnSpc>
                    </a:pPr>
                    <a:r>
                      <a:rPr lang="en-US" altLang="zh-CN" sz="2800" b="1" dirty="0">
                        <a:latin typeface="宋体" panose="02010600030101010101" pitchFamily="2" charset="-122"/>
                        <a:ea typeface="宋体" panose="02010600030101010101" pitchFamily="2" charset="-122"/>
                      </a:rPr>
                      <a:t>3.</a:t>
                    </a:r>
                    <a:r>
                      <a:rPr lang="zh-CN" altLang="en-US" sz="2800" b="1" dirty="0">
                        <a:latin typeface="宋体" panose="02010600030101010101" pitchFamily="2" charset="-122"/>
                        <a:ea typeface="宋体" panose="02010600030101010101" pitchFamily="2" charset="-122"/>
                      </a:rPr>
                      <a:t>用符号“∥”表示图中平行四边形的两组对边分别平行</a:t>
                    </a:r>
                    <a:r>
                      <a:rPr lang="en-US" altLang="zh-CN" sz="2800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</a:rPr>
                      <a:t>.</a:t>
                    </a:r>
                  </a:p>
                </p:txBody>
              </p:sp>
              <p:sp>
                <p:nvSpPr>
                  <p:cNvPr id="64523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3840" y="3120"/>
                    <a:ext cx="1632" cy="480"/>
                  </a:xfrm>
                  <a:prstGeom prst="parallelogram">
                    <a:avLst>
                      <a:gd name="adj" fmla="val 85000"/>
                    </a:avLst>
                  </a:prstGeom>
                  <a:noFill/>
                  <a:ln w="28575">
                    <a:solidFill>
                      <a:schemeClr val="tx1"/>
                    </a:solidFill>
                    <a:miter lim="800000"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4524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00" y="3600"/>
                    <a:ext cx="384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2400" i="1">
                        <a:latin typeface="Times New Roman" panose="02020603050405020304" pitchFamily="18" charset="0"/>
                      </a:rPr>
                      <a:t>A</a:t>
                    </a:r>
                  </a:p>
                </p:txBody>
              </p:sp>
            </p:grpSp>
            <p:sp>
              <p:nvSpPr>
                <p:cNvPr id="6452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040" y="3648"/>
                  <a:ext cx="38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400" i="1">
                      <a:latin typeface="Times New Roman" panose="02020603050405020304" pitchFamily="18" charset="0"/>
                    </a:rPr>
                    <a:t>B</a:t>
                  </a:r>
                </a:p>
              </p:txBody>
            </p:sp>
          </p:grpSp>
          <p:sp>
            <p:nvSpPr>
              <p:cNvPr id="64526" name="Text Box 14"/>
              <p:cNvSpPr txBox="1">
                <a:spLocks noChangeArrowheads="1"/>
              </p:cNvSpPr>
              <p:nvPr/>
            </p:nvSpPr>
            <p:spPr bwMode="auto">
              <a:xfrm>
                <a:off x="5520" y="2976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</a:rPr>
                  <a:t>C</a:t>
                </a:r>
              </a:p>
            </p:txBody>
          </p:sp>
        </p:grpSp>
        <p:sp>
          <p:nvSpPr>
            <p:cNvPr id="64527" name="Text Box 15"/>
            <p:cNvSpPr txBox="1">
              <a:spLocks noChangeArrowheads="1"/>
            </p:cNvSpPr>
            <p:nvPr/>
          </p:nvSpPr>
          <p:spPr bwMode="auto">
            <a:xfrm>
              <a:off x="4080" y="283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928662" y="4429132"/>
            <a:ext cx="4105275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AB</a:t>
            </a:r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∥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CD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8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AD</a:t>
            </a:r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∥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BC</a:t>
            </a:r>
            <a:endParaRPr lang="en-US" altLang="zh-CN" sz="28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autoUpdateAnimBg="0"/>
      <p:bldP spid="64516" grpId="0" autoUpdateAnimBg="0"/>
      <p:bldP spid="6452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00034" y="2714620"/>
            <a:ext cx="56388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00034" y="3429000"/>
            <a:ext cx="59436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827584" y="744850"/>
            <a:ext cx="7704138" cy="393954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zh-CN" altLang="en-US" sz="40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　　　　课</a:t>
            </a:r>
            <a:r>
              <a:rPr lang="zh-CN" altLang="en-US" sz="40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堂小结</a:t>
            </a:r>
            <a:r>
              <a:rPr lang="zh-CN" altLang="en-US" sz="40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endParaRPr lang="en-US" altLang="zh-CN" sz="4000" b="1" dirty="0" smtClean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indent="-342900">
              <a:spcBef>
                <a:spcPct val="50000"/>
              </a:spcBef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本节课你学到了哪些知识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什么是平行线；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平行线的表示方法；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平行线的画法；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(4)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平行线的性质．</a:t>
            </a:r>
            <a:endParaRPr lang="en-US" altLang="zh-CN" sz="4000" dirty="0" smtClean="0">
              <a:latin typeface="Arial" panose="020B0604020202020204" pitchFamily="34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autoUpdateAnimBg="0"/>
      <p:bldP spid="5837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132138" y="620713"/>
            <a:ext cx="2520950" cy="792162"/>
          </a:xfrm>
          <a:solidFill>
            <a:srgbClr val="CCFFFF">
              <a:alpha val="43921"/>
            </a:srgbClr>
          </a:solidFill>
          <a:ln>
            <a:solidFill>
              <a:schemeClr val="bg1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eaLnBrk="1" hangingPunct="1"/>
            <a:r>
              <a:rPr lang="zh-CN" altLang="en-US" b="1" dirty="0" smtClean="0">
                <a:solidFill>
                  <a:srgbClr val="FF0066"/>
                </a:solidFill>
                <a:ea typeface="华文行楷" panose="02010800040101010101" pitchFamily="2" charset="-122"/>
              </a:rPr>
              <a:t>作   业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34" y="2143116"/>
            <a:ext cx="8229600" cy="24987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4000" b="1" dirty="0" smtClean="0"/>
              <a:t>课本</a:t>
            </a:r>
            <a:endParaRPr lang="en-US" altLang="zh-CN" sz="40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4000" b="1" dirty="0" smtClean="0"/>
              <a:t>      P.34 </a:t>
            </a:r>
            <a:r>
              <a:rPr lang="zh-CN" altLang="en-US" sz="4000" b="1" dirty="0" smtClean="0"/>
              <a:t>第</a:t>
            </a:r>
            <a:r>
              <a:rPr lang="en-US" altLang="zh-CN" sz="4000" b="1" dirty="0" smtClean="0"/>
              <a:t>1,2</a:t>
            </a:r>
            <a:r>
              <a:rPr lang="zh-CN" altLang="en-US" sz="4000" b="1" dirty="0" smtClean="0"/>
              <a:t>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28596" y="500042"/>
            <a:ext cx="8501122" cy="517680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40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学习</a:t>
            </a:r>
            <a:r>
              <a:rPr lang="zh-CN" altLang="zh-CN" sz="40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目</a:t>
            </a:r>
            <a:r>
              <a:rPr lang="zh-CN" altLang="zh-CN" sz="40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标</a:t>
            </a:r>
            <a:r>
              <a:rPr lang="zh-CN" altLang="zh-CN" sz="40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endParaRPr lang="en-US" altLang="zh-CN" sz="40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zh-CN" sz="3200" b="1" dirty="0"/>
              <a:t> </a:t>
            </a:r>
            <a:endParaRPr lang="zh-CN" altLang="zh-CN" sz="3200" b="1" dirty="0"/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．理解平行线的概念，会用符号表示两直线的平行 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关系．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．会利用三角尺和直尺过已知直线外一点画这条直  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线的平行线．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．掌握过直线外一点有且只有一条直线与这条直线 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平行．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双杠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7538" y="1628775"/>
            <a:ext cx="3001982" cy="2276475"/>
          </a:xfrm>
          <a:prstGeom prst="rect">
            <a:avLst/>
          </a:prstGeom>
          <a:noFill/>
        </p:spPr>
      </p:pic>
      <p:pic>
        <p:nvPicPr>
          <p:cNvPr id="52227" name="Picture 3" descr="铁路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4" y="4071942"/>
            <a:ext cx="3071834" cy="2241550"/>
          </a:xfrm>
          <a:prstGeom prst="rect">
            <a:avLst/>
          </a:prstGeom>
          <a:noFill/>
        </p:spPr>
      </p:pic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539750" y="473075"/>
            <a:ext cx="2160588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情景导入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539750" y="1038225"/>
            <a:ext cx="7993063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你见过生活中哪些平行线呢？与同学们交流！</a:t>
            </a:r>
          </a:p>
        </p:txBody>
      </p:sp>
      <p:pic>
        <p:nvPicPr>
          <p:cNvPr id="52230" name="Picture 6" descr="U581P249T3D104392F37DT2004082802471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188" y="1700213"/>
            <a:ext cx="3190875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1" name="Picture 7" descr="1E-01228[2]"/>
          <p:cNvPicPr>
            <a:picLocks noChangeAspect="1" noChangeArrowheads="1"/>
          </p:cNvPicPr>
          <p:nvPr/>
        </p:nvPicPr>
        <p:blipFill>
          <a:blip r:embed="rId5" cstate="print">
            <a:lum bright="18000"/>
          </a:blip>
          <a:srcRect/>
          <a:stretch>
            <a:fillRect/>
          </a:stretch>
        </p:blipFill>
        <p:spPr bwMode="auto">
          <a:xfrm>
            <a:off x="571472" y="4071942"/>
            <a:ext cx="3174994" cy="2236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  <p:bldP spid="522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5148263" y="3789363"/>
            <a:ext cx="2520950" cy="2422525"/>
            <a:chOff x="2789" y="1797"/>
            <a:chExt cx="1996" cy="1905"/>
          </a:xfrm>
        </p:grpSpPr>
        <p:grpSp>
          <p:nvGrpSpPr>
            <p:cNvPr id="3" name="Group 3"/>
            <p:cNvGrpSpPr/>
            <p:nvPr/>
          </p:nvGrpSpPr>
          <p:grpSpPr bwMode="auto">
            <a:xfrm>
              <a:off x="2789" y="1933"/>
              <a:ext cx="1316" cy="1769"/>
              <a:chOff x="1791" y="1888"/>
              <a:chExt cx="1316" cy="1769"/>
            </a:xfrm>
          </p:grpSpPr>
          <p:sp>
            <p:nvSpPr>
              <p:cNvPr id="53252" name="Text Box 4"/>
              <p:cNvSpPr txBox="1">
                <a:spLocks noChangeArrowheads="1"/>
              </p:cNvSpPr>
              <p:nvPr/>
            </p:nvSpPr>
            <p:spPr bwMode="auto">
              <a:xfrm>
                <a:off x="2789" y="3249"/>
                <a:ext cx="318" cy="40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0" i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53253" name="Text Box 5"/>
              <p:cNvSpPr txBox="1">
                <a:spLocks noChangeArrowheads="1"/>
              </p:cNvSpPr>
              <p:nvPr/>
            </p:nvSpPr>
            <p:spPr bwMode="auto">
              <a:xfrm>
                <a:off x="1791" y="1888"/>
                <a:ext cx="317" cy="40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0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53254" name="Line 6"/>
              <p:cNvSpPr>
                <a:spLocks noChangeShapeType="1"/>
              </p:cNvSpPr>
              <p:nvPr/>
            </p:nvSpPr>
            <p:spPr bwMode="auto">
              <a:xfrm>
                <a:off x="1882" y="2205"/>
                <a:ext cx="862" cy="11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" name="Group 7"/>
            <p:cNvGrpSpPr/>
            <p:nvPr/>
          </p:nvGrpSpPr>
          <p:grpSpPr bwMode="auto">
            <a:xfrm>
              <a:off x="3560" y="1797"/>
              <a:ext cx="1225" cy="1814"/>
              <a:chOff x="3560" y="1797"/>
              <a:chExt cx="1225" cy="1814"/>
            </a:xfrm>
          </p:grpSpPr>
          <p:sp>
            <p:nvSpPr>
              <p:cNvPr id="53256" name="Line 8"/>
              <p:cNvSpPr>
                <a:spLocks noChangeShapeType="1"/>
              </p:cNvSpPr>
              <p:nvPr/>
            </p:nvSpPr>
            <p:spPr bwMode="auto">
              <a:xfrm>
                <a:off x="3560" y="2069"/>
                <a:ext cx="908" cy="13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257" name="Text Box 9"/>
              <p:cNvSpPr txBox="1">
                <a:spLocks noChangeArrowheads="1"/>
              </p:cNvSpPr>
              <p:nvPr/>
            </p:nvSpPr>
            <p:spPr bwMode="auto">
              <a:xfrm>
                <a:off x="3560" y="1797"/>
                <a:ext cx="318" cy="40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0" i="1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53258" name="Text Box 10"/>
              <p:cNvSpPr txBox="1">
                <a:spLocks noChangeArrowheads="1"/>
              </p:cNvSpPr>
              <p:nvPr/>
            </p:nvSpPr>
            <p:spPr bwMode="auto">
              <a:xfrm>
                <a:off x="4467" y="3203"/>
                <a:ext cx="318" cy="40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0" i="1">
                    <a:latin typeface="Times New Roman" panose="02020603050405020304" pitchFamily="18" charset="0"/>
                  </a:rPr>
                  <a:t>D</a:t>
                </a:r>
              </a:p>
            </p:txBody>
          </p:sp>
        </p:grpSp>
      </p:grp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0" y="1428736"/>
            <a:ext cx="84963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        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在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同一平面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内，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不相交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的两条直线叫做平行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线</a:t>
            </a:r>
            <a:r>
              <a:rPr lang="zh-CN" altLang="en-US" sz="2800" dirty="0" smtClean="0">
                <a:latin typeface="Times New Roman" panose="02020603050405020304" pitchFamily="18" charset="0"/>
              </a:rPr>
              <a:t>．</a:t>
            </a:r>
            <a:endParaRPr lang="en-US" altLang="zh-CN" sz="2800" dirty="0">
              <a:latin typeface="Times New Roman" panose="02020603050405020304" pitchFamily="18" charset="0"/>
            </a:endParaRP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755650" y="2492375"/>
            <a:ext cx="5256213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如图：直线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AB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与直线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CD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平行，</a:t>
            </a: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5580063" y="2478088"/>
            <a:ext cx="2808287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记作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en-US" altLang="zh-CN" sz="28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AB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∥</a:t>
            </a:r>
            <a:r>
              <a:rPr lang="en-US" altLang="zh-CN" sz="28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CD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”,</a:t>
            </a: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755650" y="3140075"/>
            <a:ext cx="424815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读作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en-US" altLang="zh-CN" sz="28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AB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平行于</a:t>
            </a:r>
            <a:r>
              <a:rPr lang="en-US" altLang="zh-CN" sz="28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CD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”.</a:t>
            </a: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785786" y="4143380"/>
            <a:ext cx="4464050" cy="5355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3200" b="1" u="sng" dirty="0">
                <a:latin typeface="宋体" panose="02010600030101010101" pitchFamily="2" charset="-122"/>
                <a:ea typeface="宋体" panose="02010600030101010101" pitchFamily="2" charset="-122"/>
              </a:rPr>
              <a:t>平行线有什么特征</a:t>
            </a:r>
            <a:endParaRPr lang="zh-CN" altLang="en-US" b="1" u="sng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785786" y="4643446"/>
            <a:ext cx="3887787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在同一平面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785786" y="5143512"/>
            <a:ext cx="338455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不相交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714348" y="214290"/>
            <a:ext cx="7786742" cy="6413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合作探究一</a:t>
            </a:r>
            <a:r>
              <a:rPr lang="en-US" altLang="zh-CN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平行线的定义</a:t>
            </a:r>
            <a:endParaRPr lang="zh-CN" altLang="en-US" sz="3600" b="1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0" grpId="0"/>
      <p:bldP spid="53261" grpId="0"/>
      <p:bldP spid="53262" grpId="0"/>
      <p:bldP spid="53263" grpId="0"/>
      <p:bldP spid="53264" grpId="0"/>
      <p:bldP spid="53265" grpId="0"/>
      <p:bldP spid="532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1835150" y="4149725"/>
            <a:ext cx="5329238" cy="590550"/>
            <a:chOff x="1020" y="2115"/>
            <a:chExt cx="3357" cy="372"/>
          </a:xfrm>
        </p:grpSpPr>
        <p:sp>
          <p:nvSpPr>
            <p:cNvPr id="54275" name="Line 3"/>
            <p:cNvSpPr>
              <a:spLocks noChangeShapeType="1"/>
            </p:cNvSpPr>
            <p:nvPr/>
          </p:nvSpPr>
          <p:spPr bwMode="auto">
            <a:xfrm>
              <a:off x="1292" y="2478"/>
              <a:ext cx="258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276" name="Text Box 4"/>
            <p:cNvSpPr txBox="1">
              <a:spLocks noChangeArrowheads="1"/>
            </p:cNvSpPr>
            <p:nvPr/>
          </p:nvSpPr>
          <p:spPr bwMode="auto">
            <a:xfrm>
              <a:off x="1020" y="2115"/>
              <a:ext cx="545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4277" name="Text Box 5"/>
            <p:cNvSpPr txBox="1">
              <a:spLocks noChangeArrowheads="1"/>
            </p:cNvSpPr>
            <p:nvPr/>
          </p:nvSpPr>
          <p:spPr bwMode="auto">
            <a:xfrm>
              <a:off x="3878" y="2160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i="1"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682625" y="1657350"/>
            <a:ext cx="8137525" cy="2031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rgbClr val="9900FF"/>
                </a:solidFill>
                <a:latin typeface="Times New Roman" panose="02020603050405020304" pitchFamily="18" charset="0"/>
              </a:rPr>
              <a:t>     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你能借助一副三角尺，在下图中画出一条与直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线 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AB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平行的直线吗？试一试，并与同学交流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>
              <a:spcBef>
                <a:spcPct val="50000"/>
              </a:spcBef>
            </a:pPr>
            <a:endParaRPr lang="en-US" altLang="zh-CN" sz="2800" dirty="0">
              <a:solidFill>
                <a:srgbClr val="99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714348" y="285728"/>
            <a:ext cx="7786742" cy="6413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合作探究二</a:t>
            </a:r>
            <a:r>
              <a:rPr lang="en-US" altLang="zh-CN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平行线的画法</a:t>
            </a:r>
            <a:endParaRPr lang="zh-CN" altLang="en-US" sz="3600" b="1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2123728" y="1682296"/>
            <a:ext cx="1712913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一、放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2123728" y="2545896"/>
            <a:ext cx="1712913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二、靠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2123728" y="3482521"/>
            <a:ext cx="1712913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三、推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2123728" y="4346121"/>
            <a:ext cx="1712913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四、画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2843213" y="333375"/>
            <a:ext cx="4067175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平行线的画法：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3419475" y="0"/>
            <a:ext cx="18415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32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1736725" y="1287463"/>
            <a:ext cx="18415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32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3" grpId="0" autoUpdateAnimBg="0"/>
      <p:bldP spid="55304" grpId="0" autoUpdateAnimBg="0"/>
      <p:bldP spid="55305" grpId="0" autoUpdateAnimBg="0"/>
      <p:bldP spid="55306" grpId="0" autoUpdateAnimBg="0"/>
      <p:bldP spid="5530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684213" y="1628775"/>
            <a:ext cx="8174037" cy="1384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给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你一条直线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AB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，及直线外一点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P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，过点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P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画出它的平行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线．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2266950" y="3500438"/>
            <a:ext cx="43211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</a:ln>
          <a:effectLst/>
        </p:spPr>
        <p:txBody>
          <a:bodyPr wrap="none">
            <a:spAutoFit/>
          </a:bodyPr>
          <a:lstStyle/>
          <a:p>
            <a:endParaRPr lang="zh-CN" altLang="en-US"/>
          </a:p>
        </p:txBody>
      </p:sp>
      <p:grpSp>
        <p:nvGrpSpPr>
          <p:cNvPr id="3" name="Group 7"/>
          <p:cNvGrpSpPr/>
          <p:nvPr/>
        </p:nvGrpSpPr>
        <p:grpSpPr bwMode="auto">
          <a:xfrm>
            <a:off x="2266950" y="2708275"/>
            <a:ext cx="4105275" cy="2392363"/>
            <a:chOff x="1156" y="1298"/>
            <a:chExt cx="2586" cy="1507"/>
          </a:xfrm>
        </p:grpSpPr>
        <p:sp>
          <p:nvSpPr>
            <p:cNvPr id="56328" name="Line 8"/>
            <p:cNvSpPr>
              <a:spLocks noChangeShapeType="1"/>
            </p:cNvSpPr>
            <p:nvPr/>
          </p:nvSpPr>
          <p:spPr bwMode="auto">
            <a:xfrm flipV="1">
              <a:off x="1156" y="2433"/>
              <a:ext cx="2586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29" name="Text Box 9"/>
            <p:cNvSpPr txBox="1">
              <a:spLocks noChangeArrowheads="1"/>
            </p:cNvSpPr>
            <p:nvPr/>
          </p:nvSpPr>
          <p:spPr bwMode="auto">
            <a:xfrm>
              <a:off x="1429" y="2478"/>
              <a:ext cx="454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6330" name="Text Box 10"/>
            <p:cNvSpPr txBox="1">
              <a:spLocks noChangeArrowheads="1"/>
            </p:cNvSpPr>
            <p:nvPr/>
          </p:nvSpPr>
          <p:spPr bwMode="auto">
            <a:xfrm>
              <a:off x="2744" y="2433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56331" name="Text Box 11"/>
            <p:cNvSpPr txBox="1">
              <a:spLocks noChangeArrowheads="1"/>
            </p:cNvSpPr>
            <p:nvPr/>
          </p:nvSpPr>
          <p:spPr bwMode="auto">
            <a:xfrm>
              <a:off x="1655" y="1298"/>
              <a:ext cx="1089" cy="69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600" b="0">
                  <a:latin typeface="Times New Roman" panose="02020603050405020304" pitchFamily="18" charset="0"/>
                </a:rPr>
                <a:t>.</a:t>
              </a:r>
              <a:r>
                <a:rPr lang="en-US" altLang="zh-CN" sz="2800" i="1">
                  <a:latin typeface="Times New Roman" panose="02020603050405020304" pitchFamily="18" charset="0"/>
                </a:rPr>
                <a:t>P</a:t>
              </a:r>
            </a:p>
          </p:txBody>
        </p:sp>
      </p:grp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755650" y="5300663"/>
            <a:ext cx="8208963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过点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P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能否再画一条直线与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AB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平行？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  <p:bldP spid="56326" grpId="0" animBg="1"/>
      <p:bldP spid="563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857224" y="1857364"/>
            <a:ext cx="7500990" cy="1624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经过直线外一点，有且只有画 </a:t>
            </a:r>
            <a:endParaRPr lang="en-US" altLang="zh-CN" sz="36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一条直线与已知直线平行．</a:t>
            </a:r>
            <a:endParaRPr lang="zh-CN" altLang="en-US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714348" y="785794"/>
            <a:ext cx="7786742" cy="6413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归纳</a:t>
            </a:r>
            <a:r>
              <a:rPr lang="en-US" altLang="zh-CN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平行线的性质</a:t>
            </a:r>
            <a:endParaRPr lang="zh-CN" altLang="en-US" sz="3600" b="1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714348" y="1000108"/>
            <a:ext cx="8174037" cy="1384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如果在直线ａ，ｂ之外取一点Ｑ，画直线ｃａ，你发现直线ｂ与ｃ平行吗？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2266950" y="3500438"/>
            <a:ext cx="43211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</a:ln>
          <a:effectLst/>
        </p:spPr>
        <p:txBody>
          <a:bodyPr wrap="none">
            <a:spAutoFit/>
          </a:bodyPr>
          <a:lstStyle/>
          <a:p>
            <a:endParaRPr lang="zh-CN" altLang="en-US"/>
          </a:p>
        </p:txBody>
      </p:sp>
      <p:grpSp>
        <p:nvGrpSpPr>
          <p:cNvPr id="2" name="Group 7"/>
          <p:cNvGrpSpPr/>
          <p:nvPr/>
        </p:nvGrpSpPr>
        <p:grpSpPr bwMode="auto">
          <a:xfrm>
            <a:off x="2285984" y="2643187"/>
            <a:ext cx="5151438" cy="2733676"/>
            <a:chOff x="1156" y="893"/>
            <a:chExt cx="3245" cy="1722"/>
          </a:xfrm>
        </p:grpSpPr>
        <p:sp>
          <p:nvSpPr>
            <p:cNvPr id="56328" name="Line 8"/>
            <p:cNvSpPr>
              <a:spLocks noChangeShapeType="1"/>
            </p:cNvSpPr>
            <p:nvPr/>
          </p:nvSpPr>
          <p:spPr bwMode="auto">
            <a:xfrm flipV="1">
              <a:off x="1156" y="2433"/>
              <a:ext cx="2586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29" name="Text Box 9"/>
            <p:cNvSpPr txBox="1">
              <a:spLocks noChangeArrowheads="1"/>
            </p:cNvSpPr>
            <p:nvPr/>
          </p:nvSpPr>
          <p:spPr bwMode="auto">
            <a:xfrm>
              <a:off x="3856" y="2288"/>
              <a:ext cx="454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i="1" dirty="0" smtClean="0">
                  <a:latin typeface="Times New Roman" panose="02020603050405020304" pitchFamily="18" charset="0"/>
                </a:rPr>
                <a:t>ａ</a:t>
              </a:r>
              <a:endParaRPr lang="en-US" altLang="zh-CN" sz="2800" b="1" i="1" dirty="0">
                <a:latin typeface="Times New Roman" panose="02020603050405020304" pitchFamily="18" charset="0"/>
              </a:endParaRPr>
            </a:p>
          </p:txBody>
        </p:sp>
        <p:sp>
          <p:nvSpPr>
            <p:cNvPr id="56330" name="Text Box 10"/>
            <p:cNvSpPr txBox="1">
              <a:spLocks noChangeArrowheads="1"/>
            </p:cNvSpPr>
            <p:nvPr/>
          </p:nvSpPr>
          <p:spPr bwMode="auto">
            <a:xfrm>
              <a:off x="3811" y="1658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i="1" dirty="0" smtClean="0">
                  <a:latin typeface="Times New Roman" panose="02020603050405020304" pitchFamily="18" charset="0"/>
                </a:rPr>
                <a:t>ｂ</a:t>
              </a:r>
              <a:endParaRPr lang="en-US" altLang="zh-CN" sz="2800" b="1" i="1" dirty="0">
                <a:latin typeface="Times New Roman" panose="02020603050405020304" pitchFamily="18" charset="0"/>
              </a:endParaRPr>
            </a:p>
          </p:txBody>
        </p:sp>
        <p:sp>
          <p:nvSpPr>
            <p:cNvPr id="56331" name="Text Box 11"/>
            <p:cNvSpPr txBox="1">
              <a:spLocks noChangeArrowheads="1"/>
            </p:cNvSpPr>
            <p:nvPr/>
          </p:nvSpPr>
          <p:spPr bwMode="auto">
            <a:xfrm>
              <a:off x="1651" y="893"/>
              <a:ext cx="1089" cy="69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600" b="0" dirty="0" smtClean="0">
                  <a:latin typeface="Times New Roman" panose="02020603050405020304" pitchFamily="18" charset="0"/>
                </a:rPr>
                <a:t>.</a:t>
              </a:r>
              <a:r>
                <a:rPr lang="zh-CN" altLang="en-US" sz="28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Ｑ</a:t>
              </a:r>
              <a:endPara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2285984" y="4143380"/>
            <a:ext cx="4105275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  <p:bldP spid="56326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454</Words>
  <Application>Microsoft Office PowerPoint</Application>
  <PresentationFormat>全屏显示(4:3)</PresentationFormat>
  <Paragraphs>85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华文行楷</vt:lpstr>
      <vt:lpstr>华文新魏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作   业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2015-02-05T06:17:00Z</dcterms:created>
  <dcterms:modified xsi:type="dcterms:W3CDTF">2023-01-17T00:01:52Z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E153AF9A87EB4683B99CF43C1812B309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