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8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7" r:id="rId23"/>
    <p:sldId id="339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2604" y="-792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wmf"/><Relationship Id="rId4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image" Target="../media/image24.w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EC8EC52B-FFC6-4692-823F-F9A58228766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fld id="{1FA9C880-92DD-4E5A-9983-D9D96F1EEA36}" type="slidenum">
              <a:rPr lang="zh-CN" altLang="en-US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</a:lstStyle>
          <a:p>
            <a:fld id="{1F9C687C-1AE9-45F2-935E-115949A127F3}" type="slidenum">
              <a:rPr lang="zh-CN" altLang="en-US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fld id="{78403179-76A4-4828-9576-9C46939D9F70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fld id="{0ED19D87-0B3C-49D4-B0BC-1E196E1A5E9E}" type="slidenum">
              <a:rPr lang="en-US" altLang="zh-CN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fld id="{CF4938D2-BBC1-4A99-ACDD-63E1161EE45F}" type="slidenum">
              <a:rPr lang="zh-CN" altLang="en-US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5B427C8D-7FF1-4401-A61E-C097EC86F888}" type="slidenum">
              <a:rPr lang="zh-CN" altLang="en-US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F1B01D75-7CAC-4CE3-AA0B-AB882462958F}" type="slidenum">
              <a:rPr lang="zh-CN" altLang="en-US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E9817831-B72E-4BB1-A697-7F5E41E4196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70262793-41DC-498E-BECB-2E9C882DA88B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fld id="{A0A7464C-9AFB-4DE2-AED5-3C0A03F66E3C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fld id="{7A11FF90-A2A0-499A-AA75-FD973DEF6090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fld id="{E4B7DFE2-B909-4E9E-A453-DE8FF02180D2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>
                <a:ea typeface="宋体" panose="02010600030101010101" pitchFamily="2" charset="-122"/>
              </a:defRPr>
            </a:lvl1pPr>
          </a:lstStyle>
          <a:p>
            <a:fld id="{94A95276-A99F-4443-BABA-A63A021AA711}" type="slidenum">
              <a:rPr lang="en-US" altLang="zh-CN"/>
              <a:t>‹#›</a:t>
            </a:fld>
            <a:endParaRPr lang="en-US" altLang="zh-CN"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3.e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7.e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702114" y="1670049"/>
            <a:ext cx="5661025" cy="1800743"/>
            <a:chOff x="2538" y="2713"/>
            <a:chExt cx="8914" cy="2834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538" y="4627"/>
              <a:ext cx="8914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课时 </a:t>
              </a:r>
              <a:endPara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2729" y="2713"/>
              <a:ext cx="8651" cy="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7.3 </a:t>
              </a:r>
              <a:r>
                <a:rPr lang="zh-CN" altLang="en-US" sz="36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一元一次方程的解法 </a:t>
              </a:r>
              <a:endParaRPr lang="en-US" altLang="zh-CN" sz="36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16530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19809"/>
          <p:cNvSpPr>
            <a:spLocks noChangeArrowheads="1" noChangeShapeType="1" noTextEdit="1"/>
          </p:cNvSpPr>
          <p:nvPr/>
        </p:nvSpPr>
        <p:spPr bwMode="auto">
          <a:xfrm rot="238770">
            <a:off x="304800" y="0"/>
            <a:ext cx="3351213" cy="1054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792"/>
              </a:avLst>
            </a:prstTxWarp>
          </a:bodyPr>
          <a:lstStyle/>
          <a:p>
            <a:pPr algn="ctr"/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自学提纲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(</a:t>
            </a:r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二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)</a:t>
            </a:r>
            <a:endParaRPr lang="zh-CN" altLang="en-US" sz="6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123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19811" name="文本框 119810"/>
          <p:cNvSpPr txBox="1">
            <a:spLocks noChangeArrowheads="1"/>
          </p:cNvSpPr>
          <p:nvPr/>
        </p:nvSpPr>
        <p:spPr bwMode="auto">
          <a:xfrm>
            <a:off x="304800" y="1066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>
                <a:ea typeface="宋体" panose="02010600030101010101" pitchFamily="2" charset="-122"/>
              </a:rPr>
              <a:t>、</a:t>
            </a:r>
            <a:r>
              <a:rPr lang="zh-CN" altLang="en-US" sz="3200" b="1">
                <a:solidFill>
                  <a:srgbClr val="0000CC"/>
                </a:solidFill>
                <a:ea typeface="宋体" panose="02010600030101010101" pitchFamily="2" charset="-122"/>
              </a:rPr>
              <a:t>尝试用移项法解例</a:t>
            </a:r>
            <a:r>
              <a:rPr lang="en-US" altLang="zh-CN" sz="3200" b="1">
                <a:solidFill>
                  <a:srgbClr val="0000CC"/>
                </a:solidFill>
                <a:ea typeface="宋体" panose="02010600030101010101" pitchFamily="2" charset="-122"/>
              </a:rPr>
              <a:t>1</a:t>
            </a:r>
            <a:r>
              <a:rPr lang="zh-CN" altLang="en-US" sz="3200" b="1">
                <a:solidFill>
                  <a:srgbClr val="0000CC"/>
                </a:solidFill>
                <a:ea typeface="宋体" panose="02010600030101010101" pitchFamily="2" charset="-122"/>
              </a:rPr>
              <a:t>、例</a:t>
            </a:r>
            <a:r>
              <a:rPr lang="en-US" altLang="zh-CN" sz="3200" b="1">
                <a:solidFill>
                  <a:srgbClr val="0000CC"/>
                </a:solidFill>
                <a:ea typeface="宋体" panose="02010600030101010101" pitchFamily="2" charset="-122"/>
              </a:rPr>
              <a:t>2</a:t>
            </a:r>
            <a:r>
              <a:rPr lang="zh-CN" altLang="en-US" sz="3200" b="1">
                <a:solidFill>
                  <a:srgbClr val="0000CC"/>
                </a:solidFill>
                <a:ea typeface="宋体" panose="02010600030101010101" pitchFamily="2" charset="-122"/>
              </a:rPr>
              <a:t>，回答下列问题：</a:t>
            </a:r>
          </a:p>
        </p:txBody>
      </p:sp>
      <p:sp>
        <p:nvSpPr>
          <p:cNvPr id="119812" name="文本框 119811"/>
          <p:cNvSpPr txBox="1">
            <a:spLocks noChangeArrowheads="1"/>
          </p:cNvSpPr>
          <p:nvPr/>
        </p:nvSpPr>
        <p:spPr bwMode="auto">
          <a:xfrm>
            <a:off x="0" y="1752600"/>
            <a:ext cx="9448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1</a:t>
            </a:r>
            <a:r>
              <a:rPr lang="zh-CN" altLang="en-US" sz="3200" b="1">
                <a:ea typeface="宋体" panose="02010600030101010101" pitchFamily="2" charset="-122"/>
              </a:rPr>
              <a:t>）移项时，通常把 </a:t>
            </a:r>
            <a:r>
              <a:rPr lang="zh-CN" altLang="en-US" sz="3200" b="1" u="sng">
                <a:ea typeface="宋体" panose="02010600030101010101" pitchFamily="2" charset="-122"/>
              </a:rPr>
              <a:t>               </a:t>
            </a:r>
            <a:r>
              <a:rPr lang="zh-CN" altLang="en-US" sz="3200" b="1">
                <a:ea typeface="宋体" panose="02010600030101010101" pitchFamily="2" charset="-122"/>
              </a:rPr>
              <a:t>      移到 等号的左边；把</a:t>
            </a:r>
            <a:r>
              <a:rPr lang="zh-CN" altLang="en-US" sz="3200" b="1" u="sng">
                <a:ea typeface="宋体" panose="02010600030101010101" pitchFamily="2" charset="-122"/>
              </a:rPr>
              <a:t>                    </a:t>
            </a:r>
            <a:r>
              <a:rPr lang="zh-CN" altLang="en-US" sz="2800" b="1">
                <a:ea typeface="宋体" panose="02010600030101010101" pitchFamily="2" charset="-122"/>
              </a:rPr>
              <a:t>移</a:t>
            </a:r>
            <a:r>
              <a:rPr lang="zh-CN" altLang="en-US" sz="3200" b="1">
                <a:ea typeface="宋体" panose="02010600030101010101" pitchFamily="2" charset="-122"/>
              </a:rPr>
              <a:t>到等号的右边。</a:t>
            </a:r>
            <a:r>
              <a:rPr lang="zh-CN" altLang="en-US" sz="320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19813" name="文本框 119812"/>
          <p:cNvSpPr txBox="1">
            <a:spLocks noChangeArrowheads="1"/>
          </p:cNvSpPr>
          <p:nvPr/>
        </p:nvSpPr>
        <p:spPr bwMode="auto">
          <a:xfrm>
            <a:off x="0" y="3276600"/>
            <a:ext cx="876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2</a:t>
            </a:r>
            <a:r>
              <a:rPr lang="zh-CN" altLang="en-US" sz="3200" b="1">
                <a:ea typeface="宋体" panose="02010600030101010101" pitchFamily="2" charset="-122"/>
              </a:rPr>
              <a:t>）移项应注意什么问题？</a:t>
            </a:r>
            <a:r>
              <a:rPr lang="zh-CN" altLang="en-US" sz="3200" b="1" u="sng">
                <a:ea typeface="宋体" panose="02010600030101010101" pitchFamily="2" charset="-122"/>
              </a:rPr>
              <a:t>                       </a:t>
            </a:r>
            <a:r>
              <a:rPr lang="zh-CN" altLang="en-US" sz="3200" b="1"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119814" name="文本框 119813"/>
          <p:cNvSpPr txBox="1">
            <a:spLocks noChangeArrowheads="1"/>
          </p:cNvSpPr>
          <p:nvPr/>
        </p:nvSpPr>
        <p:spPr bwMode="auto">
          <a:xfrm>
            <a:off x="-15875" y="3951288"/>
            <a:ext cx="82296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3</a:t>
            </a:r>
            <a:r>
              <a:rPr lang="zh-CN" altLang="en-US" sz="3200" b="1">
                <a:ea typeface="宋体" panose="02010600030101010101" pitchFamily="2" charset="-122"/>
              </a:rPr>
              <a:t>）解这样的方程可分三步：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  第一步：</a:t>
            </a:r>
            <a:r>
              <a:rPr lang="zh-CN" altLang="en-US" sz="2800" b="1" u="sng">
                <a:ea typeface="宋体" panose="02010600030101010101" pitchFamily="2" charset="-122"/>
              </a:rPr>
              <a:t>                       </a:t>
            </a:r>
            <a:r>
              <a:rPr lang="zh-CN" altLang="en-US" sz="2800" b="1">
                <a:ea typeface="宋体" panose="02010600030101010101" pitchFamily="2" charset="-122"/>
              </a:rPr>
              <a:t>  </a:t>
            </a:r>
            <a:r>
              <a:rPr lang="en-US" altLang="zh-CN" sz="2800" b="1">
                <a:ea typeface="宋体" panose="02010600030101010101" pitchFamily="2" charset="-12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  第二步：</a:t>
            </a:r>
            <a:r>
              <a:rPr lang="zh-CN" altLang="en-US" sz="2800" b="1" u="sng">
                <a:ea typeface="宋体" panose="02010600030101010101" pitchFamily="2" charset="-122"/>
              </a:rPr>
              <a:t>                         </a:t>
            </a:r>
            <a:r>
              <a:rPr lang="en-US" altLang="zh-CN" sz="2800" b="1">
                <a:ea typeface="宋体" panose="02010600030101010101" pitchFamily="2" charset="-122"/>
              </a:rPr>
              <a:t>;</a:t>
            </a:r>
            <a:r>
              <a:rPr lang="en-US" altLang="zh-CN" sz="2800" b="1" u="sng">
                <a:ea typeface="宋体" panose="02010600030101010101" pitchFamily="2" charset="-122"/>
              </a:rPr>
              <a:t>          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  第三步：</a:t>
            </a:r>
            <a:r>
              <a:rPr lang="zh-CN" altLang="en-US" sz="2800" b="1" u="sng">
                <a:ea typeface="宋体" panose="02010600030101010101" pitchFamily="2" charset="-122"/>
              </a:rPr>
              <a:t>                         </a:t>
            </a:r>
            <a:r>
              <a:rPr lang="en-US" altLang="zh-CN" sz="2800" b="1">
                <a:ea typeface="宋体" panose="02010600030101010101" pitchFamily="2" charset="-122"/>
              </a:rPr>
              <a:t>;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  <p:sp>
        <p:nvSpPr>
          <p:cNvPr id="119815" name="文本框 119814"/>
          <p:cNvSpPr txBox="1">
            <a:spLocks noChangeArrowheads="1"/>
          </p:cNvSpPr>
          <p:nvPr/>
        </p:nvSpPr>
        <p:spPr bwMode="auto">
          <a:xfrm>
            <a:off x="4038600" y="1676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宋体" panose="02010600030101010101" pitchFamily="2" charset="-122"/>
              </a:rPr>
              <a:t>含有未知数的项</a:t>
            </a:r>
          </a:p>
        </p:txBody>
      </p:sp>
      <p:sp>
        <p:nvSpPr>
          <p:cNvPr id="119816" name="文本框 119815"/>
          <p:cNvSpPr txBox="1">
            <a:spLocks noChangeArrowheads="1"/>
          </p:cNvSpPr>
          <p:nvPr/>
        </p:nvSpPr>
        <p:spPr bwMode="auto">
          <a:xfrm>
            <a:off x="1828800" y="2362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宋体" panose="02010600030101010101" pitchFamily="2" charset="-122"/>
              </a:rPr>
              <a:t>常数项</a:t>
            </a:r>
          </a:p>
        </p:txBody>
      </p:sp>
      <p:sp>
        <p:nvSpPr>
          <p:cNvPr id="119817" name="文本框 119816"/>
          <p:cNvSpPr txBox="1">
            <a:spLocks noChangeArrowheads="1"/>
          </p:cNvSpPr>
          <p:nvPr/>
        </p:nvSpPr>
        <p:spPr bwMode="auto">
          <a:xfrm>
            <a:off x="5715000" y="3200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宋体" panose="02010600030101010101" pitchFamily="2" charset="-122"/>
              </a:rPr>
              <a:t>移项要变号</a:t>
            </a:r>
          </a:p>
        </p:txBody>
      </p:sp>
      <p:sp>
        <p:nvSpPr>
          <p:cNvPr id="119818" name="文本框 119817"/>
          <p:cNvSpPr txBox="1">
            <a:spLocks noChangeArrowheads="1"/>
          </p:cNvSpPr>
          <p:nvPr/>
        </p:nvSpPr>
        <p:spPr bwMode="auto">
          <a:xfrm>
            <a:off x="2209800" y="4572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宋体" panose="02010600030101010101" pitchFamily="2" charset="-122"/>
              </a:rPr>
              <a:t>移项</a:t>
            </a:r>
          </a:p>
        </p:txBody>
      </p:sp>
      <p:sp>
        <p:nvSpPr>
          <p:cNvPr id="119819" name="文本框 119818"/>
          <p:cNvSpPr txBox="1">
            <a:spLocks noChangeArrowheads="1"/>
          </p:cNvSpPr>
          <p:nvPr/>
        </p:nvSpPr>
        <p:spPr bwMode="auto">
          <a:xfrm>
            <a:off x="1981200" y="5257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宋体" panose="02010600030101010101" pitchFamily="2" charset="-122"/>
              </a:rPr>
              <a:t>合并同类项</a:t>
            </a:r>
          </a:p>
        </p:txBody>
      </p:sp>
      <p:sp>
        <p:nvSpPr>
          <p:cNvPr id="119820" name="文本框 119819"/>
          <p:cNvSpPr txBox="1">
            <a:spLocks noChangeArrowheads="1"/>
          </p:cNvSpPr>
          <p:nvPr/>
        </p:nvSpPr>
        <p:spPr bwMode="auto">
          <a:xfrm>
            <a:off x="2057400" y="5867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ea typeface="宋体" panose="02010600030101010101" pitchFamily="2" charset="-122"/>
              </a:rPr>
              <a:t>系数化为</a:t>
            </a:r>
            <a:r>
              <a:rPr lang="en-US" alt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  <p:bldP spid="119812" grpId="0"/>
      <p:bldP spid="119813" grpId="0"/>
      <p:bldP spid="119814" grpId="0"/>
      <p:bldP spid="119815" grpId="0"/>
      <p:bldP spid="119816" grpId="0"/>
      <p:bldP spid="119817" grpId="0"/>
      <p:bldP spid="119818" grpId="0"/>
      <p:bldP spid="119819" grpId="0"/>
      <p:bldP spid="1198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文本框 120833"/>
          <p:cNvSpPr txBox="1">
            <a:spLocks noChangeArrowheads="1"/>
          </p:cNvSpPr>
          <p:nvPr/>
        </p:nvSpPr>
        <p:spPr bwMode="auto">
          <a:xfrm>
            <a:off x="55563" y="165100"/>
            <a:ext cx="883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自学反馈</a:t>
            </a:r>
            <a:r>
              <a:rPr lang="en-US" altLang="zh-CN" sz="36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：把下列方程进行移项变换</a:t>
            </a:r>
          </a:p>
        </p:txBody>
      </p:sp>
      <p:graphicFrame>
        <p:nvGraphicFramePr>
          <p:cNvPr id="120835" name="对象 120834"/>
          <p:cNvGraphicFramePr>
            <a:graphicFrameLocks noChangeAspect="1"/>
          </p:cNvGraphicFramePr>
          <p:nvPr/>
        </p:nvGraphicFramePr>
        <p:xfrm>
          <a:off x="152400" y="914400"/>
          <a:ext cx="8150225" cy="475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r:id="rId3" imgW="3060065" imgH="1244600" progId="Equation.DSMT4">
                  <p:embed/>
                </p:oleObj>
              </mc:Choice>
              <mc:Fallback>
                <p:oleObj r:id="rId3" imgW="3060065" imgH="1244600" progId="Equation.DSMT4">
                  <p:embed/>
                  <p:pic>
                    <p:nvPicPr>
                      <p:cNvPr id="0" name="对象 1208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8150225" cy="475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文本框 120835"/>
          <p:cNvSpPr txBox="1">
            <a:spLocks noChangeArrowheads="1"/>
          </p:cNvSpPr>
          <p:nvPr/>
        </p:nvSpPr>
        <p:spPr bwMode="auto">
          <a:xfrm>
            <a:off x="5410200" y="1166813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20837" name="文本框 120836"/>
          <p:cNvSpPr txBox="1">
            <a:spLocks noChangeArrowheads="1"/>
          </p:cNvSpPr>
          <p:nvPr/>
        </p:nvSpPr>
        <p:spPr bwMode="auto">
          <a:xfrm>
            <a:off x="4892675" y="1889125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120838" name="文本框 120837"/>
          <p:cNvSpPr txBox="1">
            <a:spLocks noChangeArrowheads="1"/>
          </p:cNvSpPr>
          <p:nvPr/>
        </p:nvSpPr>
        <p:spPr bwMode="auto">
          <a:xfrm>
            <a:off x="4968875" y="29718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120839" name="文本框 120838"/>
          <p:cNvSpPr txBox="1">
            <a:spLocks noChangeArrowheads="1"/>
          </p:cNvSpPr>
          <p:nvPr/>
        </p:nvSpPr>
        <p:spPr bwMode="auto">
          <a:xfrm>
            <a:off x="5194300" y="3922713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</a:rPr>
              <a:t>3x</a:t>
            </a:r>
          </a:p>
        </p:txBody>
      </p:sp>
      <p:sp>
        <p:nvSpPr>
          <p:cNvPr id="120840" name="文本框 120839"/>
          <p:cNvSpPr txBox="1">
            <a:spLocks noChangeArrowheads="1"/>
          </p:cNvSpPr>
          <p:nvPr/>
        </p:nvSpPr>
        <p:spPr bwMode="auto">
          <a:xfrm>
            <a:off x="7029450" y="3922713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20841" name="文本框 120840"/>
          <p:cNvSpPr txBox="1">
            <a:spLocks noChangeArrowheads="1"/>
          </p:cNvSpPr>
          <p:nvPr/>
        </p:nvSpPr>
        <p:spPr bwMode="auto">
          <a:xfrm>
            <a:off x="5715000" y="4935538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</a:rPr>
              <a:t>9x</a:t>
            </a:r>
          </a:p>
        </p:txBody>
      </p:sp>
      <p:sp>
        <p:nvSpPr>
          <p:cNvPr id="120842" name="文本框 120841"/>
          <p:cNvSpPr txBox="1">
            <a:spLocks noChangeArrowheads="1"/>
          </p:cNvSpPr>
          <p:nvPr/>
        </p:nvSpPr>
        <p:spPr bwMode="auto">
          <a:xfrm>
            <a:off x="7639050" y="4935538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宋体" panose="02010600030101010101" pitchFamily="2" charset="-122"/>
              </a:rPr>
              <a:t>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ldLvl="0"/>
      <p:bldP spid="120836" grpId="0"/>
      <p:bldP spid="120837" grpId="0"/>
      <p:bldP spid="120838" grpId="0"/>
      <p:bldP spid="120839" grpId="0"/>
      <p:bldP spid="120840" grpId="0"/>
      <p:bldP spid="120841" grpId="0"/>
      <p:bldP spid="120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文本框 121857"/>
          <p:cNvSpPr txBox="1">
            <a:spLocks noChangeArrowheads="1"/>
          </p:cNvSpPr>
          <p:nvPr/>
        </p:nvSpPr>
        <p:spPr bwMode="auto">
          <a:xfrm>
            <a:off x="381000" y="129540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１．下面的移项对不对？如果不对，应当怎样改正？</a:t>
            </a:r>
          </a:p>
        </p:txBody>
      </p:sp>
      <p:sp>
        <p:nvSpPr>
          <p:cNvPr id="121859" name="文本框 121858"/>
          <p:cNvSpPr txBox="1">
            <a:spLocks noChangeArrowheads="1"/>
          </p:cNvSpPr>
          <p:nvPr/>
        </p:nvSpPr>
        <p:spPr bwMode="auto">
          <a:xfrm>
            <a:off x="457200" y="2362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（１）从５＋ｘ＝１０，得ｘ＝１０＋５</a:t>
            </a:r>
          </a:p>
        </p:txBody>
      </p:sp>
      <p:sp>
        <p:nvSpPr>
          <p:cNvPr id="121860" name="文本框 121859"/>
          <p:cNvSpPr txBox="1">
            <a:spLocks noChangeArrowheads="1"/>
          </p:cNvSpPr>
          <p:nvPr/>
        </p:nvSpPr>
        <p:spPr bwMode="auto">
          <a:xfrm>
            <a:off x="381000" y="3048000"/>
            <a:ext cx="876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（２）从３ｘ＝８－２ｘ，得３ｘ＋２ｘ＝－８</a:t>
            </a:r>
          </a:p>
        </p:txBody>
      </p:sp>
      <p:sp>
        <p:nvSpPr>
          <p:cNvPr id="121861" name="文本框 121860"/>
          <p:cNvSpPr txBox="1">
            <a:spLocks noChangeArrowheads="1"/>
          </p:cNvSpPr>
          <p:nvPr/>
        </p:nvSpPr>
        <p:spPr bwMode="auto">
          <a:xfrm>
            <a:off x="304800" y="36576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２．下面方程的解法对吗？如果不对，应怎样改正？</a:t>
            </a:r>
          </a:p>
        </p:txBody>
      </p:sp>
      <p:grpSp>
        <p:nvGrpSpPr>
          <p:cNvPr id="121862" name="组合 121861"/>
          <p:cNvGrpSpPr/>
          <p:nvPr/>
        </p:nvGrpSpPr>
        <p:grpSpPr bwMode="auto">
          <a:xfrm>
            <a:off x="0" y="4800600"/>
            <a:ext cx="6096000" cy="1570038"/>
            <a:chOff x="240" y="3024"/>
            <a:chExt cx="3840" cy="989"/>
          </a:xfrm>
        </p:grpSpPr>
        <p:sp>
          <p:nvSpPr>
            <p:cNvPr id="30726" name="文本框 121862"/>
            <p:cNvSpPr txBox="1">
              <a:spLocks noChangeArrowheads="1"/>
            </p:cNvSpPr>
            <p:nvPr/>
          </p:nvSpPr>
          <p:spPr bwMode="auto">
            <a:xfrm>
              <a:off x="432" y="3024"/>
              <a:ext cx="28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宋体" panose="02010600030101010101" pitchFamily="2" charset="-122"/>
                </a:rPr>
                <a:t>解方程   </a:t>
              </a:r>
              <a:r>
                <a:rPr lang="en-US" altLang="zh-CN" sz="3200" b="1">
                  <a:latin typeface="Times New Roman" panose="02020603050405020304" pitchFamily="18" charset="0"/>
                  <a:ea typeface="宋体" panose="02010600030101010101" pitchFamily="2" charset="-122"/>
                </a:rPr>
                <a:t>-2x + 5=4 - 3x</a:t>
              </a:r>
            </a:p>
          </p:txBody>
        </p:sp>
        <p:sp>
          <p:nvSpPr>
            <p:cNvPr id="30727" name="文本框 121863"/>
            <p:cNvSpPr txBox="1">
              <a:spLocks noChangeArrowheads="1"/>
            </p:cNvSpPr>
            <p:nvPr/>
          </p:nvSpPr>
          <p:spPr bwMode="auto">
            <a:xfrm>
              <a:off x="240" y="3360"/>
              <a:ext cx="38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宋体" panose="02010600030101010101" pitchFamily="2" charset="-122"/>
                </a:rPr>
                <a:t>移项，得　３ｘ－２ｘ＝４＋５</a:t>
              </a:r>
            </a:p>
          </p:txBody>
        </p:sp>
        <p:sp>
          <p:nvSpPr>
            <p:cNvPr id="30728" name="文本框 121864"/>
            <p:cNvSpPr txBox="1">
              <a:spLocks noChangeArrowheads="1"/>
            </p:cNvSpPr>
            <p:nvPr/>
          </p:nvSpPr>
          <p:spPr bwMode="auto">
            <a:xfrm>
              <a:off x="480" y="3648"/>
              <a:ext cx="34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latin typeface="Times New Roman" panose="02020603050405020304" pitchFamily="18" charset="0"/>
                  <a:ea typeface="宋体" panose="02010600030101010101" pitchFamily="2" charset="-122"/>
                </a:rPr>
                <a:t>合并同类项，得　ｘ＝９</a:t>
              </a:r>
            </a:p>
          </p:txBody>
        </p:sp>
      </p:grpSp>
      <p:sp>
        <p:nvSpPr>
          <p:cNvPr id="121866" name="文本框 121865"/>
          <p:cNvSpPr txBox="1">
            <a:spLocks noChangeArrowheads="1"/>
          </p:cNvSpPr>
          <p:nvPr/>
        </p:nvSpPr>
        <p:spPr bwMode="auto">
          <a:xfrm>
            <a:off x="4648200" y="47244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３ｘ－２ｘ＝４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－５</a:t>
            </a:r>
          </a:p>
        </p:txBody>
      </p:sp>
      <p:sp>
        <p:nvSpPr>
          <p:cNvPr id="121867" name="文本框 121866"/>
          <p:cNvSpPr txBox="1">
            <a:spLocks noChangeArrowheads="1"/>
          </p:cNvSpPr>
          <p:nvPr/>
        </p:nvSpPr>
        <p:spPr bwMode="auto">
          <a:xfrm>
            <a:off x="6172200" y="54102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＝－１</a:t>
            </a:r>
          </a:p>
        </p:txBody>
      </p:sp>
      <p:sp>
        <p:nvSpPr>
          <p:cNvPr id="121868" name="文本框 121867"/>
          <p:cNvSpPr txBox="1">
            <a:spLocks noChangeArrowheads="1"/>
          </p:cNvSpPr>
          <p:nvPr/>
        </p:nvSpPr>
        <p:spPr bwMode="auto">
          <a:xfrm>
            <a:off x="6934200" y="2514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　</a:t>
            </a:r>
          </a:p>
        </p:txBody>
      </p:sp>
      <p:sp>
        <p:nvSpPr>
          <p:cNvPr id="121869" name="文本框 121868"/>
          <p:cNvSpPr txBox="1">
            <a:spLocks noChangeArrowheads="1"/>
          </p:cNvSpPr>
          <p:nvPr/>
        </p:nvSpPr>
        <p:spPr bwMode="auto">
          <a:xfrm>
            <a:off x="7924800" y="3200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　</a:t>
            </a:r>
          </a:p>
        </p:txBody>
      </p:sp>
      <p:sp>
        <p:nvSpPr>
          <p:cNvPr id="30733" name="矩形 121869"/>
          <p:cNvSpPr>
            <a:spLocks noChangeArrowheads="1"/>
          </p:cNvSpPr>
          <p:nvPr/>
        </p:nvSpPr>
        <p:spPr bwMode="auto">
          <a:xfrm>
            <a:off x="381000" y="381000"/>
            <a:ext cx="3276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自学反馈</a:t>
            </a:r>
            <a:r>
              <a:rPr lang="en-US" altLang="zh-CN" sz="3600" b="1">
                <a:solidFill>
                  <a:srgbClr val="FF3300"/>
                </a:solidFill>
                <a:ea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/>
      <p:bldP spid="121860" grpId="0"/>
      <p:bldP spid="121861" grpId="0"/>
      <p:bldP spid="121866" grpId="0"/>
      <p:bldP spid="121867" grpId="0"/>
      <p:bldP spid="121868" grpId="0"/>
      <p:bldP spid="1218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122881"/>
          <p:cNvSpPr txBox="1">
            <a:spLocks noChangeArrowheads="1"/>
          </p:cNvSpPr>
          <p:nvPr/>
        </p:nvSpPr>
        <p:spPr bwMode="auto">
          <a:xfrm>
            <a:off x="762000" y="1219200"/>
            <a:ext cx="7239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+7=2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移项</a:t>
            </a:r>
            <a:r>
              <a:rPr 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得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化简：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+8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                    </a:t>
            </a:r>
          </a:p>
          <a:p>
            <a:r>
              <a:rPr 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             =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en-US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1746" name="文本框 122882"/>
          <p:cNvSpPr txBox="1">
            <a:spLocks noChangeArrowheads="1"/>
          </p:cNvSpPr>
          <p:nvPr/>
        </p:nvSpPr>
        <p:spPr bwMode="auto">
          <a:xfrm>
            <a:off x="838200" y="639763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找一找，错在何处？</a:t>
            </a:r>
          </a:p>
        </p:txBody>
      </p:sp>
      <p:sp>
        <p:nvSpPr>
          <p:cNvPr id="122884" name="文本框 122883"/>
          <p:cNvSpPr txBox="1">
            <a:spLocks noChangeArrowheads="1"/>
          </p:cNvSpPr>
          <p:nvPr/>
        </p:nvSpPr>
        <p:spPr bwMode="auto">
          <a:xfrm>
            <a:off x="1676400" y="1981200"/>
            <a:ext cx="539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错</a:t>
            </a:r>
          </a:p>
        </p:txBody>
      </p:sp>
      <p:sp>
        <p:nvSpPr>
          <p:cNvPr id="122885" name="文本框 122884"/>
          <p:cNvSpPr txBox="1">
            <a:spLocks noChangeArrowheads="1"/>
          </p:cNvSpPr>
          <p:nvPr/>
        </p:nvSpPr>
        <p:spPr bwMode="auto">
          <a:xfrm>
            <a:off x="2514600" y="2057400"/>
            <a:ext cx="4191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正确答案：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+2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=2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－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22886" name="文本框 122885"/>
          <p:cNvSpPr txBox="1">
            <a:spLocks noChangeArrowheads="1"/>
          </p:cNvSpPr>
          <p:nvPr/>
        </p:nvSpPr>
        <p:spPr bwMode="auto">
          <a:xfrm>
            <a:off x="1343025" y="38100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错</a:t>
            </a:r>
          </a:p>
        </p:txBody>
      </p:sp>
      <p:sp>
        <p:nvSpPr>
          <p:cNvPr id="122887" name="矩形 122886"/>
          <p:cNvSpPr>
            <a:spLocks noChangeArrowheads="1"/>
          </p:cNvSpPr>
          <p:nvPr/>
        </p:nvSpPr>
        <p:spPr bwMode="auto">
          <a:xfrm>
            <a:off x="2057400" y="3810000"/>
            <a:ext cx="6172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黑体" panose="02010609060101010101" pitchFamily="49" charset="-122"/>
              </a:rPr>
              <a:t>正确答案：</a:t>
            </a:r>
            <a:r>
              <a:rPr lang="en-US" sz="2800" b="1">
                <a:ea typeface="宋体" panose="02010600030101010101" pitchFamily="2" charset="-122"/>
              </a:rPr>
              <a:t>2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800" b="1">
                <a:ea typeface="宋体" panose="02010600030101010101" pitchFamily="2" charset="-122"/>
              </a:rPr>
              <a:t>+8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ea typeface="宋体" panose="02010600030101010101" pitchFamily="2" charset="-122"/>
              </a:rPr>
              <a:t>－</a:t>
            </a:r>
            <a:r>
              <a:rPr lang="en-US" altLang="zh-CN" sz="2800" b="1">
                <a:ea typeface="宋体" panose="02010600030101010101" pitchFamily="2" charset="-122"/>
              </a:rPr>
              <a:t>5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800" b="1">
                <a:ea typeface="宋体" panose="02010600030101010101" pitchFamily="2" charset="-122"/>
              </a:rPr>
              <a:t>=2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ea typeface="宋体" panose="02010600030101010101" pitchFamily="2" charset="-122"/>
              </a:rPr>
              <a:t>－</a:t>
            </a:r>
            <a:r>
              <a:rPr lang="en-US" altLang="zh-CN" sz="2800" b="1">
                <a:ea typeface="宋体" panose="02010600030101010101" pitchFamily="2" charset="-122"/>
              </a:rPr>
              <a:t>5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ea typeface="宋体" panose="02010600030101010101" pitchFamily="2" charset="-122"/>
              </a:rPr>
              <a:t>＋</a:t>
            </a:r>
            <a:r>
              <a:rPr lang="en-US" sz="2800" b="1">
                <a:ea typeface="宋体" panose="02010600030101010101" pitchFamily="2" charset="-122"/>
              </a:rPr>
              <a:t>8y                        </a:t>
            </a:r>
          </a:p>
          <a:p>
            <a:r>
              <a:rPr lang="en-US" sz="2800" b="1">
                <a:ea typeface="宋体" panose="02010600030101010101" pitchFamily="2" charset="-122"/>
              </a:rPr>
              <a:t>                                    = </a:t>
            </a:r>
            <a:r>
              <a:rPr lang="zh-CN" altLang="en-US" sz="2800" b="1">
                <a:ea typeface="宋体" panose="02010600030101010101" pitchFamily="2" charset="-122"/>
              </a:rPr>
              <a:t>－</a:t>
            </a:r>
            <a:r>
              <a:rPr lang="en-US" altLang="zh-CN" sz="2800" b="1">
                <a:ea typeface="宋体" panose="02010600030101010101" pitchFamily="2" charset="-122"/>
              </a:rPr>
              <a:t>3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ea typeface="宋体" panose="02010600030101010101" pitchFamily="2" charset="-122"/>
              </a:rPr>
              <a:t>＋</a:t>
            </a:r>
            <a:r>
              <a:rPr lang="en-US" sz="2800" b="1">
                <a:ea typeface="宋体" panose="02010600030101010101" pitchFamily="2" charset="-122"/>
              </a:rPr>
              <a:t>8</a:t>
            </a:r>
            <a:r>
              <a:rPr 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800" b="1"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122888" name="文本框 122887" descr="paper1"/>
          <p:cNvSpPr txBox="1">
            <a:spLocks noChangeArrowheads="1"/>
          </p:cNvSpPr>
          <p:nvPr/>
        </p:nvSpPr>
        <p:spPr bwMode="auto">
          <a:xfrm>
            <a:off x="1066800" y="5105400"/>
            <a:ext cx="7010400" cy="1006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化简多项式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交换两项位置</a:t>
            </a:r>
            <a:r>
              <a:rPr lang="zh-CN" altLang="en-US" sz="24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时不改变项的符号；</a:t>
            </a:r>
          </a:p>
          <a:p>
            <a:pPr>
              <a:spcBef>
                <a:spcPct val="50000"/>
              </a:spcBef>
              <a:buSzPct val="100000"/>
              <a:buFont typeface="Wingdings" panose="05000000000000000000" pitchFamily="2" charset="2"/>
              <a:buChar char="Ø"/>
            </a:pPr>
            <a:r>
              <a:rPr lang="zh-CN" altLang="en-US" sz="24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解方程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移项</a:t>
            </a:r>
            <a:r>
              <a:rPr lang="zh-CN" altLang="en-US" sz="24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时必须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改变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项的符号</a:t>
            </a:r>
            <a:r>
              <a:rPr lang="zh-CN" altLang="en-US" sz="2400" b="1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122889" name="直接连接符 122888"/>
          <p:cNvSpPr>
            <a:spLocks noChangeShapeType="1"/>
          </p:cNvSpPr>
          <p:nvPr/>
        </p:nvSpPr>
        <p:spPr bwMode="auto">
          <a:xfrm>
            <a:off x="2514600" y="18288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890" name="直接连接符 122889"/>
          <p:cNvSpPr>
            <a:spLocks noChangeShapeType="1"/>
          </p:cNvSpPr>
          <p:nvPr/>
        </p:nvSpPr>
        <p:spPr bwMode="auto">
          <a:xfrm>
            <a:off x="3429000" y="3276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4" name="文本框 122890"/>
          <p:cNvSpPr txBox="1">
            <a:spLocks noChangeArrowheads="1"/>
          </p:cNvSpPr>
          <p:nvPr/>
        </p:nvSpPr>
        <p:spPr bwMode="auto">
          <a:xfrm>
            <a:off x="0" y="0"/>
            <a:ext cx="3276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ea typeface="宋体" panose="02010600030101010101" pitchFamily="2" charset="-122"/>
              </a:rPr>
              <a:t>自学反馈3</a:t>
            </a:r>
            <a:endParaRPr lang="zh-CN" altLang="en-US" sz="40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/>
      <p:bldP spid="122886" grpId="0"/>
      <p:bldP spid="122887" grpId="0"/>
      <p:bldP spid="122888" grpId="0" bldLvl="0" animBg="1"/>
      <p:bldP spid="122889" grpId="0" animBg="1"/>
      <p:bldP spid="1228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123905"/>
          <p:cNvGrpSpPr/>
          <p:nvPr/>
        </p:nvGrpSpPr>
        <p:grpSpPr bwMode="auto">
          <a:xfrm>
            <a:off x="598488" y="1230313"/>
            <a:ext cx="5867400" cy="4278312"/>
            <a:chOff x="288" y="1008"/>
            <a:chExt cx="3696" cy="2695"/>
          </a:xfrm>
        </p:grpSpPr>
        <p:sp>
          <p:nvSpPr>
            <p:cNvPr id="32770" name="文本框 123906"/>
            <p:cNvSpPr txBox="1">
              <a:spLocks noChangeArrowheads="1"/>
            </p:cNvSpPr>
            <p:nvPr/>
          </p:nvSpPr>
          <p:spPr bwMode="auto">
            <a:xfrm>
              <a:off x="288" y="1008"/>
              <a:ext cx="230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1.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解下列方程：</a:t>
              </a:r>
            </a:p>
          </p:txBody>
        </p:sp>
        <p:sp>
          <p:nvSpPr>
            <p:cNvPr id="32771" name="文本框 123907"/>
            <p:cNvSpPr txBox="1">
              <a:spLocks noChangeArrowheads="1"/>
            </p:cNvSpPr>
            <p:nvPr/>
          </p:nvSpPr>
          <p:spPr bwMode="auto">
            <a:xfrm>
              <a:off x="480" y="1440"/>
              <a:ext cx="283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r>
                <a:rPr lang="en-US" altLang="zh-CN" sz="36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</a:p>
          </p:txBody>
        </p:sp>
        <p:sp>
          <p:nvSpPr>
            <p:cNvPr id="32772" name="文本框 123908"/>
            <p:cNvSpPr txBox="1">
              <a:spLocks noChangeArrowheads="1"/>
            </p:cNvSpPr>
            <p:nvPr/>
          </p:nvSpPr>
          <p:spPr bwMode="auto">
            <a:xfrm>
              <a:off x="480" y="1968"/>
              <a:ext cx="3504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en-US" altLang="zh-CN" sz="36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  <a:r>
                <a:rPr lang="en-US" altLang="zh-CN" sz="36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zh-CN" altLang="en-US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＋</a:t>
              </a:r>
              <a:r>
                <a:rPr lang="en-US" altLang="zh-CN" sz="3600" b="1"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</a:p>
          </p:txBody>
        </p:sp>
        <p:graphicFrame>
          <p:nvGraphicFramePr>
            <p:cNvPr id="32773" name="对象 123909"/>
            <p:cNvGraphicFramePr/>
            <p:nvPr/>
          </p:nvGraphicFramePr>
          <p:xfrm>
            <a:off x="599" y="2623"/>
            <a:ext cx="2713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1" r:id="rId3" imgW="889000" imgH="228600" progId="Equation.3">
                    <p:embed/>
                  </p:oleObj>
                </mc:Choice>
                <mc:Fallback>
                  <p:oleObj r:id="rId3" imgW="889000" imgH="228600" progId="Equation.3">
                    <p:embed/>
                    <p:pic>
                      <p:nvPicPr>
                        <p:cNvPr id="0" name="对象 12390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" y="2623"/>
                          <a:ext cx="2713" cy="4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4" name="对象 123910"/>
            <p:cNvGraphicFramePr/>
            <p:nvPr/>
          </p:nvGraphicFramePr>
          <p:xfrm>
            <a:off x="660" y="3257"/>
            <a:ext cx="2592" cy="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2" r:id="rId5" imgW="1091565" imgH="228600" progId="Equation.3">
                    <p:embed/>
                  </p:oleObj>
                </mc:Choice>
                <mc:Fallback>
                  <p:oleObj r:id="rId5" imgW="1091565" imgH="228600" progId="Equation.3">
                    <p:embed/>
                    <p:pic>
                      <p:nvPicPr>
                        <p:cNvPr id="0" name="对象 1239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" y="3257"/>
                          <a:ext cx="2592" cy="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5" name="矩形 123911"/>
          <p:cNvSpPr>
            <a:spLocks noChangeArrowheads="1" noChangeShapeType="1" noTextEdit="1"/>
          </p:cNvSpPr>
          <p:nvPr/>
        </p:nvSpPr>
        <p:spPr bwMode="auto">
          <a:xfrm rot="311666">
            <a:off x="304800" y="0"/>
            <a:ext cx="2808288" cy="1052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8699"/>
              </a:avLst>
            </a:prstTxWarp>
          </a:bodyPr>
          <a:lstStyle/>
          <a:p>
            <a:pPr algn="ctr"/>
            <a:r>
              <a:rPr lang="zh-CN" altLang="en-US" sz="8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88334" scaled="1"/>
                </a:gradFill>
                <a:effectLst>
                  <a:outerShdw dist="53882" dir="2700000" algn="ctr" rotWithShape="0">
                    <a:srgbClr val="00CC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互动测评</a:t>
            </a:r>
          </a:p>
        </p:txBody>
      </p:sp>
      <p:graphicFrame>
        <p:nvGraphicFramePr>
          <p:cNvPr id="123913" name="对象 123912"/>
          <p:cNvGraphicFramePr/>
          <p:nvPr/>
        </p:nvGraphicFramePr>
        <p:xfrm>
          <a:off x="6858000" y="1600200"/>
          <a:ext cx="10318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r:id="rId7" imgW="381000" imgH="393700" progId="Equation.3">
                  <p:embed/>
                </p:oleObj>
              </mc:Choice>
              <mc:Fallback>
                <p:oleObj r:id="rId7" imgW="381000" imgH="393700" progId="Equation.3">
                  <p:embed/>
                  <p:pic>
                    <p:nvPicPr>
                      <p:cNvPr id="0" name="对象 1239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600200"/>
                        <a:ext cx="10318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4" name="对象 123913"/>
          <p:cNvGraphicFramePr/>
          <p:nvPr/>
        </p:nvGraphicFramePr>
        <p:xfrm>
          <a:off x="6650038" y="2820988"/>
          <a:ext cx="14827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r:id="rId9" imgW="431800" imgH="177165" progId="Equation.3">
                  <p:embed/>
                </p:oleObj>
              </mc:Choice>
              <mc:Fallback>
                <p:oleObj r:id="rId9" imgW="431800" imgH="177165" progId="Equation.3">
                  <p:embed/>
                  <p:pic>
                    <p:nvPicPr>
                      <p:cNvPr id="0" name="对象 12391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038" y="2820988"/>
                        <a:ext cx="14827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5" name="对象 123914"/>
          <p:cNvGraphicFramePr/>
          <p:nvPr/>
        </p:nvGraphicFramePr>
        <p:xfrm>
          <a:off x="6573838" y="3887788"/>
          <a:ext cx="17113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r:id="rId11" imgW="508000" imgH="177165" progId="Equation.3">
                  <p:embed/>
                </p:oleObj>
              </mc:Choice>
              <mc:Fallback>
                <p:oleObj r:id="rId11" imgW="508000" imgH="177165" progId="Equation.3">
                  <p:embed/>
                  <p:pic>
                    <p:nvPicPr>
                      <p:cNvPr id="0" name="对象 123914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3887788"/>
                        <a:ext cx="171132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6" name="对象 123915"/>
          <p:cNvGraphicFramePr/>
          <p:nvPr/>
        </p:nvGraphicFramePr>
        <p:xfrm>
          <a:off x="6686550" y="4724400"/>
          <a:ext cx="1409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r:id="rId13" imgW="469900" imgH="393700" progId="Equation.3">
                  <p:embed/>
                </p:oleObj>
              </mc:Choice>
              <mc:Fallback>
                <p:oleObj r:id="rId13" imgW="469900" imgH="393700" progId="Equation.3">
                  <p:embed/>
                  <p:pic>
                    <p:nvPicPr>
                      <p:cNvPr id="0" name="对象 12391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4724400"/>
                        <a:ext cx="14097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124929"/>
          <p:cNvSpPr>
            <a:spLocks noChangeArrowheads="1" noChangeShapeType="1" noTextEdit="1"/>
          </p:cNvSpPr>
          <p:nvPr/>
        </p:nvSpPr>
        <p:spPr bwMode="auto">
          <a:xfrm>
            <a:off x="1184440" y="1916832"/>
            <a:ext cx="68580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你还有什么疑惑吗？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9782" y="135586"/>
            <a:ext cx="8993196" cy="1119433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讲解点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：如何理解“移项”？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39738" y="1489075"/>
            <a:ext cx="8518525" cy="1008063"/>
          </a:xfrm>
        </p:spPr>
        <p:txBody>
          <a:bodyPr lIns="0" rIns="18288"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3333FF"/>
                </a:solidFill>
              </a:rPr>
              <a:t>正确理解“移项”：将方程中的某些项改变符号后，从方程的一边移到另一边的变形叫做移项。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533400" y="3048000"/>
            <a:ext cx="81375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注意：</a:t>
            </a:r>
            <a:r>
              <a:rPr lang="zh-CN" altLang="en-US" sz="2800" b="1" dirty="0"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ea typeface="宋体" panose="02010600030101010101" pitchFamily="2" charset="-122"/>
              </a:rPr>
              <a:t>）所移动的是方程中的项，并且是从方程一边移到另一边，而不是在方程的一边“交换”两项的位置；这里所说的“一边”和“另一边”，是指</a:t>
            </a:r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</a:rPr>
              <a:t>等号</a:t>
            </a:r>
            <a:r>
              <a:rPr lang="zh-CN" altLang="en-US" sz="2800" b="1" dirty="0">
                <a:ea typeface="宋体" panose="02010600030101010101" pitchFamily="2" charset="-122"/>
              </a:rPr>
              <a:t>的左边或者右边</a:t>
            </a:r>
            <a:r>
              <a:rPr lang="zh-CN" altLang="en-US" sz="2800" b="1" dirty="0">
                <a:solidFill>
                  <a:srgbClr val="660066"/>
                </a:solidFill>
                <a:ea typeface="宋体" panose="02010600030101010101" pitchFamily="2" charset="-122"/>
              </a:rPr>
              <a:t>；（</a:t>
            </a:r>
            <a:r>
              <a:rPr lang="en-US" altLang="zh-CN" sz="2800" b="1" dirty="0">
                <a:solidFill>
                  <a:srgbClr val="660066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660066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ea typeface="宋体" panose="02010600030101010101" pitchFamily="2" charset="-122"/>
              </a:rPr>
              <a:t>移项时要变号</a:t>
            </a:r>
            <a:r>
              <a:rPr lang="zh-CN" altLang="en-US" sz="2800" b="1" dirty="0">
                <a:solidFill>
                  <a:srgbClr val="660066"/>
                </a:solidFill>
                <a:ea typeface="宋体" panose="02010600030101010101" pitchFamily="2" charset="-122"/>
              </a:rPr>
              <a:t>（</a:t>
            </a:r>
            <a:r>
              <a:rPr lang="zh-CN" altLang="en-US" sz="2800" b="1" dirty="0">
                <a:solidFill>
                  <a:srgbClr val="000099"/>
                </a:solidFill>
                <a:ea typeface="宋体" panose="02010600030101010101" pitchFamily="2" charset="-122"/>
              </a:rPr>
              <a:t>没有移项的不变号</a:t>
            </a:r>
            <a:r>
              <a:rPr lang="zh-CN" altLang="en-US" sz="2800" b="1" dirty="0">
                <a:ea typeface="宋体" panose="02010600030101010101" pitchFamily="2" charset="-122"/>
              </a:rPr>
              <a:t>）；（</a:t>
            </a:r>
            <a:r>
              <a:rPr lang="en-US" altLang="zh-CN" sz="2800" b="1" dirty="0"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ea typeface="宋体" panose="02010600030101010101" pitchFamily="2" charset="-122"/>
              </a:rPr>
              <a:t>）在解方程时，通常把</a:t>
            </a:r>
            <a:r>
              <a:rPr lang="zh-CN" altLang="en-US" sz="2800" b="1" dirty="0">
                <a:solidFill>
                  <a:srgbClr val="000099"/>
                </a:solidFill>
                <a:ea typeface="宋体" panose="02010600030101010101" pitchFamily="2" charset="-122"/>
              </a:rPr>
              <a:t>含有未知数的项</a:t>
            </a:r>
            <a:r>
              <a:rPr lang="zh-CN" altLang="en-US" sz="2800" b="1" dirty="0">
                <a:ea typeface="宋体" panose="02010600030101010101" pitchFamily="2" charset="-122"/>
              </a:rPr>
              <a:t>移到方程的</a:t>
            </a:r>
            <a:r>
              <a:rPr lang="zh-CN" altLang="en-US" sz="2800" b="1" dirty="0">
                <a:solidFill>
                  <a:srgbClr val="000099"/>
                </a:solidFill>
                <a:ea typeface="宋体" panose="02010600030101010101" pitchFamily="2" charset="-122"/>
              </a:rPr>
              <a:t>左</a:t>
            </a:r>
            <a:r>
              <a:rPr lang="zh-CN" altLang="en-US" sz="2800" b="1" dirty="0">
                <a:ea typeface="宋体" panose="02010600030101010101" pitchFamily="2" charset="-122"/>
              </a:rPr>
              <a:t>边</a:t>
            </a:r>
            <a:r>
              <a:rPr lang="zh-CN" altLang="en-US" sz="2800" b="1" dirty="0">
                <a:solidFill>
                  <a:srgbClr val="660066"/>
                </a:solidFill>
                <a:ea typeface="宋体" panose="02010600030101010101" pitchFamily="2" charset="-122"/>
              </a:rPr>
              <a:t>，</a:t>
            </a:r>
            <a:r>
              <a:rPr lang="zh-CN" altLang="en-US" sz="2800" b="1" dirty="0">
                <a:ea typeface="宋体" panose="02010600030101010101" pitchFamily="2" charset="-122"/>
              </a:rPr>
              <a:t>把</a:t>
            </a:r>
            <a:r>
              <a:rPr lang="zh-CN" altLang="en-US" sz="2800" b="1" dirty="0">
                <a:solidFill>
                  <a:srgbClr val="000099"/>
                </a:solidFill>
                <a:ea typeface="宋体" panose="02010600030101010101" pitchFamily="2" charset="-122"/>
              </a:rPr>
              <a:t>常数项</a:t>
            </a:r>
            <a:r>
              <a:rPr lang="zh-CN" altLang="en-US" sz="2800" b="1" dirty="0">
                <a:ea typeface="宋体" panose="02010600030101010101" pitchFamily="2" charset="-122"/>
              </a:rPr>
              <a:t>移到方程的</a:t>
            </a:r>
            <a:r>
              <a:rPr lang="zh-CN" altLang="en-US" sz="2800" b="1" dirty="0">
                <a:solidFill>
                  <a:srgbClr val="000099"/>
                </a:solidFill>
                <a:ea typeface="宋体" panose="02010600030101010101" pitchFamily="2" charset="-122"/>
              </a:rPr>
              <a:t>右</a:t>
            </a:r>
            <a:r>
              <a:rPr lang="zh-CN" altLang="en-US" sz="2800" b="1" dirty="0">
                <a:ea typeface="宋体" panose="02010600030101010101" pitchFamily="2" charset="-122"/>
              </a:rPr>
              <a:t>边，这样便于求出未知数的值。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2592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40450"/>
                </a:solidFill>
                <a:ea typeface="宋体" panose="02010600030101010101" pitchFamily="2" charset="-122"/>
              </a:rPr>
              <a:t>例题：解方程</a:t>
            </a:r>
          </a:p>
        </p:txBody>
      </p:sp>
      <p:graphicFrame>
        <p:nvGraphicFramePr>
          <p:cNvPr id="35842" name="Object 6"/>
          <p:cNvGraphicFramePr/>
          <p:nvPr/>
        </p:nvGraphicFramePr>
        <p:xfrm>
          <a:off x="2843213" y="620713"/>
          <a:ext cx="27368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r:id="rId3" imgW="950595" imgH="177800" progId="Equation.3">
                  <p:embed/>
                </p:oleObj>
              </mc:Choice>
              <mc:Fallback>
                <p:oleObj r:id="rId3" imgW="950595" imgH="177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620713"/>
                        <a:ext cx="27368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0" name="Object 8"/>
          <p:cNvGraphicFramePr/>
          <p:nvPr/>
        </p:nvGraphicFramePr>
        <p:xfrm>
          <a:off x="3419475" y="1484313"/>
          <a:ext cx="262731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r:id="rId5" imgW="1219200" imgH="241300" progId="Equation.3">
                  <p:embed/>
                </p:oleObj>
              </mc:Choice>
              <mc:Fallback>
                <p:oleObj r:id="rId5" imgW="1219200" imgH="2413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484313"/>
                        <a:ext cx="262731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Object 9"/>
          <p:cNvGraphicFramePr/>
          <p:nvPr/>
        </p:nvGraphicFramePr>
        <p:xfrm>
          <a:off x="3492500" y="2276475"/>
          <a:ext cx="15684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r:id="rId7" imgW="723900" imgH="241300" progId="Equation.3">
                  <p:embed/>
                </p:oleObj>
              </mc:Choice>
              <mc:Fallback>
                <p:oleObj r:id="rId7" imgW="723900" imgH="2413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276475"/>
                        <a:ext cx="15684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10"/>
          <p:cNvGraphicFramePr/>
          <p:nvPr/>
        </p:nvGraphicFramePr>
        <p:xfrm>
          <a:off x="3840163" y="3068638"/>
          <a:ext cx="94773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r:id="rId9" imgW="444500" imgH="241300" progId="Equation.3">
                  <p:embed/>
                </p:oleObj>
              </mc:Choice>
              <mc:Fallback>
                <p:oleObj r:id="rId9" imgW="444500" imgH="2413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3" y="3068638"/>
                        <a:ext cx="947737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4495" name="Text Box 15"/>
          <p:cNvSpPr txBox="1">
            <a:spLocks noChangeArrowheads="1"/>
          </p:cNvSpPr>
          <p:nvPr/>
        </p:nvSpPr>
        <p:spPr bwMode="auto">
          <a:xfrm>
            <a:off x="828675" y="1484313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解：</a:t>
            </a:r>
          </a:p>
        </p:txBody>
      </p:sp>
      <p:sp>
        <p:nvSpPr>
          <p:cNvPr id="404496" name="Text Box 16"/>
          <p:cNvSpPr txBox="1">
            <a:spLocks noChangeArrowheads="1"/>
          </p:cNvSpPr>
          <p:nvPr/>
        </p:nvSpPr>
        <p:spPr bwMode="auto">
          <a:xfrm>
            <a:off x="1619250" y="1484313"/>
            <a:ext cx="165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移项，得</a:t>
            </a:r>
          </a:p>
        </p:txBody>
      </p:sp>
      <p:sp>
        <p:nvSpPr>
          <p:cNvPr id="404497" name="Text Box 17"/>
          <p:cNvSpPr txBox="1">
            <a:spLocks noChangeArrowheads="1"/>
          </p:cNvSpPr>
          <p:nvPr/>
        </p:nvSpPr>
        <p:spPr bwMode="auto">
          <a:xfrm>
            <a:off x="538163" y="2262188"/>
            <a:ext cx="2881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合并同类项，得</a:t>
            </a:r>
          </a:p>
        </p:txBody>
      </p:sp>
      <p:sp>
        <p:nvSpPr>
          <p:cNvPr id="404498" name="Text Box 18"/>
          <p:cNvSpPr txBox="1">
            <a:spLocks noChangeArrowheads="1"/>
          </p:cNvSpPr>
          <p:nvPr/>
        </p:nvSpPr>
        <p:spPr bwMode="auto">
          <a:xfrm>
            <a:off x="611188" y="3141663"/>
            <a:ext cx="2881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系数化为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，得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95" grpId="0"/>
      <p:bldP spid="404496" grpId="0"/>
      <p:bldP spid="404497" grpId="0"/>
      <p:bldP spid="4044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88912"/>
            <a:ext cx="7772400" cy="1143000"/>
          </a:xfrm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srgbClr val="FF0000"/>
                </a:solidFill>
              </a:rPr>
              <a:t>讲解点</a:t>
            </a:r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</a:rPr>
              <a:t>：应用变形法则</a:t>
            </a:r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</a:rPr>
              <a:t>正确进行“将未知数的系数化</a:t>
            </a:r>
            <a:r>
              <a:rPr lang="en-US" altLang="zh-CN" sz="4000" b="1" dirty="0">
                <a:solidFill>
                  <a:srgbClr val="FF0000"/>
                </a:solidFill>
              </a:rPr>
              <a:t>1”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484313"/>
            <a:ext cx="8137525" cy="1944687"/>
          </a:xfrm>
        </p:spPr>
        <p:txBody>
          <a:bodyPr lIns="0" rIns="18288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3333FF"/>
                </a:solidFill>
              </a:rPr>
              <a:t>     </a:t>
            </a:r>
            <a:r>
              <a:rPr lang="zh-CN" altLang="en-US" sz="2800" b="1" dirty="0" smtClean="0">
                <a:solidFill>
                  <a:srgbClr val="3333FF"/>
                </a:solidFill>
              </a:rPr>
              <a:t>在解方程时，经过移项、合并同类项后方程化为</a:t>
            </a:r>
            <a:r>
              <a:rPr lang="en-US" altLang="zh-CN" sz="2800" b="1" dirty="0" smtClean="0">
                <a:solidFill>
                  <a:srgbClr val="3333FF"/>
                </a:solidFill>
              </a:rPr>
              <a:t>ax=b</a:t>
            </a:r>
            <a:r>
              <a:rPr lang="zh-CN" altLang="en-US" sz="2800" b="1" dirty="0" smtClean="0">
                <a:solidFill>
                  <a:srgbClr val="3333FF"/>
                </a:solidFill>
              </a:rPr>
              <a:t>（</a:t>
            </a:r>
            <a:r>
              <a:rPr lang="en-US" altLang="zh-CN" sz="2800" b="1" dirty="0" smtClean="0">
                <a:solidFill>
                  <a:srgbClr val="3333FF"/>
                </a:solidFill>
              </a:rPr>
              <a:t>a≠0</a:t>
            </a:r>
            <a:r>
              <a:rPr lang="zh-CN" altLang="en-US" sz="2800" b="1" dirty="0" smtClean="0">
                <a:solidFill>
                  <a:srgbClr val="3333FF"/>
                </a:solidFill>
              </a:rPr>
              <a:t>）的形式，这时要求方程的解，只要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将方程两边都除以未知数的系数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</a:t>
            </a:r>
            <a:r>
              <a:rPr lang="zh-CN" altLang="en-US" sz="2800" b="1" dirty="0" smtClean="0">
                <a:solidFill>
                  <a:srgbClr val="3333FF"/>
                </a:solidFill>
              </a:rPr>
              <a:t>就可以得到方程的解</a:t>
            </a:r>
            <a:r>
              <a:rPr lang="en-US" altLang="zh-CN" sz="2800" b="1" dirty="0" smtClean="0">
                <a:solidFill>
                  <a:srgbClr val="3333FF"/>
                </a:solidFill>
              </a:rPr>
              <a:t>x=b/a</a:t>
            </a:r>
            <a:r>
              <a:rPr lang="zh-CN" altLang="en-US" sz="2800" b="1" dirty="0" smtClean="0">
                <a:solidFill>
                  <a:srgbClr val="3333FF"/>
                </a:solidFill>
              </a:rPr>
              <a:t>。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39750" y="3716338"/>
            <a:ext cx="81375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600" b="1" dirty="0">
                <a:solidFill>
                  <a:srgbClr val="660066"/>
                </a:solidFill>
                <a:ea typeface="宋体" panose="02010600030101010101" pitchFamily="2" charset="-122"/>
              </a:rPr>
              <a:t>注意：因为除数不能为</a:t>
            </a:r>
            <a:r>
              <a:rPr lang="en-US" altLang="zh-CN" sz="3600" b="1" dirty="0">
                <a:solidFill>
                  <a:srgbClr val="660066"/>
                </a:solidFill>
                <a:ea typeface="宋体" panose="02010600030101010101" pitchFamily="2" charset="-122"/>
              </a:rPr>
              <a:t>0</a:t>
            </a:r>
            <a:r>
              <a:rPr lang="zh-CN" altLang="en-US" sz="3600" b="1" dirty="0">
                <a:solidFill>
                  <a:srgbClr val="660066"/>
                </a:solidFill>
                <a:ea typeface="宋体" panose="02010600030101010101" pitchFamily="2" charset="-122"/>
              </a:rPr>
              <a:t>，所以</a:t>
            </a:r>
            <a:r>
              <a:rPr lang="en-US" altLang="zh-CN" sz="3600" b="1" dirty="0">
                <a:solidFill>
                  <a:srgbClr val="660066"/>
                </a:solidFill>
                <a:ea typeface="宋体" panose="02010600030101010101" pitchFamily="2" charset="-122"/>
              </a:rPr>
              <a:t>a≠0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40450"/>
                </a:solidFill>
                <a:ea typeface="宋体" panose="02010600030101010101" pitchFamily="2" charset="-122"/>
              </a:rPr>
              <a:t>例题：判断下列方程的解法对不对。如果不对错在哪里？应怎样改？</a:t>
            </a:r>
          </a:p>
        </p:txBody>
      </p:sp>
      <p:graphicFrame>
        <p:nvGraphicFramePr>
          <p:cNvPr id="37890" name="Object 3"/>
          <p:cNvGraphicFramePr/>
          <p:nvPr/>
        </p:nvGraphicFramePr>
        <p:xfrm>
          <a:off x="468313" y="1268413"/>
          <a:ext cx="3722687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r:id="rId3" imgW="1294765" imgH="393700" progId="Equation.3">
                  <p:embed/>
                </p:oleObj>
              </mc:Choice>
              <mc:Fallback>
                <p:oleObj r:id="rId3" imgW="1294765" imgH="3937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68413"/>
                        <a:ext cx="3722687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8" name="Object 4"/>
          <p:cNvGraphicFramePr/>
          <p:nvPr/>
        </p:nvGraphicFramePr>
        <p:xfrm>
          <a:off x="1241425" y="4437063"/>
          <a:ext cx="138588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r:id="rId5" imgW="647700" imgH="520700" progId="Equation.3">
                  <p:embed/>
                </p:oleObj>
              </mc:Choice>
              <mc:Fallback>
                <p:oleObj r:id="rId5" imgW="647700" imgH="5207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4437063"/>
                        <a:ext cx="1385888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250825" y="2420938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解：</a:t>
            </a:r>
          </a:p>
        </p:txBody>
      </p:sp>
      <p:sp>
        <p:nvSpPr>
          <p:cNvPr id="418824" name="Text Box 8"/>
          <p:cNvSpPr txBox="1">
            <a:spLocks noChangeArrowheads="1"/>
          </p:cNvSpPr>
          <p:nvPr/>
        </p:nvSpPr>
        <p:spPr bwMode="auto">
          <a:xfrm>
            <a:off x="755650" y="2492375"/>
            <a:ext cx="3240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）不对。错在系数化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这一步上。方程两边都除以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9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而不是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。应改为：</a:t>
            </a:r>
          </a:p>
        </p:txBody>
      </p:sp>
      <p:graphicFrame>
        <p:nvGraphicFramePr>
          <p:cNvPr id="37894" name="Object 11"/>
          <p:cNvGraphicFramePr/>
          <p:nvPr/>
        </p:nvGraphicFramePr>
        <p:xfrm>
          <a:off x="4643438" y="1196975"/>
          <a:ext cx="33940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r:id="rId7" imgW="1180465" imgH="393700" progId="Equation.3">
                  <p:embed/>
                </p:oleObj>
              </mc:Choice>
              <mc:Fallback>
                <p:oleObj r:id="rId7" imgW="1180465" imgH="39370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196975"/>
                        <a:ext cx="33940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/>
          <p:nvPr/>
        </p:nvGrpSpPr>
        <p:grpSpPr bwMode="auto">
          <a:xfrm>
            <a:off x="4500563" y="2492375"/>
            <a:ext cx="3648075" cy="2432050"/>
            <a:chOff x="2835" y="1570"/>
            <a:chExt cx="2298" cy="1532"/>
          </a:xfrm>
        </p:grpSpPr>
        <p:sp>
          <p:nvSpPr>
            <p:cNvPr id="37896" name="Text Box 12"/>
            <p:cNvSpPr txBox="1">
              <a:spLocks noChangeArrowheads="1"/>
            </p:cNvSpPr>
            <p:nvPr/>
          </p:nvSpPr>
          <p:spPr bwMode="auto">
            <a:xfrm>
              <a:off x="2835" y="1570"/>
              <a:ext cx="2298" cy="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）不对。错在系数化</a:t>
              </a:r>
              <a:r>
                <a:rPr lang="en-US" altLang="zh-CN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1</a:t>
              </a:r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这一步上。方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程两边都除以   即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ea typeface="宋体" panose="02010600030101010101" pitchFamily="2" charset="-122"/>
                </a:rPr>
                <a:t>乘以   。应改为：</a:t>
              </a:r>
            </a:p>
          </p:txBody>
        </p:sp>
        <p:graphicFrame>
          <p:nvGraphicFramePr>
            <p:cNvPr id="37897" name="Object 5"/>
            <p:cNvGraphicFramePr/>
            <p:nvPr/>
          </p:nvGraphicFramePr>
          <p:xfrm>
            <a:off x="4241" y="2115"/>
            <a:ext cx="206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4" r:id="rId9" imgW="190500" imgH="520700" progId="Equation.3">
                    <p:embed/>
                  </p:oleObj>
                </mc:Choice>
                <mc:Fallback>
                  <p:oleObj r:id="rId9" imgW="190500" imgH="520700" progId="Equation.3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2115"/>
                          <a:ext cx="206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8" name="Object 13"/>
            <p:cNvGraphicFramePr/>
            <p:nvPr/>
          </p:nvGraphicFramePr>
          <p:xfrm>
            <a:off x="3334" y="2523"/>
            <a:ext cx="206" cy="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5" r:id="rId11" imgW="190500" imgH="520700" progId="Equation.3">
                    <p:embed/>
                  </p:oleObj>
                </mc:Choice>
                <mc:Fallback>
                  <p:oleObj r:id="rId11" imgW="190500" imgH="520700" progId="Equation.3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523"/>
                          <a:ext cx="206" cy="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9036" name="Object 15"/>
          <p:cNvGraphicFramePr/>
          <p:nvPr/>
        </p:nvGraphicFramePr>
        <p:xfrm>
          <a:off x="5545138" y="4868863"/>
          <a:ext cx="1312862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r:id="rId13" imgW="609600" imgH="520700" progId="Equation.3">
                  <p:embed/>
                </p:oleObj>
              </mc:Choice>
              <mc:Fallback>
                <p:oleObj r:id="rId13" imgW="609600" imgH="520700" progId="Equation.3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4868863"/>
                        <a:ext cx="1312862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/>
      <p:bldP spid="4188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111619"/>
          <p:cNvSpPr txBox="1">
            <a:spLocks noChangeArrowheads="1"/>
          </p:cNvSpPr>
          <p:nvPr/>
        </p:nvSpPr>
        <p:spPr bwMode="auto">
          <a:xfrm>
            <a:off x="-539750" y="982663"/>
            <a:ext cx="922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（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）通过具体例子，归纳移项法则，体会移项则的优越性。</a:t>
            </a:r>
          </a:p>
        </p:txBody>
      </p:sp>
      <p:sp>
        <p:nvSpPr>
          <p:cNvPr id="20482" name="矩形 111620"/>
          <p:cNvSpPr>
            <a:spLocks noChangeArrowheads="1" noChangeShapeType="1" noTextEdit="1"/>
          </p:cNvSpPr>
          <p:nvPr/>
        </p:nvSpPr>
        <p:spPr bwMode="auto">
          <a:xfrm>
            <a:off x="552450" y="3457575"/>
            <a:ext cx="3311525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9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00CCFF">
                      <a:alpha val="5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学习重点、难点</a:t>
            </a:r>
          </a:p>
        </p:txBody>
      </p:sp>
      <p:sp>
        <p:nvSpPr>
          <p:cNvPr id="20483" name="文本框 111621"/>
          <p:cNvSpPr txBox="1">
            <a:spLocks noChangeArrowheads="1"/>
          </p:cNvSpPr>
          <p:nvPr/>
        </p:nvSpPr>
        <p:spPr bwMode="auto">
          <a:xfrm>
            <a:off x="358775" y="4437063"/>
            <a:ext cx="952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⒈重点：</a:t>
            </a:r>
            <a:r>
              <a:rPr lang="zh-CN" altLang="en-US" sz="2800" b="1" dirty="0">
                <a:ea typeface="宋体" panose="02010600030101010101" pitchFamily="2" charset="-122"/>
              </a:rPr>
              <a:t>理解移项法则，准确进行移项；</a:t>
            </a:r>
          </a:p>
        </p:txBody>
      </p:sp>
      <p:sp>
        <p:nvSpPr>
          <p:cNvPr id="20484" name="文本框 111622"/>
          <p:cNvSpPr txBox="1">
            <a:spLocks noChangeArrowheads="1"/>
          </p:cNvSpPr>
          <p:nvPr/>
        </p:nvSpPr>
        <p:spPr bwMode="auto">
          <a:xfrm>
            <a:off x="358775" y="535146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⒉难点：</a:t>
            </a:r>
            <a:r>
              <a:rPr lang="zh-CN" altLang="en-US" sz="2800" b="1" dirty="0">
                <a:ea typeface="宋体" panose="02010600030101010101" pitchFamily="2" charset="-122"/>
              </a:rPr>
              <a:t>准确进行移项求解简单的一元一次方程。</a:t>
            </a:r>
          </a:p>
        </p:txBody>
      </p:sp>
      <p:sp>
        <p:nvSpPr>
          <p:cNvPr id="20485" name="文本框 111623"/>
          <p:cNvSpPr txBox="1">
            <a:spLocks noChangeArrowheads="1"/>
          </p:cNvSpPr>
          <p:nvPr/>
        </p:nvSpPr>
        <p:spPr bwMode="auto">
          <a:xfrm>
            <a:off x="465138" y="26193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并能用移项的方法求解简单的一元一次方程。</a:t>
            </a:r>
          </a:p>
        </p:txBody>
      </p:sp>
      <p:sp>
        <p:nvSpPr>
          <p:cNvPr id="20486" name="文本框 111624"/>
          <p:cNvSpPr txBox="1">
            <a:spLocks noChangeArrowheads="1"/>
          </p:cNvSpPr>
          <p:nvPr/>
        </p:nvSpPr>
        <p:spPr bwMode="auto">
          <a:xfrm>
            <a:off x="231775" y="1800225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）明确移项法则的依据及移项过程中容易出现的错误。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5454" y="71754"/>
            <a:ext cx="2420620" cy="76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4400" b="1" noProof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latin typeface="华文行楷" panose="02010800040101010101" charset="-122"/>
                <a:ea typeface="华文行楷" panose="02010800040101010101" charset="-122"/>
                <a:cs typeface="+mn-ea"/>
                <a:sym typeface="+mn-ea"/>
              </a:rPr>
              <a:t>学习目标</a:t>
            </a:r>
            <a:endParaRPr lang="zh-CN" altLang="en-US" sz="4400" b="1" noProof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130049"/>
          <p:cNvSpPr>
            <a:spLocks noChangeArrowheads="1" noChangeShapeType="1" noTextEdit="1"/>
          </p:cNvSpPr>
          <p:nvPr/>
        </p:nvSpPr>
        <p:spPr bwMode="auto">
          <a:xfrm>
            <a:off x="1619250" y="620713"/>
            <a:ext cx="52578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22"/>
              </a:avLst>
            </a:prstTxWarp>
          </a:bodyPr>
          <a:lstStyle/>
          <a:p>
            <a:pPr algn="ctr"/>
            <a:r>
              <a:rPr lang="zh-CN" altLang="en-US" sz="4000" b="1" kern="10">
                <a:ln w="19050">
                  <a:solidFill>
                    <a:srgbClr val="660033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CCCC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小结与收获</a:t>
            </a:r>
          </a:p>
        </p:txBody>
      </p:sp>
      <p:sp>
        <p:nvSpPr>
          <p:cNvPr id="130051" name="文本框 130050"/>
          <p:cNvSpPr txBox="1">
            <a:spLocks noChangeArrowheads="1"/>
          </p:cNvSpPr>
          <p:nvPr/>
        </p:nvSpPr>
        <p:spPr bwMode="auto">
          <a:xfrm>
            <a:off x="684213" y="2565400"/>
            <a:ext cx="845978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Times New Roman" panose="02020603050405020304" pitchFamily="18" charset="0"/>
                <a:ea typeface="隶书" panose="02010509060101010101" charset="-122"/>
              </a:rPr>
              <a:t>    </a:t>
            </a:r>
            <a:r>
              <a:rPr lang="zh-CN" altLang="en-US" sz="3200" b="1" dirty="0">
                <a:ea typeface="宋体" panose="02010600030101010101" pitchFamily="2" charset="-122"/>
              </a:rPr>
              <a:t>1．理解移项法则，准确进行移项；</a:t>
            </a:r>
            <a:endParaRPr lang="zh-CN" altLang="en-US" sz="3200" b="1" dirty="0">
              <a:latin typeface="Times New Roman" panose="02020603050405020304" pitchFamily="18" charset="0"/>
              <a:ea typeface="隶书" panose="0201050906010101010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charset="-122"/>
              </a:rPr>
              <a:t>．</a:t>
            </a:r>
            <a:r>
              <a:rPr lang="zh-CN" altLang="en-US" sz="3200" b="1" dirty="0">
                <a:ea typeface="宋体" panose="02010600030101010101" pitchFamily="2" charset="-122"/>
              </a:rPr>
              <a:t>能用移项的方法求解简单的一元一次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ea typeface="宋体" panose="02010600030101010101" pitchFamily="2" charset="-122"/>
              </a:rPr>
              <a:t>方程。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文本框 131073"/>
          <p:cNvSpPr txBox="1">
            <a:spLocks noChangeArrowheads="1"/>
          </p:cNvSpPr>
          <p:nvPr/>
        </p:nvSpPr>
        <p:spPr bwMode="auto">
          <a:xfrm>
            <a:off x="609600" y="1295400"/>
            <a:ext cx="3733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en-US" altLang="zh-CN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：一般地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把方程中的某些项</a:t>
            </a:r>
            <a:r>
              <a:rPr lang="zh-CN" altLang="en-US" sz="3200" b="1" dirty="0"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改变符号后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从方程的一边移到另一边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这种变形叫做移项。</a:t>
            </a:r>
            <a:r>
              <a:rPr 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31075" name="文本框 131074"/>
          <p:cNvSpPr txBox="1">
            <a:spLocks noChangeArrowheads="1"/>
          </p:cNvSpPr>
          <p:nvPr/>
        </p:nvSpPr>
        <p:spPr bwMode="auto">
          <a:xfrm>
            <a:off x="4572000" y="4724400"/>
            <a:ext cx="374441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移项要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改变符号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1076" name="文本框 131075"/>
          <p:cNvSpPr txBox="1">
            <a:spLocks noChangeArrowheads="1"/>
          </p:cNvSpPr>
          <p:nvPr/>
        </p:nvSpPr>
        <p:spPr bwMode="auto">
          <a:xfrm>
            <a:off x="4572000" y="1066800"/>
            <a:ext cx="3886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解一元一次方程需要移项时我们把</a:t>
            </a:r>
            <a:r>
              <a:rPr lang="zh-CN" altLang="en-US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含未知数的项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移到方程的一边（通常移到</a:t>
            </a:r>
            <a:r>
              <a:rPr lang="zh-CN" altLang="en-US" sz="3200" b="1" dirty="0">
                <a:solidFill>
                  <a:srgbClr val="00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左边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），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常数项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移到方程的另一边（通常移到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右边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）．</a:t>
            </a:r>
          </a:p>
        </p:txBody>
      </p:sp>
      <p:sp>
        <p:nvSpPr>
          <p:cNvPr id="131077" name="矩形 131076"/>
          <p:cNvSpPr>
            <a:spLocks noChangeArrowheads="1" noChangeShapeType="1" noTextEdit="1"/>
          </p:cNvSpPr>
          <p:nvPr/>
        </p:nvSpPr>
        <p:spPr bwMode="auto">
          <a:xfrm>
            <a:off x="1143000" y="14478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移项</a:t>
            </a:r>
          </a:p>
        </p:txBody>
      </p:sp>
      <p:sp>
        <p:nvSpPr>
          <p:cNvPr id="39941" name="文本框 131077"/>
          <p:cNvSpPr txBox="1">
            <a:spLocks noChangeArrowheads="1"/>
          </p:cNvSpPr>
          <p:nvPr/>
        </p:nvSpPr>
        <p:spPr bwMode="auto">
          <a:xfrm>
            <a:off x="2955925" y="4659313"/>
            <a:ext cx="1841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4800">
              <a:solidFill>
                <a:srgbClr val="000099"/>
              </a:solidFill>
              <a:ea typeface="宋体" panose="02010600030101010101" pitchFamily="2" charset="-122"/>
            </a:endParaRPr>
          </a:p>
        </p:txBody>
      </p:sp>
      <p:sp>
        <p:nvSpPr>
          <p:cNvPr id="39942" name="文本框 131078"/>
          <p:cNvSpPr txBox="1">
            <a:spLocks noChangeArrowheads="1"/>
          </p:cNvSpPr>
          <p:nvPr/>
        </p:nvSpPr>
        <p:spPr bwMode="auto">
          <a:xfrm>
            <a:off x="5614988" y="4735513"/>
            <a:ext cx="1841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4800">
              <a:ea typeface="宋体" panose="02010600030101010101" pitchFamily="2" charset="-122"/>
            </a:endParaRPr>
          </a:p>
        </p:txBody>
      </p:sp>
      <p:sp>
        <p:nvSpPr>
          <p:cNvPr id="39943" name="文本框 131079"/>
          <p:cNvSpPr txBox="1">
            <a:spLocks noChangeArrowheads="1"/>
          </p:cNvSpPr>
          <p:nvPr/>
        </p:nvSpPr>
        <p:spPr bwMode="auto">
          <a:xfrm>
            <a:off x="609600" y="265113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a typeface="宋体" panose="02010600030101010101" pitchFamily="2" charset="-122"/>
              </a:rPr>
              <a:t>颗粒归仓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/>
      <p:bldP spid="1310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框 133122"/>
          <p:cNvSpPr txBox="1">
            <a:spLocks noChangeArrowheads="1"/>
          </p:cNvSpPr>
          <p:nvPr/>
        </p:nvSpPr>
        <p:spPr bwMode="auto">
          <a:xfrm>
            <a:off x="0" y="836613"/>
            <a:ext cx="882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a typeface="宋体" panose="02010600030101010101" pitchFamily="2" charset="-122"/>
              </a:rPr>
              <a:t>    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62" name="矩形 133123"/>
          <p:cNvSpPr>
            <a:spLocks noChangeArrowheads="1" noChangeShapeType="1" noTextEdit="1"/>
          </p:cNvSpPr>
          <p:nvPr/>
        </p:nvSpPr>
        <p:spPr bwMode="auto">
          <a:xfrm rot="311666">
            <a:off x="482600" y="0"/>
            <a:ext cx="2808288" cy="1052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8699"/>
              </a:avLst>
            </a:prstTxWarp>
          </a:bodyPr>
          <a:lstStyle/>
          <a:p>
            <a:pPr algn="ctr"/>
            <a:r>
              <a:rPr lang="zh-CN" altLang="en-US" sz="8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88334" scaled="1"/>
                </a:gradFill>
                <a:effectLst>
                  <a:outerShdw dist="53882" dir="2700000" algn="ctr" rotWithShape="0">
                    <a:srgbClr val="00CC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互动测评</a:t>
            </a:r>
          </a:p>
        </p:txBody>
      </p:sp>
      <p:sp>
        <p:nvSpPr>
          <p:cNvPr id="40963" name="文本框 133124"/>
          <p:cNvSpPr txBox="1">
            <a:spLocks noChangeArrowheads="1"/>
          </p:cNvSpPr>
          <p:nvPr/>
        </p:nvSpPr>
        <p:spPr bwMode="auto">
          <a:xfrm>
            <a:off x="304800" y="1371600"/>
            <a:ext cx="8534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ea typeface="宋体" panose="02010600030101010101" pitchFamily="2" charset="-122"/>
              </a:rPr>
              <a:t>某航空公司规定：乘坐飞机普通舱旅客一人最多可免费托运</a:t>
            </a:r>
            <a:r>
              <a:rPr lang="en-US" altLang="zh-CN" sz="3600" b="1" dirty="0">
                <a:ea typeface="宋体" panose="02010600030101010101" pitchFamily="2" charset="-122"/>
              </a:rPr>
              <a:t>20</a:t>
            </a:r>
            <a:r>
              <a:rPr lang="zh-CN" altLang="en-US" sz="3600" b="1" dirty="0">
                <a:ea typeface="宋体" panose="02010600030101010101" pitchFamily="2" charset="-122"/>
              </a:rPr>
              <a:t>千克行李，超过部分每千克按飞机票价的</a:t>
            </a:r>
            <a:r>
              <a:rPr lang="en-US" altLang="zh-CN" sz="3600" b="1" dirty="0">
                <a:ea typeface="宋体" panose="02010600030101010101" pitchFamily="2" charset="-122"/>
              </a:rPr>
              <a:t>1.5%</a:t>
            </a:r>
            <a:r>
              <a:rPr lang="zh-CN" altLang="en-US" sz="3600" b="1" dirty="0">
                <a:ea typeface="宋体" panose="02010600030101010101" pitchFamily="2" charset="-122"/>
              </a:rPr>
              <a:t>购买行李票。一名旅客托运了</a:t>
            </a:r>
            <a:r>
              <a:rPr lang="en-US" altLang="zh-CN" sz="3600" b="1" dirty="0">
                <a:ea typeface="宋体" panose="02010600030101010101" pitchFamily="2" charset="-122"/>
              </a:rPr>
              <a:t>35</a:t>
            </a:r>
            <a:r>
              <a:rPr lang="zh-CN" altLang="en-US" sz="3600" b="1" dirty="0">
                <a:ea typeface="宋体" panose="02010600030101010101" pitchFamily="2" charset="-122"/>
              </a:rPr>
              <a:t>千克行李，机票连同行李费共付</a:t>
            </a:r>
            <a:r>
              <a:rPr lang="en-US" altLang="zh-CN" sz="3600" b="1" dirty="0">
                <a:ea typeface="宋体" panose="02010600030101010101" pitchFamily="2" charset="-122"/>
              </a:rPr>
              <a:t>1323</a:t>
            </a:r>
            <a:r>
              <a:rPr lang="zh-CN" altLang="en-US" sz="3600" b="1" dirty="0">
                <a:ea typeface="宋体" panose="02010600030101010101" pitchFamily="2" charset="-122"/>
              </a:rPr>
              <a:t>元，求该旅客的机票票价。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</a:endParaRPr>
          </a:p>
        </p:txBody>
      </p:sp>
      <p:pic>
        <p:nvPicPr>
          <p:cNvPr id="41987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38363" y="2698750"/>
            <a:ext cx="53467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完成教材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160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页练习第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12641"/>
          <p:cNvSpPr>
            <a:spLocks noChangeArrowheads="1"/>
          </p:cNvSpPr>
          <p:nvPr/>
        </p:nvSpPr>
        <p:spPr bwMode="auto">
          <a:xfrm>
            <a:off x="457200" y="2209800"/>
            <a:ext cx="83820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等式的两边都</a:t>
            </a:r>
            <a:r>
              <a:rPr lang="zh-CN" altLang="en-US" sz="48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加上</a:t>
            </a:r>
            <a:r>
              <a:rPr lang="en-US" altLang="zh-CN" sz="48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48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或减去</a:t>
            </a:r>
            <a:r>
              <a:rPr lang="en-US" altLang="zh-CN" sz="48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同一个</a:t>
            </a:r>
            <a:r>
              <a:rPr lang="zh-CN" altLang="en-US" sz="4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数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或同一个</a:t>
            </a:r>
            <a:r>
              <a:rPr lang="zh-CN" altLang="en-US" sz="4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式子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，所得的结果仍是</a:t>
            </a:r>
            <a:r>
              <a:rPr lang="zh-CN" altLang="en-US" sz="48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等式</a:t>
            </a:r>
            <a:r>
              <a:rPr lang="zh-CN" altLang="en-US" sz="4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 </a:t>
            </a:r>
          </a:p>
        </p:txBody>
      </p:sp>
      <p:sp>
        <p:nvSpPr>
          <p:cNvPr id="21506" name="爆炸形 2 112642"/>
          <p:cNvSpPr>
            <a:spLocks noChangeArrowheads="1"/>
          </p:cNvSpPr>
          <p:nvPr/>
        </p:nvSpPr>
        <p:spPr bwMode="auto">
          <a:xfrm>
            <a:off x="304800" y="595313"/>
            <a:ext cx="3713163" cy="1878012"/>
          </a:xfrm>
          <a:prstGeom prst="irregularSeal2">
            <a:avLst/>
          </a:prstGeom>
          <a:gradFill rotWithShape="0">
            <a:gsLst>
              <a:gs pos="0">
                <a:srgbClr val="66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FFFF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性质</a:t>
            </a: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2645" name="文本框 112644"/>
          <p:cNvSpPr txBox="1"/>
          <p:nvPr/>
        </p:nvSpPr>
        <p:spPr>
          <a:xfrm>
            <a:off x="304800" y="107315"/>
            <a:ext cx="3284854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noProof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latin typeface="华文行楷" panose="02010800040101010101" charset="-122"/>
                <a:ea typeface="华文行楷" panose="02010800040101010101" charset="-122"/>
                <a:cs typeface="+mn-ea"/>
              </a:rPr>
              <a:t>导入课题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13665"/>
          <p:cNvSpPr>
            <a:spLocks noChangeArrowheads="1"/>
          </p:cNvSpPr>
          <p:nvPr/>
        </p:nvSpPr>
        <p:spPr bwMode="auto">
          <a:xfrm>
            <a:off x="457200" y="2209800"/>
            <a:ext cx="83820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等式两边都</a:t>
            </a:r>
            <a:r>
              <a:rPr lang="zh-CN" altLang="en-US" sz="44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乘以</a:t>
            </a:r>
            <a:r>
              <a:rPr lang="en-US" altLang="zh-CN" sz="44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44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或除以</a:t>
            </a:r>
            <a:r>
              <a:rPr lang="en-US" altLang="zh-CN" sz="44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同一个数</a:t>
            </a:r>
            <a:r>
              <a:rPr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除数不为零</a:t>
            </a:r>
            <a:r>
              <a:rPr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，所得的结果仍是</a:t>
            </a:r>
            <a:r>
              <a:rPr lang="zh-CN" altLang="en-US" sz="4400" b="1" dirty="0">
                <a:solidFill>
                  <a:srgbClr val="CC0099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等式</a:t>
            </a:r>
            <a:r>
              <a:rPr lang="zh-CN" altLang="en-US" sz="4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 </a:t>
            </a:r>
          </a:p>
        </p:txBody>
      </p:sp>
      <p:sp>
        <p:nvSpPr>
          <p:cNvPr id="22530" name="爆炸形 2 113666"/>
          <p:cNvSpPr>
            <a:spLocks noChangeArrowheads="1"/>
          </p:cNvSpPr>
          <p:nvPr/>
        </p:nvSpPr>
        <p:spPr bwMode="auto">
          <a:xfrm>
            <a:off x="0" y="457200"/>
            <a:ext cx="3922713" cy="1628775"/>
          </a:xfrm>
          <a:prstGeom prst="irregularSeal2">
            <a:avLst/>
          </a:prstGeom>
          <a:gradFill rotWithShape="0">
            <a:gsLst>
              <a:gs pos="0">
                <a:srgbClr val="66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FFFF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性质</a:t>
            </a: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14689"/>
          <p:cNvSpPr>
            <a:spLocks noChangeArrowheads="1" noChangeShapeType="1" noTextEdit="1"/>
          </p:cNvSpPr>
          <p:nvPr/>
        </p:nvSpPr>
        <p:spPr bwMode="auto">
          <a:xfrm rot="238770">
            <a:off x="457200" y="0"/>
            <a:ext cx="3351213" cy="1054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6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自学提纲</a:t>
            </a:r>
            <a:r>
              <a:rPr lang="en-US" altLang="zh-CN" sz="6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(</a:t>
            </a:r>
            <a:r>
              <a:rPr lang="zh-CN" altLang="en-US" sz="6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一</a:t>
            </a:r>
            <a:r>
              <a:rPr lang="en-US" altLang="zh-CN" sz="6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)</a:t>
            </a:r>
            <a:endParaRPr lang="zh-CN" altLang="en-US" sz="6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123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3554" name="文本框 114690"/>
          <p:cNvSpPr txBox="1">
            <a:spLocks noChangeArrowheads="1"/>
          </p:cNvSpPr>
          <p:nvPr/>
        </p:nvSpPr>
        <p:spPr bwMode="auto">
          <a:xfrm>
            <a:off x="762000" y="17526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3555" name="文本框 114691"/>
          <p:cNvSpPr txBox="1">
            <a:spLocks noChangeArrowheads="1"/>
          </p:cNvSpPr>
          <p:nvPr/>
        </p:nvSpPr>
        <p:spPr bwMode="auto">
          <a:xfrm>
            <a:off x="468313" y="1052513"/>
            <a:ext cx="632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宋体" panose="02010600030101010101" pitchFamily="2" charset="-122"/>
              </a:rPr>
              <a:t>1</a:t>
            </a:r>
            <a:r>
              <a:rPr lang="zh-CN" altLang="en-US" sz="3200" b="1">
                <a:ea typeface="宋体" panose="02010600030101010101" pitchFamily="2" charset="-122"/>
              </a:rPr>
              <a:t>、利用等式的性质解下列方程：</a:t>
            </a:r>
          </a:p>
        </p:txBody>
      </p:sp>
      <p:sp>
        <p:nvSpPr>
          <p:cNvPr id="23556" name="文本框 114692"/>
          <p:cNvSpPr txBox="1">
            <a:spLocks noChangeArrowheads="1"/>
          </p:cNvSpPr>
          <p:nvPr/>
        </p:nvSpPr>
        <p:spPr bwMode="auto">
          <a:xfrm>
            <a:off x="1116013" y="1844675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1</a:t>
            </a:r>
            <a:r>
              <a:rPr lang="zh-CN" altLang="en-US" sz="3200" b="1">
                <a:ea typeface="宋体" panose="02010600030101010101" pitchFamily="2" charset="-122"/>
              </a:rPr>
              <a:t>） </a:t>
            </a:r>
            <a:r>
              <a:rPr lang="en-US" altLang="zh-CN" sz="3200" b="1">
                <a:ea typeface="宋体" panose="02010600030101010101" pitchFamily="2" charset="-122"/>
              </a:rPr>
              <a:t>5</a:t>
            </a:r>
            <a:r>
              <a:rPr lang="en-US" altLang="zh-CN" sz="3200" b="1" i="1">
                <a:ea typeface="宋体" panose="02010600030101010101" pitchFamily="2" charset="-122"/>
              </a:rPr>
              <a:t>x </a:t>
            </a:r>
            <a:r>
              <a:rPr lang="en-US" altLang="zh-CN" sz="3200" b="1">
                <a:ea typeface="宋体" panose="02010600030101010101" pitchFamily="2" charset="-122"/>
              </a:rPr>
              <a:t>– 2 = 8 .</a:t>
            </a:r>
          </a:p>
        </p:txBody>
      </p:sp>
      <p:sp>
        <p:nvSpPr>
          <p:cNvPr id="23557" name="文本框 114693"/>
          <p:cNvSpPr txBox="1">
            <a:spLocks noChangeArrowheads="1"/>
          </p:cNvSpPr>
          <p:nvPr/>
        </p:nvSpPr>
        <p:spPr bwMode="auto">
          <a:xfrm>
            <a:off x="5076825" y="1844675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2</a:t>
            </a:r>
            <a:r>
              <a:rPr lang="zh-CN" altLang="en-US" sz="3200" b="1">
                <a:ea typeface="宋体" panose="02010600030101010101" pitchFamily="2" charset="-122"/>
              </a:rPr>
              <a:t>）</a:t>
            </a:r>
            <a:r>
              <a:rPr lang="en-US" altLang="zh-CN" sz="3200" b="1">
                <a:ea typeface="宋体" panose="02010600030101010101" pitchFamily="2" charset="-122"/>
              </a:rPr>
              <a:t>3x=2x+1</a:t>
            </a:r>
          </a:p>
        </p:txBody>
      </p:sp>
      <p:sp>
        <p:nvSpPr>
          <p:cNvPr id="23558" name="文本框 114694"/>
          <p:cNvSpPr txBox="1">
            <a:spLocks noChangeArrowheads="1"/>
          </p:cNvSpPr>
          <p:nvPr/>
        </p:nvSpPr>
        <p:spPr bwMode="auto">
          <a:xfrm>
            <a:off x="0" y="2636838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ea typeface="宋体" panose="02010600030101010101" pitchFamily="2" charset="-122"/>
              </a:rPr>
              <a:t>2</a:t>
            </a:r>
            <a:r>
              <a:rPr lang="zh-CN" altLang="en-US" sz="3200" b="1">
                <a:ea typeface="宋体" panose="02010600030101010101" pitchFamily="2" charset="-122"/>
              </a:rPr>
              <a:t>、自学课本第</a:t>
            </a:r>
            <a:r>
              <a:rPr lang="en-US" altLang="zh-CN" sz="3200" b="1">
                <a:ea typeface="宋体" panose="02010600030101010101" pitchFamily="2" charset="-122"/>
              </a:rPr>
              <a:t>159</a:t>
            </a:r>
            <a:r>
              <a:rPr lang="zh-CN" altLang="en-US" sz="3200" b="1">
                <a:ea typeface="宋体" panose="02010600030101010101" pitchFamily="2" charset="-122"/>
              </a:rPr>
              <a:t>页（例</a:t>
            </a:r>
            <a:r>
              <a:rPr lang="en-US" altLang="zh-CN" sz="3200" b="1">
                <a:ea typeface="宋体" panose="02010600030101010101" pitchFamily="2" charset="-122"/>
              </a:rPr>
              <a:t>1</a:t>
            </a:r>
            <a:r>
              <a:rPr lang="zh-CN" altLang="en-US" sz="3200" b="1">
                <a:ea typeface="宋体" panose="02010600030101010101" pitchFamily="2" charset="-122"/>
              </a:rPr>
              <a:t>以前的）内容，独立完成下列各题：</a:t>
            </a:r>
          </a:p>
        </p:txBody>
      </p:sp>
      <p:sp>
        <p:nvSpPr>
          <p:cNvPr id="23559" name="文本框 114695"/>
          <p:cNvSpPr txBox="1">
            <a:spLocks noChangeArrowheads="1"/>
          </p:cNvSpPr>
          <p:nvPr/>
        </p:nvSpPr>
        <p:spPr bwMode="auto">
          <a:xfrm>
            <a:off x="0" y="3789363"/>
            <a:ext cx="914400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99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）用你自己的语言描述：什么是移项？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99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）移项的依据是什么？移项应注意什么问题？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99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）下面的变形是移项吗？从</a:t>
            </a:r>
            <a:r>
              <a:rPr lang="en-US" altLang="zh-CN" sz="2800" b="1">
                <a:solidFill>
                  <a:srgbClr val="000099"/>
                </a:solidFill>
                <a:ea typeface="宋体" panose="02010600030101010101" pitchFamily="2" charset="-122"/>
              </a:rPr>
              <a:t>x+5=7</a:t>
            </a: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，得到</a:t>
            </a:r>
            <a:r>
              <a:rPr lang="en-US" altLang="zh-CN" sz="2800" b="1">
                <a:solidFill>
                  <a:srgbClr val="000099"/>
                </a:solidFill>
                <a:ea typeface="宋体" panose="02010600030101010101" pitchFamily="2" charset="-122"/>
              </a:rPr>
              <a:t>5+x=7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99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0099"/>
                </a:solidFill>
                <a:ea typeface="宋体" panose="02010600030101010101" pitchFamily="2" charset="-122"/>
              </a:rPr>
              <a:t>）移项与交换两项的位置的区别是什么？</a:t>
            </a:r>
            <a:r>
              <a:rPr lang="zh-CN" altLang="en-US" sz="2800">
                <a:ea typeface="宋体" panose="02010600030101010101" pitchFamily="2" charset="-122"/>
              </a:rPr>
              <a:t>       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15713"/>
          <p:cNvSpPr>
            <a:spLocks noChangeArrowheads="1" noChangeShapeType="1" noTextEdit="1"/>
          </p:cNvSpPr>
          <p:nvPr/>
        </p:nvSpPr>
        <p:spPr bwMode="auto">
          <a:xfrm rot="238770">
            <a:off x="304800" y="0"/>
            <a:ext cx="3351213" cy="1054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792"/>
              </a:avLst>
            </a:prstTxWarp>
          </a:bodyPr>
          <a:lstStyle/>
          <a:p>
            <a:pPr algn="ctr"/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自学提纲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(</a:t>
            </a:r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二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)</a:t>
            </a:r>
            <a:endParaRPr lang="zh-CN" altLang="en-US" sz="6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123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578" name="文本框 115714"/>
          <p:cNvSpPr txBox="1">
            <a:spLocks noChangeArrowheads="1"/>
          </p:cNvSpPr>
          <p:nvPr/>
        </p:nvSpPr>
        <p:spPr bwMode="auto">
          <a:xfrm>
            <a:off x="304800" y="1066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>
                <a:ea typeface="宋体" panose="02010600030101010101" pitchFamily="2" charset="-122"/>
              </a:rPr>
              <a:t>、</a:t>
            </a:r>
            <a:r>
              <a:rPr lang="zh-CN" altLang="en-US" sz="3200" b="1">
                <a:solidFill>
                  <a:srgbClr val="0000CC"/>
                </a:solidFill>
                <a:ea typeface="宋体" panose="02010600030101010101" pitchFamily="2" charset="-122"/>
              </a:rPr>
              <a:t>尝试用移项法解例</a:t>
            </a:r>
            <a:r>
              <a:rPr lang="en-US" altLang="zh-CN" sz="3200" b="1">
                <a:solidFill>
                  <a:srgbClr val="0000CC"/>
                </a:solidFill>
                <a:ea typeface="宋体" panose="02010600030101010101" pitchFamily="2" charset="-122"/>
              </a:rPr>
              <a:t>1</a:t>
            </a:r>
            <a:r>
              <a:rPr lang="zh-CN" altLang="en-US" sz="3200" b="1">
                <a:solidFill>
                  <a:srgbClr val="0000CC"/>
                </a:solidFill>
                <a:ea typeface="宋体" panose="02010600030101010101" pitchFamily="2" charset="-122"/>
              </a:rPr>
              <a:t>，回答下列问题：</a:t>
            </a:r>
          </a:p>
        </p:txBody>
      </p:sp>
      <p:sp>
        <p:nvSpPr>
          <p:cNvPr id="24579" name="文本框 115715"/>
          <p:cNvSpPr txBox="1">
            <a:spLocks noChangeArrowheads="1"/>
          </p:cNvSpPr>
          <p:nvPr/>
        </p:nvSpPr>
        <p:spPr bwMode="auto">
          <a:xfrm>
            <a:off x="0" y="1752600"/>
            <a:ext cx="9448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1</a:t>
            </a:r>
            <a:r>
              <a:rPr lang="zh-CN" altLang="en-US" sz="3200" b="1">
                <a:ea typeface="宋体" panose="02010600030101010101" pitchFamily="2" charset="-122"/>
              </a:rPr>
              <a:t>）移项时，通常把 </a:t>
            </a:r>
            <a:r>
              <a:rPr lang="zh-CN" altLang="en-US" sz="3200" b="1" u="sng">
                <a:ea typeface="宋体" panose="02010600030101010101" pitchFamily="2" charset="-122"/>
              </a:rPr>
              <a:t>               </a:t>
            </a:r>
            <a:r>
              <a:rPr lang="zh-CN" altLang="en-US" sz="3200" b="1">
                <a:ea typeface="宋体" panose="02010600030101010101" pitchFamily="2" charset="-122"/>
              </a:rPr>
              <a:t> 移到 等号的左边；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把</a:t>
            </a:r>
            <a:r>
              <a:rPr lang="zh-CN" altLang="en-US" sz="3200" b="1" u="sng">
                <a:ea typeface="宋体" panose="02010600030101010101" pitchFamily="2" charset="-122"/>
              </a:rPr>
              <a:t>                    </a:t>
            </a:r>
            <a:r>
              <a:rPr lang="zh-CN" altLang="en-US" sz="2800" b="1">
                <a:ea typeface="宋体" panose="02010600030101010101" pitchFamily="2" charset="-122"/>
              </a:rPr>
              <a:t>移</a:t>
            </a:r>
            <a:r>
              <a:rPr lang="zh-CN" altLang="en-US" sz="3200" b="1">
                <a:ea typeface="宋体" panose="02010600030101010101" pitchFamily="2" charset="-122"/>
              </a:rPr>
              <a:t>到等号的右边。</a:t>
            </a:r>
            <a:r>
              <a:rPr lang="zh-CN" altLang="en-US" sz="3200"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4580" name="文本框 115716"/>
          <p:cNvSpPr txBox="1">
            <a:spLocks noChangeArrowheads="1"/>
          </p:cNvSpPr>
          <p:nvPr/>
        </p:nvSpPr>
        <p:spPr bwMode="auto">
          <a:xfrm>
            <a:off x="0" y="3276600"/>
            <a:ext cx="876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2</a:t>
            </a:r>
            <a:r>
              <a:rPr lang="zh-CN" altLang="en-US" sz="3200" b="1">
                <a:ea typeface="宋体" panose="02010600030101010101" pitchFamily="2" charset="-122"/>
              </a:rPr>
              <a:t>）移项应注意什么问题？</a:t>
            </a:r>
            <a:r>
              <a:rPr lang="zh-CN" altLang="en-US" sz="3200" b="1" u="sng">
                <a:ea typeface="宋体" panose="02010600030101010101" pitchFamily="2" charset="-122"/>
              </a:rPr>
              <a:t>                       </a:t>
            </a:r>
            <a:r>
              <a:rPr lang="zh-CN" altLang="en-US" sz="3200" b="1"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4581" name="文本框 115717"/>
          <p:cNvSpPr txBox="1">
            <a:spLocks noChangeArrowheads="1"/>
          </p:cNvSpPr>
          <p:nvPr/>
        </p:nvSpPr>
        <p:spPr bwMode="auto">
          <a:xfrm>
            <a:off x="109538" y="3856038"/>
            <a:ext cx="82296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宋体" panose="02010600030101010101" pitchFamily="2" charset="-122"/>
              </a:rPr>
              <a:t>（</a:t>
            </a:r>
            <a:r>
              <a:rPr lang="en-US" altLang="zh-CN" sz="3200" b="1">
                <a:ea typeface="宋体" panose="02010600030101010101" pitchFamily="2" charset="-122"/>
              </a:rPr>
              <a:t>3</a:t>
            </a:r>
            <a:r>
              <a:rPr lang="zh-CN" altLang="en-US" sz="3200" b="1">
                <a:ea typeface="宋体" panose="02010600030101010101" pitchFamily="2" charset="-122"/>
              </a:rPr>
              <a:t>）解这样的方程可分三步：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  第一步：</a:t>
            </a:r>
            <a:r>
              <a:rPr lang="zh-CN" altLang="en-US" sz="2800" b="1" u="sng">
                <a:ea typeface="宋体" panose="02010600030101010101" pitchFamily="2" charset="-122"/>
              </a:rPr>
              <a:t>                       </a:t>
            </a:r>
            <a:r>
              <a:rPr lang="zh-CN" altLang="en-US" sz="2800" b="1">
                <a:ea typeface="宋体" panose="02010600030101010101" pitchFamily="2" charset="-122"/>
              </a:rPr>
              <a:t>  </a:t>
            </a:r>
            <a:r>
              <a:rPr lang="en-US" altLang="zh-CN" sz="2800" b="1">
                <a:ea typeface="宋体" panose="02010600030101010101" pitchFamily="2" charset="-122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  第二步：</a:t>
            </a:r>
            <a:r>
              <a:rPr lang="zh-CN" altLang="en-US" sz="2800" b="1" u="sng">
                <a:ea typeface="宋体" panose="02010600030101010101" pitchFamily="2" charset="-122"/>
              </a:rPr>
              <a:t>                         </a:t>
            </a:r>
            <a:r>
              <a:rPr lang="en-US" altLang="zh-CN" sz="2800" b="1">
                <a:ea typeface="宋体" panose="02010600030101010101" pitchFamily="2" charset="-122"/>
              </a:rPr>
              <a:t>;</a:t>
            </a:r>
            <a:r>
              <a:rPr lang="en-US" altLang="zh-CN" sz="2800" b="1" u="sng">
                <a:ea typeface="宋体" panose="02010600030101010101" pitchFamily="2" charset="-122"/>
              </a:rPr>
              <a:t>          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ea typeface="宋体" panose="02010600030101010101" pitchFamily="2" charset="-122"/>
              </a:rPr>
              <a:t>  第三步：</a:t>
            </a:r>
            <a:r>
              <a:rPr lang="zh-CN" altLang="en-US" sz="2800" b="1" u="sng">
                <a:ea typeface="宋体" panose="02010600030101010101" pitchFamily="2" charset="-122"/>
              </a:rPr>
              <a:t>                         </a:t>
            </a:r>
            <a:r>
              <a:rPr lang="en-US" altLang="zh-CN" sz="2800" b="1">
                <a:ea typeface="宋体" panose="02010600030101010101" pitchFamily="2" charset="-122"/>
              </a:rPr>
              <a:t>;</a:t>
            </a:r>
            <a:r>
              <a:rPr lang="en-US" altLang="zh-CN" b="1">
                <a:ea typeface="宋体" panose="02010600030101010101" pitchFamily="2" charset="-122"/>
              </a:rPr>
              <a:t> </a:t>
            </a:r>
            <a:endParaRPr lang="en-US" altLang="zh-CN" sz="3200" b="1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文本框 116737"/>
          <p:cNvSpPr txBox="1">
            <a:spLocks noChangeArrowheads="1"/>
          </p:cNvSpPr>
          <p:nvPr/>
        </p:nvSpPr>
        <p:spPr bwMode="auto">
          <a:xfrm>
            <a:off x="304800" y="228600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解方程：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5x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16739" name="文本框 116738"/>
          <p:cNvSpPr txBox="1">
            <a:spLocks noChangeArrowheads="1"/>
          </p:cNvSpPr>
          <p:nvPr/>
        </p:nvSpPr>
        <p:spPr bwMode="auto">
          <a:xfrm>
            <a:off x="609600" y="838200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方程两边都加上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，得 </a:t>
            </a:r>
          </a:p>
        </p:txBody>
      </p:sp>
      <p:sp>
        <p:nvSpPr>
          <p:cNvPr id="116740" name="文本框 116739"/>
          <p:cNvSpPr txBox="1">
            <a:spLocks noChangeArrowheads="1"/>
          </p:cNvSpPr>
          <p:nvPr/>
        </p:nvSpPr>
        <p:spPr bwMode="auto">
          <a:xfrm>
            <a:off x="2743200" y="19812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5x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16741" name="文本框 116740"/>
          <p:cNvSpPr txBox="1">
            <a:spLocks noChangeArrowheads="1"/>
          </p:cNvSpPr>
          <p:nvPr/>
        </p:nvSpPr>
        <p:spPr bwMode="auto">
          <a:xfrm>
            <a:off x="2438400" y="3810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</a:t>
            </a:r>
          </a:p>
        </p:txBody>
      </p:sp>
      <p:sp>
        <p:nvSpPr>
          <p:cNvPr id="116742" name="文本框 116741"/>
          <p:cNvSpPr txBox="1">
            <a:spLocks noChangeArrowheads="1"/>
          </p:cNvSpPr>
          <p:nvPr/>
        </p:nvSpPr>
        <p:spPr bwMode="auto">
          <a:xfrm>
            <a:off x="2686050" y="1882775"/>
            <a:ext cx="2667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</a:t>
            </a:r>
          </a:p>
        </p:txBody>
      </p:sp>
      <p:grpSp>
        <p:nvGrpSpPr>
          <p:cNvPr id="116743" name="组合 116742"/>
          <p:cNvGrpSpPr/>
          <p:nvPr/>
        </p:nvGrpSpPr>
        <p:grpSpPr bwMode="auto">
          <a:xfrm>
            <a:off x="228600" y="3505200"/>
            <a:ext cx="4724400" cy="762000"/>
            <a:chOff x="384" y="1008"/>
            <a:chExt cx="2976" cy="480"/>
          </a:xfrm>
        </p:grpSpPr>
        <p:sp>
          <p:nvSpPr>
            <p:cNvPr id="25607" name="文本框 116743"/>
            <p:cNvSpPr txBox="1">
              <a:spLocks noChangeArrowheads="1"/>
            </p:cNvSpPr>
            <p:nvPr/>
          </p:nvSpPr>
          <p:spPr bwMode="auto">
            <a:xfrm>
              <a:off x="384" y="1008"/>
              <a:ext cx="115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解方程</a:t>
              </a:r>
            </a:p>
          </p:txBody>
        </p:sp>
        <p:sp>
          <p:nvSpPr>
            <p:cNvPr id="25608" name="文本框 116744"/>
            <p:cNvSpPr txBox="1">
              <a:spLocks noChangeArrowheads="1"/>
            </p:cNvSpPr>
            <p:nvPr/>
          </p:nvSpPr>
          <p:spPr bwMode="auto">
            <a:xfrm>
              <a:off x="1536" y="1008"/>
              <a:ext cx="182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latin typeface="Times New Roman" panose="02020603050405020304" pitchFamily="18" charset="0"/>
                  <a:ea typeface="宋体" panose="02010600030101010101" pitchFamily="2" charset="-122"/>
                </a:rPr>
                <a:t>3x</a:t>
              </a:r>
              <a:r>
                <a:rPr lang="zh-CN" altLang="en-US" sz="4400" b="1"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4400" b="1"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zh-CN" altLang="en-US" sz="4400" b="1">
                  <a:latin typeface="Times New Roman" panose="02020603050405020304" pitchFamily="18" charset="0"/>
                  <a:ea typeface="宋体" panose="02010600030101010101" pitchFamily="2" charset="-122"/>
                </a:rPr>
                <a:t>＋</a:t>
              </a:r>
              <a:r>
                <a:rPr lang="en-US" altLang="zh-CN" sz="44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16746" name="文本框 116745"/>
          <p:cNvSpPr txBox="1">
            <a:spLocks noChangeArrowheads="1"/>
          </p:cNvSpPr>
          <p:nvPr/>
        </p:nvSpPr>
        <p:spPr bwMode="auto">
          <a:xfrm>
            <a:off x="381000" y="4191000"/>
            <a:ext cx="723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方程两边同时减去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，得</a:t>
            </a:r>
          </a:p>
        </p:txBody>
      </p:sp>
      <p:sp>
        <p:nvSpPr>
          <p:cNvPr id="116747" name="文本框 116746"/>
          <p:cNvSpPr txBox="1">
            <a:spLocks noChangeArrowheads="1"/>
          </p:cNvSpPr>
          <p:nvPr/>
        </p:nvSpPr>
        <p:spPr bwMode="auto">
          <a:xfrm>
            <a:off x="2133600" y="3810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</a:t>
            </a:r>
          </a:p>
        </p:txBody>
      </p:sp>
      <p:sp>
        <p:nvSpPr>
          <p:cNvPr id="116748" name="文本框 116747"/>
          <p:cNvSpPr txBox="1">
            <a:spLocks noChangeArrowheads="1"/>
          </p:cNvSpPr>
          <p:nvPr/>
        </p:nvSpPr>
        <p:spPr bwMode="auto">
          <a:xfrm>
            <a:off x="1752600" y="52578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</a:t>
            </a:r>
          </a:p>
        </p:txBody>
      </p:sp>
      <p:sp>
        <p:nvSpPr>
          <p:cNvPr id="116749" name="文本框 116748"/>
          <p:cNvSpPr txBox="1">
            <a:spLocks noChangeArrowheads="1"/>
          </p:cNvSpPr>
          <p:nvPr/>
        </p:nvSpPr>
        <p:spPr bwMode="auto">
          <a:xfrm>
            <a:off x="1828800" y="1447800"/>
            <a:ext cx="487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5x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16750" name="文本框 116749"/>
          <p:cNvSpPr txBox="1">
            <a:spLocks noChangeArrowheads="1"/>
          </p:cNvSpPr>
          <p:nvPr/>
        </p:nvSpPr>
        <p:spPr bwMode="auto">
          <a:xfrm>
            <a:off x="2700338" y="2420938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5x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16751" name="文本框 116750"/>
          <p:cNvSpPr txBox="1">
            <a:spLocks noChangeArrowheads="1"/>
          </p:cNvSpPr>
          <p:nvPr/>
        </p:nvSpPr>
        <p:spPr bwMode="auto">
          <a:xfrm>
            <a:off x="2895600" y="2895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36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6752" name="文本框 116751"/>
          <p:cNvSpPr txBox="1">
            <a:spLocks noChangeArrowheads="1"/>
          </p:cNvSpPr>
          <p:nvPr/>
        </p:nvSpPr>
        <p:spPr bwMode="auto">
          <a:xfrm>
            <a:off x="838200" y="4800600"/>
            <a:ext cx="487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3x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6753" name="文本框 116752"/>
          <p:cNvSpPr txBox="1">
            <a:spLocks noChangeArrowheads="1"/>
          </p:cNvSpPr>
          <p:nvPr/>
        </p:nvSpPr>
        <p:spPr bwMode="auto">
          <a:xfrm>
            <a:off x="1143000" y="5257800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即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3x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2x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6754" name="文本框 116753"/>
          <p:cNvSpPr txBox="1">
            <a:spLocks noChangeArrowheads="1"/>
          </p:cNvSpPr>
          <p:nvPr/>
        </p:nvSpPr>
        <p:spPr bwMode="auto">
          <a:xfrm>
            <a:off x="1143000" y="5791200"/>
            <a:ext cx="342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化简，得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4000" b="1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25618" name="矩形 116754"/>
          <p:cNvSpPr>
            <a:spLocks noChangeArrowheads="1" noChangeShapeType="1" noTextEdit="1"/>
          </p:cNvSpPr>
          <p:nvPr/>
        </p:nvSpPr>
        <p:spPr bwMode="auto">
          <a:xfrm rot="238770">
            <a:off x="5519738" y="52388"/>
            <a:ext cx="3351212" cy="1054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自学提纲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(</a:t>
            </a:r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一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)</a:t>
            </a:r>
            <a:endParaRPr lang="zh-CN" altLang="en-US" sz="6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123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/>
      <p:bldP spid="116739" grpId="1"/>
      <p:bldP spid="116740" grpId="0"/>
      <p:bldP spid="116741" grpId="0"/>
      <p:bldP spid="116742" grpId="0"/>
      <p:bldP spid="116746" grpId="0"/>
      <p:bldP spid="116746" grpId="1"/>
      <p:bldP spid="116747" grpId="0"/>
      <p:bldP spid="116748" grpId="0"/>
      <p:bldP spid="116749" grpId="0"/>
      <p:bldP spid="116749" grpId="1"/>
      <p:bldP spid="116750" grpId="0"/>
      <p:bldP spid="116750" grpId="1"/>
      <p:bldP spid="116751" grpId="0"/>
      <p:bldP spid="116751" grpId="1"/>
      <p:bldP spid="116752" grpId="0"/>
      <p:bldP spid="116752" grpId="1"/>
      <p:bldP spid="116753" grpId="0"/>
      <p:bldP spid="116754" grpId="0"/>
      <p:bldP spid="11675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矩形 117761"/>
          <p:cNvSpPr>
            <a:spLocks noChangeArrowheads="1" noChangeShapeType="1" noTextEdit="1"/>
          </p:cNvSpPr>
          <p:nvPr/>
        </p:nvSpPr>
        <p:spPr bwMode="auto">
          <a:xfrm>
            <a:off x="304800" y="3048000"/>
            <a:ext cx="3886200" cy="601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你发现了什么？</a:t>
            </a:r>
          </a:p>
        </p:txBody>
      </p:sp>
      <p:sp>
        <p:nvSpPr>
          <p:cNvPr id="117763" name="文本框 117762"/>
          <p:cNvSpPr txBox="1">
            <a:spLocks noChangeArrowheads="1"/>
          </p:cNvSpPr>
          <p:nvPr/>
        </p:nvSpPr>
        <p:spPr bwMode="auto">
          <a:xfrm>
            <a:off x="381000" y="381000"/>
            <a:ext cx="2967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5x </a:t>
            </a:r>
            <a:r>
              <a:rPr lang="zh-CN" altLang="en-US" sz="3600"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zh-CN" altLang="en-US" sz="360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17764" name="文本框 117763"/>
          <p:cNvSpPr txBox="1">
            <a:spLocks noChangeArrowheads="1"/>
          </p:cNvSpPr>
          <p:nvPr/>
        </p:nvSpPr>
        <p:spPr bwMode="auto">
          <a:xfrm>
            <a:off x="1447800" y="2362200"/>
            <a:ext cx="3287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5x</a:t>
            </a:r>
            <a:r>
              <a:rPr lang="zh-CN" altLang="en-US" sz="360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r>
              <a:rPr lang="zh-CN" altLang="en-US" sz="3600">
                <a:latin typeface="Times New Roman" panose="02020603050405020304" pitchFamily="18" charset="0"/>
                <a:ea typeface="宋体" panose="02010600030101010101" pitchFamily="2" charset="-122"/>
              </a:rPr>
              <a:t>＋</a:t>
            </a:r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grpSp>
        <p:nvGrpSpPr>
          <p:cNvPr id="117765" name="组合 117764"/>
          <p:cNvGrpSpPr/>
          <p:nvPr/>
        </p:nvGrpSpPr>
        <p:grpSpPr bwMode="auto">
          <a:xfrm>
            <a:off x="1417638" y="984250"/>
            <a:ext cx="1757362" cy="1476375"/>
            <a:chOff x="965" y="596"/>
            <a:chExt cx="1035" cy="978"/>
          </a:xfrm>
        </p:grpSpPr>
        <p:sp>
          <p:nvSpPr>
            <p:cNvPr id="26629" name="直接连接符 117765"/>
            <p:cNvSpPr>
              <a:spLocks noChangeShapeType="1"/>
            </p:cNvSpPr>
            <p:nvPr/>
          </p:nvSpPr>
          <p:spPr bwMode="auto">
            <a:xfrm>
              <a:off x="965" y="596"/>
              <a:ext cx="0" cy="3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0" name="直接连接符 117766"/>
            <p:cNvSpPr>
              <a:spLocks noChangeShapeType="1"/>
            </p:cNvSpPr>
            <p:nvPr/>
          </p:nvSpPr>
          <p:spPr bwMode="auto">
            <a:xfrm>
              <a:off x="965" y="972"/>
              <a:ext cx="10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1" name="直接连接符 117767"/>
            <p:cNvSpPr>
              <a:spLocks noChangeShapeType="1"/>
            </p:cNvSpPr>
            <p:nvPr/>
          </p:nvSpPr>
          <p:spPr bwMode="auto">
            <a:xfrm flipH="1">
              <a:off x="2000" y="972"/>
              <a:ext cx="0" cy="60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7769" name="文本框 117768"/>
          <p:cNvSpPr txBox="1">
            <a:spLocks noChangeArrowheads="1"/>
          </p:cNvSpPr>
          <p:nvPr/>
        </p:nvSpPr>
        <p:spPr bwMode="auto">
          <a:xfrm>
            <a:off x="4800600" y="457200"/>
            <a:ext cx="3875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Times New Roman" panose="02020603050405020304" pitchFamily="18" charset="0"/>
                <a:ea typeface="宋体" panose="02010600030101010101" pitchFamily="2" charset="-122"/>
              </a:rPr>
              <a:t>3x = 2x + 1</a:t>
            </a:r>
          </a:p>
        </p:txBody>
      </p:sp>
      <p:sp>
        <p:nvSpPr>
          <p:cNvPr id="117770" name="文本框 117769"/>
          <p:cNvSpPr txBox="1">
            <a:spLocks noChangeArrowheads="1"/>
          </p:cNvSpPr>
          <p:nvPr/>
        </p:nvSpPr>
        <p:spPr bwMode="auto">
          <a:xfrm>
            <a:off x="4114800" y="19050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Times New Roman" panose="02020603050405020304" pitchFamily="18" charset="0"/>
                <a:ea typeface="宋体" panose="02010600030101010101" pitchFamily="2" charset="-122"/>
              </a:rPr>
              <a:t>3x -2x =1</a:t>
            </a:r>
          </a:p>
        </p:txBody>
      </p:sp>
      <p:grpSp>
        <p:nvGrpSpPr>
          <p:cNvPr id="117771" name="组合 117770"/>
          <p:cNvGrpSpPr/>
          <p:nvPr/>
        </p:nvGrpSpPr>
        <p:grpSpPr bwMode="auto">
          <a:xfrm>
            <a:off x="5257800" y="1101725"/>
            <a:ext cx="1133475" cy="955675"/>
            <a:chOff x="3216" y="624"/>
            <a:chExt cx="576" cy="720"/>
          </a:xfrm>
        </p:grpSpPr>
        <p:sp>
          <p:nvSpPr>
            <p:cNvPr id="26635" name="直接连接符 117771"/>
            <p:cNvSpPr>
              <a:spLocks noChangeShapeType="1"/>
            </p:cNvSpPr>
            <p:nvPr/>
          </p:nvSpPr>
          <p:spPr bwMode="auto">
            <a:xfrm>
              <a:off x="3768" y="624"/>
              <a:ext cx="0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直接连接符 117772"/>
            <p:cNvSpPr>
              <a:spLocks noChangeShapeType="1"/>
            </p:cNvSpPr>
            <p:nvPr/>
          </p:nvSpPr>
          <p:spPr bwMode="auto">
            <a:xfrm>
              <a:off x="3216" y="912"/>
              <a:ext cx="57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7" name="直接连接符 117773"/>
            <p:cNvSpPr>
              <a:spLocks noChangeShapeType="1"/>
            </p:cNvSpPr>
            <p:nvPr/>
          </p:nvSpPr>
          <p:spPr bwMode="auto">
            <a:xfrm>
              <a:off x="3216" y="912"/>
              <a:ext cx="0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7775" name="文本框 117774"/>
          <p:cNvSpPr txBox="1">
            <a:spLocks noChangeArrowheads="1"/>
          </p:cNvSpPr>
          <p:nvPr/>
        </p:nvSpPr>
        <p:spPr bwMode="auto">
          <a:xfrm>
            <a:off x="304800" y="3716338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把方程中的某一项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改变符号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后，从方程的一边移到另一边，这种变形叫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移项</a:t>
            </a: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117776" name="矩形 117775"/>
          <p:cNvSpPr>
            <a:spLocks noChangeArrowheads="1" noChangeShapeType="1" noTextEdit="1"/>
          </p:cNvSpPr>
          <p:nvPr/>
        </p:nvSpPr>
        <p:spPr bwMode="auto">
          <a:xfrm>
            <a:off x="468313" y="4764088"/>
            <a:ext cx="2286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想一想：</a:t>
            </a:r>
          </a:p>
        </p:txBody>
      </p:sp>
      <p:sp>
        <p:nvSpPr>
          <p:cNvPr id="117777" name="文本框 117776"/>
          <p:cNvSpPr txBox="1">
            <a:spLocks noChangeArrowheads="1"/>
          </p:cNvSpPr>
          <p:nvPr/>
        </p:nvSpPr>
        <p:spPr bwMode="auto">
          <a:xfrm>
            <a:off x="457200" y="5586413"/>
            <a:ext cx="8362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宋体" panose="02010600030101010101" pitchFamily="2" charset="-122"/>
              </a:rPr>
              <a:t>移项的依据是什么？移项时，应注意什么？</a:t>
            </a:r>
          </a:p>
        </p:txBody>
      </p:sp>
      <p:sp>
        <p:nvSpPr>
          <p:cNvPr id="117778" name="文本框 117777"/>
          <p:cNvSpPr txBox="1">
            <a:spLocks noChangeArrowheads="1"/>
          </p:cNvSpPr>
          <p:nvPr/>
        </p:nvSpPr>
        <p:spPr bwMode="auto">
          <a:xfrm>
            <a:off x="611188" y="5445125"/>
            <a:ext cx="5691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移项的依据是等式的基本性质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17779" name="文本框 117778"/>
          <p:cNvSpPr txBox="1">
            <a:spLocks noChangeArrowheads="1"/>
          </p:cNvSpPr>
          <p:nvPr/>
        </p:nvSpPr>
        <p:spPr bwMode="auto">
          <a:xfrm>
            <a:off x="684213" y="6021388"/>
            <a:ext cx="46720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移项应注意：移项要变号</a:t>
            </a:r>
          </a:p>
        </p:txBody>
      </p:sp>
      <p:sp>
        <p:nvSpPr>
          <p:cNvPr id="117780" name="矩形 117779"/>
          <p:cNvSpPr>
            <a:spLocks noChangeArrowheads="1"/>
          </p:cNvSpPr>
          <p:nvPr/>
        </p:nvSpPr>
        <p:spPr bwMode="auto">
          <a:xfrm>
            <a:off x="1014413" y="404813"/>
            <a:ext cx="827087" cy="576262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7781" name="矩形 117780"/>
          <p:cNvSpPr>
            <a:spLocks noChangeArrowheads="1"/>
          </p:cNvSpPr>
          <p:nvPr/>
        </p:nvSpPr>
        <p:spPr bwMode="auto">
          <a:xfrm>
            <a:off x="2757488" y="2420938"/>
            <a:ext cx="827087" cy="576262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7782" name="矩形 117781"/>
          <p:cNvSpPr>
            <a:spLocks noChangeArrowheads="1"/>
          </p:cNvSpPr>
          <p:nvPr/>
        </p:nvSpPr>
        <p:spPr bwMode="auto">
          <a:xfrm>
            <a:off x="5940425" y="549275"/>
            <a:ext cx="827088" cy="576263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7783" name="矩形 117782"/>
          <p:cNvSpPr>
            <a:spLocks noChangeArrowheads="1"/>
          </p:cNvSpPr>
          <p:nvPr/>
        </p:nvSpPr>
        <p:spPr bwMode="auto">
          <a:xfrm>
            <a:off x="4864100" y="2060575"/>
            <a:ext cx="827088" cy="576263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/>
      <p:bldP spid="117763" grpId="0"/>
      <p:bldP spid="117764" grpId="0"/>
      <p:bldP spid="117769" grpId="0"/>
      <p:bldP spid="117770" grpId="0"/>
      <p:bldP spid="117775" grpId="0"/>
      <p:bldP spid="117776" grpId="0" animBg="1"/>
      <p:bldP spid="117777" grpId="0"/>
      <p:bldP spid="117777" grpId="1"/>
      <p:bldP spid="117778" grpId="0"/>
      <p:bldP spid="1177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组合 118785"/>
          <p:cNvGrpSpPr/>
          <p:nvPr/>
        </p:nvGrpSpPr>
        <p:grpSpPr bwMode="auto">
          <a:xfrm>
            <a:off x="723900" y="1227138"/>
            <a:ext cx="5391150" cy="2276475"/>
            <a:chOff x="384" y="192"/>
            <a:chExt cx="3744" cy="2289"/>
          </a:xfrm>
        </p:grpSpPr>
        <p:sp>
          <p:nvSpPr>
            <p:cNvPr id="27650" name="矩形 118786"/>
            <p:cNvSpPr>
              <a:spLocks noChangeArrowheads="1" noChangeShapeType="1" noTextEdit="1"/>
            </p:cNvSpPr>
            <p:nvPr/>
          </p:nvSpPr>
          <p:spPr bwMode="auto">
            <a:xfrm>
              <a:off x="384" y="192"/>
              <a:ext cx="307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例</a:t>
              </a:r>
              <a:r>
                <a:rPr lang="en-US" altLang="zh-CN" sz="36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1 </a:t>
              </a:r>
              <a:r>
                <a:rPr lang="zh-CN" altLang="en-US" sz="36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解下列方程</a:t>
              </a:r>
            </a:p>
          </p:txBody>
        </p:sp>
        <p:sp>
          <p:nvSpPr>
            <p:cNvPr id="27651" name="文本框 118787"/>
            <p:cNvSpPr txBox="1">
              <a:spLocks noChangeArrowheads="1"/>
            </p:cNvSpPr>
            <p:nvPr/>
          </p:nvSpPr>
          <p:spPr bwMode="auto">
            <a:xfrm>
              <a:off x="816" y="1104"/>
              <a:ext cx="2880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） 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＋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27652" name="文本框 118788"/>
            <p:cNvSpPr txBox="1">
              <a:spLocks noChangeArrowheads="1"/>
            </p:cNvSpPr>
            <p:nvPr/>
          </p:nvSpPr>
          <p:spPr bwMode="auto">
            <a:xfrm>
              <a:off x="864" y="1776"/>
              <a:ext cx="3264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） 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3x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＋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＝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2x</a:t>
              </a:r>
              <a:r>
                <a:rPr lang="zh-CN" altLang="en-US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＋</a:t>
              </a:r>
              <a:r>
                <a:rPr lang="en-US" altLang="zh-CN" sz="4000" b="1">
                  <a:latin typeface="Times New Roman" panose="02020603050405020304" pitchFamily="18" charset="0"/>
                  <a:ea typeface="宋体" panose="02010600030101010101" pitchFamily="2" charset="-122"/>
                </a:rPr>
                <a:t>7</a:t>
              </a:r>
            </a:p>
          </p:txBody>
        </p:sp>
      </p:grpSp>
      <p:grpSp>
        <p:nvGrpSpPr>
          <p:cNvPr id="118790" name="组合 118789"/>
          <p:cNvGrpSpPr/>
          <p:nvPr/>
        </p:nvGrpSpPr>
        <p:grpSpPr bwMode="auto">
          <a:xfrm>
            <a:off x="844550" y="3822700"/>
            <a:ext cx="4181475" cy="1909763"/>
            <a:chOff x="528" y="2304"/>
            <a:chExt cx="3216" cy="1488"/>
          </a:xfrm>
        </p:grpSpPr>
        <p:sp>
          <p:nvSpPr>
            <p:cNvPr id="27654" name="矩形 118790"/>
            <p:cNvSpPr>
              <a:spLocks noChangeArrowheads="1" noChangeShapeType="1" noTextEdit="1"/>
            </p:cNvSpPr>
            <p:nvPr/>
          </p:nvSpPr>
          <p:spPr bwMode="auto">
            <a:xfrm>
              <a:off x="528" y="2304"/>
              <a:ext cx="235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例</a:t>
              </a:r>
              <a:r>
                <a:rPr lang="en-US" altLang="zh-CN" sz="36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2 </a:t>
              </a:r>
              <a:r>
                <a:rPr lang="zh-CN" altLang="en-US" sz="36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解方程</a:t>
              </a:r>
            </a:p>
          </p:txBody>
        </p:sp>
        <p:sp>
          <p:nvSpPr>
            <p:cNvPr id="27655" name="文本框 118791"/>
            <p:cNvSpPr txBox="1">
              <a:spLocks noChangeArrowheads="1"/>
            </p:cNvSpPr>
            <p:nvPr/>
          </p:nvSpPr>
          <p:spPr bwMode="auto">
            <a:xfrm>
              <a:off x="576" y="3072"/>
              <a:ext cx="28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27656" name="对象 118792"/>
            <p:cNvGraphicFramePr/>
            <p:nvPr/>
          </p:nvGraphicFramePr>
          <p:xfrm>
            <a:off x="768" y="2976"/>
            <a:ext cx="2976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4" r:id="rId3" imgW="850265" imgH="228600" progId="Equation.3">
                    <p:embed/>
                  </p:oleObj>
                </mc:Choice>
                <mc:Fallback>
                  <p:oleObj r:id="rId3" imgW="850265" imgH="228600" progId="Equation.3">
                    <p:embed/>
                    <p:pic>
                      <p:nvPicPr>
                        <p:cNvPr id="0" name="对象 11879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976"/>
                          <a:ext cx="2976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7" name="矩形 118793"/>
          <p:cNvSpPr>
            <a:spLocks noChangeArrowheads="1" noChangeShapeType="1" noTextEdit="1"/>
          </p:cNvSpPr>
          <p:nvPr/>
        </p:nvSpPr>
        <p:spPr bwMode="auto">
          <a:xfrm rot="238770">
            <a:off x="304800" y="-228600"/>
            <a:ext cx="3351213" cy="1054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792"/>
              </a:avLst>
            </a:prstTxWarp>
          </a:bodyPr>
          <a:lstStyle/>
          <a:p>
            <a:pPr algn="ctr"/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自学提纲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(</a:t>
            </a:r>
            <a:r>
              <a:rPr lang="zh-CN" altLang="en-US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二</a:t>
            </a:r>
            <a:r>
              <a:rPr lang="en-US" altLang="zh-CN" sz="6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6123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)</a:t>
            </a:r>
            <a:endParaRPr lang="zh-CN" altLang="en-US" sz="6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123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www.7cxk.com1</Template>
  <TotalTime>0</TotalTime>
  <Words>1310</Words>
  <Application>Microsoft Office PowerPoint</Application>
  <PresentationFormat>全屏显示(4:3)</PresentationFormat>
  <Paragraphs>152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黑体</vt:lpstr>
      <vt:lpstr>华文行楷</vt:lpstr>
      <vt:lpstr>楷体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讲解点1：如何理解“移项”？</vt:lpstr>
      <vt:lpstr>PowerPoint 演示文稿</vt:lpstr>
      <vt:lpstr>讲解点2：应用变形法则2正确进行“将未知数的系数化1”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2017-09-08T07:34:00Z</dcterms:created>
  <dcterms:modified xsi:type="dcterms:W3CDTF">2023-01-17T00:01:59Z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695F75B70ADB412482A8DDDEAD8F3B47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