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257" r:id="rId3"/>
    <p:sldId id="261" r:id="rId4"/>
    <p:sldId id="266" r:id="rId5"/>
    <p:sldId id="267" r:id="rId6"/>
    <p:sldId id="268" r:id="rId7"/>
    <p:sldId id="269" r:id="rId8"/>
    <p:sldId id="272" r:id="rId9"/>
    <p:sldId id="270" r:id="rId10"/>
    <p:sldId id="271" r:id="rId11"/>
    <p:sldId id="265" r:id="rId12"/>
    <p:sldId id="273" r:id="rId13"/>
    <p:sldId id="274" r:id="rId14"/>
    <p:sldId id="275" r:id="rId15"/>
    <p:sldId id="279" r:id="rId16"/>
    <p:sldId id="280" r:id="rId17"/>
    <p:sldId id="281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C5C3D5-BDF6-43A0-A95E-8B079A1EF8E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B3F51-DC31-4696-A2DE-0E2AD8E779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50FBB-1354-4FA5-A3C0-DEE3B687B1D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6A386-BBE5-4AFC-9D41-67748283C7D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58BAE-B3FB-4898-AD82-DB96D3B66BB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DD987-D192-4C31-8799-560B94BB430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72A38-8034-4BED-BEC8-321864A538C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169AC-B88B-401F-BFD5-D7EBA23AA4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590C5-B722-40C4-88D3-0FEF3350F32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3E4AE-4C55-461C-9780-17CB65EE580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CEF161-1A24-4398-B5C8-B774E565DA0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C8968-B30B-4E7C-A54D-BC56B140CD1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8C57D-E254-4DEE-BDC1-54FF7493716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23EA5-1C06-4757-8A0E-B83F9F9B39B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D22456-EFB6-49C6-B12B-5619EB13725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A644B-6B5D-4498-AF27-EB1CC5F8177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DE65D-D8FA-4F39-B70E-96BB31A2765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C1487-41E6-42C8-9589-3DDC5B29E27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E4322-DDBC-4108-B99A-CD1CDAE073E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B797E-7744-4E9E-A895-7B1FECE441B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9DA968-FE65-4E28-9982-2C51DF72B80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A0BED-8468-4D52-BC42-01131CB31C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6DA72A38-8034-4BED-BEC8-321864A538C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278169AC-B88B-401F-BFD5-D7EBA23AA40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778772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I’ll help to clean up the city parks.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312318" y="249006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  </a:t>
            </a:r>
            <a:r>
              <a:rPr lang="zh-CN" altLang="en-US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八年级下册</a:t>
            </a:r>
          </a:p>
        </p:txBody>
      </p:sp>
      <p:sp>
        <p:nvSpPr>
          <p:cNvPr id="1028" name="Line 6"/>
          <p:cNvSpPr>
            <a:spLocks noChangeShapeType="1"/>
          </p:cNvSpPr>
          <p:nvPr/>
        </p:nvSpPr>
        <p:spPr bwMode="auto">
          <a:xfrm>
            <a:off x="1020763" y="2248107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397561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85600" y="3053299"/>
            <a:ext cx="19334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2613" y="1060450"/>
            <a:ext cx="30591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j-lt"/>
              </a:rPr>
              <a:t>1.I’ve run out of it.</a:t>
            </a:r>
            <a:endParaRPr lang="zh-CN" altLang="en-US" sz="2800" b="1" dirty="0">
              <a:latin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35025" y="1689100"/>
            <a:ext cx="7851775" cy="1554163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>
            <a:spAutoFit/>
          </a:bodyPr>
          <a:lstStyle/>
          <a:p>
            <a:pPr>
              <a:lnSpc>
                <a:spcPts val="3800"/>
              </a:lnSpc>
              <a:defRPr/>
            </a:pPr>
            <a:r>
              <a:rPr lang="en-US" altLang="zh-CN" sz="2800" b="1" dirty="0">
                <a:latin typeface="+mj-lt"/>
                <a:ea typeface="+mj-ea"/>
              </a:rPr>
              <a:t>run out of</a:t>
            </a:r>
            <a:r>
              <a:rPr lang="zh-CN" altLang="en-US" sz="2400" b="1" dirty="0">
                <a:latin typeface="+mj-lt"/>
                <a:ea typeface="+mj-ea"/>
              </a:rPr>
              <a:t>是“动词</a:t>
            </a:r>
            <a:r>
              <a:rPr lang="en-US" altLang="zh-CN" sz="2400" b="1" dirty="0">
                <a:latin typeface="+mj-lt"/>
                <a:ea typeface="+mj-ea"/>
              </a:rPr>
              <a:t>+</a:t>
            </a:r>
            <a:r>
              <a:rPr lang="zh-CN" altLang="en-US" sz="2400" b="1" dirty="0">
                <a:latin typeface="+mj-lt"/>
                <a:ea typeface="+mj-ea"/>
              </a:rPr>
              <a:t>副词</a:t>
            </a:r>
            <a:r>
              <a:rPr lang="en-US" altLang="zh-CN" sz="2400" b="1" dirty="0">
                <a:latin typeface="+mj-lt"/>
                <a:ea typeface="+mj-ea"/>
              </a:rPr>
              <a:t>+</a:t>
            </a:r>
            <a:r>
              <a:rPr lang="zh-CN" altLang="en-US" sz="2400" b="1" dirty="0">
                <a:latin typeface="+mj-lt"/>
                <a:ea typeface="+mj-ea"/>
              </a:rPr>
              <a:t>介词”的短语，</a:t>
            </a:r>
            <a:r>
              <a:rPr lang="en-US" altLang="zh-CN" sz="2800" b="1" dirty="0">
                <a:latin typeface="+mj-lt"/>
                <a:ea typeface="+mj-ea"/>
              </a:rPr>
              <a:t>of</a:t>
            </a:r>
            <a:r>
              <a:rPr lang="zh-CN" altLang="en-US" sz="2400" b="1" dirty="0">
                <a:latin typeface="+mj-lt"/>
                <a:ea typeface="+mj-ea"/>
              </a:rPr>
              <a:t>后接宾语，主语通常是表示“人”的名词，也可用于某种能消耗物品的机器等，意为“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ea"/>
                <a:ea typeface="+mj-ea"/>
              </a:rPr>
              <a:t>用完了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en-US" altLang="zh-CN" sz="2400" b="1" dirty="0">
                <a:latin typeface="+mj-lt"/>
                <a:ea typeface="+mj-ea"/>
              </a:rPr>
              <a:t>”</a:t>
            </a:r>
            <a:r>
              <a:rPr lang="zh-CN" altLang="en-US" sz="2400" b="1" dirty="0">
                <a:latin typeface="+mj-lt"/>
                <a:ea typeface="+mj-ea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835025" y="3441700"/>
            <a:ext cx="3433763" cy="89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j-lt"/>
                <a:ea typeface="+mj-ea"/>
              </a:rPr>
              <a:t>我的纸用完了。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I’ve run out of paper.</a:t>
            </a:r>
            <a:endParaRPr lang="zh-CN" altLang="en-US" sz="2800" b="1" dirty="0">
              <a:latin typeface="+mj-lt"/>
              <a:ea typeface="+mj-ea"/>
            </a:endParaRPr>
          </a:p>
        </p:txBody>
      </p:sp>
      <p:pic>
        <p:nvPicPr>
          <p:cNvPr id="10245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3725" y="2032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387"/>
          <p:cNvSpPr>
            <a:spLocks noChangeArrowheads="1"/>
          </p:cNvSpPr>
          <p:nvPr/>
        </p:nvSpPr>
        <p:spPr bwMode="auto">
          <a:xfrm>
            <a:off x="1304925" y="420688"/>
            <a:ext cx="3182938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5975" y="615950"/>
            <a:ext cx="70167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(1) </a:t>
            </a: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+mj-ea"/>
              </a:rPr>
              <a:t>run out of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也可表示“从</a:t>
            </a:r>
            <a:r>
              <a:rPr lang="en-US" altLang="zh-CN" sz="2400" b="1" dirty="0">
                <a:solidFill>
                  <a:srgbClr val="0000FF"/>
                </a:solidFill>
                <a:latin typeface="+mj-ea"/>
                <a:ea typeface="+mj-ea"/>
              </a:rPr>
              <a:t>……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跑出来”的意思。</a:t>
            </a:r>
          </a:p>
        </p:txBody>
      </p:sp>
      <p:sp>
        <p:nvSpPr>
          <p:cNvPr id="3" name="矩形 2"/>
          <p:cNvSpPr/>
          <p:nvPr/>
        </p:nvSpPr>
        <p:spPr>
          <a:xfrm>
            <a:off x="1216025" y="1220788"/>
            <a:ext cx="4598988" cy="893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j-lt"/>
                <a:ea typeface="+mj-ea"/>
              </a:rPr>
              <a:t>这条狗从房间里跑了出来。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The dog ran out of the room.</a:t>
            </a:r>
            <a:endParaRPr lang="zh-CN" altLang="en-US" sz="2800" b="1" dirty="0">
              <a:latin typeface="+mj-lt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5975" y="2216150"/>
            <a:ext cx="7573963" cy="1262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(2)</a:t>
            </a: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+mj-ea"/>
              </a:rPr>
              <a:t>run out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是“动词</a:t>
            </a: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+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副词”</a:t>
            </a:r>
            <a:r>
              <a:rPr lang="zh-CN" altLang="en-US" sz="2400" b="1" dirty="0">
                <a:latin typeface="+mj-lt"/>
                <a:ea typeface="+mj-ea"/>
              </a:rPr>
              <a:t>结构的不及物动词短语，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400" b="1" dirty="0">
                <a:latin typeface="+mj-lt"/>
                <a:ea typeface="+mj-ea"/>
              </a:rPr>
              <a:t>    </a:t>
            </a:r>
            <a:r>
              <a:rPr lang="zh-CN" altLang="en-US" sz="2400" b="1" dirty="0">
                <a:latin typeface="+mj-lt"/>
                <a:ea typeface="+mj-ea"/>
              </a:rPr>
              <a:t>意为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“用完，用尽”</a:t>
            </a:r>
            <a:r>
              <a:rPr lang="zh-CN" altLang="en-US" sz="2400" b="1" dirty="0">
                <a:latin typeface="+mj-lt"/>
                <a:ea typeface="+mj-ea"/>
              </a:rPr>
              <a:t>，主语通常是表示“时间、金钱”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400" b="1" dirty="0">
                <a:latin typeface="+mj-lt"/>
                <a:ea typeface="+mj-ea"/>
              </a:rPr>
              <a:t>    </a:t>
            </a:r>
            <a:r>
              <a:rPr lang="zh-CN" altLang="en-US" sz="2400" b="1" dirty="0">
                <a:latin typeface="+mj-lt"/>
                <a:ea typeface="+mj-ea"/>
              </a:rPr>
              <a:t>等无生命的东西。</a:t>
            </a:r>
          </a:p>
        </p:txBody>
      </p:sp>
      <p:sp>
        <p:nvSpPr>
          <p:cNvPr id="5" name="矩形 4"/>
          <p:cNvSpPr/>
          <p:nvPr/>
        </p:nvSpPr>
        <p:spPr>
          <a:xfrm>
            <a:off x="1096963" y="3586163"/>
            <a:ext cx="4645025" cy="89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j-lt"/>
                <a:ea typeface="+mj-ea"/>
              </a:rPr>
              <a:t>所有的钱都被我花光了。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All the money ran out by me.</a:t>
            </a:r>
            <a:endParaRPr lang="zh-CN" altLang="en-US" sz="2800" b="1" dirty="0"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1263" y="1303338"/>
            <a:ext cx="6865937" cy="1754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(3)</a:t>
            </a:r>
            <a:r>
              <a:rPr lang="en-US" altLang="zh-CN" sz="2400" b="1" dirty="0" err="1">
                <a:solidFill>
                  <a:srgbClr val="0000FF"/>
                </a:solidFill>
                <a:latin typeface="+mj-lt"/>
                <a:ea typeface="+mj-ea"/>
              </a:rPr>
              <a:t>sth</a:t>
            </a: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. run(s) out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表示“某物用尽了、用完了”。</a:t>
            </a:r>
            <a:endParaRPr lang="en-US" altLang="zh-CN" sz="2400" b="1" dirty="0">
              <a:solidFill>
                <a:srgbClr val="0000FF"/>
              </a:solidFill>
              <a:latin typeface="+mj-lt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j-lt"/>
                <a:ea typeface="+mj-ea"/>
              </a:rPr>
              <a:t>    我们的食物快吃完了。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j-lt"/>
                <a:ea typeface="+mj-ea"/>
              </a:rPr>
              <a:t>    Our food will soon run out.</a:t>
            </a:r>
            <a:endParaRPr lang="zh-CN" altLang="en-US" sz="2400" b="1" dirty="0"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49300" y="855663"/>
            <a:ext cx="40846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j-lt"/>
              </a:rPr>
              <a:t>2. I take after my mother.</a:t>
            </a:r>
            <a:endParaRPr lang="zh-CN" altLang="en-US" sz="2800" b="1" dirty="0">
              <a:latin typeface="+mj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4738" y="1495425"/>
            <a:ext cx="7291387" cy="1322388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take after</a:t>
            </a:r>
            <a:r>
              <a:rPr lang="zh-CN" altLang="en-US" sz="2400" b="1" dirty="0">
                <a:latin typeface="+mj-lt"/>
                <a:ea typeface="+mj-ea"/>
              </a:rPr>
              <a:t>意为“像；</a:t>
            </a:r>
            <a:r>
              <a:rPr lang="zh-CN" altLang="en-US" sz="2400" b="1" dirty="0">
                <a:latin typeface="+mj-ea"/>
                <a:ea typeface="+mj-ea"/>
              </a:rPr>
              <a:t>与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lt"/>
                <a:ea typeface="+mj-ea"/>
              </a:rPr>
              <a:t>相像”，指由于血缘关系而（在外貌、性格、行为等方面）与某个长辈相像。其中</a:t>
            </a:r>
            <a:r>
              <a:rPr lang="en-US" altLang="zh-CN" sz="2800" b="1" dirty="0">
                <a:latin typeface="+mj-lt"/>
                <a:ea typeface="+mj-ea"/>
              </a:rPr>
              <a:t>after</a:t>
            </a:r>
            <a:r>
              <a:rPr lang="zh-CN" altLang="en-US" sz="2400" b="1" dirty="0">
                <a:latin typeface="+mj-lt"/>
                <a:ea typeface="+mj-ea"/>
              </a:rPr>
              <a:t>是介词</a:t>
            </a:r>
            <a:r>
              <a:rPr lang="en-US" altLang="zh-CN" sz="2400" b="1" dirty="0">
                <a:latin typeface="+mj-lt"/>
                <a:ea typeface="+mj-ea"/>
              </a:rPr>
              <a:t>,</a:t>
            </a:r>
            <a:r>
              <a:rPr lang="zh-CN" altLang="en-US" sz="2400" b="1" dirty="0">
                <a:latin typeface="+mj-lt"/>
                <a:ea typeface="+mj-ea"/>
              </a:rPr>
              <a:t>后常接名词或代词。</a:t>
            </a:r>
          </a:p>
        </p:txBody>
      </p:sp>
      <p:sp>
        <p:nvSpPr>
          <p:cNvPr id="4" name="矩形 3"/>
          <p:cNvSpPr/>
          <p:nvPr/>
        </p:nvSpPr>
        <p:spPr>
          <a:xfrm>
            <a:off x="1074738" y="2992438"/>
            <a:ext cx="5572125" cy="89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j-lt"/>
                <a:ea typeface="+mj-ea"/>
              </a:rPr>
              <a:t>玛丽真像她妈妈。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defRPr/>
            </a:pPr>
            <a:r>
              <a:rPr lang="en-US" altLang="zh-CN" sz="2800" b="1" dirty="0">
                <a:latin typeface="+mj-lt"/>
                <a:ea typeface="+mj-ea"/>
              </a:rPr>
              <a:t>Mary really takes after her mother.</a:t>
            </a:r>
            <a:endParaRPr lang="zh-CN" altLang="en-US" sz="2800" b="1" dirty="0"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2825" y="1284288"/>
            <a:ext cx="73691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【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拓展</a:t>
            </a:r>
            <a:r>
              <a:rPr lang="en-US" altLang="zh-CN" sz="2400" b="1" dirty="0">
                <a:solidFill>
                  <a:srgbClr val="0000FF"/>
                </a:solidFill>
                <a:latin typeface="+mj-lt"/>
                <a:ea typeface="+mj-ea"/>
              </a:rPr>
              <a:t>】</a:t>
            </a:r>
            <a:r>
              <a:rPr lang="en-US" altLang="zh-CN" sz="2800" b="1" dirty="0">
                <a:solidFill>
                  <a:srgbClr val="0000FF"/>
                </a:solidFill>
                <a:latin typeface="+mj-lt"/>
                <a:ea typeface="+mj-ea"/>
              </a:rPr>
              <a:t>look like</a:t>
            </a: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指长相（外表上）“看起来像”。</a:t>
            </a:r>
          </a:p>
        </p:txBody>
      </p:sp>
      <p:sp>
        <p:nvSpPr>
          <p:cNvPr id="3" name="矩形 2"/>
          <p:cNvSpPr/>
          <p:nvPr/>
        </p:nvSpPr>
        <p:spPr>
          <a:xfrm>
            <a:off x="1112838" y="2117725"/>
            <a:ext cx="5854700" cy="1216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latin typeface="+mj-lt"/>
                <a:ea typeface="+mj-ea"/>
              </a:rPr>
              <a:t>这座山看起来像一只大象。</a:t>
            </a:r>
            <a:endParaRPr lang="en-US" altLang="zh-CN" sz="2400" b="1" dirty="0">
              <a:latin typeface="+mj-lt"/>
              <a:ea typeface="+mj-ea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b="1" dirty="0">
                <a:latin typeface="+mj-lt"/>
                <a:ea typeface="+mj-ea"/>
              </a:rPr>
              <a:t>The mountain looks like an elephant.</a:t>
            </a:r>
            <a:endParaRPr lang="zh-CN" altLang="en-US" sz="2800" b="1" dirty="0"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65125" y="1658938"/>
            <a:ext cx="8550275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spcBef>
                <a:spcPct val="5000"/>
              </a:spcBef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+mj-ea"/>
              </a:rPr>
              <a:t>1. He ____________ the water.</a:t>
            </a:r>
            <a:endParaRPr lang="zh-CN" altLang="en-US" sz="2800" b="1" dirty="0">
              <a:solidFill>
                <a:srgbClr val="000000"/>
              </a:solidFill>
              <a:latin typeface="+mj-lt"/>
              <a:ea typeface="+mj-ea"/>
            </a:endParaRPr>
          </a:p>
          <a:p>
            <a:pPr>
              <a:lnSpc>
                <a:spcPct val="115000"/>
              </a:lnSpc>
              <a:spcBef>
                <a:spcPct val="5000"/>
              </a:spcBef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+mj-ea"/>
              </a:rPr>
              <a:t>2. The water _________. </a:t>
            </a:r>
          </a:p>
          <a:p>
            <a:pPr>
              <a:lnSpc>
                <a:spcPct val="115000"/>
              </a:lnSpc>
              <a:spcBef>
                <a:spcPct val="5000"/>
              </a:spcBef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+mj-ea"/>
              </a:rPr>
              <a:t>3. — Peter, I think we need to buy a new car.</a:t>
            </a:r>
          </a:p>
          <a:p>
            <a:pPr>
              <a:lnSpc>
                <a:spcPct val="115000"/>
              </a:lnSpc>
              <a:spcBef>
                <a:spcPct val="5000"/>
              </a:spcBef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+mj-ea"/>
              </a:rPr>
              <a:t>    — Oh, no! We are _____________ money, you know?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65125" y="1073150"/>
            <a:ext cx="50292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+mj-ea"/>
              </a:rPr>
              <a:t>用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+mj-ea"/>
              </a:rPr>
              <a:t>run out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+mj-ea"/>
              </a:rPr>
              <a:t>或者</a:t>
            </a:r>
            <a:r>
              <a:rPr lang="en-US" altLang="zh-CN" sz="2800" b="1" dirty="0">
                <a:solidFill>
                  <a:srgbClr val="000000"/>
                </a:solidFill>
                <a:latin typeface="+mj-lt"/>
                <a:ea typeface="+mj-ea"/>
              </a:rPr>
              <a:t>run out of</a:t>
            </a:r>
            <a:r>
              <a:rPr lang="zh-CN" altLang="en-US" sz="2800" b="1" dirty="0">
                <a:solidFill>
                  <a:srgbClr val="000000"/>
                </a:solidFill>
                <a:latin typeface="+mj-lt"/>
                <a:ea typeface="+mj-ea"/>
              </a:rPr>
              <a:t>填空。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63688" y="1695450"/>
            <a:ext cx="2087381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ran out of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71750" y="2219325"/>
            <a:ext cx="14128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ran out 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578225" y="3198813"/>
            <a:ext cx="2806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running out of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pic>
        <p:nvPicPr>
          <p:cNvPr id="15367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2032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387"/>
          <p:cNvSpPr>
            <a:spLocks noChangeArrowheads="1"/>
          </p:cNvSpPr>
          <p:nvPr/>
        </p:nvSpPr>
        <p:spPr bwMode="auto">
          <a:xfrm>
            <a:off x="1106488" y="420688"/>
            <a:ext cx="1973262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925513" y="1311275"/>
            <a:ext cx="7646987" cy="207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Mary ____ her mother. They both have big eyes. </a:t>
            </a:r>
          </a:p>
          <a:p>
            <a:pPr eaLnBrk="1" hangingPunct="1">
              <a:lnSpc>
                <a:spcPct val="150000"/>
              </a:lnSpc>
              <a:spcBef>
                <a:spcPct val="5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A. looks after             B. looks like</a:t>
            </a:r>
          </a:p>
          <a:p>
            <a:pPr eaLnBrk="1" hangingPunct="1">
              <a:lnSpc>
                <a:spcPct val="150000"/>
              </a:lnSpc>
              <a:spcBef>
                <a:spcPct val="5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C. looks up                 D. looks at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138363" y="1479550"/>
            <a:ext cx="423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012825" y="1014413"/>
            <a:ext cx="7369175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My computer doesn’t work. Could you please help me ____?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A. fix up it                         B. fix it up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C. fix them up                   D. look it up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576513" y="1809750"/>
            <a:ext cx="4238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14388" y="119063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1525588" y="322263"/>
            <a:ext cx="17113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Review 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817563" y="2395538"/>
            <a:ext cx="7221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teacher asked the students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quiet.</a:t>
            </a:r>
            <a:r>
              <a:rPr lang="en-US" altLang="zh-CN" sz="2800" b="1" dirty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17563" y="1660525"/>
            <a:ext cx="686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 The girl wanted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take the joy home.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819150" y="3470275"/>
            <a:ext cx="7392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There are enough time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to get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airport. 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793750" y="1020763"/>
            <a:ext cx="3690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说出下列不定式的用法。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圆角矩形标注 9"/>
          <p:cNvSpPr>
            <a:spLocks noChangeArrowheads="1"/>
          </p:cNvSpPr>
          <p:nvPr/>
        </p:nvSpPr>
        <p:spPr bwMode="auto">
          <a:xfrm>
            <a:off x="7265988" y="1554163"/>
            <a:ext cx="946150" cy="482600"/>
          </a:xfrm>
          <a:prstGeom prst="wedgeRoundRectCallout">
            <a:avLst>
              <a:gd name="adj1" fmla="val -78501"/>
              <a:gd name="adj2" fmla="val 37136"/>
              <a:gd name="adj3" fmla="val 16667"/>
            </a:avLst>
          </a:prstGeom>
          <a:solidFill>
            <a:schemeClr val="bg1"/>
          </a:solidFill>
          <a:ln w="25400">
            <a:solidFill>
              <a:srgbClr val="00B0F0"/>
            </a:solidFill>
            <a:miter lim="800000"/>
          </a:ln>
        </p:spPr>
        <p:txBody>
          <a:bodyPr anchor="ctr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宾语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4211638" y="2917825"/>
            <a:ext cx="1873250" cy="457200"/>
          </a:xfrm>
          <a:prstGeom prst="wedgeRoundRectCallout">
            <a:avLst>
              <a:gd name="adj1" fmla="val 68121"/>
              <a:gd name="adj2" fmla="val -4732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solidFill>
                  <a:srgbClr val="0000FF"/>
                </a:solidFill>
                <a:latin typeface="+mj-ea"/>
                <a:ea typeface="+mj-ea"/>
              </a:rPr>
              <a:t>宾语补足语</a:t>
            </a:r>
          </a:p>
        </p:txBody>
      </p:sp>
      <p:sp>
        <p:nvSpPr>
          <p:cNvPr id="10" name="圆角矩形标注 9"/>
          <p:cNvSpPr/>
          <p:nvPr/>
        </p:nvSpPr>
        <p:spPr>
          <a:xfrm>
            <a:off x="3978275" y="4000500"/>
            <a:ext cx="876300" cy="449263"/>
          </a:xfrm>
          <a:prstGeom prst="wedgeRoundRectCallout">
            <a:avLst>
              <a:gd name="adj1" fmla="val 80909"/>
              <a:gd name="adj2" fmla="val -38069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noProof="1">
                <a:solidFill>
                  <a:srgbClr val="0000FF"/>
                </a:solidFill>
                <a:latin typeface="+mj-ea"/>
                <a:ea typeface="+mj-ea"/>
              </a:rPr>
              <a:t>定语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4"/>
          <p:cNvGrpSpPr/>
          <p:nvPr/>
        </p:nvGrpSpPr>
        <p:grpSpPr bwMode="auto">
          <a:xfrm>
            <a:off x="762000" y="665163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3083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FF"/>
                  </a:solidFill>
                </a:rPr>
                <a:t>1a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519238" y="754744"/>
            <a:ext cx="73504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400" b="1" dirty="0">
                <a:latin typeface="+mj-lt"/>
                <a:ea typeface="宋体" panose="02010600030101010101" pitchFamily="2" charset="-122"/>
              </a:rPr>
              <a:t>Match the sentences with similar meanings.</a:t>
            </a:r>
            <a:endParaRPr lang="zh-CN" altLang="en-US" sz="24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15975" y="1419225"/>
            <a:ext cx="4846774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___</a:t>
            </a:r>
            <a:r>
              <a:rPr lang="en-US" altLang="zh-CN" sz="2600" b="1" dirty="0">
                <a:latin typeface="+mj-lt"/>
              </a:rPr>
              <a:t>1. I’ve run out of it.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___</a:t>
            </a:r>
            <a:r>
              <a:rPr lang="en-US" altLang="zh-CN" sz="2600" b="1" dirty="0">
                <a:latin typeface="+mj-lt"/>
              </a:rPr>
              <a:t>2. I take after my mother.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___</a:t>
            </a:r>
            <a:r>
              <a:rPr lang="en-US" altLang="zh-CN" sz="2600" b="1" dirty="0">
                <a:latin typeface="+mj-lt"/>
              </a:rPr>
              <a:t>3.  I fixed it up.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</a:rPr>
              <a:t>___</a:t>
            </a:r>
            <a:r>
              <a:rPr lang="en-US" altLang="zh-CN" sz="2600" b="1" dirty="0">
                <a:latin typeface="+mj-lt"/>
              </a:rPr>
              <a:t>4. I gave it away</a:t>
            </a:r>
            <a:r>
              <a:rPr lang="en-US" altLang="zh-CN" sz="2600" b="1" dirty="0" smtClean="0">
                <a:latin typeface="+mj-lt"/>
              </a:rPr>
              <a:t>.</a:t>
            </a:r>
            <a:endParaRPr lang="en-US" altLang="zh-CN" sz="2600" b="1" dirty="0">
              <a:latin typeface="+mj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76712" y="2443163"/>
            <a:ext cx="4692967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a. I repaired it.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b. I don’t have any more of it.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c. I am similar to her.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>
                <a:solidFill>
                  <a:srgbClr val="0000FF"/>
                </a:solidFill>
                <a:latin typeface="+mj-lt"/>
                <a:ea typeface="宋体" panose="02010600030101010101" pitchFamily="2" charset="-122"/>
              </a:rPr>
              <a:t>d. I didn’t keep it.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985838" y="1443038"/>
            <a:ext cx="533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01713" y="1905000"/>
            <a:ext cx="5048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001713" y="2378075"/>
            <a:ext cx="5048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a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976313" y="2886075"/>
            <a:ext cx="533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4"/>
          <p:cNvGrpSpPr/>
          <p:nvPr/>
        </p:nvGrpSpPr>
        <p:grpSpPr bwMode="auto">
          <a:xfrm>
            <a:off x="715963" y="573088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4107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FF"/>
                  </a:solidFill>
                </a:rPr>
                <a:t>1b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1455738" y="633413"/>
            <a:ext cx="6545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Match the phrasal verbs with the nouns.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85888" y="1404938"/>
            <a:ext cx="1912937" cy="267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  <a:miter lim="800000"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run out of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take after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fix up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give away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405438" y="1366838"/>
            <a:ext cx="1944687" cy="267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rgbClr val="C00000"/>
            </a:solidFill>
            <a:miter lim="800000"/>
          </a:ln>
          <a:effec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my bike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money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my father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</a:rPr>
              <a:t>old clothes</a:t>
            </a:r>
          </a:p>
        </p:txBody>
      </p:sp>
      <p:cxnSp>
        <p:nvCxnSpPr>
          <p:cNvPr id="8" name="AutoShape 5"/>
          <p:cNvCxnSpPr>
            <a:cxnSpLocks noChangeShapeType="1"/>
          </p:cNvCxnSpPr>
          <p:nvPr/>
        </p:nvCxnSpPr>
        <p:spPr bwMode="auto">
          <a:xfrm>
            <a:off x="3363913" y="1854200"/>
            <a:ext cx="1944687" cy="554038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6"/>
          <p:cNvCxnSpPr>
            <a:cxnSpLocks noChangeShapeType="1"/>
          </p:cNvCxnSpPr>
          <p:nvPr/>
        </p:nvCxnSpPr>
        <p:spPr bwMode="auto">
          <a:xfrm>
            <a:off x="3363913" y="2487613"/>
            <a:ext cx="1944687" cy="582612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7"/>
          <p:cNvCxnSpPr>
            <a:cxnSpLocks noChangeShapeType="1"/>
          </p:cNvCxnSpPr>
          <p:nvPr/>
        </p:nvCxnSpPr>
        <p:spPr bwMode="auto">
          <a:xfrm flipV="1">
            <a:off x="3363913" y="1803400"/>
            <a:ext cx="2012950" cy="1328738"/>
          </a:xfrm>
          <a:prstGeom prst="straightConnector1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直接连接符 18"/>
          <p:cNvCxnSpPr>
            <a:cxnSpLocks noChangeShapeType="1"/>
          </p:cNvCxnSpPr>
          <p:nvPr/>
        </p:nvCxnSpPr>
        <p:spPr bwMode="auto">
          <a:xfrm>
            <a:off x="3363913" y="3743325"/>
            <a:ext cx="1944687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 autoUpdateAnimBg="0"/>
      <p:bldP spid="7" grpId="0" bldLvl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合 4"/>
          <p:cNvGrpSpPr/>
          <p:nvPr/>
        </p:nvGrpSpPr>
        <p:grpSpPr bwMode="auto">
          <a:xfrm>
            <a:off x="838200" y="442913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5130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FF"/>
                  </a:solidFill>
                </a:rPr>
                <a:t>1b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123" name="矩形 4"/>
          <p:cNvSpPr>
            <a:spLocks noChangeArrowheads="1"/>
          </p:cNvSpPr>
          <p:nvPr/>
        </p:nvSpPr>
        <p:spPr bwMode="auto">
          <a:xfrm>
            <a:off x="1577975" y="474663"/>
            <a:ext cx="61293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Then make sentences with the phrases.</a:t>
            </a:r>
            <a:endParaRPr lang="zh-CN" altLang="en-US" sz="280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90600" y="1147763"/>
            <a:ext cx="7254875" cy="3324225"/>
          </a:xfrm>
          <a:prstGeom prst="rect">
            <a:avLst/>
          </a:prstGeom>
          <a:noFill/>
          <a:ln w="38100">
            <a:solidFill>
              <a:srgbClr val="3399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 I gave away my bike to a children’s home.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 _____________________________________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3. _____________________________________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4. _____________________________________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5. _____________________________________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362075" y="1898650"/>
            <a:ext cx="3803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 took after my father.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370013" y="2555875"/>
            <a:ext cx="68754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 gave away my old clothes to the poor kid.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370013" y="3189288"/>
            <a:ext cx="5845175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 ran out of my money last weekend.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370013" y="3743325"/>
            <a:ext cx="5521325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 fix up my bike and give it away.</a:t>
            </a:r>
            <a:r>
              <a:rPr lang="en-US" altLang="zh-CN" sz="28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4"/>
          <p:cNvGrpSpPr/>
          <p:nvPr/>
        </p:nvGrpSpPr>
        <p:grpSpPr bwMode="auto">
          <a:xfrm>
            <a:off x="754063" y="1008063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6166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FF"/>
                  </a:solidFill>
                </a:rPr>
                <a:t>1c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493838" y="835025"/>
            <a:ext cx="6865937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宋体" panose="02010600030101010101" pitchFamily="2" charset="-122"/>
              </a:rPr>
              <a:t>Listen and number the pictures [1- 4] in the correct order.</a:t>
            </a:r>
            <a:endParaRPr lang="zh-CN" altLang="en-US" sz="2800" dirty="0">
              <a:latin typeface="+mj-lt"/>
              <a:ea typeface="宋体" panose="02010600030101010101" pitchFamily="2" charset="-122"/>
            </a:endParaRPr>
          </a:p>
        </p:txBody>
      </p:sp>
      <p:pic>
        <p:nvPicPr>
          <p:cNvPr id="6148" name="Picture 2" descr="E:\2017春下\上课课件\人八英\resource\u2\jpg\u2B_1c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84963" y="2101850"/>
            <a:ext cx="18796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3" descr="E:\2017春下\上课课件\人八英\resource\u2\jpg\u2B_1c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9925" y="1985963"/>
            <a:ext cx="184308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E:\2017春下\上课课件\人八英\resource\u2\jpg\u2B_1c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0013" y="1947863"/>
            <a:ext cx="187801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5" descr="E:\2017春下\上课课件\人八英\resource\u2\jpg\u2B_1c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6775" y="1985963"/>
            <a:ext cx="1830388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149475" y="3092450"/>
            <a:ext cx="363538" cy="3508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bg1"/>
                </a:solidFill>
              </a:rPr>
              <a:t>a</a:t>
            </a:r>
            <a:endParaRPr lang="zh-CN" altLang="en-US" sz="2800" b="1">
              <a:solidFill>
                <a:schemeClr val="bg1"/>
              </a:solidFill>
            </a:endParaRPr>
          </a:p>
        </p:txBody>
      </p:sp>
      <p:sp>
        <p:nvSpPr>
          <p:cNvPr id="6153" name="Oval 8"/>
          <p:cNvSpPr>
            <a:spLocks noChangeArrowheads="1"/>
          </p:cNvSpPr>
          <p:nvPr/>
        </p:nvSpPr>
        <p:spPr bwMode="auto">
          <a:xfrm>
            <a:off x="4244975" y="3092450"/>
            <a:ext cx="363538" cy="3508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bg1"/>
                </a:solidFill>
              </a:rPr>
              <a:t>b</a:t>
            </a:r>
            <a:endParaRPr lang="zh-CN" altLang="en-US" sz="2800" b="1">
              <a:solidFill>
                <a:schemeClr val="bg1"/>
              </a:solidFill>
            </a:endParaRPr>
          </a:p>
        </p:txBody>
      </p:sp>
      <p:sp>
        <p:nvSpPr>
          <p:cNvPr id="6154" name="Oval 8"/>
          <p:cNvSpPr>
            <a:spLocks noChangeArrowheads="1"/>
          </p:cNvSpPr>
          <p:nvPr/>
        </p:nvSpPr>
        <p:spPr bwMode="auto">
          <a:xfrm>
            <a:off x="6218238" y="3092450"/>
            <a:ext cx="363537" cy="35083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bg1"/>
                </a:solidFill>
              </a:rPr>
              <a:t>c</a:t>
            </a:r>
            <a:endParaRPr lang="zh-CN" altLang="en-US" sz="2800" b="1">
              <a:solidFill>
                <a:schemeClr val="bg1"/>
              </a:solidFill>
            </a:endParaRPr>
          </a:p>
        </p:txBody>
      </p:sp>
      <p:sp>
        <p:nvSpPr>
          <p:cNvPr id="6155" name="Oval 8"/>
          <p:cNvSpPr>
            <a:spLocks noChangeArrowheads="1"/>
          </p:cNvSpPr>
          <p:nvPr/>
        </p:nvSpPr>
        <p:spPr bwMode="auto">
          <a:xfrm>
            <a:off x="8342313" y="3113088"/>
            <a:ext cx="363537" cy="350837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chemeClr val="bg1"/>
                </a:solidFill>
              </a:rPr>
              <a:t>d</a:t>
            </a:r>
            <a:endParaRPr lang="zh-CN" altLang="en-US" sz="2800" b="1">
              <a:solidFill>
                <a:schemeClr val="bg1"/>
              </a:solidFill>
            </a:endParaRPr>
          </a:p>
        </p:txBody>
      </p:sp>
      <p:sp>
        <p:nvSpPr>
          <p:cNvPr id="6" name="对角圆角矩形 5"/>
          <p:cNvSpPr/>
          <p:nvPr/>
        </p:nvSpPr>
        <p:spPr>
          <a:xfrm>
            <a:off x="669925" y="3287713"/>
            <a:ext cx="1074738" cy="541337"/>
          </a:xfrm>
          <a:prstGeom prst="round2DiagRect">
            <a:avLst>
              <a:gd name="adj1" fmla="val 31690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schemeClr val="tx1"/>
                </a:solidFill>
              </a:rPr>
              <a:t>_____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对角圆角矩形 14"/>
          <p:cNvSpPr/>
          <p:nvPr/>
        </p:nvSpPr>
        <p:spPr>
          <a:xfrm>
            <a:off x="2640013" y="3254375"/>
            <a:ext cx="1074737" cy="541338"/>
          </a:xfrm>
          <a:prstGeom prst="round2DiagRect">
            <a:avLst>
              <a:gd name="adj1" fmla="val 31690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schemeClr val="tx1"/>
                </a:solidFill>
              </a:rPr>
              <a:t>_____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对角圆角矩形 15"/>
          <p:cNvSpPr/>
          <p:nvPr/>
        </p:nvSpPr>
        <p:spPr>
          <a:xfrm>
            <a:off x="4676775" y="3260725"/>
            <a:ext cx="1074738" cy="539750"/>
          </a:xfrm>
          <a:prstGeom prst="round2DiagRect">
            <a:avLst>
              <a:gd name="adj1" fmla="val 31690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schemeClr val="tx1"/>
                </a:solidFill>
              </a:rPr>
              <a:t>_____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对角圆角矩形 16"/>
          <p:cNvSpPr/>
          <p:nvPr/>
        </p:nvSpPr>
        <p:spPr>
          <a:xfrm>
            <a:off x="6716713" y="3254375"/>
            <a:ext cx="1074737" cy="541338"/>
          </a:xfrm>
          <a:prstGeom prst="round2DiagRect">
            <a:avLst>
              <a:gd name="adj1" fmla="val 31690"/>
              <a:gd name="adj2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altLang="zh-CN" dirty="0">
                <a:solidFill>
                  <a:schemeClr val="tx1"/>
                </a:solidFill>
              </a:rPr>
              <a:t>_____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1875" y="3265488"/>
            <a:ext cx="60960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</a:rPr>
              <a:t>4</a:t>
            </a:r>
            <a:endParaRPr lang="zh-CN" alt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9738" y="3227388"/>
            <a:ext cx="60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</a:rPr>
              <a:t>2</a:t>
            </a:r>
            <a:endParaRPr lang="zh-CN" alt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7613" y="3219450"/>
            <a:ext cx="60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</a:rPr>
              <a:t>1</a:t>
            </a:r>
            <a:endParaRPr lang="zh-CN" altLang="en-US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45325" y="3233738"/>
            <a:ext cx="609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</a:rPr>
              <a:t>3</a:t>
            </a:r>
            <a:endParaRPr lang="zh-CN" altLang="en-US" sz="28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组合 4"/>
          <p:cNvGrpSpPr/>
          <p:nvPr/>
        </p:nvGrpSpPr>
        <p:grpSpPr bwMode="auto">
          <a:xfrm>
            <a:off x="776288" y="703263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80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FF"/>
                  </a:solidFill>
                </a:rPr>
                <a:t>1d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1516063" y="757238"/>
            <a:ext cx="7154862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宋体" panose="02010600030101010101" pitchFamily="2" charset="-122"/>
              </a:rPr>
              <a:t>Listen again. Circle </a:t>
            </a:r>
            <a:r>
              <a:rPr lang="en-US" altLang="zh-CN" sz="2800" b="1" i="1" dirty="0">
                <a:latin typeface="+mj-lt"/>
                <a:ea typeface="宋体" panose="02010600030101010101" pitchFamily="2" charset="-122"/>
              </a:rPr>
              <a:t>T</a:t>
            </a:r>
            <a:r>
              <a:rPr lang="en-US" altLang="zh-CN" sz="2800" b="1" dirty="0">
                <a:latin typeface="+mj-lt"/>
                <a:ea typeface="宋体" panose="02010600030101010101" pitchFamily="2" charset="-122"/>
              </a:rPr>
              <a:t> for true or </a:t>
            </a:r>
            <a:r>
              <a:rPr lang="en-US" altLang="zh-CN" sz="2800" b="1" i="1" dirty="0">
                <a:latin typeface="+mj-lt"/>
                <a:ea typeface="宋体" panose="02010600030101010101" pitchFamily="2" charset="-122"/>
              </a:rPr>
              <a:t>F</a:t>
            </a:r>
            <a:r>
              <a:rPr lang="en-US" altLang="zh-CN" sz="2800" b="1" dirty="0">
                <a:latin typeface="+mj-lt"/>
                <a:ea typeface="宋体" panose="02010600030101010101" pitchFamily="2" charset="-122"/>
              </a:rPr>
              <a:t> for false.</a:t>
            </a:r>
            <a:endParaRPr lang="zh-CN" altLang="en-US" sz="28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1486" y="1471841"/>
            <a:ext cx="832897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0">
              <a:lnSpc>
                <a:spcPct val="120000"/>
              </a:lnSpc>
              <a:defRPr/>
            </a:pPr>
            <a:r>
              <a:rPr lang="en-US" altLang="zh-CN" sz="2800" b="1" dirty="0">
                <a:latin typeface="+mj-lt"/>
                <a:ea typeface="微软雅黑" panose="020B0503020204020204" pitchFamily="34" charset="-122"/>
                <a:sym typeface="MS PGothic" panose="020B0600070205080204" pitchFamily="34" charset="-128"/>
              </a:rPr>
              <a:t>1. Jimmy fixes up broken bicycle parts,      T    F </a:t>
            </a:r>
          </a:p>
          <a:p>
            <a:pPr defTabSz="0">
              <a:lnSpc>
                <a:spcPct val="120000"/>
              </a:lnSpc>
              <a:defRPr/>
            </a:pPr>
            <a:r>
              <a:rPr lang="en-US" altLang="zh-CN" sz="2800" b="1" dirty="0">
                <a:latin typeface="+mj-lt"/>
                <a:ea typeface="微软雅黑" panose="020B0503020204020204" pitchFamily="34" charset="-122"/>
                <a:sym typeface="MS PGothic" panose="020B0600070205080204" pitchFamily="34" charset="-128"/>
              </a:rPr>
              <a:t>     like wheels.</a:t>
            </a:r>
          </a:p>
          <a:p>
            <a:pPr defTabSz="0">
              <a:lnSpc>
                <a:spcPct val="120000"/>
              </a:lnSpc>
              <a:defRPr/>
            </a:pPr>
            <a:r>
              <a:rPr lang="en-US" altLang="zh-CN" sz="2800" b="1" dirty="0">
                <a:latin typeface="+mj-lt"/>
                <a:ea typeface="微软雅黑" panose="020B0503020204020204" pitchFamily="34" charset="-122"/>
                <a:sym typeface="MS PGothic" panose="020B0600070205080204" pitchFamily="34" charset="-128"/>
              </a:rPr>
              <a:t>2. Jimmy sells bikes.                                      T    F</a:t>
            </a:r>
          </a:p>
          <a:p>
            <a:pPr defTabSz="0">
              <a:lnSpc>
                <a:spcPct val="120000"/>
              </a:lnSpc>
              <a:defRPr/>
            </a:pPr>
            <a:r>
              <a:rPr lang="en-US" altLang="zh-CN" sz="2800" b="1" dirty="0">
                <a:latin typeface="+mj-lt"/>
                <a:ea typeface="微软雅黑" panose="020B0503020204020204" pitchFamily="34" charset="-122"/>
                <a:sym typeface="MS PGothic" panose="020B0600070205080204" pitchFamily="34" charset="-128"/>
              </a:rPr>
              <a:t>3. Jimmy takes after his mother.                  T    F</a:t>
            </a:r>
          </a:p>
          <a:p>
            <a:pPr defTabSz="0">
              <a:lnSpc>
                <a:spcPct val="120000"/>
              </a:lnSpc>
              <a:defRPr/>
            </a:pPr>
            <a:r>
              <a:rPr lang="en-US" altLang="zh-CN" sz="2800" b="1" dirty="0">
                <a:latin typeface="+mj-lt"/>
                <a:ea typeface="微软雅黑" panose="020B0503020204020204" pitchFamily="34" charset="-122"/>
                <a:sym typeface="MS PGothic" panose="020B0600070205080204" pitchFamily="34" charset="-128"/>
              </a:rPr>
              <a:t>4. Jimmy has run out of money.                   T    F</a:t>
            </a:r>
          </a:p>
        </p:txBody>
      </p:sp>
      <p:sp>
        <p:nvSpPr>
          <p:cNvPr id="4" name="椭圆 3"/>
          <p:cNvSpPr/>
          <p:nvPr/>
        </p:nvSpPr>
        <p:spPr>
          <a:xfrm>
            <a:off x="3573463" y="841375"/>
            <a:ext cx="1052512" cy="368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315200" y="1603375"/>
            <a:ext cx="525463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70825" y="2627313"/>
            <a:ext cx="527050" cy="36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870825" y="3135313"/>
            <a:ext cx="527050" cy="36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315200" y="3646488"/>
            <a:ext cx="525463" cy="3667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00100" y="571500"/>
            <a:ext cx="5791200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zh-CN" sz="2400" b="1" dirty="0" smtClean="0">
                <a:latin typeface="+mj-lt"/>
              </a:rPr>
              <a:t>Listen again and fill in the blanks.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92163" y="1074738"/>
            <a:ext cx="7893050" cy="315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2400" b="1" dirty="0" smtClean="0">
                <a:latin typeface="+mj-lt"/>
              </a:rPr>
              <a:t>Jimmy ____ or ____ old bikes ____ nobody wants. Then he _______ the bikes and _____them _____ to kids ____ don’t have enough money to buy their own bikes. That’s fantastic. What gave him the idea? He guess he _________ his father. But now he has _________ money to buy any more old bikes. he needs to ____________some way of getting money.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833563" y="1116013"/>
            <a:ext cx="9188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finds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970213" y="1116013"/>
            <a:ext cx="9028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buys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105400" y="1131888"/>
            <a:ext cx="7489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that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041525" y="1563688"/>
            <a:ext cx="1346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fixes up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3200" y="1530350"/>
            <a:ext cx="97174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gives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788150" y="1573213"/>
            <a:ext cx="10230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 away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95425" y="2079625"/>
            <a:ext cx="798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who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206218" y="2856139"/>
            <a:ext cx="17267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takes after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835025" y="3248080"/>
            <a:ext cx="1617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run out of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2294042" y="3739751"/>
            <a:ext cx="2148345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come up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组合 4"/>
          <p:cNvGrpSpPr/>
          <p:nvPr/>
        </p:nvGrpSpPr>
        <p:grpSpPr bwMode="auto">
          <a:xfrm>
            <a:off x="677863" y="793750"/>
            <a:ext cx="701675" cy="584200"/>
            <a:chOff x="449580" y="517058"/>
            <a:chExt cx="795031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270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9225" name="TextBox 3"/>
            <p:cNvSpPr txBox="1">
              <a:spLocks noChangeArrowheads="1"/>
            </p:cNvSpPr>
            <p:nvPr/>
          </p:nvSpPr>
          <p:spPr bwMode="auto">
            <a:xfrm>
              <a:off x="459751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en-US" altLang="zh-CN" sz="3200" b="1">
                  <a:solidFill>
                    <a:srgbClr val="0000FF"/>
                  </a:solidFill>
                </a:rPr>
                <a:t>1e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1284288" y="622300"/>
            <a:ext cx="72199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Role-play a conversation between Jimmy and the reporter. Use the information in 1c and 1d. </a:t>
            </a:r>
            <a:endParaRPr lang="zh-CN" altLang="en-US" sz="280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18100" y="1704975"/>
            <a:ext cx="13192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8163" y="1735138"/>
            <a:ext cx="1385887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标注 7"/>
          <p:cNvSpPr/>
          <p:nvPr/>
        </p:nvSpPr>
        <p:spPr>
          <a:xfrm>
            <a:off x="1103313" y="2554288"/>
            <a:ext cx="2035175" cy="844550"/>
          </a:xfrm>
          <a:prstGeom prst="wedgeRoundRectCallout">
            <a:avLst>
              <a:gd name="adj1" fmla="val 64476"/>
              <a:gd name="adj2" fmla="val -2870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What do you do, Jimmy?</a:t>
            </a:r>
            <a:endParaRPr lang="zh-CN" altLang="en-US" sz="24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6376988" y="2644775"/>
            <a:ext cx="1397000" cy="525463"/>
          </a:xfrm>
          <a:prstGeom prst="wedgeRoundRectCallout">
            <a:avLst>
              <a:gd name="adj1" fmla="val -71373"/>
              <a:gd name="adj2" fmla="val -41724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I fix up...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全屏显示(16:9)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MS PGothic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2023-01-17T00:02:24Z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29D5BCDA619043558093F2A94F573504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