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307" r:id="rId4"/>
    <p:sldId id="308" r:id="rId5"/>
    <p:sldId id="309" r:id="rId6"/>
    <p:sldId id="306" r:id="rId7"/>
    <p:sldId id="310" r:id="rId8"/>
    <p:sldId id="311" r:id="rId9"/>
    <p:sldId id="312" r:id="rId10"/>
    <p:sldId id="313" r:id="rId11"/>
    <p:sldId id="314" r:id="rId12"/>
    <p:sldId id="260" r:id="rId13"/>
    <p:sldId id="315" r:id="rId14"/>
    <p:sldId id="316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05" d="100"/>
          <a:sy n="105" d="100"/>
        </p:scale>
        <p:origin x="-90" y="-72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4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第三章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</a:t>
            </a:r>
            <a:r>
              <a:rPr lang="en-US" altLang="zh-CN" dirty="0" smtClean="0"/>
              <a:t>1</a:t>
            </a:r>
            <a:r>
              <a:rPr lang="zh-CN" altLang="zh-CN" dirty="0" smtClean="0"/>
              <a:t>课时</a:t>
            </a:r>
            <a:r>
              <a:rPr lang="zh-CN" altLang="zh-CN" i="1" dirty="0" smtClean="0"/>
              <a:t>　</a:t>
            </a:r>
            <a:r>
              <a:rPr lang="zh-CN" altLang="zh-CN" dirty="0" smtClean="0"/>
              <a:t>圆周角定理及其推论</a:t>
            </a:r>
            <a:r>
              <a:rPr lang="en-US" altLang="zh-CN" dirty="0" smtClean="0"/>
              <a:t>1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8.docx"/><Relationship Id="rId7" Type="http://schemas.openxmlformats.org/officeDocument/2006/relationships/image" Target="../media/image24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emf"/><Relationship Id="rId5" Type="http://schemas.openxmlformats.org/officeDocument/2006/relationships/package" Target="../embeddings/Microsoft_Word___9.docx"/><Relationship Id="rId4" Type="http://schemas.openxmlformats.org/officeDocument/2006/relationships/image" Target="../media/image2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0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7.jpeg"/><Relationship Id="rId4" Type="http://schemas.openxmlformats.org/officeDocument/2006/relationships/image" Target="../media/image2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1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2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emf"/><Relationship Id="rId5" Type="http://schemas.openxmlformats.org/officeDocument/2006/relationships/package" Target="../embeddings/Microsoft_Word___13.docx"/><Relationship Id="rId4" Type="http://schemas.openxmlformats.org/officeDocument/2006/relationships/image" Target="../media/image2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__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11.jpeg"/><Relationship Id="rId7" Type="http://schemas.openxmlformats.org/officeDocument/2006/relationships/package" Target="../embeddings/Microsoft_Word___2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jpeg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__1.docx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5.docx"/><Relationship Id="rId3" Type="http://schemas.openxmlformats.org/officeDocument/2006/relationships/package" Target="../embeddings/Microsoft_Word___3.docx"/><Relationship Id="rId7" Type="http://schemas.openxmlformats.org/officeDocument/2006/relationships/image" Target="../media/image14.emf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Word___4.docx"/><Relationship Id="rId11" Type="http://schemas.openxmlformats.org/officeDocument/2006/relationships/package" Target="../embeddings/Microsoft_Word___6.docx"/><Relationship Id="rId5" Type="http://schemas.openxmlformats.org/officeDocument/2006/relationships/image" Target="../media/image17.jpeg"/><Relationship Id="rId10" Type="http://schemas.openxmlformats.org/officeDocument/2006/relationships/image" Target="../media/image18.jpeg"/><Relationship Id="rId4" Type="http://schemas.openxmlformats.org/officeDocument/2006/relationships/image" Target="../media/image13.emf"/><Relationship Id="rId9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7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1.jpeg"/><Relationship Id="rId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100" dirty="0"/>
              <a:t>圆周角和圆心角的关系</a:t>
            </a:r>
            <a:endParaRPr lang="zh-CN" altLang="zh-CN" sz="4100" dirty="0"/>
          </a:p>
        </p:txBody>
      </p:sp>
      <p:sp>
        <p:nvSpPr>
          <p:cNvPr id="3" name="矩形 2"/>
          <p:cNvSpPr/>
          <p:nvPr/>
        </p:nvSpPr>
        <p:spPr>
          <a:xfrm>
            <a:off x="0" y="3335619"/>
            <a:ext cx="9144000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zh-CN" sz="2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27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890201"/>
            <a:ext cx="9144000" cy="5770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3300" dirty="0"/>
              <a:t>第三章 圆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432314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285750" y="682821"/>
            <a:ext cx="8572500" cy="13988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的内接三角形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是优弧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上的一点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重合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OAB=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猜想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之间的关系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并给予证明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1610054" y="690703"/>
          <a:ext cx="6620074" cy="32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文档" r:id="rId3" imgW="3839210" imgH="187325" progId="Word.Document.12">
                  <p:embed/>
                </p:oleObj>
              </mc:Choice>
              <mc:Fallback>
                <p:oleObj name="文档" r:id="rId3" imgW="3839210" imgH="187325" progId="Word.Document.12">
                  <p:embed/>
                  <p:pic>
                    <p:nvPicPr>
                      <p:cNvPr id="0" name="图片 512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0054" y="690703"/>
                        <a:ext cx="6620074" cy="32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>
            <a:spLocks noChangeAspect="1"/>
          </p:cNvSpPr>
          <p:nvPr/>
        </p:nvSpPr>
        <p:spPr>
          <a:xfrm>
            <a:off x="285750" y="2023550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OA=OB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OAB=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35°,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OAB-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110°,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56694" y="3042443"/>
          <a:ext cx="6620074" cy="2000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文档" r:id="rId5" imgW="3839210" imgH="1161415" progId="Word.Document.12">
                  <p:embed/>
                </p:oleObj>
              </mc:Choice>
              <mc:Fallback>
                <p:oleObj name="文档" r:id="rId5" imgW="3839210" imgH="1161415" progId="Word.Document.12">
                  <p:embed/>
                  <p:pic>
                    <p:nvPicPr>
                      <p:cNvPr id="0" name="图片 512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694" y="3042443"/>
                        <a:ext cx="6620074" cy="20009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17ZKXSE131.EPS" descr="id:2147495861;FounderCES"/>
          <p:cNvPicPr/>
          <p:nvPr/>
        </p:nvPicPr>
        <p:blipFill>
          <a:blip r:embed="rId7" cstate="email"/>
          <a:stretch>
            <a:fillRect/>
          </a:stretch>
        </p:blipFill>
        <p:spPr>
          <a:xfrm>
            <a:off x="5671595" y="1071490"/>
            <a:ext cx="1777612" cy="19626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94616"/>
            <a:ext cx="8572500" cy="439043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过圆上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两点作一条直线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在圆上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在圆外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的同侧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APB=x.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移动时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的变化范围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并说明理由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移至圆内时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有什么变化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直接写出结果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ACB=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ACB&gt;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AMB&gt;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&gt;x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&lt;x&lt;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移至圆内时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,50°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&lt;x&lt;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2" name="17ZKXSE132.EPS" descr="id:214749586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007166" y="1081703"/>
            <a:ext cx="1715716" cy="16100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791853"/>
            <a:ext cx="8572500" cy="405803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上的一点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作直线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分别交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并将线段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绕点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逆时针旋转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分别交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FC.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ACF=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AED.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在直径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上运动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重合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其他条件不变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请问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是否为定值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若是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请求出其值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若不是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请说明理由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4170241" y="4022813"/>
          <a:ext cx="4973759" cy="400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文档" r:id="rId3" imgW="3839210" imgH="311150" progId="Word.Document.12">
                  <p:embed/>
                </p:oleObj>
              </mc:Choice>
              <mc:Fallback>
                <p:oleObj name="文档" r:id="rId3" imgW="3839210" imgH="311150" progId="Word.Document.12">
                  <p:embed/>
                  <p:pic>
                    <p:nvPicPr>
                      <p:cNvPr id="0" name="图片 614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0241" y="4022813"/>
                        <a:ext cx="4973759" cy="400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19ZKXSD73.EPS" descr="id:2147495882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2697044" y="1757436"/>
            <a:ext cx="2308508" cy="1996379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85750" y="1239910"/>
          <a:ext cx="6620074" cy="336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文档" r:id="rId3" imgW="3839210" imgH="196850" progId="Word.Document.12">
                  <p:embed/>
                </p:oleObj>
              </mc:Choice>
              <mc:Fallback>
                <p:oleObj name="文档" r:id="rId3" imgW="3839210" imgH="196850" progId="Word.Document.12">
                  <p:embed/>
                  <p:pic>
                    <p:nvPicPr>
                      <p:cNvPr id="0" name="图片 717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0" y="1239910"/>
                        <a:ext cx="6620074" cy="336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>
            <a:spLocks noChangeAspect="1"/>
          </p:cNvSpPr>
          <p:nvPr/>
        </p:nvSpPr>
        <p:spPr>
          <a:xfrm>
            <a:off x="285750" y="1620860"/>
            <a:ext cx="8572500" cy="20636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是由线段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绕点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逆时针旋转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得到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AC=AE.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垂直平分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AC=AD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AE=AD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AED=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ADF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ACF=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AED</a:t>
            </a:r>
            <a:r>
              <a:rPr lang="en-US" altLang="zh-CN" sz="1800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25163" y="762636"/>
          <a:ext cx="6620074" cy="31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文档" r:id="rId3" imgW="3839210" imgH="186055" progId="Word.Document.12">
                  <p:embed/>
                </p:oleObj>
              </mc:Choice>
              <mc:Fallback>
                <p:oleObj name="文档" r:id="rId3" imgW="3839210" imgH="186055" progId="Word.Document.12">
                  <p:embed/>
                  <p:pic>
                    <p:nvPicPr>
                      <p:cNvPr id="0" name="图片 819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5163" y="762636"/>
                        <a:ext cx="6620074" cy="31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285750" y="1086766"/>
            <a:ext cx="8572500" cy="339323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理由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与直线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与直线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CPA=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EAM+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CAB=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CAB+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ACP=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EAM=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ACP.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同理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CAB.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AC=AE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EAM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≌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ACP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(ASA),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EM=AP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AM=CP.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MNDP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是矩形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MN=PD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MP=ND.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MN=PD=CP=AM.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EM=AP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EM+MN=AP+AM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EN=MP=ND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是等腰直角三角形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EDN=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EGM=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EDN=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17283" y="4413161"/>
          <a:ext cx="6620074" cy="445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文档" r:id="rId5" imgW="3839210" imgH="260350" progId="Word.Document.12">
                  <p:embed/>
                </p:oleObj>
              </mc:Choice>
              <mc:Fallback>
                <p:oleObj name="文档" r:id="rId5" imgW="3839210" imgH="260350" progId="Word.Document.12">
                  <p:embed/>
                  <p:pic>
                    <p:nvPicPr>
                      <p:cNvPr id="0" name="图片 820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7283" y="4413161"/>
                        <a:ext cx="6620074" cy="4459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243816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圆周角的定义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是圆周角的是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3" name="19ZKXSD62.EPS" descr="id:2147495756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582643" y="1946076"/>
            <a:ext cx="5385714" cy="147695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353212" y="1642327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spect="1"/>
          </p:cNvSpPr>
          <p:nvPr/>
        </p:nvSpPr>
        <p:spPr>
          <a:xfrm>
            <a:off x="285750" y="676863"/>
            <a:ext cx="8572500" cy="435864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圆周角定理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衢州中考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A.75°	B.70°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C.65°	D.35°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教材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P80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随堂练习第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题变式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都在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C+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A.21°	B.27°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C.30°	D.42°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19ZKXSD63.EPS" descr="id:214749577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125523" y="1352501"/>
            <a:ext cx="1644656" cy="1602417"/>
          </a:xfrm>
          <a:prstGeom prst="rect">
            <a:avLst/>
          </a:prstGeom>
        </p:spPr>
      </p:pic>
      <p:pic>
        <p:nvPicPr>
          <p:cNvPr id="8" name="19ZKXSD64.EPS" descr="id:2147495777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764192" y="3340989"/>
            <a:ext cx="1615617" cy="163145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450867" y="1091614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67187" y="3366706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79399"/>
            <a:ext cx="8572500" cy="4016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是半径为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上的三个点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9" name="19ZKXSD65.EPS" descr="id:2147495784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407929" y="1149259"/>
            <a:ext cx="1771043" cy="1972364"/>
          </a:xfrm>
          <a:prstGeom prst="rect">
            <a:avLst/>
          </a:prstGeom>
        </p:spPr>
      </p:pic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76405" y="3175357"/>
          <a:ext cx="8481845" cy="1368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文档" r:id="rId4" imgW="4918075" imgH="795655" progId="Word.Document.12">
                  <p:embed/>
                </p:oleObj>
              </mc:Choice>
              <mc:Fallback>
                <p:oleObj name="文档" r:id="rId4" imgW="4918075" imgH="795655" progId="Word.Document.12">
                  <p:embed/>
                  <p:pic>
                    <p:nvPicPr>
                      <p:cNvPr id="0" name="图片 102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6405" y="3175357"/>
                        <a:ext cx="8481845" cy="1368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684746"/>
            <a:ext cx="8572500" cy="435864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圆周角定理的推论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柳州中考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则图中与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相等的角是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B.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D.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赤峰中考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上一点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A.30°	B.40°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C.50°	D.60°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8" name="19ZKXSD66.EPS" descr="id:214749579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409492" y="1395060"/>
            <a:ext cx="1455281" cy="1563903"/>
          </a:xfrm>
          <a:prstGeom prst="rect">
            <a:avLst/>
          </a:prstGeom>
        </p:spPr>
      </p:pic>
      <p:pic>
        <p:nvPicPr>
          <p:cNvPr id="10" name="19ZKXSD67.EPS" descr="id:2147495805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4143989" y="3327470"/>
            <a:ext cx="1484906" cy="169227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962234" y="1098829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444527" y="3404832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spect="1"/>
          </p:cNvSpPr>
          <p:nvPr/>
        </p:nvSpPr>
        <p:spPr>
          <a:xfrm>
            <a:off x="285750" y="739923"/>
            <a:ext cx="8572500" cy="405803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贵港中考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则圆周角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A.40°	B.50°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C.60°	D.70°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ACD=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A.30°	B.50°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C.70°	D.80°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19ZKXSD68.EPS" descr="id:2147495819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4792890" y="1101150"/>
            <a:ext cx="1466021" cy="1597730"/>
          </a:xfrm>
          <a:prstGeom prst="rect">
            <a:avLst/>
          </a:prstGeom>
        </p:spPr>
      </p:pic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979433" y="751870"/>
          <a:ext cx="6620074" cy="32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文档" r:id="rId4" imgW="3839210" imgH="187325" progId="Word.Document.12">
                  <p:embed/>
                </p:oleObj>
              </mc:Choice>
              <mc:Fallback>
                <p:oleObj name="文档" r:id="rId4" imgW="3839210" imgH="187325" progId="Word.Document.12">
                  <p:embed/>
                  <p:pic>
                    <p:nvPicPr>
                      <p:cNvPr id="0" name="图片 205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79433" y="751870"/>
                        <a:ext cx="6620074" cy="32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19ZKXSD69.EPS" descr="id:2147495826;FounderCES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4486661" y="3093565"/>
            <a:ext cx="1598829" cy="1639856"/>
          </a:xfrm>
          <a:prstGeom prst="rect">
            <a:avLst/>
          </a:prstGeom>
        </p:spPr>
      </p:pic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110604" y="2751203"/>
          <a:ext cx="6620074" cy="32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文档" r:id="rId7" imgW="3839210" imgH="187325" progId="Word.Document.12">
                  <p:embed/>
                </p:oleObj>
              </mc:Choice>
              <mc:Fallback>
                <p:oleObj name="文档" r:id="rId7" imgW="3839210" imgH="187325" progId="Word.Document.12">
                  <p:embed/>
                  <p:pic>
                    <p:nvPicPr>
                      <p:cNvPr id="0" name="图片 205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0604" y="2751203"/>
                        <a:ext cx="6620074" cy="32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841325" y="1118296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162240" y="2785493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24218"/>
            <a:ext cx="8572500" cy="4016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则下列说法错误的是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76405" y="1897405"/>
          <a:ext cx="8481845" cy="68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文档" r:id="rId3" imgW="4918075" imgH="397510" progId="Word.Document.12">
                  <p:embed/>
                </p:oleObj>
              </mc:Choice>
              <mc:Fallback>
                <p:oleObj name="文档" r:id="rId3" imgW="4918075" imgH="397510" progId="Word.Document.12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6405" y="1897405"/>
                        <a:ext cx="8481845" cy="684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17ZKXSE125.EPS" descr="id:2147495833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330297" y="1094079"/>
            <a:ext cx="1141448" cy="1442366"/>
          </a:xfrm>
          <a:prstGeom prst="rect">
            <a:avLst/>
          </a:prstGeom>
        </p:spPr>
      </p:pic>
      <p:sp>
        <p:nvSpPr>
          <p:cNvPr id="13" name="矩形 12"/>
          <p:cNvSpPr>
            <a:spLocks noChangeAspect="1"/>
          </p:cNvSpPr>
          <p:nvPr/>
        </p:nvSpPr>
        <p:spPr>
          <a:xfrm>
            <a:off x="285750" y="2592427"/>
            <a:ext cx="8572500" cy="4016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的半径为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679890" y="2613455"/>
          <a:ext cx="6620074" cy="32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文档" r:id="rId6" imgW="3839210" imgH="187325" progId="Word.Document.12">
                  <p:embed/>
                </p:oleObj>
              </mc:Choice>
              <mc:Fallback>
                <p:oleObj name="文档" r:id="rId6" imgW="3839210" imgH="187325" progId="Word.Document.12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9890" y="2613455"/>
                        <a:ext cx="6620074" cy="32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376405" y="2972084"/>
          <a:ext cx="6620074" cy="84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文档" r:id="rId8" imgW="3839210" imgH="492125" progId="Word.Document.12">
                  <p:embed/>
                </p:oleObj>
              </mc:Choice>
              <mc:Fallback>
                <p:oleObj name="文档" r:id="rId8" imgW="3839210" imgH="492125" progId="Word.Document.12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6405" y="2972084"/>
                        <a:ext cx="6620074" cy="84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19ZKXSD70.EPS" descr="id:2147495840;FounderCES"/>
          <p:cNvPicPr/>
          <p:nvPr/>
        </p:nvPicPr>
        <p:blipFill>
          <a:blip r:embed="rId10" cstate="email"/>
          <a:stretch>
            <a:fillRect/>
          </a:stretch>
        </p:blipFill>
        <p:spPr>
          <a:xfrm>
            <a:off x="7087134" y="3058756"/>
            <a:ext cx="1460809" cy="1535475"/>
          </a:xfrm>
          <a:prstGeom prst="rect">
            <a:avLst/>
          </a:prstGeom>
        </p:spPr>
      </p:pic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285750" y="3812902"/>
          <a:ext cx="6620074" cy="1079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文档" r:id="rId11" imgW="3839210" imgH="626110" progId="Word.Document.12">
                  <p:embed/>
                </p:oleObj>
              </mc:Choice>
              <mc:Fallback>
                <p:oleObj name="文档" r:id="rId11" imgW="3839210" imgH="626110" progId="Word.Document.12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5750" y="3812902"/>
                        <a:ext cx="6620074" cy="10791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7575613" y="807474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8141398" y="2624315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1078279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是半径为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上的四点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且满足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BAC=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的形状为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等边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三角形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圆心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的距离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OD=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1" name="19ZKXSD71.EPS" descr="id:214749584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295691" y="1780539"/>
            <a:ext cx="2025172" cy="207519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469933" y="1461842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295145" y="1461842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70191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CG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的两条直径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CG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AOG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48813" y="1813653"/>
          <a:ext cx="6620074" cy="2919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文档" r:id="rId3" imgW="3839210" imgH="1694815" progId="Word.Document.12">
                  <p:embed/>
                </p:oleObj>
              </mc:Choice>
              <mc:Fallback>
                <p:oleObj name="文档" r:id="rId3" imgW="3839210" imgH="1694815" progId="Word.Document.12">
                  <p:embed/>
                  <p:pic>
                    <p:nvPicPr>
                      <p:cNvPr id="0" name="图片 410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813" y="1813653"/>
                        <a:ext cx="6620074" cy="2919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19ZKXSD72.EPS" descr="id:2147495854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303546" y="1208693"/>
            <a:ext cx="1784164" cy="21306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680</Words>
  <Application>Microsoft Office PowerPoint</Application>
  <PresentationFormat>全屏显示(16:9)</PresentationFormat>
  <Paragraphs>93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0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Microsoft Yi Baiti</vt:lpstr>
      <vt:lpstr>Segoe UI Symbol</vt:lpstr>
      <vt:lpstr>Times New Roman</vt:lpstr>
      <vt:lpstr>WWW.2PPT.COM
</vt:lpstr>
      <vt:lpstr>文档</vt:lpstr>
      <vt:lpstr>圆周角和圆心角的关系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2023-01-17T00:02:30Z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EBA2D9F4AE0E4D6E83E5E74E2D2750B0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