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</p:sldMasterIdLst>
  <p:notesMasterIdLst>
    <p:notesMasterId r:id="rId25"/>
  </p:notesMasterIdLst>
  <p:handoutMasterIdLst>
    <p:handoutMasterId r:id="rId26"/>
  </p:handoutMasterIdLst>
  <p:sldIdLst>
    <p:sldId id="256" r:id="rId4"/>
    <p:sldId id="281" r:id="rId5"/>
    <p:sldId id="258" r:id="rId6"/>
    <p:sldId id="259" r:id="rId7"/>
    <p:sldId id="261" r:id="rId8"/>
    <p:sldId id="260" r:id="rId9"/>
    <p:sldId id="302" r:id="rId10"/>
    <p:sldId id="263" r:id="rId11"/>
    <p:sldId id="264" r:id="rId12"/>
    <p:sldId id="266" r:id="rId13"/>
    <p:sldId id="265" r:id="rId14"/>
    <p:sldId id="303" r:id="rId15"/>
    <p:sldId id="267" r:id="rId16"/>
    <p:sldId id="272" r:id="rId17"/>
    <p:sldId id="269" r:id="rId18"/>
    <p:sldId id="304" r:id="rId19"/>
    <p:sldId id="270" r:id="rId20"/>
    <p:sldId id="271" r:id="rId21"/>
    <p:sldId id="273" r:id="rId22"/>
    <p:sldId id="268" r:id="rId23"/>
    <p:sldId id="305" r:id="rId24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>
          <p15:clr>
            <a:srgbClr val="A4A3A4"/>
          </p15:clr>
        </p15:guide>
        <p15:guide id="2" pos="38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42E"/>
    <a:srgbClr val="3E7155"/>
    <a:srgbClr val="EACBA8"/>
    <a:srgbClr val="D39452"/>
    <a:srgbClr val="CFD5CE"/>
    <a:srgbClr val="444F66"/>
    <a:srgbClr val="EEAB10"/>
    <a:srgbClr val="CD9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1914" y="-804"/>
      </p:cViewPr>
      <p:guideLst>
        <p:guide orient="horz" pos="2197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>
              <a:defRPr/>
            </a:pPr>
            <a:fld id="{7B2192E6-5D89-43AD-A971-2CF6F9F32E2B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C654686-2E00-439F-87C6-1439F452876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09F6E87-3FD4-4DBA-9348-0028C9BEA0B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798A8C8-AD0B-4E1C-A08C-EBF48EAD9D6A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1C5DDD-5EF7-4EB0-898A-2D1DEBEEF8DB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AC99E45-B2D1-418C-AF48-702CE2F472BE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3D2581-6B25-4FE2-AFC8-2862FF5D3C5D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C273361-DCEA-4BD4-88FC-D1F13640376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4DD7525-9518-402B-9CD8-3CEFB2455674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E284265-2EA8-4181-A85F-8C55B5E9C197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7D4D56-90D9-454C-916F-4BB446978227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390B99-66B7-49C1-A040-AFC82D49C2DE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B2EC42-8AF8-41B5-8882-C050C0B619EF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31BF1A-B588-41AA-B49A-203B7702FB7D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20EC02-C319-42FD-B60D-D85617E2CFD0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C5C3A3-5D76-47DD-AA8C-6CC69764C7A5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09359C-36A4-4A72-A1EE-8D8A6F831DB8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8EA71FC-684E-468E-A865-4760CD33EE1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BE2172-19F2-441E-9BD7-F76BFE66C1E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A2F46A2-FE81-436F-8B03-39F4FC6C0C97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7D1BCE-0C11-4622-9556-984BC9D1E57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D9DDDF3-E3BF-4899-94C0-BF0DFC741030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8CE4FCC-3CA9-4044-AF29-595291130627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670436B-5B58-4273-9573-4D87E531711E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853F-54B4-45D9-A08E-D052945281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0A97-A5D0-454B-8EFB-2104B34568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C5B4-ED4B-4D71-B599-7C5A6579E1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C6B0-8C33-4BA2-9353-C64656760F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1071-E4EB-4BE9-87EA-E3A4FA6F96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D823-FD09-4315-82B3-B16DB774F6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233B-5DF4-40CE-BE4A-C53A445082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7D88-F773-478F-BD79-A803878CDA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C8DF-514F-4A70-9C62-6C794D4E45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FC12-9B47-4E89-BC43-863AC47B7B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DFD2-63F2-48D4-AC74-7BAC6EC81C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853F-54B4-45D9-A08E-D052945281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CE1F-18B7-4D7E-88C8-8A0DF6661C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E6A2-42B0-4A94-85F5-EF546589EE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2BA9-7D34-4BD1-A4AA-E25BE0C902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6BBE-BE6E-489C-9841-EB2854193D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6412-9888-4489-A9AA-F116C6370F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064E-3EBF-4F39-8AEF-A03E08B4DF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92313" y="3803650"/>
            <a:ext cx="2563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A983-94D0-46F3-9385-B2B36C472D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A983-94D0-46F3-9385-B2B36C472D5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9496" y="659735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9E3C-4295-40D0-944F-95A15B3387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5249-637D-4EF2-A2C8-17038CC308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F0877E72-9982-4FA0-825D-0C52527A62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3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C86D61F8-97DF-4F56-A767-2A06F224C0B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 advTm="3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1420861" y="1697038"/>
            <a:ext cx="1146127" cy="3675062"/>
            <a:chOff x="1420860" y="1696616"/>
            <a:chExt cx="1146748" cy="367547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879848" y="3139815"/>
              <a:ext cx="0" cy="22322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4" name="文本框 9"/>
            <p:cNvSpPr txBox="1">
              <a:spLocks noChangeArrowheads="1"/>
            </p:cNvSpPr>
            <p:nvPr/>
          </p:nvSpPr>
          <p:spPr bwMode="auto">
            <a:xfrm>
              <a:off x="1866949" y="3109913"/>
              <a:ext cx="461915" cy="15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小寒，十二月节</a:t>
              </a:r>
            </a:p>
          </p:txBody>
        </p:sp>
        <p:sp>
          <p:nvSpPr>
            <p:cNvPr id="6155" name="文本框 10"/>
            <p:cNvSpPr txBox="1">
              <a:spLocks noChangeArrowheads="1"/>
            </p:cNvSpPr>
            <p:nvPr/>
          </p:nvSpPr>
          <p:spPr bwMode="auto">
            <a:xfrm>
              <a:off x="1420860" y="3094038"/>
              <a:ext cx="461915" cy="216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月初   寒尚小，孤云。</a:t>
              </a:r>
            </a:p>
          </p:txBody>
        </p:sp>
        <p:grpSp>
          <p:nvGrpSpPr>
            <p:cNvPr id="6156" name="组合 5"/>
            <p:cNvGrpSpPr/>
            <p:nvPr/>
          </p:nvGrpSpPr>
          <p:grpSpPr bwMode="auto">
            <a:xfrm>
              <a:off x="1431925" y="1696616"/>
              <a:ext cx="1135683" cy="1140247"/>
              <a:chOff x="1431925" y="1696616"/>
              <a:chExt cx="1135683" cy="1140247"/>
            </a:xfrm>
          </p:grpSpPr>
          <p:sp>
            <p:nvSpPr>
              <p:cNvPr id="8" name="菱形 7"/>
              <p:cNvSpPr/>
              <p:nvPr/>
            </p:nvSpPr>
            <p:spPr>
              <a:xfrm>
                <a:off x="1431930" y="1696616"/>
                <a:ext cx="1135678" cy="1139953"/>
              </a:xfrm>
              <a:prstGeom prst="diamond">
                <a:avLst/>
              </a:prstGeom>
              <a:noFill/>
              <a:ln w="57150">
                <a:solidFill>
                  <a:srgbClr val="1B342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58" name="文本框 11"/>
              <p:cNvSpPr txBox="1">
                <a:spLocks noChangeArrowheads="1"/>
              </p:cNvSpPr>
              <p:nvPr/>
            </p:nvSpPr>
            <p:spPr bwMode="auto">
              <a:xfrm>
                <a:off x="1557046" y="1749535"/>
                <a:ext cx="88543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dirty="0">
                    <a:solidFill>
                      <a:srgbClr val="1B342E"/>
                    </a:solidFill>
                    <a:latin typeface="+mn-lt"/>
                    <a:ea typeface="+mn-ea"/>
                    <a:cs typeface="+mn-ea"/>
                    <a:sym typeface="+mn-lt"/>
                  </a:rPr>
                  <a:t>寒</a:t>
                </a:r>
              </a:p>
            </p:txBody>
          </p:sp>
        </p:grpSp>
      </p:grpSp>
      <p:sp>
        <p:nvSpPr>
          <p:cNvPr id="7178" name="文本框 3"/>
          <p:cNvSpPr txBox="1">
            <a:spLocks noChangeArrowheads="1"/>
          </p:cNvSpPr>
          <p:nvPr/>
        </p:nvSpPr>
        <p:spPr bwMode="auto">
          <a:xfrm>
            <a:off x="2495600" y="4387751"/>
            <a:ext cx="74168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4400" dirty="0">
                <a:latin typeface="+mn-lt"/>
                <a:ea typeface="+mn-ea"/>
                <a:cs typeface="+mn-ea"/>
                <a:sym typeface="+mn-lt"/>
              </a:rPr>
              <a:t>二十四节</a:t>
            </a:r>
            <a:r>
              <a:rPr lang="zh-CN" altLang="zh-CN" sz="4400" dirty="0" smtClean="0">
                <a:latin typeface="+mn-lt"/>
                <a:ea typeface="+mn-ea"/>
                <a:cs typeface="+mn-ea"/>
                <a:sym typeface="+mn-lt"/>
              </a:rPr>
              <a:t>气</a:t>
            </a:r>
            <a:r>
              <a:rPr lang="zh-CN" altLang="en-US" sz="4400" dirty="0" smtClean="0">
                <a:latin typeface="+mn-lt"/>
                <a:ea typeface="+mn-ea"/>
                <a:cs typeface="+mn-ea"/>
                <a:sym typeface="+mn-lt"/>
              </a:rPr>
              <a:t>之</a:t>
            </a:r>
            <a:r>
              <a:rPr lang="zh-CN" altLang="zh-CN" sz="4400" dirty="0" smtClean="0">
                <a:latin typeface="+mn-lt"/>
                <a:ea typeface="+mn-ea"/>
                <a:cs typeface="+mn-ea"/>
                <a:sym typeface="+mn-lt"/>
              </a:rPr>
              <a:t>小寒</a:t>
            </a:r>
            <a:r>
              <a:rPr lang="zh-CN" altLang="en-US" sz="4400" dirty="0" smtClean="0">
                <a:latin typeface="+mn-lt"/>
                <a:ea typeface="+mn-ea"/>
                <a:cs typeface="+mn-ea"/>
                <a:sym typeface="+mn-lt"/>
              </a:rPr>
              <a:t>节气介绍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927350" y="1196752"/>
            <a:ext cx="5616575" cy="3309937"/>
            <a:chOff x="2927648" y="1696616"/>
            <a:chExt cx="5616624" cy="3310359"/>
          </a:xfrm>
        </p:grpSpPr>
        <p:pic>
          <p:nvPicPr>
            <p:cNvPr id="6151" name="图片 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27648" y="1696616"/>
              <a:ext cx="5616624" cy="331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图片 3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490460" y="3094038"/>
              <a:ext cx="563880" cy="136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文本框 5"/>
          <p:cNvSpPr txBox="1">
            <a:spLocks noChangeArrowheads="1"/>
          </p:cNvSpPr>
          <p:nvPr/>
        </p:nvSpPr>
        <p:spPr bwMode="auto">
          <a:xfrm>
            <a:off x="5346700" y="1466850"/>
            <a:ext cx="299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latin typeface="+mn-lt"/>
                <a:ea typeface="+mn-ea"/>
                <a:cs typeface="+mn-ea"/>
                <a:sym typeface="+mn-lt"/>
              </a:rPr>
              <a:t>南京-吃菜饭</a:t>
            </a:r>
          </a:p>
        </p:txBody>
      </p:sp>
      <p:sp>
        <p:nvSpPr>
          <p:cNvPr id="25605" name="文本框 6"/>
          <p:cNvSpPr txBox="1">
            <a:spLocks noChangeArrowheads="1"/>
          </p:cNvSpPr>
          <p:nvPr/>
        </p:nvSpPr>
        <p:spPr bwMode="auto">
          <a:xfrm>
            <a:off x="5372100" y="2703513"/>
            <a:ext cx="55514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古时，南京人对小寒颇重视，但随着时代变迁，现已渐渐淡化，如今人们只能从生活中寻找出点点痕迹。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到了小寒，老南京一般会煮菜饭吃，菜饭的内容并不相同，有用矮脚黄青菜与咸肉片、香肠片或是板鸭丁，再剁上一些生姜粒与糯米一起煮的，十分香鲜可口。其中矮脚黄、香肠、板鸭都是南京的著名特产，可谓是真正的“南京菜饭”，甚至可与腊八粥相媲美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063" y="976313"/>
            <a:ext cx="502285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组合 3"/>
          <p:cNvGrpSpPr/>
          <p:nvPr/>
        </p:nvGrpSpPr>
        <p:grpSpPr bwMode="auto">
          <a:xfrm>
            <a:off x="11382375" y="2876550"/>
            <a:ext cx="487363" cy="1223963"/>
            <a:chOff x="11381741" y="2876463"/>
            <a:chExt cx="487997" cy="1224136"/>
          </a:xfrm>
        </p:grpSpPr>
        <p:sp>
          <p:nvSpPr>
            <p:cNvPr id="15366" name="文本框 7"/>
            <p:cNvSpPr txBox="1">
              <a:spLocks noChangeArrowheads="1"/>
            </p:cNvSpPr>
            <p:nvPr/>
          </p:nvSpPr>
          <p:spPr bwMode="auto">
            <a:xfrm>
              <a:off x="11393488" y="3135313"/>
              <a:ext cx="476250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11381741" y="2876463"/>
              <a:ext cx="476870" cy="12241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7"/>
          <p:cNvSpPr txBox="1">
            <a:spLocks noChangeArrowheads="1"/>
          </p:cNvSpPr>
          <p:nvPr/>
        </p:nvSpPr>
        <p:spPr bwMode="auto">
          <a:xfrm>
            <a:off x="11393488" y="3135313"/>
            <a:ext cx="476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小寒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52500" y="2746375"/>
            <a:ext cx="57546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广州传统，小寒早上吃糯米饭，为避免太糯，一般是60%糯米40%香米，把腊肉和腊肠切碎，炒熟，花生米炒熟，加一些碎葱白，拌在饭里面吃。广东人很讲究食疗。小寒因处隆冬，土气旺，肾气弱，因此，饮食方面宜减甘增苦，补心助肺，调理肾脏。池晓玲说，所谓“三九补一冬”，但小寒时切记不可大补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00300" y="1254125"/>
            <a:ext cx="3496470" cy="114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4000" b="1">
                <a:latin typeface="+mn-lt"/>
                <a:ea typeface="+mn-ea"/>
                <a:cs typeface="+mn-ea"/>
                <a:sym typeface="+mn-lt"/>
              </a:rPr>
              <a:t>广东-吃糯米饭</a:t>
            </a:r>
          </a:p>
        </p:txBody>
      </p:sp>
      <p:sp>
        <p:nvSpPr>
          <p:cNvPr id="9" name="椭圆 8"/>
          <p:cNvSpPr/>
          <p:nvPr/>
        </p:nvSpPr>
        <p:spPr>
          <a:xfrm>
            <a:off x="11382375" y="2876550"/>
            <a:ext cx="476250" cy="12239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8725" y="765175"/>
            <a:ext cx="588327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文本框 6"/>
          <p:cNvSpPr txBox="1">
            <a:spLocks noChangeArrowheads="1"/>
          </p:cNvSpPr>
          <p:nvPr/>
        </p:nvSpPr>
        <p:spPr bwMode="auto">
          <a:xfrm>
            <a:off x="5233988" y="1778000"/>
            <a:ext cx="286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latin typeface="+mn-lt"/>
                <a:ea typeface="+mn-ea"/>
                <a:cs typeface="+mn-ea"/>
                <a:sym typeface="+mn-lt"/>
              </a:rPr>
              <a:t>第三章</a:t>
            </a:r>
          </a:p>
        </p:txBody>
      </p:sp>
      <p:sp>
        <p:nvSpPr>
          <p:cNvPr id="29700" name="文本框 4"/>
          <p:cNvSpPr txBox="1">
            <a:spLocks noChangeArrowheads="1"/>
          </p:cNvSpPr>
          <p:nvPr/>
        </p:nvSpPr>
        <p:spPr bwMode="auto">
          <a:xfrm>
            <a:off x="4705350" y="2789238"/>
            <a:ext cx="4505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>
                <a:latin typeface="+mn-lt"/>
                <a:ea typeface="+mn-ea"/>
                <a:cs typeface="+mn-ea"/>
                <a:sym typeface="+mn-lt"/>
              </a:rPr>
              <a:t>小 寒 养 生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7"/>
          <p:cNvSpPr txBox="1">
            <a:spLocks noChangeArrowheads="1"/>
          </p:cNvSpPr>
          <p:nvPr/>
        </p:nvSpPr>
        <p:spPr bwMode="auto">
          <a:xfrm>
            <a:off x="11393488" y="3135313"/>
            <a:ext cx="476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小寒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81600" y="1400175"/>
            <a:ext cx="55308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当归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克，生姜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克，羊肉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克，黄酒、调料适量。将羊肉洗净，切为碎块，加入当归、生姜、黄酒及调料，炖煮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小时，食肉喝汤。有温中补血、祛寒强身的作用，适用于神疲乏力、面色苍白、畏寒肢冷等血虚及阳虚的人群。</a:t>
            </a:r>
            <a:endParaRPr lang="zh-CN" altLang="en-US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498600" y="4365625"/>
            <a:ext cx="33813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当归生姜羊肉汤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355725" y="1609725"/>
            <a:ext cx="2463800" cy="2166938"/>
            <a:chOff x="1355725" y="1609725"/>
            <a:chExt cx="2464174" cy="2166850"/>
          </a:xfrm>
        </p:grpSpPr>
        <p:sp>
          <p:nvSpPr>
            <p:cNvPr id="2" name="矩形 1"/>
            <p:cNvSpPr/>
            <p:nvPr/>
          </p:nvSpPr>
          <p:spPr>
            <a:xfrm>
              <a:off x="1355725" y="1609725"/>
              <a:ext cx="1798911" cy="18001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B3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35306" y="2092305"/>
              <a:ext cx="1684593" cy="168427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B3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18442" name="文本框 12"/>
            <p:cNvSpPr txBox="1">
              <a:spLocks noChangeArrowheads="1"/>
            </p:cNvSpPr>
            <p:nvPr/>
          </p:nvSpPr>
          <p:spPr bwMode="auto">
            <a:xfrm>
              <a:off x="2638323" y="2096594"/>
              <a:ext cx="476250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11382375" y="2876550"/>
            <a:ext cx="476250" cy="12239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8150" y="2940050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11393488" y="3135313"/>
            <a:ext cx="476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小寒</a:t>
            </a:r>
          </a:p>
        </p:txBody>
      </p:sp>
      <p:sp>
        <p:nvSpPr>
          <p:cNvPr id="33796" name="文本框 8"/>
          <p:cNvSpPr txBox="1">
            <a:spLocks noChangeArrowheads="1"/>
          </p:cNvSpPr>
          <p:nvPr/>
        </p:nvSpPr>
        <p:spPr bwMode="auto">
          <a:xfrm>
            <a:off x="5925270" y="1136650"/>
            <a:ext cx="342510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小寒节气正处于“三九”寒天，是一年中气候最冷的时段。此时正是人们加强身体锻炼、提高身体素质的大好时机。但要根据个人的身体情况，切不可盲目，即使身体强健的人，也要讲究一下锻炼的方式和方法。</a:t>
            </a:r>
          </a:p>
          <a:p>
            <a:pPr eaLnBrk="1" hangingPunct="1">
              <a:lnSpc>
                <a:spcPct val="20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99" name="文本框 12"/>
          <p:cNvSpPr txBox="1">
            <a:spLocks noChangeArrowheads="1"/>
          </p:cNvSpPr>
          <p:nvPr/>
        </p:nvSpPr>
        <p:spPr bwMode="auto">
          <a:xfrm>
            <a:off x="9480550" y="1789113"/>
            <a:ext cx="7270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latin typeface="+mn-lt"/>
                <a:ea typeface="+mn-ea"/>
                <a:cs typeface="+mn-ea"/>
                <a:sym typeface="+mn-lt"/>
              </a:rPr>
              <a:t>小寒养生</a:t>
            </a:r>
          </a:p>
        </p:txBody>
      </p:sp>
      <p:sp>
        <p:nvSpPr>
          <p:cNvPr id="9" name="椭圆 8"/>
          <p:cNvSpPr/>
          <p:nvPr/>
        </p:nvSpPr>
        <p:spPr>
          <a:xfrm>
            <a:off x="11382375" y="2876550"/>
            <a:ext cx="476250" cy="12239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-1109663" y="798513"/>
            <a:ext cx="5356226" cy="5027612"/>
            <a:chOff x="-1109949" y="797992"/>
            <a:chExt cx="5355842" cy="5028654"/>
          </a:xfrm>
        </p:grpSpPr>
        <p:sp>
          <p:nvSpPr>
            <p:cNvPr id="19463" name="文本框 12"/>
            <p:cNvSpPr txBox="1">
              <a:spLocks noChangeArrowheads="1"/>
            </p:cNvSpPr>
            <p:nvPr/>
          </p:nvSpPr>
          <p:spPr bwMode="auto">
            <a:xfrm>
              <a:off x="3769643" y="2514466"/>
              <a:ext cx="476250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pic>
          <p:nvPicPr>
            <p:cNvPr id="19464" name="图片 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1109949" y="797992"/>
              <a:ext cx="5028654" cy="502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7"/>
          <p:cNvSpPr txBox="1">
            <a:spLocks noChangeArrowheads="1"/>
          </p:cNvSpPr>
          <p:nvPr/>
        </p:nvSpPr>
        <p:spPr bwMode="auto">
          <a:xfrm>
            <a:off x="11393488" y="3135313"/>
            <a:ext cx="476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小寒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44550" y="981075"/>
            <a:ext cx="10118725" cy="4027488"/>
            <a:chOff x="844550" y="981075"/>
            <a:chExt cx="10118725" cy="4027488"/>
          </a:xfrm>
        </p:grpSpPr>
        <p:sp>
          <p:nvSpPr>
            <p:cNvPr id="20486" name="文本框 10"/>
            <p:cNvSpPr txBox="1">
              <a:spLocks noChangeArrowheads="1"/>
            </p:cNvSpPr>
            <p:nvPr/>
          </p:nvSpPr>
          <p:spPr bwMode="auto">
            <a:xfrm>
              <a:off x="2874963" y="1096963"/>
              <a:ext cx="8088312" cy="133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胡桃仁（或核桃仁）50克，面粉250克，白糖少许，将胡桃仁打为碎末，与面粉混合在一起，加水适量，搅拌均匀，烙为薄饼食用。有补肾御寒、润肠通便的作用，适用于肾虚腰痛腿软、畏寒怕冷、大便干结等肺肾两虚的人群。</a:t>
              </a:r>
            </a:p>
          </p:txBody>
        </p:sp>
        <p:sp>
          <p:nvSpPr>
            <p:cNvPr id="20487" name="矩形 11"/>
            <p:cNvSpPr>
              <a:spLocks noChangeArrowheads="1"/>
            </p:cNvSpPr>
            <p:nvPr/>
          </p:nvSpPr>
          <p:spPr bwMode="auto">
            <a:xfrm>
              <a:off x="1660525" y="1184275"/>
              <a:ext cx="11620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latin typeface="+mn-lt"/>
                  <a:ea typeface="+mn-ea"/>
                  <a:cs typeface="+mn-ea"/>
                  <a:sym typeface="+mn-lt"/>
                </a:rPr>
                <a:t>胡桃仁饼</a:t>
              </a:r>
            </a:p>
          </p:txBody>
        </p:sp>
        <p:sp>
          <p:nvSpPr>
            <p:cNvPr id="20488" name="矩形 5"/>
            <p:cNvSpPr>
              <a:spLocks noChangeArrowheads="1"/>
            </p:cNvSpPr>
            <p:nvPr/>
          </p:nvSpPr>
          <p:spPr bwMode="auto">
            <a:xfrm>
              <a:off x="5735638" y="3668713"/>
              <a:ext cx="4032250" cy="133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有补肾御寒、润肠通便的作用，适用于肾虚腰痛腿软、畏寒怕冷、大便干结等肺肾两虚的人群。</a:t>
              </a:r>
            </a:p>
          </p:txBody>
        </p:sp>
        <p:sp>
          <p:nvSpPr>
            <p:cNvPr id="20489" name="文本框 12"/>
            <p:cNvSpPr txBox="1">
              <a:spLocks noChangeArrowheads="1"/>
            </p:cNvSpPr>
            <p:nvPr/>
          </p:nvSpPr>
          <p:spPr bwMode="auto">
            <a:xfrm>
              <a:off x="844550" y="981075"/>
              <a:ext cx="476250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sp>
          <p:nvSpPr>
            <p:cNvPr id="20490" name="文本框 12"/>
            <p:cNvSpPr txBox="1">
              <a:spLocks noChangeArrowheads="1"/>
            </p:cNvSpPr>
            <p:nvPr/>
          </p:nvSpPr>
          <p:spPr bwMode="auto">
            <a:xfrm>
              <a:off x="9785350" y="3438525"/>
              <a:ext cx="47625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>
                  <a:latin typeface="+mn-lt"/>
                  <a:ea typeface="+mn-ea"/>
                  <a:cs typeface="+mn-ea"/>
                  <a:sym typeface="+mn-lt"/>
                </a:rPr>
                <a:t>养生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11382375" y="2876550"/>
            <a:ext cx="476250" cy="12239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7488" y="2763838"/>
            <a:ext cx="38989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框 6"/>
          <p:cNvSpPr txBox="1">
            <a:spLocks noChangeArrowheads="1"/>
          </p:cNvSpPr>
          <p:nvPr/>
        </p:nvSpPr>
        <p:spPr bwMode="auto">
          <a:xfrm>
            <a:off x="5233988" y="1778000"/>
            <a:ext cx="286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latin typeface="+mn-lt"/>
                <a:ea typeface="+mn-ea"/>
                <a:cs typeface="+mn-ea"/>
                <a:sym typeface="+mn-lt"/>
              </a:rPr>
              <a:t>第四章</a:t>
            </a:r>
          </a:p>
        </p:txBody>
      </p:sp>
      <p:sp>
        <p:nvSpPr>
          <p:cNvPr id="37892" name="文本框 4"/>
          <p:cNvSpPr txBox="1">
            <a:spLocks noChangeArrowheads="1"/>
          </p:cNvSpPr>
          <p:nvPr/>
        </p:nvSpPr>
        <p:spPr bwMode="auto">
          <a:xfrm>
            <a:off x="4705350" y="2789238"/>
            <a:ext cx="4505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>
                <a:latin typeface="+mn-lt"/>
                <a:ea typeface="+mn-ea"/>
                <a:cs typeface="+mn-ea"/>
                <a:sym typeface="+mn-lt"/>
              </a:rPr>
              <a:t>小 寒 诗 歌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7"/>
          <p:cNvSpPr txBox="1">
            <a:spLocks noChangeArrowheads="1"/>
          </p:cNvSpPr>
          <p:nvPr/>
        </p:nvSpPr>
        <p:spPr bwMode="auto">
          <a:xfrm>
            <a:off x="11393488" y="3135313"/>
            <a:ext cx="476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小寒</a:t>
            </a:r>
          </a:p>
        </p:txBody>
      </p:sp>
      <p:sp>
        <p:nvSpPr>
          <p:cNvPr id="39940" name="文本框 9"/>
          <p:cNvSpPr txBox="1">
            <a:spLocks noChangeArrowheads="1"/>
          </p:cNvSpPr>
          <p:nvPr/>
        </p:nvSpPr>
        <p:spPr bwMode="auto">
          <a:xfrm>
            <a:off x="2319638" y="1916113"/>
            <a:ext cx="35604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>
                <a:latin typeface="+mn-lt"/>
                <a:ea typeface="+mn-ea"/>
                <a:cs typeface="+mn-ea"/>
                <a:sym typeface="+mn-lt"/>
              </a:rPr>
              <a:t>汀洲相见春风起，白蘋吹花散烟水。万里飘蓬未得归，目断沧浪泪如洗。北雁南来遗素书，苦言大浸没我庐。清斋十日不然鼎，曲突往往巢龟鱼。今年玉粒贱如水，青铜欲买囊已虚。人生百年如寄尔，七十朱颜能有几。有子休论贤与愚，倪生枉却带经锄。天南看取东坡叟，可是平生废读书。</a:t>
            </a:r>
          </a:p>
        </p:txBody>
      </p:sp>
      <p:sp>
        <p:nvSpPr>
          <p:cNvPr id="39941" name="文本框 15"/>
          <p:cNvSpPr txBox="1">
            <a:spLocks noChangeArrowheads="1"/>
          </p:cNvSpPr>
          <p:nvPr/>
        </p:nvSpPr>
        <p:spPr bwMode="auto">
          <a:xfrm>
            <a:off x="1665288" y="836613"/>
            <a:ext cx="2752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latin typeface="+mn-lt"/>
                <a:ea typeface="+mn-ea"/>
                <a:cs typeface="+mn-ea"/>
                <a:sym typeface="+mn-lt"/>
              </a:rPr>
              <a:t>小寒诗歌</a:t>
            </a:r>
          </a:p>
        </p:txBody>
      </p:sp>
      <p:sp>
        <p:nvSpPr>
          <p:cNvPr id="8" name="椭圆 7"/>
          <p:cNvSpPr/>
          <p:nvPr/>
        </p:nvSpPr>
        <p:spPr>
          <a:xfrm>
            <a:off x="11382375" y="2876550"/>
            <a:ext cx="476250" cy="12239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9600" y="884238"/>
            <a:ext cx="361791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7"/>
          <p:cNvSpPr txBox="1">
            <a:spLocks noChangeArrowheads="1"/>
          </p:cNvSpPr>
          <p:nvPr/>
        </p:nvSpPr>
        <p:spPr bwMode="auto">
          <a:xfrm>
            <a:off x="11393488" y="3135313"/>
            <a:ext cx="476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小寒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054100" y="4391025"/>
            <a:ext cx="9321800" cy="1116972"/>
            <a:chOff x="1054100" y="4391025"/>
            <a:chExt cx="9321800" cy="1116972"/>
          </a:xfrm>
        </p:grpSpPr>
        <p:sp>
          <p:nvSpPr>
            <p:cNvPr id="23558" name="文本框 5"/>
            <p:cNvSpPr txBox="1">
              <a:spLocks noChangeArrowheads="1"/>
            </p:cNvSpPr>
            <p:nvPr/>
          </p:nvSpPr>
          <p:spPr bwMode="auto">
            <a:xfrm>
              <a:off x="1054100" y="4391025"/>
              <a:ext cx="6875463" cy="111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　　小寒连大吕， 欢鹊垒新巢。拾食寻河曲， 衔紫绕树梢。</a:t>
              </a:r>
            </a:p>
            <a:p>
              <a:pPr eaLnBrk="1" hangingPunct="1">
                <a:lnSpc>
                  <a:spcPct val="20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　　霜鹰近北首， 雊雉隐丛茅。莫怪严凝切， 春冬正月交。</a:t>
              </a:r>
            </a:p>
          </p:txBody>
        </p:sp>
        <p:sp>
          <p:nvSpPr>
            <p:cNvPr id="23559" name="文本框 14"/>
            <p:cNvSpPr txBox="1">
              <a:spLocks noChangeArrowheads="1"/>
            </p:cNvSpPr>
            <p:nvPr/>
          </p:nvSpPr>
          <p:spPr bwMode="auto">
            <a:xfrm>
              <a:off x="7664450" y="4702175"/>
              <a:ext cx="458788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latin typeface="+mn-lt"/>
                  <a:ea typeface="+mn-ea"/>
                  <a:cs typeface="+mn-ea"/>
                  <a:sym typeface="+mn-lt"/>
                </a:rPr>
                <a:t>元稹</a:t>
              </a:r>
            </a:p>
          </p:txBody>
        </p:sp>
        <p:sp>
          <p:nvSpPr>
            <p:cNvPr id="23560" name="文本框 6"/>
            <p:cNvSpPr txBox="1">
              <a:spLocks noChangeArrowheads="1"/>
            </p:cNvSpPr>
            <p:nvPr/>
          </p:nvSpPr>
          <p:spPr bwMode="auto">
            <a:xfrm>
              <a:off x="8356600" y="4679950"/>
              <a:ext cx="20193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lang="zh-CN" altLang="en-US" sz="3600" b="1">
                  <a:latin typeface="+mn-lt"/>
                  <a:ea typeface="+mn-ea"/>
                  <a:cs typeface="+mn-ea"/>
                  <a:sym typeface="+mn-lt"/>
                </a:rPr>
                <a:t>小寒</a:t>
              </a:r>
              <a:r>
                <a:rPr lang="en-US" altLang="zh-CN" sz="3600" b="1">
                  <a:latin typeface="+mn-lt"/>
                  <a:ea typeface="+mn-ea"/>
                  <a:cs typeface="+mn-ea"/>
                  <a:sym typeface="+mn-lt"/>
                </a:rPr>
                <a:t>》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1382375" y="2876550"/>
            <a:ext cx="476250" cy="12239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3813" y="-819150"/>
            <a:ext cx="6858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7"/>
          <p:cNvSpPr txBox="1">
            <a:spLocks noChangeArrowheads="1"/>
          </p:cNvSpPr>
          <p:nvPr/>
        </p:nvSpPr>
        <p:spPr bwMode="auto">
          <a:xfrm>
            <a:off x="11393488" y="3135313"/>
            <a:ext cx="476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小寒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484321" y="1052513"/>
            <a:ext cx="3413117" cy="5184775"/>
            <a:chOff x="1484321" y="1052513"/>
            <a:chExt cx="3413117" cy="5184775"/>
          </a:xfrm>
        </p:grpSpPr>
        <p:sp>
          <p:nvSpPr>
            <p:cNvPr id="24582" name="文本框 16"/>
            <p:cNvSpPr txBox="1">
              <a:spLocks noChangeArrowheads="1"/>
            </p:cNvSpPr>
            <p:nvPr/>
          </p:nvSpPr>
          <p:spPr bwMode="auto">
            <a:xfrm>
              <a:off x="4241800" y="3219450"/>
              <a:ext cx="655638" cy="255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  <a:p>
              <a:pPr eaLnBrk="1" hangingPunct="1"/>
              <a:r>
                <a:rPr lang="zh-CN" altLang="en-US" sz="4000" b="1">
                  <a:latin typeface="+mn-lt"/>
                  <a:ea typeface="+mn-ea"/>
                  <a:cs typeface="+mn-ea"/>
                  <a:sym typeface="+mn-lt"/>
                </a:rPr>
                <a:t>诗歌</a:t>
              </a:r>
            </a:p>
          </p:txBody>
        </p:sp>
        <p:sp>
          <p:nvSpPr>
            <p:cNvPr id="24583" name="文本框 6"/>
            <p:cNvSpPr txBox="1">
              <a:spLocks noChangeArrowheads="1"/>
            </p:cNvSpPr>
            <p:nvPr/>
          </p:nvSpPr>
          <p:spPr bwMode="auto">
            <a:xfrm>
              <a:off x="1484321" y="1052513"/>
              <a:ext cx="2632067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小寒初渡梅花岭，万壑千岩背人境。清远聊为泛宅行，一梦分明堕乡井。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觉来满眼是湖山，鸭绿波摇凤凰影。海陵居士无云梯，岁晚结庐颍水湄。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山腰自悬苍玉佩，野马不受黄金羁。门前车盖猎猎走，笑倚清流数鬓丝。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11382375" y="2876550"/>
            <a:ext cx="476250" cy="12239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741363"/>
            <a:ext cx="4656137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589838" y="1493838"/>
            <a:ext cx="3332162" cy="2776537"/>
            <a:chOff x="7589838" y="1493838"/>
            <a:chExt cx="3332162" cy="2776537"/>
          </a:xfrm>
        </p:grpSpPr>
        <p:sp>
          <p:nvSpPr>
            <p:cNvPr id="7187" name="文本框 6"/>
            <p:cNvSpPr txBox="1">
              <a:spLocks noChangeArrowheads="1"/>
            </p:cNvSpPr>
            <p:nvPr/>
          </p:nvSpPr>
          <p:spPr bwMode="auto">
            <a:xfrm>
              <a:off x="8061325" y="2700338"/>
              <a:ext cx="2860675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9600">
                  <a:latin typeface="+mn-lt"/>
                  <a:ea typeface="+mn-ea"/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7188" name="矩形 4"/>
            <p:cNvSpPr>
              <a:spLocks noChangeArrowheads="1"/>
            </p:cNvSpPr>
            <p:nvPr/>
          </p:nvSpPr>
          <p:spPr bwMode="auto">
            <a:xfrm>
              <a:off x="7589838" y="1493838"/>
              <a:ext cx="1420812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96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目</a:t>
              </a: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055938" y="1882775"/>
            <a:ext cx="3040062" cy="644525"/>
            <a:chOff x="3055179" y="1882775"/>
            <a:chExt cx="3040821" cy="644525"/>
          </a:xfrm>
        </p:grpSpPr>
        <p:sp>
          <p:nvSpPr>
            <p:cNvPr id="14" name="Rectangle 6"/>
            <p:cNvSpPr/>
            <p:nvPr/>
          </p:nvSpPr>
          <p:spPr>
            <a:xfrm>
              <a:off x="3055179" y="1947863"/>
              <a:ext cx="514478" cy="515937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1B3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280" noProof="1">
                <a:cs typeface="+mn-ea"/>
                <a:sym typeface="+mn-lt"/>
              </a:endParaRPr>
            </a:p>
          </p:txBody>
        </p:sp>
        <p:sp>
          <p:nvSpPr>
            <p:cNvPr id="7185" name="文本框 6"/>
            <p:cNvSpPr txBox="1">
              <a:spLocks noChangeArrowheads="1"/>
            </p:cNvSpPr>
            <p:nvPr/>
          </p:nvSpPr>
          <p:spPr bwMode="auto">
            <a:xfrm>
              <a:off x="3569529" y="1882775"/>
              <a:ext cx="2526471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>
                  <a:latin typeface="+mn-lt"/>
                  <a:ea typeface="+mn-ea"/>
                  <a:cs typeface="+mn-ea"/>
                  <a:sym typeface="+mn-lt"/>
                </a:rPr>
                <a:t>小寒简介</a:t>
              </a:r>
            </a:p>
          </p:txBody>
        </p:sp>
        <p:sp>
          <p:nvSpPr>
            <p:cNvPr id="7186" name="文本框 1"/>
            <p:cNvSpPr txBox="1">
              <a:spLocks noChangeArrowheads="1"/>
            </p:cNvSpPr>
            <p:nvPr/>
          </p:nvSpPr>
          <p:spPr bwMode="auto">
            <a:xfrm>
              <a:off x="3098041" y="2020887"/>
              <a:ext cx="2206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一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055938" y="2965450"/>
            <a:ext cx="3232150" cy="644525"/>
            <a:chOff x="3055179" y="2965450"/>
            <a:chExt cx="3232150" cy="644525"/>
          </a:xfrm>
        </p:grpSpPr>
        <p:sp>
          <p:nvSpPr>
            <p:cNvPr id="15" name="Rectangle 6"/>
            <p:cNvSpPr/>
            <p:nvPr/>
          </p:nvSpPr>
          <p:spPr>
            <a:xfrm>
              <a:off x="3055179" y="3030538"/>
              <a:ext cx="514350" cy="515937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1B3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280" noProof="1">
                <a:cs typeface="+mn-ea"/>
                <a:sym typeface="+mn-lt"/>
              </a:endParaRPr>
            </a:p>
          </p:txBody>
        </p:sp>
        <p:sp>
          <p:nvSpPr>
            <p:cNvPr id="7182" name="文本框 6"/>
            <p:cNvSpPr txBox="1">
              <a:spLocks noChangeArrowheads="1"/>
            </p:cNvSpPr>
            <p:nvPr/>
          </p:nvSpPr>
          <p:spPr bwMode="auto">
            <a:xfrm>
              <a:off x="3426654" y="2965450"/>
              <a:ext cx="2860675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>
                  <a:latin typeface="+mn-lt"/>
                  <a:ea typeface="+mn-ea"/>
                  <a:cs typeface="+mn-ea"/>
                  <a:sym typeface="+mn-lt"/>
                </a:rPr>
                <a:t>小寒风俗</a:t>
              </a:r>
            </a:p>
          </p:txBody>
        </p:sp>
        <p:sp>
          <p:nvSpPr>
            <p:cNvPr id="7183" name="文本框 2"/>
            <p:cNvSpPr txBox="1">
              <a:spLocks noChangeArrowheads="1"/>
            </p:cNvSpPr>
            <p:nvPr/>
          </p:nvSpPr>
          <p:spPr bwMode="auto">
            <a:xfrm>
              <a:off x="3121854" y="3094037"/>
              <a:ext cx="2190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二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055938" y="4014788"/>
            <a:ext cx="3232150" cy="646112"/>
            <a:chOff x="3055179" y="4014787"/>
            <a:chExt cx="3232150" cy="646113"/>
          </a:xfrm>
        </p:grpSpPr>
        <p:sp>
          <p:nvSpPr>
            <p:cNvPr id="16" name="Rectangle 6"/>
            <p:cNvSpPr/>
            <p:nvPr/>
          </p:nvSpPr>
          <p:spPr>
            <a:xfrm>
              <a:off x="3055179" y="4079874"/>
              <a:ext cx="514350" cy="515939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1B3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280" noProof="1">
                <a:cs typeface="+mn-ea"/>
                <a:sym typeface="+mn-lt"/>
              </a:endParaRPr>
            </a:p>
          </p:txBody>
        </p:sp>
        <p:sp>
          <p:nvSpPr>
            <p:cNvPr id="7179" name="文本框 6"/>
            <p:cNvSpPr txBox="1">
              <a:spLocks noChangeArrowheads="1"/>
            </p:cNvSpPr>
            <p:nvPr/>
          </p:nvSpPr>
          <p:spPr bwMode="auto">
            <a:xfrm>
              <a:off x="3426654" y="4014787"/>
              <a:ext cx="28606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>
                  <a:latin typeface="+mn-lt"/>
                  <a:ea typeface="+mn-ea"/>
                  <a:cs typeface="+mn-ea"/>
                  <a:sym typeface="+mn-lt"/>
                </a:rPr>
                <a:t>小寒养生</a:t>
              </a:r>
            </a:p>
          </p:txBody>
        </p:sp>
        <p:sp>
          <p:nvSpPr>
            <p:cNvPr id="7180" name="文本框 3"/>
            <p:cNvSpPr txBox="1">
              <a:spLocks noChangeArrowheads="1"/>
            </p:cNvSpPr>
            <p:nvPr/>
          </p:nvSpPr>
          <p:spPr bwMode="auto">
            <a:xfrm>
              <a:off x="3136141" y="4140200"/>
              <a:ext cx="2206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三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055938" y="5040313"/>
            <a:ext cx="3232150" cy="646112"/>
            <a:chOff x="3055179" y="5040312"/>
            <a:chExt cx="3232150" cy="646113"/>
          </a:xfrm>
        </p:grpSpPr>
        <p:sp>
          <p:nvSpPr>
            <p:cNvPr id="17" name="Rectangle 6"/>
            <p:cNvSpPr/>
            <p:nvPr/>
          </p:nvSpPr>
          <p:spPr>
            <a:xfrm>
              <a:off x="3055179" y="5105399"/>
              <a:ext cx="514350" cy="515939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1B3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280" noProof="1">
                <a:cs typeface="+mn-ea"/>
                <a:sym typeface="+mn-lt"/>
              </a:endParaRPr>
            </a:p>
          </p:txBody>
        </p:sp>
        <p:sp>
          <p:nvSpPr>
            <p:cNvPr id="7176" name="文本框 6"/>
            <p:cNvSpPr txBox="1">
              <a:spLocks noChangeArrowheads="1"/>
            </p:cNvSpPr>
            <p:nvPr/>
          </p:nvSpPr>
          <p:spPr bwMode="auto">
            <a:xfrm>
              <a:off x="3426654" y="5040312"/>
              <a:ext cx="28606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>
                  <a:latin typeface="+mn-lt"/>
                  <a:ea typeface="+mn-ea"/>
                  <a:cs typeface="+mn-ea"/>
                  <a:sym typeface="+mn-lt"/>
                </a:rPr>
                <a:t>小寒诗歌</a:t>
              </a:r>
            </a:p>
          </p:txBody>
        </p:sp>
        <p:sp>
          <p:nvSpPr>
            <p:cNvPr id="7177" name="文本框 4"/>
            <p:cNvSpPr txBox="1">
              <a:spLocks noChangeArrowheads="1"/>
            </p:cNvSpPr>
            <p:nvPr/>
          </p:nvSpPr>
          <p:spPr bwMode="auto">
            <a:xfrm>
              <a:off x="3120266" y="5200650"/>
              <a:ext cx="2206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四</a:t>
              </a:r>
            </a:p>
          </p:txBody>
        </p:sp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7"/>
          <p:cNvSpPr txBox="1">
            <a:spLocks noChangeArrowheads="1"/>
          </p:cNvSpPr>
          <p:nvPr/>
        </p:nvSpPr>
        <p:spPr bwMode="auto">
          <a:xfrm>
            <a:off x="11393488" y="3135313"/>
            <a:ext cx="476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小寒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031875" y="231775"/>
            <a:ext cx="2619375" cy="5908675"/>
            <a:chOff x="1031875" y="231775"/>
            <a:chExt cx="2619375" cy="5908675"/>
          </a:xfrm>
        </p:grpSpPr>
        <p:sp>
          <p:nvSpPr>
            <p:cNvPr id="4" name="菱形 3"/>
            <p:cNvSpPr/>
            <p:nvPr/>
          </p:nvSpPr>
          <p:spPr>
            <a:xfrm>
              <a:off x="1031875" y="231775"/>
              <a:ext cx="1800225" cy="180022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25607" name="文本框 12"/>
            <p:cNvSpPr txBox="1">
              <a:spLocks noChangeArrowheads="1"/>
            </p:cNvSpPr>
            <p:nvPr/>
          </p:nvSpPr>
          <p:spPr bwMode="auto">
            <a:xfrm>
              <a:off x="1543368" y="349250"/>
              <a:ext cx="477837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sp>
          <p:nvSpPr>
            <p:cNvPr id="25608" name="文本框 5"/>
            <p:cNvSpPr txBox="1">
              <a:spLocks noChangeArrowheads="1"/>
            </p:cNvSpPr>
            <p:nvPr/>
          </p:nvSpPr>
          <p:spPr bwMode="auto">
            <a:xfrm flipH="1">
              <a:off x="1850180" y="2319338"/>
              <a:ext cx="1801070" cy="382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小寒时处二三九，天寒地冻北风吼。窖坑栏舍要防寒，瓜菜薯窖严封口。</a:t>
              </a:r>
              <a:br>
                <a:rPr lang="zh-CN" altLang="en-US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薯窖十到十五度，十三正是好火候。畜棚禽舍十度上，畜暖禽温身不抖。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1382375" y="2876550"/>
            <a:ext cx="476250" cy="12239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422275"/>
            <a:ext cx="6659562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文本框 3"/>
          <p:cNvSpPr txBox="1">
            <a:spLocks noChangeArrowheads="1"/>
          </p:cNvSpPr>
          <p:nvPr/>
        </p:nvSpPr>
        <p:spPr bwMode="auto">
          <a:xfrm>
            <a:off x="2567298" y="4221088"/>
            <a:ext cx="70574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dirty="0" smtClean="0">
                <a:latin typeface="+mn-lt"/>
                <a:ea typeface="+mn-ea"/>
                <a:cs typeface="+mn-ea"/>
                <a:sym typeface="+mn-lt"/>
              </a:rPr>
              <a:t>谢  </a:t>
            </a:r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谢  观  看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2855640" y="1127175"/>
            <a:ext cx="5616575" cy="3309937"/>
            <a:chOff x="2927648" y="1696616"/>
            <a:chExt cx="5616624" cy="3310359"/>
          </a:xfrm>
        </p:grpSpPr>
        <p:pic>
          <p:nvPicPr>
            <p:cNvPr id="26636" name="图片 1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27648" y="1696616"/>
              <a:ext cx="5616624" cy="331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图片 13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490460" y="3094038"/>
              <a:ext cx="563880" cy="136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 bwMode="auto">
          <a:xfrm>
            <a:off x="1420861" y="1697038"/>
            <a:ext cx="1146127" cy="3675062"/>
            <a:chOff x="1420860" y="1696616"/>
            <a:chExt cx="1146748" cy="367547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879848" y="3139815"/>
              <a:ext cx="0" cy="22322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1" name="文本框 9"/>
            <p:cNvSpPr txBox="1">
              <a:spLocks noChangeArrowheads="1"/>
            </p:cNvSpPr>
            <p:nvPr/>
          </p:nvSpPr>
          <p:spPr bwMode="auto">
            <a:xfrm>
              <a:off x="1866949" y="3109913"/>
              <a:ext cx="461915" cy="15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小寒，十二月节</a:t>
              </a:r>
            </a:p>
          </p:txBody>
        </p:sp>
        <p:sp>
          <p:nvSpPr>
            <p:cNvPr id="26632" name="文本框 10"/>
            <p:cNvSpPr txBox="1">
              <a:spLocks noChangeArrowheads="1"/>
            </p:cNvSpPr>
            <p:nvPr/>
          </p:nvSpPr>
          <p:spPr bwMode="auto">
            <a:xfrm>
              <a:off x="1420860" y="3094038"/>
              <a:ext cx="461915" cy="216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月初   寒尚小，孤云。</a:t>
              </a:r>
            </a:p>
          </p:txBody>
        </p:sp>
        <p:grpSp>
          <p:nvGrpSpPr>
            <p:cNvPr id="26633" name="组合 14"/>
            <p:cNvGrpSpPr/>
            <p:nvPr/>
          </p:nvGrpSpPr>
          <p:grpSpPr bwMode="auto">
            <a:xfrm>
              <a:off x="1431925" y="1696616"/>
              <a:ext cx="1135683" cy="1140247"/>
              <a:chOff x="1431925" y="1696616"/>
              <a:chExt cx="1135683" cy="1140247"/>
            </a:xfrm>
          </p:grpSpPr>
          <p:sp>
            <p:nvSpPr>
              <p:cNvPr id="16" name="菱形 15"/>
              <p:cNvSpPr/>
              <p:nvPr/>
            </p:nvSpPr>
            <p:spPr>
              <a:xfrm>
                <a:off x="1431930" y="1696616"/>
                <a:ext cx="1135678" cy="1139953"/>
              </a:xfrm>
              <a:prstGeom prst="diamond">
                <a:avLst/>
              </a:prstGeom>
              <a:noFill/>
              <a:ln w="57150">
                <a:solidFill>
                  <a:srgbClr val="1B342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635" name="文本框 11"/>
              <p:cNvSpPr txBox="1">
                <a:spLocks noChangeArrowheads="1"/>
              </p:cNvSpPr>
              <p:nvPr/>
            </p:nvSpPr>
            <p:spPr bwMode="auto">
              <a:xfrm>
                <a:off x="1557046" y="1749535"/>
                <a:ext cx="88543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dirty="0">
                    <a:solidFill>
                      <a:srgbClr val="1B342E"/>
                    </a:solidFill>
                    <a:latin typeface="+mn-lt"/>
                    <a:ea typeface="+mn-ea"/>
                    <a:cs typeface="+mn-ea"/>
                    <a:sym typeface="+mn-lt"/>
                  </a:rPr>
                  <a:t>寒</a:t>
                </a:r>
              </a:p>
            </p:txBody>
          </p:sp>
        </p:grpSp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6"/>
          <p:cNvSpPr txBox="1">
            <a:spLocks noChangeArrowheads="1"/>
          </p:cNvSpPr>
          <p:nvPr/>
        </p:nvSpPr>
        <p:spPr bwMode="auto">
          <a:xfrm>
            <a:off x="5233988" y="1778000"/>
            <a:ext cx="286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latin typeface="+mn-lt"/>
                <a:ea typeface="+mn-ea"/>
                <a:cs typeface="+mn-ea"/>
                <a:sym typeface="+mn-lt"/>
              </a:rPr>
              <a:t>第一章</a:t>
            </a:r>
          </a:p>
        </p:txBody>
      </p:sp>
      <p:sp>
        <p:nvSpPr>
          <p:cNvPr id="11268" name="文本框 4"/>
          <p:cNvSpPr txBox="1">
            <a:spLocks noChangeArrowheads="1"/>
          </p:cNvSpPr>
          <p:nvPr/>
        </p:nvSpPr>
        <p:spPr bwMode="auto">
          <a:xfrm>
            <a:off x="4705350" y="2789238"/>
            <a:ext cx="4505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>
                <a:latin typeface="+mn-lt"/>
                <a:ea typeface="+mn-ea"/>
                <a:cs typeface="+mn-ea"/>
                <a:sym typeface="+mn-lt"/>
              </a:rPr>
              <a:t>小 寒 简 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92313" y="3803650"/>
            <a:ext cx="2563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246188" y="1555750"/>
            <a:ext cx="446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小寒简介</a:t>
            </a:r>
          </a:p>
        </p:txBody>
      </p:sp>
      <p:sp>
        <p:nvSpPr>
          <p:cNvPr id="13314" name="文本框 7"/>
          <p:cNvSpPr txBox="1">
            <a:spLocks noChangeArrowheads="1"/>
          </p:cNvSpPr>
          <p:nvPr/>
        </p:nvSpPr>
        <p:spPr bwMode="auto">
          <a:xfrm>
            <a:off x="1150938" y="2886075"/>
            <a:ext cx="55451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小寒时北京的平均气温一般在一5℃上下，极端最低温度在—15℃以下；东北北部地区，这时的平均气温在—30℃左右，极端最低气温可低达—50℃以下，午后最高气温平均也不过—20℃。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096963"/>
            <a:ext cx="5805488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5"/>
          <p:cNvSpPr txBox="1">
            <a:spLocks noChangeArrowheads="1"/>
          </p:cNvSpPr>
          <p:nvPr/>
        </p:nvSpPr>
        <p:spPr bwMode="auto">
          <a:xfrm>
            <a:off x="1054100" y="4276725"/>
            <a:ext cx="9547225" cy="11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latin typeface="+mn-lt"/>
                <a:ea typeface="+mn-ea"/>
                <a:cs typeface="+mn-ea"/>
                <a:sym typeface="+mn-lt"/>
              </a:rPr>
              <a:t>小寒，十二月节。月初寒尚小，故云。月半则大矣。小寒之日雁北乡，又五日鹊始巢，又五日雉始雊。雁北乡（xiàng）。乡，向导之义。二阳之候，雁将避热而回，今则乡北飞之，至立春后皆归矣，禽鸟得气之先故也。鹊始巢。喜鹊也，鹊巢之门每向太岁，冬至天元之始，至后二阳已得来年之节气，鹊遂可为巢，知所向也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4100" y="549275"/>
            <a:ext cx="10058400" cy="350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9"/>
          <p:cNvGrpSpPr/>
          <p:nvPr/>
        </p:nvGrpSpPr>
        <p:grpSpPr bwMode="auto">
          <a:xfrm>
            <a:off x="11382375" y="2876550"/>
            <a:ext cx="487363" cy="1223963"/>
            <a:chOff x="11381741" y="2876463"/>
            <a:chExt cx="487997" cy="1224136"/>
          </a:xfrm>
        </p:grpSpPr>
        <p:sp>
          <p:nvSpPr>
            <p:cNvPr id="4" name="椭圆 3"/>
            <p:cNvSpPr/>
            <p:nvPr/>
          </p:nvSpPr>
          <p:spPr>
            <a:xfrm>
              <a:off x="11381741" y="2876463"/>
              <a:ext cx="476870" cy="12241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76" name="文本框 7"/>
            <p:cNvSpPr txBox="1">
              <a:spLocks noChangeArrowheads="1"/>
            </p:cNvSpPr>
            <p:nvPr/>
          </p:nvSpPr>
          <p:spPr bwMode="auto">
            <a:xfrm>
              <a:off x="11393488" y="3135313"/>
              <a:ext cx="476250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</p:grpSp>
      <p:sp>
        <p:nvSpPr>
          <p:cNvPr id="17415" name="文本框 11"/>
          <p:cNvSpPr txBox="1">
            <a:spLocks noChangeArrowheads="1"/>
          </p:cNvSpPr>
          <p:nvPr/>
        </p:nvSpPr>
        <p:spPr bwMode="auto">
          <a:xfrm>
            <a:off x="1096963" y="3698875"/>
            <a:ext cx="9218612" cy="15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俗话说，“冷在三九”。“三九”多在1月9日至17日，也恰在小寒节气内。但这只是一般规律，少数年份大寒也可能比小寒冷。而人们记忆犹新的1975年冬，气温最低的节气竟是大雪哩！这时节要继续抓好春花作物的培育，做好防冻、防湿工作，力争春花好收成。要防止积雪冻雨压断和竹林果木，冬季多大雾、大风天，海上或江湖捕鱼、养殖作业需特别注意安全。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181100" y="1008063"/>
            <a:ext cx="8731250" cy="2541587"/>
            <a:chOff x="1181520" y="1007451"/>
            <a:chExt cx="8730830" cy="2542809"/>
          </a:xfrm>
        </p:grpSpPr>
        <p:sp>
          <p:nvSpPr>
            <p:cNvPr id="11269" name="文本框 8"/>
            <p:cNvSpPr txBox="1">
              <a:spLocks noChangeArrowheads="1"/>
            </p:cNvSpPr>
            <p:nvPr/>
          </p:nvSpPr>
          <p:spPr bwMode="auto">
            <a:xfrm>
              <a:off x="3352800" y="1925638"/>
              <a:ext cx="477838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sp>
          <p:nvSpPr>
            <p:cNvPr id="11270" name="文本框 9"/>
            <p:cNvSpPr txBox="1">
              <a:spLocks noChangeArrowheads="1"/>
            </p:cNvSpPr>
            <p:nvPr/>
          </p:nvSpPr>
          <p:spPr bwMode="auto">
            <a:xfrm>
              <a:off x="6350000" y="1909763"/>
              <a:ext cx="477838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sp>
          <p:nvSpPr>
            <p:cNvPr id="11271" name="文本框 10"/>
            <p:cNvSpPr txBox="1">
              <a:spLocks noChangeArrowheads="1"/>
            </p:cNvSpPr>
            <p:nvPr/>
          </p:nvSpPr>
          <p:spPr bwMode="auto">
            <a:xfrm>
              <a:off x="9436100" y="1909763"/>
              <a:ext cx="476250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pic>
          <p:nvPicPr>
            <p:cNvPr id="11272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81520" y="1185202"/>
              <a:ext cx="2171280" cy="218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图片 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176120" y="1007451"/>
              <a:ext cx="2148482" cy="254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图片 7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007768" y="1074628"/>
              <a:ext cx="2162023" cy="23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6"/>
          <p:cNvSpPr txBox="1">
            <a:spLocks noChangeArrowheads="1"/>
          </p:cNvSpPr>
          <p:nvPr/>
        </p:nvSpPr>
        <p:spPr bwMode="auto">
          <a:xfrm>
            <a:off x="5233988" y="1778000"/>
            <a:ext cx="286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latin typeface="+mn-lt"/>
                <a:ea typeface="+mn-ea"/>
                <a:cs typeface="+mn-ea"/>
                <a:sym typeface="+mn-lt"/>
              </a:rPr>
              <a:t>第二章</a:t>
            </a:r>
          </a:p>
        </p:txBody>
      </p:sp>
      <p:sp>
        <p:nvSpPr>
          <p:cNvPr id="19460" name="文本框 4"/>
          <p:cNvSpPr txBox="1">
            <a:spLocks noChangeArrowheads="1"/>
          </p:cNvSpPr>
          <p:nvPr/>
        </p:nvSpPr>
        <p:spPr bwMode="auto">
          <a:xfrm>
            <a:off x="4705350" y="2789238"/>
            <a:ext cx="4505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>
                <a:latin typeface="+mn-lt"/>
                <a:ea typeface="+mn-ea"/>
                <a:cs typeface="+mn-ea"/>
                <a:sym typeface="+mn-lt"/>
              </a:rPr>
              <a:t>小 寒 风 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92313" y="3803650"/>
            <a:ext cx="2563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4295775" y="965200"/>
            <a:ext cx="6630988" cy="5089525"/>
            <a:chOff x="4295775" y="965200"/>
            <a:chExt cx="6630988" cy="5089525"/>
          </a:xfrm>
        </p:grpSpPr>
        <p:sp>
          <p:nvSpPr>
            <p:cNvPr id="35" name="Rectangle 6"/>
            <p:cNvSpPr/>
            <p:nvPr/>
          </p:nvSpPr>
          <p:spPr>
            <a:xfrm>
              <a:off x="5838825" y="965200"/>
              <a:ext cx="514350" cy="514350"/>
            </a:xfrm>
            <a:prstGeom prst="quadArrow">
              <a:avLst/>
            </a:prstGeom>
            <a:solidFill>
              <a:srgbClr val="1B342E"/>
            </a:solidFill>
            <a:ln>
              <a:solidFill>
                <a:srgbClr val="1B3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280" noProof="1">
                <a:cs typeface="+mn-ea"/>
                <a:sym typeface="+mn-lt"/>
              </a:endParaRPr>
            </a:p>
          </p:txBody>
        </p:sp>
        <p:sp>
          <p:nvSpPr>
            <p:cNvPr id="13320" name="Rectangle 17"/>
            <p:cNvSpPr>
              <a:spLocks noChangeArrowheads="1"/>
            </p:cNvSpPr>
            <p:nvPr/>
          </p:nvSpPr>
          <p:spPr bwMode="auto">
            <a:xfrm>
              <a:off x="5838825" y="1708150"/>
              <a:ext cx="5087938" cy="16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生活上，除注意日常保暖外，进入小寒年味渐浓，人们开始忙着写春联、剪窗花，赶集买年画、彩灯、鞭炮、香火等，陆续为春节作准备。饮食上，涮羊肉火锅、吃糖炒栗子、烤白薯成为小寒时尚。</a:t>
              </a:r>
            </a:p>
          </p:txBody>
        </p:sp>
        <p:sp>
          <p:nvSpPr>
            <p:cNvPr id="4" name="Rectangle 6"/>
            <p:cNvSpPr/>
            <p:nvPr/>
          </p:nvSpPr>
          <p:spPr>
            <a:xfrm>
              <a:off x="5838825" y="3648075"/>
              <a:ext cx="514350" cy="515938"/>
            </a:xfrm>
            <a:prstGeom prst="quadArrow">
              <a:avLst/>
            </a:prstGeom>
            <a:solidFill>
              <a:srgbClr val="1B342E"/>
            </a:solidFill>
            <a:ln>
              <a:solidFill>
                <a:srgbClr val="1B34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280" noProof="1">
                <a:cs typeface="+mn-ea"/>
                <a:sym typeface="+mn-lt"/>
              </a:endParaRPr>
            </a:p>
          </p:txBody>
        </p:sp>
        <p:sp>
          <p:nvSpPr>
            <p:cNvPr id="13322" name="Rectangle 17"/>
            <p:cNvSpPr>
              <a:spLocks noChangeArrowheads="1"/>
            </p:cNvSpPr>
            <p:nvPr/>
          </p:nvSpPr>
          <p:spPr bwMode="auto">
            <a:xfrm>
              <a:off x="5838825" y="4392613"/>
              <a:ext cx="5087938" cy="166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俗语说“三九补一冬，来年无病痛”，说的就是冬令食羊肉调养身体的做法。古时，如皋人对小寒颇重视，但随着时代变迁，已渐渐淡化，人们只能从生活中寻找出点点痕迹。</a:t>
              </a:r>
            </a:p>
          </p:txBody>
        </p:sp>
        <p:sp>
          <p:nvSpPr>
            <p:cNvPr id="12" name="文本框 7"/>
            <p:cNvSpPr txBox="1">
              <a:spLocks noChangeArrowheads="1"/>
            </p:cNvSpPr>
            <p:nvPr/>
          </p:nvSpPr>
          <p:spPr bwMode="auto">
            <a:xfrm>
              <a:off x="4295775" y="4316413"/>
              <a:ext cx="738188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风俗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0750" y="1339850"/>
            <a:ext cx="37449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组合 1"/>
          <p:cNvGrpSpPr/>
          <p:nvPr/>
        </p:nvGrpSpPr>
        <p:grpSpPr bwMode="auto">
          <a:xfrm>
            <a:off x="11382375" y="2876550"/>
            <a:ext cx="519113" cy="1223963"/>
            <a:chOff x="11381741" y="2876463"/>
            <a:chExt cx="519747" cy="1224136"/>
          </a:xfrm>
        </p:grpSpPr>
        <p:sp>
          <p:nvSpPr>
            <p:cNvPr id="13317" name="文本框 7"/>
            <p:cNvSpPr txBox="1">
              <a:spLocks noChangeArrowheads="1"/>
            </p:cNvSpPr>
            <p:nvPr/>
          </p:nvSpPr>
          <p:spPr bwMode="auto">
            <a:xfrm>
              <a:off x="11425238" y="3135313"/>
              <a:ext cx="476250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1381741" y="2876463"/>
              <a:ext cx="476832" cy="12241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0670" y="652534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420688" y="452438"/>
            <a:ext cx="9766300" cy="3562350"/>
            <a:chOff x="421150" y="451833"/>
            <a:chExt cx="9765838" cy="3563119"/>
          </a:xfrm>
        </p:grpSpPr>
        <p:sp>
          <p:nvSpPr>
            <p:cNvPr id="14346" name="Rectangle 17"/>
            <p:cNvSpPr>
              <a:spLocks noChangeArrowheads="1"/>
            </p:cNvSpPr>
            <p:nvPr/>
          </p:nvSpPr>
          <p:spPr bwMode="auto">
            <a:xfrm>
              <a:off x="4041775" y="1349375"/>
              <a:ext cx="6145213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居民日常饮食也偏重于暖性食物，如羊肉、狗肉，其中又以羊肉汤最为常见，有的餐馆还推出当归生姜羊肉汤，一些传统的冬令羊肉菜肴重现餐桌，再现了如皋寒冬食俗。</a:t>
              </a:r>
            </a:p>
          </p:txBody>
        </p:sp>
        <p:pic>
          <p:nvPicPr>
            <p:cNvPr id="14347" name="图片 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1150" y="451833"/>
              <a:ext cx="3563119" cy="356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19"/>
          <p:cNvGrpSpPr/>
          <p:nvPr/>
        </p:nvGrpSpPr>
        <p:grpSpPr bwMode="auto">
          <a:xfrm>
            <a:off x="1773238" y="3284538"/>
            <a:ext cx="9309100" cy="3835400"/>
            <a:chOff x="1773238" y="3284984"/>
            <a:chExt cx="9309282" cy="3834392"/>
          </a:xfrm>
        </p:grpSpPr>
        <p:sp>
          <p:nvSpPr>
            <p:cNvPr id="14344" name="Rectangle 17"/>
            <p:cNvSpPr>
              <a:spLocks noChangeArrowheads="1"/>
            </p:cNvSpPr>
            <p:nvPr/>
          </p:nvSpPr>
          <p:spPr bwMode="auto">
            <a:xfrm>
              <a:off x="1773238" y="4562475"/>
              <a:ext cx="5854700" cy="78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b="1">
                  <a:latin typeface="+mn-lt"/>
                  <a:ea typeface="+mn-ea"/>
                  <a:cs typeface="+mn-ea"/>
                  <a:sym typeface="+mn-lt"/>
                </a:rPr>
                <a:t>俗话说，“小寒大寒，冷成冰团”。这个节气年轻人注意不要因过食肥甘厚味、辛辣之品而长出痤疮。</a:t>
              </a: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4345" name="图片 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248128" y="3284984"/>
              <a:ext cx="3834392" cy="383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组合 20"/>
          <p:cNvGrpSpPr/>
          <p:nvPr/>
        </p:nvGrpSpPr>
        <p:grpSpPr bwMode="auto">
          <a:xfrm>
            <a:off x="11382375" y="2876550"/>
            <a:ext cx="487363" cy="1223963"/>
            <a:chOff x="11381741" y="2876463"/>
            <a:chExt cx="487997" cy="1224136"/>
          </a:xfrm>
        </p:grpSpPr>
        <p:sp>
          <p:nvSpPr>
            <p:cNvPr id="14342" name="文本框 7"/>
            <p:cNvSpPr txBox="1">
              <a:spLocks noChangeArrowheads="1"/>
            </p:cNvSpPr>
            <p:nvPr/>
          </p:nvSpPr>
          <p:spPr bwMode="auto">
            <a:xfrm>
              <a:off x="11393488" y="3135313"/>
              <a:ext cx="476250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lt"/>
                  <a:ea typeface="+mn-ea"/>
                  <a:cs typeface="+mn-ea"/>
                  <a:sym typeface="+mn-lt"/>
                </a:rPr>
                <a:t>小寒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11381741" y="2876463"/>
              <a:ext cx="476870" cy="12241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左箭头 15"/>
          <p:cNvSpPr/>
          <p:nvPr/>
        </p:nvSpPr>
        <p:spPr>
          <a:xfrm>
            <a:off x="263525" y="3284538"/>
            <a:ext cx="10818813" cy="107950"/>
          </a:xfrm>
          <a:prstGeom prst="leftArrow">
            <a:avLst/>
          </a:prstGeom>
          <a:solidFill>
            <a:srgbClr val="1B342E"/>
          </a:solidFill>
          <a:ln>
            <a:solidFill>
              <a:srgbClr val="1B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 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a1kulyr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a1kulyr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宽屏</PresentationFormat>
  <Paragraphs>101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宋体</vt:lpstr>
      <vt:lpstr>微软雅黑</vt:lpstr>
      <vt:lpstr>义启小魏楷</vt:lpstr>
      <vt:lpstr>Arial</vt:lpstr>
      <vt:lpstr>Calibri</vt:lpstr>
      <vt:lpstr> www.2ppt.com</vt:lpstr>
      <vt:lpstr>1_默认设计模板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2022-03-11T03:43:21Z</dcterms:created>
  <dcterms:modified xsi:type="dcterms:W3CDTF">2023-01-11T01:14:56Z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RubyTemplateID">
    <vt:lpwstr>13</vt:lpwstr>
  </property>
  <property fmtid="{D5CDD505-2E9C-101B-9397-08002B2CF9AE}" pid="4" name="ICV">
    <vt:lpwstr>8C05F89DD76544368CFA6CEA810B22C7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